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Ex3.xml" ContentType="application/vnd.ms-office.chartex+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theme/themeOverride4.xml" ContentType="application/vnd.openxmlformats-officedocument.themeOverr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26"/>
  </p:notesMasterIdLst>
  <p:sldIdLst>
    <p:sldId id="256" r:id="rId5"/>
    <p:sldId id="257" r:id="rId6"/>
    <p:sldId id="355" r:id="rId7"/>
    <p:sldId id="258" r:id="rId8"/>
    <p:sldId id="356" r:id="rId9"/>
    <p:sldId id="308" r:id="rId10"/>
    <p:sldId id="259" r:id="rId11"/>
    <p:sldId id="260" r:id="rId12"/>
    <p:sldId id="261" r:id="rId13"/>
    <p:sldId id="262" r:id="rId14"/>
    <p:sldId id="263" r:id="rId15"/>
    <p:sldId id="264" r:id="rId16"/>
    <p:sldId id="265" r:id="rId17"/>
    <p:sldId id="859" r:id="rId18"/>
    <p:sldId id="357" r:id="rId19"/>
    <p:sldId id="267" r:id="rId20"/>
    <p:sldId id="280" r:id="rId21"/>
    <p:sldId id="268" r:id="rId22"/>
    <p:sldId id="269" r:id="rId23"/>
    <p:sldId id="270" r:id="rId24"/>
    <p:sldId id="283" r:id="rId25"/>
    <p:sldId id="284" r:id="rId26"/>
    <p:sldId id="285" r:id="rId27"/>
    <p:sldId id="860" r:id="rId28"/>
    <p:sldId id="272" r:id="rId29"/>
    <p:sldId id="861" r:id="rId30"/>
    <p:sldId id="862" r:id="rId31"/>
    <p:sldId id="863" r:id="rId32"/>
    <p:sldId id="282" r:id="rId33"/>
    <p:sldId id="278" r:id="rId34"/>
    <p:sldId id="287" r:id="rId35"/>
    <p:sldId id="288" r:id="rId36"/>
    <p:sldId id="292" r:id="rId37"/>
    <p:sldId id="293" r:id="rId38"/>
    <p:sldId id="294" r:id="rId39"/>
    <p:sldId id="295" r:id="rId40"/>
    <p:sldId id="358" r:id="rId41"/>
    <p:sldId id="296" r:id="rId42"/>
    <p:sldId id="297" r:id="rId43"/>
    <p:sldId id="298" r:id="rId44"/>
    <p:sldId id="299" r:id="rId45"/>
    <p:sldId id="742" r:id="rId46"/>
    <p:sldId id="857" r:id="rId47"/>
    <p:sldId id="318" r:id="rId48"/>
    <p:sldId id="734" r:id="rId49"/>
    <p:sldId id="735" r:id="rId50"/>
    <p:sldId id="684" r:id="rId51"/>
    <p:sldId id="685" r:id="rId52"/>
    <p:sldId id="686" r:id="rId53"/>
    <p:sldId id="687" r:id="rId54"/>
    <p:sldId id="688" r:id="rId55"/>
    <p:sldId id="689" r:id="rId56"/>
    <p:sldId id="736" r:id="rId57"/>
    <p:sldId id="737" r:id="rId58"/>
    <p:sldId id="691" r:id="rId59"/>
    <p:sldId id="692" r:id="rId60"/>
    <p:sldId id="693" r:id="rId61"/>
    <p:sldId id="694" r:id="rId62"/>
    <p:sldId id="695" r:id="rId63"/>
    <p:sldId id="696" r:id="rId64"/>
    <p:sldId id="698" r:id="rId65"/>
    <p:sldId id="699" r:id="rId66"/>
    <p:sldId id="700" r:id="rId67"/>
    <p:sldId id="701" r:id="rId68"/>
    <p:sldId id="277" r:id="rId69"/>
    <p:sldId id="702" r:id="rId70"/>
    <p:sldId id="703" r:id="rId71"/>
    <p:sldId id="704" r:id="rId72"/>
    <p:sldId id="705" r:id="rId73"/>
    <p:sldId id="706" r:id="rId74"/>
    <p:sldId id="707" r:id="rId75"/>
    <p:sldId id="708" r:id="rId76"/>
    <p:sldId id="286" r:id="rId77"/>
    <p:sldId id="711" r:id="rId78"/>
    <p:sldId id="712" r:id="rId79"/>
    <p:sldId id="713" r:id="rId80"/>
    <p:sldId id="738" r:id="rId81"/>
    <p:sldId id="739" r:id="rId82"/>
    <p:sldId id="715" r:id="rId83"/>
    <p:sldId id="716" r:id="rId84"/>
    <p:sldId id="717" r:id="rId85"/>
    <p:sldId id="718" r:id="rId86"/>
    <p:sldId id="719" r:id="rId87"/>
    <p:sldId id="720" r:id="rId88"/>
    <p:sldId id="721" r:id="rId89"/>
    <p:sldId id="300" r:id="rId90"/>
    <p:sldId id="722" r:id="rId91"/>
    <p:sldId id="723" r:id="rId92"/>
    <p:sldId id="303" r:id="rId93"/>
    <p:sldId id="724" r:id="rId94"/>
    <p:sldId id="305" r:id="rId95"/>
    <p:sldId id="306" r:id="rId96"/>
    <p:sldId id="725" r:id="rId97"/>
    <p:sldId id="309" r:id="rId98"/>
    <p:sldId id="740" r:id="rId99"/>
    <p:sldId id="741" r:id="rId100"/>
    <p:sldId id="726" r:id="rId101"/>
    <p:sldId id="312" r:id="rId102"/>
    <p:sldId id="727" r:id="rId103"/>
    <p:sldId id="728" r:id="rId104"/>
    <p:sldId id="733" r:id="rId105"/>
    <p:sldId id="793" r:id="rId106"/>
    <p:sldId id="311" r:id="rId107"/>
    <p:sldId id="832" r:id="rId108"/>
    <p:sldId id="834" r:id="rId109"/>
    <p:sldId id="539" r:id="rId110"/>
    <p:sldId id="540" r:id="rId111"/>
    <p:sldId id="541" r:id="rId112"/>
    <p:sldId id="833" r:id="rId113"/>
    <p:sldId id="835" r:id="rId114"/>
    <p:sldId id="799" r:id="rId115"/>
    <p:sldId id="800" r:id="rId116"/>
    <p:sldId id="614" r:id="rId117"/>
    <p:sldId id="572" r:id="rId118"/>
    <p:sldId id="573" r:id="rId119"/>
    <p:sldId id="801" r:id="rId120"/>
    <p:sldId id="576" r:id="rId121"/>
    <p:sldId id="802" r:id="rId122"/>
    <p:sldId id="585" r:id="rId123"/>
    <p:sldId id="803" r:id="rId124"/>
    <p:sldId id="837" r:id="rId125"/>
    <p:sldId id="836" r:id="rId126"/>
    <p:sldId id="579" r:id="rId127"/>
    <p:sldId id="580" r:id="rId128"/>
    <p:sldId id="581" r:id="rId129"/>
    <p:sldId id="804" r:id="rId130"/>
    <p:sldId id="595" r:id="rId131"/>
    <p:sldId id="864" r:id="rId132"/>
    <p:sldId id="865" r:id="rId133"/>
    <p:sldId id="866" r:id="rId134"/>
    <p:sldId id="868" r:id="rId135"/>
    <p:sldId id="869" r:id="rId136"/>
    <p:sldId id="867" r:id="rId137"/>
    <p:sldId id="596" r:id="rId138"/>
    <p:sldId id="597" r:id="rId139"/>
    <p:sldId id="501" r:id="rId140"/>
    <p:sldId id="873" r:id="rId141"/>
    <p:sldId id="874" r:id="rId142"/>
    <p:sldId id="870" r:id="rId143"/>
    <p:sldId id="872" r:id="rId144"/>
    <p:sldId id="871" r:id="rId145"/>
    <p:sldId id="805" r:id="rId146"/>
    <p:sldId id="677" r:id="rId147"/>
    <p:sldId id="806" r:id="rId148"/>
    <p:sldId id="504" r:id="rId149"/>
    <p:sldId id="455" r:id="rId150"/>
    <p:sldId id="598" r:id="rId151"/>
    <p:sldId id="838" r:id="rId152"/>
    <p:sldId id="839" r:id="rId153"/>
    <p:sldId id="525" r:id="rId154"/>
    <p:sldId id="526" r:id="rId155"/>
    <p:sldId id="807" r:id="rId156"/>
    <p:sldId id="527" r:id="rId157"/>
    <p:sldId id="808" r:id="rId158"/>
    <p:sldId id="809" r:id="rId159"/>
    <p:sldId id="682" r:id="rId160"/>
    <p:sldId id="683" r:id="rId161"/>
    <p:sldId id="631" r:id="rId162"/>
    <p:sldId id="876" r:id="rId163"/>
    <p:sldId id="811" r:id="rId164"/>
    <p:sldId id="812" r:id="rId165"/>
    <p:sldId id="813" r:id="rId166"/>
    <p:sldId id="814" r:id="rId167"/>
    <p:sldId id="815" r:id="rId168"/>
    <p:sldId id="816" r:id="rId169"/>
    <p:sldId id="817" r:id="rId170"/>
    <p:sldId id="818" r:id="rId171"/>
    <p:sldId id="690" r:id="rId172"/>
    <p:sldId id="561" r:id="rId173"/>
    <p:sldId id="875" r:id="rId174"/>
    <p:sldId id="819" r:id="rId175"/>
    <p:sldId id="820" r:id="rId176"/>
    <p:sldId id="485" r:id="rId177"/>
    <p:sldId id="486" r:id="rId178"/>
    <p:sldId id="487" r:id="rId179"/>
    <p:sldId id="488" r:id="rId180"/>
    <p:sldId id="489" r:id="rId181"/>
    <p:sldId id="490" r:id="rId182"/>
    <p:sldId id="928" r:id="rId183"/>
    <p:sldId id="821" r:id="rId184"/>
    <p:sldId id="491" r:id="rId185"/>
    <p:sldId id="492" r:id="rId186"/>
    <p:sldId id="566" r:id="rId187"/>
    <p:sldId id="569" r:id="rId188"/>
    <p:sldId id="568" r:id="rId189"/>
    <p:sldId id="494" r:id="rId190"/>
    <p:sldId id="562" r:id="rId191"/>
    <p:sldId id="493" r:id="rId192"/>
    <p:sldId id="563" r:id="rId193"/>
    <p:sldId id="877" r:id="rId194"/>
    <p:sldId id="822" r:id="rId195"/>
    <p:sldId id="841" r:id="rId196"/>
    <p:sldId id="840" r:id="rId197"/>
    <p:sldId id="824" r:id="rId198"/>
    <p:sldId id="825" r:id="rId199"/>
    <p:sldId id="826" r:id="rId200"/>
    <p:sldId id="882" r:id="rId201"/>
    <p:sldId id="878" r:id="rId202"/>
    <p:sldId id="881" r:id="rId203"/>
    <p:sldId id="880" r:id="rId204"/>
    <p:sldId id="879" r:id="rId205"/>
    <p:sldId id="592" r:id="rId206"/>
    <p:sldId id="929" r:id="rId207"/>
    <p:sldId id="930" r:id="rId208"/>
    <p:sldId id="883" r:id="rId209"/>
    <p:sldId id="931" r:id="rId210"/>
    <p:sldId id="932" r:id="rId211"/>
    <p:sldId id="827" r:id="rId212"/>
    <p:sldId id="828" r:id="rId213"/>
    <p:sldId id="591" r:id="rId214"/>
    <p:sldId id="831" r:id="rId215"/>
    <p:sldId id="856" r:id="rId216"/>
    <p:sldId id="313" r:id="rId217"/>
    <p:sldId id="854" r:id="rId218"/>
    <p:sldId id="919" r:id="rId219"/>
    <p:sldId id="665" r:id="rId220"/>
    <p:sldId id="377" r:id="rId221"/>
    <p:sldId id="378" r:id="rId222"/>
    <p:sldId id="428" r:id="rId223"/>
    <p:sldId id="429" r:id="rId224"/>
    <p:sldId id="380" r:id="rId225"/>
    <p:sldId id="384" r:id="rId226"/>
    <p:sldId id="430" r:id="rId227"/>
    <p:sldId id="914" r:id="rId228"/>
    <p:sldId id="918" r:id="rId229"/>
    <p:sldId id="301" r:id="rId230"/>
    <p:sldId id="432" r:id="rId231"/>
    <p:sldId id="433" r:id="rId232"/>
    <p:sldId id="434" r:id="rId233"/>
    <p:sldId id="304" r:id="rId234"/>
    <p:sldId id="666" r:id="rId235"/>
    <p:sldId id="667" r:id="rId236"/>
    <p:sldId id="668" r:id="rId237"/>
    <p:sldId id="372" r:id="rId238"/>
    <p:sldId id="314" r:id="rId239"/>
    <p:sldId id="669" r:id="rId240"/>
    <p:sldId id="317" r:id="rId241"/>
    <p:sldId id="670" r:id="rId242"/>
    <p:sldId id="319" r:id="rId243"/>
    <p:sldId id="371" r:id="rId244"/>
    <p:sldId id="375" r:id="rId245"/>
    <p:sldId id="448" r:id="rId246"/>
    <p:sldId id="425" r:id="rId247"/>
    <p:sldId id="671" r:id="rId248"/>
    <p:sldId id="418" r:id="rId249"/>
    <p:sldId id="419" r:id="rId250"/>
    <p:sldId id="424" r:id="rId251"/>
    <p:sldId id="449" r:id="rId252"/>
    <p:sldId id="915" r:id="rId253"/>
    <p:sldId id="917" r:id="rId254"/>
    <p:sldId id="401" r:id="rId255"/>
    <p:sldId id="437" r:id="rId256"/>
    <p:sldId id="399" r:id="rId257"/>
    <p:sldId id="403" r:id="rId258"/>
    <p:sldId id="404" r:id="rId259"/>
    <p:sldId id="672" r:id="rId260"/>
    <p:sldId id="441" r:id="rId261"/>
    <p:sldId id="438" r:id="rId262"/>
    <p:sldId id="405" r:id="rId263"/>
    <p:sldId id="406" r:id="rId264"/>
    <p:sldId id="407" r:id="rId265"/>
    <p:sldId id="408" r:id="rId266"/>
    <p:sldId id="439" r:id="rId267"/>
    <p:sldId id="402" r:id="rId268"/>
    <p:sldId id="409" r:id="rId269"/>
    <p:sldId id="410" r:id="rId270"/>
    <p:sldId id="411" r:id="rId271"/>
    <p:sldId id="386" r:id="rId272"/>
    <p:sldId id="440" r:id="rId273"/>
    <p:sldId id="393" r:id="rId274"/>
    <p:sldId id="394" r:id="rId275"/>
    <p:sldId id="392" r:id="rId276"/>
    <p:sldId id="373" r:id="rId277"/>
    <p:sldId id="443" r:id="rId278"/>
    <p:sldId id="442" r:id="rId279"/>
    <p:sldId id="444" r:id="rId280"/>
    <p:sldId id="673" r:id="rId281"/>
    <p:sldId id="450" r:id="rId282"/>
    <p:sldId id="674" r:id="rId283"/>
    <p:sldId id="675" r:id="rId284"/>
    <p:sldId id="676" r:id="rId285"/>
    <p:sldId id="678" r:id="rId286"/>
    <p:sldId id="916" r:id="rId287"/>
    <p:sldId id="655" r:id="rId288"/>
    <p:sldId id="656" r:id="rId289"/>
    <p:sldId id="638" r:id="rId290"/>
    <p:sldId id="639" r:id="rId291"/>
    <p:sldId id="657" r:id="rId292"/>
    <p:sldId id="927" r:id="rId293"/>
    <p:sldId id="640" r:id="rId294"/>
    <p:sldId id="642" r:id="rId295"/>
    <p:sldId id="643" r:id="rId296"/>
    <p:sldId id="644" r:id="rId297"/>
    <p:sldId id="645" r:id="rId298"/>
    <p:sldId id="662" r:id="rId299"/>
    <p:sldId id="646" r:id="rId300"/>
    <p:sldId id="647" r:id="rId301"/>
    <p:sldId id="659" r:id="rId302"/>
    <p:sldId id="660" r:id="rId303"/>
    <p:sldId id="648" r:id="rId304"/>
    <p:sldId id="661" r:id="rId305"/>
    <p:sldId id="649" r:id="rId306"/>
    <p:sldId id="650" r:id="rId307"/>
    <p:sldId id="651" r:id="rId308"/>
    <p:sldId id="652" r:id="rId309"/>
    <p:sldId id="679" r:id="rId310"/>
    <p:sldId id="855" r:id="rId311"/>
    <p:sldId id="663" r:id="rId312"/>
    <p:sldId id="653" r:id="rId313"/>
    <p:sldId id="654" r:id="rId314"/>
    <p:sldId id="680" r:id="rId315"/>
    <p:sldId id="681" r:id="rId316"/>
    <p:sldId id="550" r:id="rId317"/>
    <p:sldId id="551" r:id="rId318"/>
    <p:sldId id="552" r:id="rId319"/>
    <p:sldId id="553" r:id="rId320"/>
    <p:sldId id="554" r:id="rId321"/>
    <p:sldId id="555" r:id="rId322"/>
    <p:sldId id="567" r:id="rId323"/>
    <p:sldId id="574" r:id="rId324"/>
    <p:sldId id="582" r:id="rId325"/>
    <p:sldId id="583" r:id="rId326"/>
    <p:sldId id="584" r:id="rId327"/>
    <p:sldId id="586" r:id="rId328"/>
    <p:sldId id="589" r:id="rId329"/>
    <p:sldId id="590" r:id="rId330"/>
    <p:sldId id="593" r:id="rId331"/>
    <p:sldId id="594" r:id="rId332"/>
    <p:sldId id="599" r:id="rId333"/>
    <p:sldId id="601" r:id="rId334"/>
    <p:sldId id="602" r:id="rId335"/>
    <p:sldId id="603" r:id="rId336"/>
    <p:sldId id="604" r:id="rId337"/>
    <p:sldId id="605" r:id="rId338"/>
    <p:sldId id="607" r:id="rId339"/>
    <p:sldId id="608" r:id="rId340"/>
    <p:sldId id="609" r:id="rId341"/>
    <p:sldId id="610" r:id="rId342"/>
    <p:sldId id="611" r:id="rId343"/>
    <p:sldId id="612" r:id="rId344"/>
    <p:sldId id="613" r:id="rId345"/>
    <p:sldId id="617" r:id="rId346"/>
    <p:sldId id="618" r:id="rId347"/>
    <p:sldId id="619" r:id="rId348"/>
    <p:sldId id="620" r:id="rId349"/>
    <p:sldId id="621" r:id="rId350"/>
    <p:sldId id="622" r:id="rId351"/>
    <p:sldId id="623" r:id="rId352"/>
    <p:sldId id="624" r:id="rId353"/>
    <p:sldId id="625" r:id="rId354"/>
    <p:sldId id="626" r:id="rId355"/>
    <p:sldId id="627" r:id="rId356"/>
    <p:sldId id="628" r:id="rId357"/>
    <p:sldId id="629" r:id="rId358"/>
    <p:sldId id="630" r:id="rId359"/>
    <p:sldId id="632" r:id="rId360"/>
    <p:sldId id="633" r:id="rId361"/>
    <p:sldId id="634" r:id="rId362"/>
    <p:sldId id="636" r:id="rId363"/>
    <p:sldId id="637" r:id="rId364"/>
    <p:sldId id="664" r:id="rId365"/>
    <p:sldId id="315" r:id="rId366"/>
    <p:sldId id="359" r:id="rId367"/>
    <p:sldId id="322" r:id="rId368"/>
    <p:sldId id="887" r:id="rId369"/>
    <p:sldId id="933" r:id="rId370"/>
    <p:sldId id="934" r:id="rId371"/>
    <p:sldId id="935" r:id="rId372"/>
    <p:sldId id="888" r:id="rId373"/>
    <p:sldId id="323" r:id="rId374"/>
    <p:sldId id="324" r:id="rId375"/>
    <p:sldId id="325" r:id="rId376"/>
    <p:sldId id="326" r:id="rId377"/>
    <p:sldId id="327" r:id="rId378"/>
    <p:sldId id="328" r:id="rId379"/>
    <p:sldId id="329" r:id="rId380"/>
    <p:sldId id="330" r:id="rId381"/>
    <p:sldId id="331" r:id="rId382"/>
    <p:sldId id="332" r:id="rId383"/>
    <p:sldId id="333" r:id="rId384"/>
    <p:sldId id="335" r:id="rId385"/>
    <p:sldId id="336" r:id="rId386"/>
    <p:sldId id="337" r:id="rId387"/>
    <p:sldId id="338" r:id="rId388"/>
    <p:sldId id="339" r:id="rId389"/>
    <p:sldId id="340" r:id="rId390"/>
    <p:sldId id="341" r:id="rId391"/>
    <p:sldId id="342" r:id="rId392"/>
    <p:sldId id="343" r:id="rId393"/>
    <p:sldId id="344" r:id="rId394"/>
    <p:sldId id="345" r:id="rId395"/>
    <p:sldId id="346" r:id="rId396"/>
    <p:sldId id="347" r:id="rId397"/>
    <p:sldId id="348" r:id="rId398"/>
    <p:sldId id="349" r:id="rId399"/>
    <p:sldId id="350" r:id="rId400"/>
    <p:sldId id="351" r:id="rId401"/>
    <p:sldId id="924" r:id="rId402"/>
    <p:sldId id="354" r:id="rId403"/>
    <p:sldId id="361" r:id="rId404"/>
    <p:sldId id="362" r:id="rId405"/>
    <p:sldId id="363" r:id="rId406"/>
    <p:sldId id="364" r:id="rId407"/>
    <p:sldId id="365" r:id="rId408"/>
    <p:sldId id="366" r:id="rId409"/>
    <p:sldId id="367" r:id="rId410"/>
    <p:sldId id="368" r:id="rId411"/>
    <p:sldId id="370" r:id="rId412"/>
    <p:sldId id="920" r:id="rId413"/>
    <p:sldId id="795" r:id="rId414"/>
    <p:sldId id="843" r:id="rId415"/>
    <p:sldId id="844" r:id="rId416"/>
    <p:sldId id="846" r:id="rId417"/>
    <p:sldId id="845" r:id="rId418"/>
    <p:sldId id="847" r:id="rId419"/>
    <p:sldId id="850" r:id="rId420"/>
    <p:sldId id="851" r:id="rId421"/>
    <p:sldId id="936" r:id="rId422"/>
    <p:sldId id="852" r:id="rId423"/>
    <p:sldId id="937" r:id="rId424"/>
    <p:sldId id="853" r:id="rId425"/>
    <p:sldId id="938" r:id="rId426"/>
    <p:sldId id="266" r:id="rId427"/>
    <p:sldId id="885" r:id="rId428"/>
    <p:sldId id="886" r:id="rId429"/>
    <p:sldId id="889" r:id="rId430"/>
    <p:sldId id="891" r:id="rId431"/>
    <p:sldId id="892" r:id="rId432"/>
    <p:sldId id="893" r:id="rId433"/>
    <p:sldId id="894" r:id="rId434"/>
    <p:sldId id="895" r:id="rId435"/>
    <p:sldId id="896" r:id="rId436"/>
    <p:sldId id="897" r:id="rId437"/>
    <p:sldId id="858" r:id="rId438"/>
    <p:sldId id="898" r:id="rId439"/>
    <p:sldId id="899" r:id="rId440"/>
    <p:sldId id="900" r:id="rId441"/>
    <p:sldId id="901" r:id="rId442"/>
    <p:sldId id="902" r:id="rId443"/>
    <p:sldId id="903" r:id="rId444"/>
    <p:sldId id="904" r:id="rId445"/>
    <p:sldId id="271" r:id="rId446"/>
    <p:sldId id="939" r:id="rId447"/>
    <p:sldId id="796" r:id="rId448"/>
    <p:sldId id="797" r:id="rId449"/>
    <p:sldId id="921" r:id="rId450"/>
    <p:sldId id="922" r:id="rId451"/>
    <p:sldId id="923" r:id="rId452"/>
    <p:sldId id="925" r:id="rId453"/>
    <p:sldId id="926" r:id="rId454"/>
    <p:sldId id="396" r:id="rId455"/>
    <p:sldId id="316" r:id="rId456"/>
    <p:sldId id="785" r:id="rId457"/>
    <p:sldId id="786" r:id="rId458"/>
    <p:sldId id="743" r:id="rId459"/>
    <p:sldId id="744" r:id="rId460"/>
    <p:sldId id="745" r:id="rId461"/>
    <p:sldId id="905" r:id="rId462"/>
    <p:sldId id="906" r:id="rId463"/>
    <p:sldId id="746" r:id="rId464"/>
    <p:sldId id="747" r:id="rId465"/>
    <p:sldId id="748" r:id="rId466"/>
    <p:sldId id="749" r:id="rId467"/>
    <p:sldId id="753" r:id="rId468"/>
    <p:sldId id="750" r:id="rId469"/>
    <p:sldId id="751" r:id="rId470"/>
    <p:sldId id="752" r:id="rId471"/>
    <p:sldId id="754" r:id="rId472"/>
    <p:sldId id="388" r:id="rId473"/>
    <p:sldId id="376" r:id="rId474"/>
    <p:sldId id="755" r:id="rId475"/>
    <p:sldId id="907" r:id="rId476"/>
    <p:sldId id="787" r:id="rId477"/>
    <p:sldId id="788" r:id="rId478"/>
    <p:sldId id="908" r:id="rId479"/>
    <p:sldId id="756" r:id="rId480"/>
    <p:sldId id="389" r:id="rId481"/>
    <p:sldId id="390" r:id="rId482"/>
    <p:sldId id="757" r:id="rId483"/>
    <p:sldId id="379" r:id="rId484"/>
    <p:sldId id="381" r:id="rId485"/>
    <p:sldId id="382" r:id="rId486"/>
    <p:sldId id="758" r:id="rId487"/>
    <p:sldId id="759" r:id="rId488"/>
    <p:sldId id="760" r:id="rId489"/>
    <p:sldId id="334" r:id="rId490"/>
    <p:sldId id="761" r:id="rId491"/>
    <p:sldId id="762" r:id="rId492"/>
    <p:sldId id="763" r:id="rId493"/>
    <p:sldId id="764" r:id="rId494"/>
    <p:sldId id="765" r:id="rId495"/>
    <p:sldId id="766" r:id="rId496"/>
    <p:sldId id="383" r:id="rId497"/>
    <p:sldId id="767" r:id="rId498"/>
    <p:sldId id="385" r:id="rId499"/>
    <p:sldId id="769" r:id="rId500"/>
    <p:sldId id="391" r:id="rId501"/>
    <p:sldId id="789" r:id="rId502"/>
    <p:sldId id="790" r:id="rId503"/>
    <p:sldId id="770" r:id="rId504"/>
    <p:sldId id="771" r:id="rId505"/>
    <p:sldId id="772" r:id="rId506"/>
    <p:sldId id="774" r:id="rId507"/>
    <p:sldId id="773" r:id="rId508"/>
    <p:sldId id="395" r:id="rId509"/>
    <p:sldId id="909" r:id="rId510"/>
    <p:sldId id="775" r:id="rId511"/>
    <p:sldId id="776" r:id="rId512"/>
    <p:sldId id="777" r:id="rId513"/>
    <p:sldId id="778" r:id="rId514"/>
    <p:sldId id="910" r:id="rId515"/>
    <p:sldId id="911" r:id="rId516"/>
    <p:sldId id="779" r:id="rId517"/>
    <p:sldId id="780" r:id="rId518"/>
    <p:sldId id="781" r:id="rId519"/>
    <p:sldId id="912" r:id="rId520"/>
    <p:sldId id="782" r:id="rId521"/>
    <p:sldId id="783" r:id="rId522"/>
    <p:sldId id="784" r:id="rId523"/>
    <p:sldId id="320" r:id="rId524"/>
    <p:sldId id="913" r:id="rId525"/>
  </p:sldIdLst>
  <p:sldSz cx="12192000" cy="6858000"/>
  <p:notesSz cx="6858000" cy="9144000"/>
  <p:embeddedFontLst>
    <p:embeddedFont>
      <p:font typeface="Abadi" panose="020B0604020104020204" pitchFamily="34" charset="0"/>
      <p:regular r:id="rId527"/>
    </p:embeddedFont>
    <p:embeddedFont>
      <p:font typeface="Abadi Extra Light" panose="020B0204020104020204" pitchFamily="34" charset="0"/>
      <p:regular r:id="rId528"/>
    </p:embeddedFont>
    <p:embeddedFont>
      <p:font typeface="Arial Black" panose="020B0A04020102020204" pitchFamily="34" charset="0"/>
      <p:bold r:id="rId529"/>
    </p:embeddedFont>
    <p:embeddedFont>
      <p:font typeface="Arial Narrow" panose="020B0606020202030204" pitchFamily="34" charset="0"/>
      <p:regular r:id="rId530"/>
      <p:bold r:id="rId531"/>
      <p:italic r:id="rId532"/>
      <p:boldItalic r:id="rId533"/>
    </p:embeddedFont>
    <p:embeddedFont>
      <p:font typeface="Calibri" panose="020F0502020204030204" pitchFamily="34" charset="0"/>
      <p:regular r:id="rId534"/>
      <p:bold r:id="rId535"/>
      <p:italic r:id="rId536"/>
      <p:boldItalic r:id="rId537"/>
    </p:embeddedFont>
    <p:embeddedFont>
      <p:font typeface="Cambria" panose="02040503050406030204" pitchFamily="18" charset="0"/>
      <p:regular r:id="rId538"/>
      <p:bold r:id="rId539"/>
      <p:italic r:id="rId540"/>
      <p:boldItalic r:id="rId541"/>
    </p:embeddedFont>
    <p:embeddedFont>
      <p:font typeface="Cambria Math" panose="02040503050406030204" pitchFamily="18" charset="0"/>
      <p:regular r:id="rId542"/>
    </p:embeddedFont>
    <p:embeddedFont>
      <p:font typeface="Exo 2" panose="020B0604020202020204" charset="0"/>
      <p:regular r:id="rId543"/>
      <p:bold r:id="rId544"/>
      <p:italic r:id="rId545"/>
      <p:boldItalic r:id="rId546"/>
    </p:embeddedFont>
    <p:embeddedFont>
      <p:font typeface="Helvetica Neue" pitchFamily="50" charset="0"/>
      <p:regular r:id="rId547"/>
      <p:bold r:id="rId548"/>
      <p:italic r:id="rId549"/>
      <p:boldItalic r:id="rId550"/>
    </p:embeddedFont>
    <p:embeddedFont>
      <p:font typeface="HK Grotesk" panose="00000500000000000000" pitchFamily="50" charset="0"/>
      <p:regular r:id="rId551"/>
      <p:bold r:id="rId552"/>
      <p:italic r:id="rId553"/>
      <p:boldItalic r:id="rId554"/>
    </p:embeddedFont>
    <p:embeddedFont>
      <p:font typeface="HK Grotesk Light" panose="00000400000000000000" pitchFamily="50" charset="0"/>
      <p:regular r:id="rId555"/>
    </p:embeddedFont>
    <p:embeddedFont>
      <p:font typeface="Open Sans" panose="020B0606030504020204" pitchFamily="34" charset="0"/>
      <p:regular r:id="rId556"/>
      <p:bold r:id="rId557"/>
      <p:italic r:id="rId558"/>
      <p:boldItalic r:id="rId559"/>
    </p:embeddedFont>
    <p:embeddedFont>
      <p:font typeface="Open Sans" panose="020B0606030504020204" pitchFamily="34" charset="0"/>
      <p:regular r:id="rId556"/>
      <p:bold r:id="rId557"/>
      <p:italic r:id="rId558"/>
      <p:boldItalic r:id="rId559"/>
    </p:embeddedFont>
    <p:embeddedFont>
      <p:font typeface="Roboto" panose="02000000000000000000" pitchFamily="2" charset="0"/>
      <p:regular r:id="rId560"/>
      <p:bold r:id="rId561"/>
      <p:italic r:id="rId562"/>
      <p:boldItalic r:id="rId563"/>
    </p:embeddedFont>
    <p:embeddedFont>
      <p:font typeface="Roboto Black" panose="02000000000000000000" pitchFamily="2" charset="0"/>
      <p:regular r:id="rId564"/>
      <p:bold r:id="rId565"/>
      <p:boldItalic r:id="rId566"/>
    </p:embeddedFont>
    <p:embeddedFont>
      <p:font typeface="Segoe UI Light" panose="020B0502040204020203" pitchFamily="34" charset="0"/>
      <p:regular r:id="rId567"/>
      <p:italic r:id="rId5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ção Padrão" id="{797D49DB-E682-4EE9-84B3-E5688317FF38}">
          <p14:sldIdLst>
            <p14:sldId id="256"/>
            <p14:sldId id="257"/>
            <p14:sldId id="355"/>
          </p14:sldIdLst>
        </p14:section>
        <p14:section name="0) INTRODUÇÃO" id="{CC12D678-E839-4CBE-8006-26B2DDE66942}">
          <p14:sldIdLst>
            <p14:sldId id="258"/>
            <p14:sldId id="356"/>
            <p14:sldId id="308"/>
            <p14:sldId id="259"/>
            <p14:sldId id="260"/>
            <p14:sldId id="261"/>
            <p14:sldId id="262"/>
            <p14:sldId id="263"/>
            <p14:sldId id="264"/>
            <p14:sldId id="265"/>
            <p14:sldId id="859"/>
            <p14:sldId id="357"/>
            <p14:sldId id="267"/>
            <p14:sldId id="280"/>
            <p14:sldId id="268"/>
            <p14:sldId id="269"/>
            <p14:sldId id="270"/>
            <p14:sldId id="283"/>
            <p14:sldId id="284"/>
            <p14:sldId id="285"/>
            <p14:sldId id="860"/>
            <p14:sldId id="272"/>
            <p14:sldId id="861"/>
            <p14:sldId id="862"/>
            <p14:sldId id="863"/>
            <p14:sldId id="282"/>
            <p14:sldId id="278"/>
            <p14:sldId id="287"/>
            <p14:sldId id="288"/>
            <p14:sldId id="292"/>
            <p14:sldId id="293"/>
            <p14:sldId id="294"/>
            <p14:sldId id="295"/>
            <p14:sldId id="358"/>
            <p14:sldId id="296"/>
            <p14:sldId id="297"/>
            <p14:sldId id="298"/>
            <p14:sldId id="299"/>
            <p14:sldId id="742"/>
            <p14:sldId id="857"/>
          </p14:sldIdLst>
        </p14:section>
        <p14:section name="1) SISTEMA ELÉTRICO ATUAL E FUTURO" id="{14C7F677-F9AD-4722-9A39-F4139190EAB3}">
          <p14:sldIdLst>
            <p14:sldId id="318"/>
            <p14:sldId id="734"/>
            <p14:sldId id="735"/>
            <p14:sldId id="684"/>
            <p14:sldId id="685"/>
            <p14:sldId id="686"/>
            <p14:sldId id="687"/>
            <p14:sldId id="688"/>
            <p14:sldId id="689"/>
            <p14:sldId id="736"/>
            <p14:sldId id="737"/>
            <p14:sldId id="691"/>
            <p14:sldId id="692"/>
            <p14:sldId id="693"/>
            <p14:sldId id="694"/>
            <p14:sldId id="695"/>
            <p14:sldId id="696"/>
            <p14:sldId id="698"/>
            <p14:sldId id="699"/>
            <p14:sldId id="700"/>
            <p14:sldId id="701"/>
            <p14:sldId id="277"/>
            <p14:sldId id="702"/>
            <p14:sldId id="703"/>
            <p14:sldId id="704"/>
            <p14:sldId id="705"/>
            <p14:sldId id="706"/>
            <p14:sldId id="707"/>
            <p14:sldId id="708"/>
            <p14:sldId id="286"/>
            <p14:sldId id="711"/>
            <p14:sldId id="712"/>
            <p14:sldId id="713"/>
            <p14:sldId id="738"/>
            <p14:sldId id="739"/>
            <p14:sldId id="715"/>
            <p14:sldId id="716"/>
            <p14:sldId id="717"/>
            <p14:sldId id="718"/>
            <p14:sldId id="719"/>
            <p14:sldId id="720"/>
            <p14:sldId id="721"/>
            <p14:sldId id="300"/>
            <p14:sldId id="722"/>
            <p14:sldId id="723"/>
            <p14:sldId id="303"/>
            <p14:sldId id="724"/>
            <p14:sldId id="305"/>
            <p14:sldId id="306"/>
            <p14:sldId id="725"/>
            <p14:sldId id="309"/>
            <p14:sldId id="740"/>
            <p14:sldId id="741"/>
            <p14:sldId id="726"/>
            <p14:sldId id="312"/>
            <p14:sldId id="727"/>
            <p14:sldId id="728"/>
            <p14:sldId id="733"/>
            <p14:sldId id="793"/>
          </p14:sldIdLst>
        </p14:section>
        <p14:section name="2) MOBILIDADE ELÉTRICA E SUAS TECNOLOGIAS" id="{06BAAB5A-B2DC-4FD7-B274-61832F75B249}">
          <p14:sldIdLst>
            <p14:sldId id="311"/>
            <p14:sldId id="832"/>
            <p14:sldId id="834"/>
            <p14:sldId id="539"/>
            <p14:sldId id="540"/>
            <p14:sldId id="541"/>
            <p14:sldId id="833"/>
            <p14:sldId id="835"/>
            <p14:sldId id="799"/>
            <p14:sldId id="800"/>
            <p14:sldId id="614"/>
            <p14:sldId id="572"/>
            <p14:sldId id="573"/>
            <p14:sldId id="801"/>
            <p14:sldId id="576"/>
            <p14:sldId id="802"/>
            <p14:sldId id="585"/>
            <p14:sldId id="803"/>
            <p14:sldId id="837"/>
            <p14:sldId id="836"/>
            <p14:sldId id="579"/>
            <p14:sldId id="580"/>
            <p14:sldId id="581"/>
            <p14:sldId id="804"/>
            <p14:sldId id="595"/>
            <p14:sldId id="864"/>
            <p14:sldId id="865"/>
            <p14:sldId id="866"/>
            <p14:sldId id="868"/>
            <p14:sldId id="869"/>
            <p14:sldId id="867"/>
            <p14:sldId id="596"/>
            <p14:sldId id="597"/>
            <p14:sldId id="501"/>
            <p14:sldId id="873"/>
            <p14:sldId id="874"/>
            <p14:sldId id="870"/>
            <p14:sldId id="872"/>
            <p14:sldId id="871"/>
            <p14:sldId id="805"/>
            <p14:sldId id="677"/>
            <p14:sldId id="806"/>
            <p14:sldId id="504"/>
            <p14:sldId id="455"/>
            <p14:sldId id="598"/>
            <p14:sldId id="838"/>
            <p14:sldId id="839"/>
            <p14:sldId id="525"/>
            <p14:sldId id="526"/>
            <p14:sldId id="807"/>
            <p14:sldId id="527"/>
            <p14:sldId id="808"/>
            <p14:sldId id="809"/>
            <p14:sldId id="682"/>
            <p14:sldId id="683"/>
            <p14:sldId id="631"/>
            <p14:sldId id="876"/>
            <p14:sldId id="811"/>
            <p14:sldId id="812"/>
            <p14:sldId id="813"/>
            <p14:sldId id="814"/>
            <p14:sldId id="815"/>
            <p14:sldId id="816"/>
            <p14:sldId id="817"/>
            <p14:sldId id="818"/>
            <p14:sldId id="690"/>
            <p14:sldId id="561"/>
            <p14:sldId id="875"/>
            <p14:sldId id="819"/>
            <p14:sldId id="820"/>
            <p14:sldId id="485"/>
            <p14:sldId id="486"/>
            <p14:sldId id="487"/>
            <p14:sldId id="488"/>
            <p14:sldId id="489"/>
            <p14:sldId id="490"/>
            <p14:sldId id="928"/>
            <p14:sldId id="821"/>
            <p14:sldId id="491"/>
            <p14:sldId id="492"/>
            <p14:sldId id="566"/>
            <p14:sldId id="569"/>
            <p14:sldId id="568"/>
            <p14:sldId id="494"/>
            <p14:sldId id="562"/>
            <p14:sldId id="493"/>
            <p14:sldId id="563"/>
            <p14:sldId id="877"/>
            <p14:sldId id="822"/>
            <p14:sldId id="841"/>
            <p14:sldId id="840"/>
            <p14:sldId id="824"/>
            <p14:sldId id="825"/>
            <p14:sldId id="826"/>
            <p14:sldId id="882"/>
            <p14:sldId id="878"/>
            <p14:sldId id="881"/>
            <p14:sldId id="880"/>
            <p14:sldId id="879"/>
            <p14:sldId id="592"/>
            <p14:sldId id="929"/>
            <p14:sldId id="930"/>
            <p14:sldId id="883"/>
            <p14:sldId id="931"/>
            <p14:sldId id="932"/>
            <p14:sldId id="827"/>
            <p14:sldId id="828"/>
            <p14:sldId id="591"/>
            <p14:sldId id="831"/>
            <p14:sldId id="856"/>
          </p14:sldIdLst>
        </p14:section>
        <p14:section name="3) INFRAESTRUTURAS DE RECARGA" id="{C243FD50-7E90-4B62-8224-DA8ECFF3CA10}">
          <p14:sldIdLst>
            <p14:sldId id="313"/>
            <p14:sldId id="854"/>
            <p14:sldId id="919"/>
            <p14:sldId id="665"/>
            <p14:sldId id="377"/>
            <p14:sldId id="378"/>
            <p14:sldId id="428"/>
            <p14:sldId id="429"/>
            <p14:sldId id="380"/>
            <p14:sldId id="384"/>
            <p14:sldId id="430"/>
            <p14:sldId id="914"/>
            <p14:sldId id="918"/>
            <p14:sldId id="301"/>
            <p14:sldId id="432"/>
            <p14:sldId id="433"/>
            <p14:sldId id="434"/>
            <p14:sldId id="304"/>
            <p14:sldId id="666"/>
            <p14:sldId id="667"/>
            <p14:sldId id="668"/>
            <p14:sldId id="372"/>
            <p14:sldId id="314"/>
            <p14:sldId id="669"/>
            <p14:sldId id="317"/>
            <p14:sldId id="670"/>
            <p14:sldId id="319"/>
            <p14:sldId id="371"/>
            <p14:sldId id="375"/>
            <p14:sldId id="448"/>
            <p14:sldId id="425"/>
            <p14:sldId id="671"/>
            <p14:sldId id="418"/>
            <p14:sldId id="419"/>
            <p14:sldId id="424"/>
            <p14:sldId id="449"/>
            <p14:sldId id="915"/>
            <p14:sldId id="917"/>
            <p14:sldId id="401"/>
            <p14:sldId id="437"/>
            <p14:sldId id="399"/>
            <p14:sldId id="403"/>
            <p14:sldId id="404"/>
            <p14:sldId id="672"/>
            <p14:sldId id="441"/>
            <p14:sldId id="438"/>
            <p14:sldId id="405"/>
            <p14:sldId id="406"/>
            <p14:sldId id="407"/>
            <p14:sldId id="408"/>
            <p14:sldId id="439"/>
            <p14:sldId id="402"/>
            <p14:sldId id="409"/>
            <p14:sldId id="410"/>
            <p14:sldId id="411"/>
            <p14:sldId id="386"/>
            <p14:sldId id="440"/>
            <p14:sldId id="393"/>
            <p14:sldId id="394"/>
            <p14:sldId id="392"/>
            <p14:sldId id="373"/>
            <p14:sldId id="443"/>
            <p14:sldId id="442"/>
            <p14:sldId id="444"/>
            <p14:sldId id="673"/>
            <p14:sldId id="450"/>
            <p14:sldId id="674"/>
            <p14:sldId id="675"/>
            <p14:sldId id="676"/>
            <p14:sldId id="678"/>
            <p14:sldId id="916"/>
            <p14:sldId id="655"/>
            <p14:sldId id="656"/>
            <p14:sldId id="638"/>
            <p14:sldId id="639"/>
            <p14:sldId id="657"/>
            <p14:sldId id="927"/>
            <p14:sldId id="640"/>
            <p14:sldId id="642"/>
            <p14:sldId id="643"/>
            <p14:sldId id="644"/>
            <p14:sldId id="645"/>
            <p14:sldId id="662"/>
            <p14:sldId id="646"/>
            <p14:sldId id="647"/>
            <p14:sldId id="659"/>
            <p14:sldId id="660"/>
            <p14:sldId id="648"/>
            <p14:sldId id="661"/>
            <p14:sldId id="649"/>
            <p14:sldId id="650"/>
            <p14:sldId id="651"/>
            <p14:sldId id="652"/>
            <p14:sldId id="679"/>
            <p14:sldId id="855"/>
            <p14:sldId id="663"/>
            <p14:sldId id="653"/>
            <p14:sldId id="654"/>
            <p14:sldId id="680"/>
            <p14:sldId id="681"/>
            <p14:sldId id="550"/>
            <p14:sldId id="551"/>
            <p14:sldId id="552"/>
            <p14:sldId id="553"/>
            <p14:sldId id="554"/>
            <p14:sldId id="555"/>
            <p14:sldId id="567"/>
            <p14:sldId id="574"/>
            <p14:sldId id="582"/>
            <p14:sldId id="583"/>
            <p14:sldId id="584"/>
            <p14:sldId id="586"/>
            <p14:sldId id="589"/>
            <p14:sldId id="590"/>
            <p14:sldId id="593"/>
            <p14:sldId id="594"/>
            <p14:sldId id="599"/>
            <p14:sldId id="601"/>
            <p14:sldId id="602"/>
            <p14:sldId id="603"/>
            <p14:sldId id="604"/>
            <p14:sldId id="605"/>
            <p14:sldId id="607"/>
            <p14:sldId id="608"/>
            <p14:sldId id="609"/>
            <p14:sldId id="610"/>
            <p14:sldId id="611"/>
            <p14:sldId id="612"/>
            <p14:sldId id="613"/>
            <p14:sldId id="617"/>
            <p14:sldId id="618"/>
            <p14:sldId id="619"/>
            <p14:sldId id="620"/>
            <p14:sldId id="621"/>
            <p14:sldId id="622"/>
            <p14:sldId id="623"/>
            <p14:sldId id="624"/>
            <p14:sldId id="625"/>
            <p14:sldId id="626"/>
            <p14:sldId id="627"/>
            <p14:sldId id="628"/>
            <p14:sldId id="629"/>
            <p14:sldId id="630"/>
            <p14:sldId id="632"/>
            <p14:sldId id="633"/>
            <p14:sldId id="634"/>
            <p14:sldId id="636"/>
            <p14:sldId id="637"/>
            <p14:sldId id="664"/>
          </p14:sldIdLst>
        </p14:section>
        <p14:section name="4) INTEGRAÇÃO COM O SISTEMA ELÉTRICO" id="{708A63EF-7830-4358-BC68-A3EB14F18577}">
          <p14:sldIdLst>
            <p14:sldId id="315"/>
            <p14:sldId id="359"/>
            <p14:sldId id="322"/>
            <p14:sldId id="887"/>
            <p14:sldId id="933"/>
            <p14:sldId id="934"/>
            <p14:sldId id="935"/>
            <p14:sldId id="888"/>
            <p14:sldId id="323"/>
            <p14:sldId id="324"/>
            <p14:sldId id="325"/>
            <p14:sldId id="326"/>
            <p14:sldId id="327"/>
            <p14:sldId id="328"/>
            <p14:sldId id="329"/>
            <p14:sldId id="330"/>
            <p14:sldId id="331"/>
            <p14:sldId id="332"/>
            <p14:sldId id="333"/>
            <p14:sldId id="335"/>
            <p14:sldId id="336"/>
            <p14:sldId id="337"/>
            <p14:sldId id="338"/>
            <p14:sldId id="339"/>
            <p14:sldId id="340"/>
            <p14:sldId id="341"/>
            <p14:sldId id="342"/>
            <p14:sldId id="343"/>
            <p14:sldId id="344"/>
            <p14:sldId id="345"/>
            <p14:sldId id="346"/>
            <p14:sldId id="347"/>
            <p14:sldId id="348"/>
            <p14:sldId id="349"/>
            <p14:sldId id="350"/>
            <p14:sldId id="351"/>
            <p14:sldId id="924"/>
            <p14:sldId id="354"/>
            <p14:sldId id="361"/>
            <p14:sldId id="362"/>
            <p14:sldId id="363"/>
            <p14:sldId id="364"/>
            <p14:sldId id="365"/>
            <p14:sldId id="366"/>
            <p14:sldId id="367"/>
            <p14:sldId id="368"/>
            <p14:sldId id="370"/>
            <p14:sldId id="920"/>
            <p14:sldId id="795"/>
            <p14:sldId id="843"/>
            <p14:sldId id="844"/>
            <p14:sldId id="846"/>
            <p14:sldId id="845"/>
            <p14:sldId id="847"/>
            <p14:sldId id="850"/>
            <p14:sldId id="851"/>
            <p14:sldId id="936"/>
            <p14:sldId id="852"/>
            <p14:sldId id="937"/>
            <p14:sldId id="853"/>
            <p14:sldId id="938"/>
            <p14:sldId id="266"/>
            <p14:sldId id="885"/>
            <p14:sldId id="886"/>
            <p14:sldId id="889"/>
            <p14:sldId id="891"/>
            <p14:sldId id="892"/>
            <p14:sldId id="893"/>
            <p14:sldId id="894"/>
            <p14:sldId id="895"/>
            <p14:sldId id="896"/>
            <p14:sldId id="897"/>
            <p14:sldId id="858"/>
            <p14:sldId id="898"/>
            <p14:sldId id="899"/>
            <p14:sldId id="900"/>
            <p14:sldId id="901"/>
            <p14:sldId id="902"/>
            <p14:sldId id="903"/>
            <p14:sldId id="904"/>
            <p14:sldId id="271"/>
            <p14:sldId id="939"/>
            <p14:sldId id="796"/>
            <p14:sldId id="797"/>
            <p14:sldId id="921"/>
            <p14:sldId id="922"/>
            <p14:sldId id="923"/>
            <p14:sldId id="925"/>
            <p14:sldId id="926"/>
            <p14:sldId id="396"/>
          </p14:sldIdLst>
        </p14:section>
        <p14:section name="5) REGULAÇÃO APLICADA À MOBILIDADE ELÉTRICA" id="{C6EF828E-851B-46D9-91DF-66DDD7203963}">
          <p14:sldIdLst>
            <p14:sldId id="316"/>
            <p14:sldId id="785"/>
            <p14:sldId id="786"/>
            <p14:sldId id="743"/>
            <p14:sldId id="744"/>
            <p14:sldId id="745"/>
            <p14:sldId id="905"/>
            <p14:sldId id="906"/>
            <p14:sldId id="746"/>
            <p14:sldId id="747"/>
            <p14:sldId id="748"/>
            <p14:sldId id="749"/>
            <p14:sldId id="753"/>
            <p14:sldId id="750"/>
            <p14:sldId id="751"/>
            <p14:sldId id="752"/>
            <p14:sldId id="754"/>
            <p14:sldId id="388"/>
            <p14:sldId id="376"/>
            <p14:sldId id="755"/>
            <p14:sldId id="907"/>
            <p14:sldId id="787"/>
            <p14:sldId id="788"/>
            <p14:sldId id="908"/>
            <p14:sldId id="756"/>
            <p14:sldId id="389"/>
            <p14:sldId id="390"/>
            <p14:sldId id="757"/>
            <p14:sldId id="379"/>
            <p14:sldId id="381"/>
            <p14:sldId id="382"/>
            <p14:sldId id="758"/>
            <p14:sldId id="759"/>
            <p14:sldId id="760"/>
            <p14:sldId id="334"/>
            <p14:sldId id="761"/>
            <p14:sldId id="762"/>
            <p14:sldId id="763"/>
            <p14:sldId id="764"/>
            <p14:sldId id="765"/>
            <p14:sldId id="766"/>
            <p14:sldId id="383"/>
            <p14:sldId id="767"/>
            <p14:sldId id="385"/>
            <p14:sldId id="769"/>
            <p14:sldId id="391"/>
            <p14:sldId id="789"/>
            <p14:sldId id="790"/>
            <p14:sldId id="770"/>
            <p14:sldId id="771"/>
            <p14:sldId id="772"/>
            <p14:sldId id="774"/>
            <p14:sldId id="773"/>
            <p14:sldId id="395"/>
            <p14:sldId id="909"/>
            <p14:sldId id="775"/>
            <p14:sldId id="776"/>
            <p14:sldId id="777"/>
            <p14:sldId id="778"/>
            <p14:sldId id="910"/>
            <p14:sldId id="911"/>
            <p14:sldId id="779"/>
            <p14:sldId id="780"/>
            <p14:sldId id="781"/>
            <p14:sldId id="912"/>
            <p14:sldId id="782"/>
            <p14:sldId id="783"/>
            <p14:sldId id="784"/>
            <p14:sldId id="320"/>
            <p14:sldId id="913"/>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3" roundtripDataSignature="AMtx7miFin2Ahqzls615bEMYhgW0Q12b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Heloiza Soares Pacheco" initials="MHSP" lastIdx="2" clrIdx="0">
    <p:extLst>
      <p:ext uri="{19B8F6BF-5375-455C-9EA6-DF929625EA0E}">
        <p15:presenceInfo xmlns:p15="http://schemas.microsoft.com/office/powerpoint/2012/main" userId="bd7343b8a0f54d4e" providerId="Windows Live"/>
      </p:ext>
    </p:extLst>
  </p:cmAuthor>
  <p:cmAuthor id="2" name="Victor Cunha" initials="VC" lastIdx="9" clrIdx="1">
    <p:extLst>
      <p:ext uri="{19B8F6BF-5375-455C-9EA6-DF929625EA0E}">
        <p15:presenceInfo xmlns:p15="http://schemas.microsoft.com/office/powerpoint/2012/main" userId="Victor Cun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960"/>
    <a:srgbClr val="9F1B45"/>
    <a:srgbClr val="4FBA7A"/>
    <a:srgbClr val="F2783B"/>
    <a:srgbClr val="C5768F"/>
    <a:srgbClr val="F9B734"/>
    <a:srgbClr val="4EBABB"/>
    <a:srgbClr val="33CCCC"/>
    <a:srgbClr val="0063FF"/>
    <a:srgbClr val="D82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5" autoAdjust="0"/>
    <p:restoredTop sz="77924" autoAdjust="0"/>
  </p:normalViewPr>
  <p:slideViewPr>
    <p:cSldViewPr snapToGrid="0">
      <p:cViewPr varScale="1">
        <p:scale>
          <a:sx n="128" d="100"/>
          <a:sy n="128" d="100"/>
        </p:scale>
        <p:origin x="1216" y="80"/>
      </p:cViewPr>
      <p:guideLst/>
    </p:cSldViewPr>
  </p:slideViewPr>
  <p:outlineViewPr>
    <p:cViewPr>
      <p:scale>
        <a:sx n="33" d="100"/>
        <a:sy n="33" d="100"/>
      </p:scale>
      <p:origin x="0" y="-11518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531" Type="http://schemas.openxmlformats.org/officeDocument/2006/relationships/font" Target="fonts/font5.fntdata"/><Relationship Id="rId573" Type="http://customschemas.google.com/relationships/presentationmetadata" Target="metadata"/><Relationship Id="rId170" Type="http://schemas.openxmlformats.org/officeDocument/2006/relationships/slide" Target="slides/slide166.xml"/><Relationship Id="rId226" Type="http://schemas.openxmlformats.org/officeDocument/2006/relationships/slide" Target="slides/slide222.xml"/><Relationship Id="rId433" Type="http://schemas.openxmlformats.org/officeDocument/2006/relationships/slide" Target="slides/slide429.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00" Type="http://schemas.openxmlformats.org/officeDocument/2006/relationships/slide" Target="slides/slide496.xml"/><Relationship Id="rId542" Type="http://schemas.openxmlformats.org/officeDocument/2006/relationships/font" Target="fonts/font16.fntdata"/><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44" Type="http://schemas.openxmlformats.org/officeDocument/2006/relationships/slide" Target="slides/slide440.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511" Type="http://schemas.openxmlformats.org/officeDocument/2006/relationships/slide" Target="slides/slide507.xml"/><Relationship Id="rId553" Type="http://schemas.openxmlformats.org/officeDocument/2006/relationships/font" Target="fonts/font27.fntdata"/><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248" Type="http://schemas.openxmlformats.org/officeDocument/2006/relationships/slide" Target="slides/slide244.xml"/><Relationship Id="rId455" Type="http://schemas.openxmlformats.org/officeDocument/2006/relationships/slide" Target="slides/slide451.xml"/><Relationship Id="rId497" Type="http://schemas.openxmlformats.org/officeDocument/2006/relationships/slide" Target="slides/slide493.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22" Type="http://schemas.openxmlformats.org/officeDocument/2006/relationships/slide" Target="slides/slide518.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564" Type="http://schemas.openxmlformats.org/officeDocument/2006/relationships/font" Target="fonts/font38.fntdata"/><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533" Type="http://schemas.openxmlformats.org/officeDocument/2006/relationships/font" Target="fonts/font7.fntdata"/><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presProps" Target="presProps.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281" Type="http://schemas.openxmlformats.org/officeDocument/2006/relationships/slide" Target="slides/slide277.xml"/><Relationship Id="rId337" Type="http://schemas.openxmlformats.org/officeDocument/2006/relationships/slide" Target="slides/slide333.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font" Target="fonts/font18.fntdata"/><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openxmlformats.org/officeDocument/2006/relationships/font" Target="fonts/font29.fntdata"/><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261" Type="http://schemas.openxmlformats.org/officeDocument/2006/relationships/slide" Target="slides/slide257.xml"/><Relationship Id="rId499" Type="http://schemas.openxmlformats.org/officeDocument/2006/relationships/slide" Target="slides/slide495.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font" Target="fonts/font40.fntdata"/><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font" Target="fonts/font9.fntdata"/><Relationship Id="rId577" Type="http://schemas.openxmlformats.org/officeDocument/2006/relationships/theme" Target="theme/theme1.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font" Target="fonts/font20.fntdata"/><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80" Type="http://schemas.openxmlformats.org/officeDocument/2006/relationships/slide" Target="slides/slide476.xml"/><Relationship Id="rId515" Type="http://schemas.openxmlformats.org/officeDocument/2006/relationships/slide" Target="slides/slide511.xml"/><Relationship Id="rId536" Type="http://schemas.openxmlformats.org/officeDocument/2006/relationships/font" Target="fonts/font10.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361" Type="http://schemas.openxmlformats.org/officeDocument/2006/relationships/slide" Target="slides/slide357.xml"/><Relationship Id="rId557" Type="http://schemas.openxmlformats.org/officeDocument/2006/relationships/font" Target="fonts/font31.fntdata"/><Relationship Id="rId578" Type="http://schemas.openxmlformats.org/officeDocument/2006/relationships/tableStyles" Target="tableStyles.xml"/><Relationship Id="rId196" Type="http://schemas.openxmlformats.org/officeDocument/2006/relationships/slide" Target="slides/slide192.xml"/><Relationship Id="rId200" Type="http://schemas.openxmlformats.org/officeDocument/2006/relationships/slide" Target="slides/slide196.xml"/><Relationship Id="rId382" Type="http://schemas.openxmlformats.org/officeDocument/2006/relationships/slide" Target="slides/slide378.xml"/><Relationship Id="rId417" Type="http://schemas.openxmlformats.org/officeDocument/2006/relationships/slide" Target="slides/slide413.xml"/><Relationship Id="rId438" Type="http://schemas.openxmlformats.org/officeDocument/2006/relationships/slide" Target="slides/slide434.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470" Type="http://schemas.openxmlformats.org/officeDocument/2006/relationships/slide" Target="slides/slide466.xml"/><Relationship Id="rId491" Type="http://schemas.openxmlformats.org/officeDocument/2006/relationships/slide" Target="slides/slide487.xml"/><Relationship Id="rId505" Type="http://schemas.openxmlformats.org/officeDocument/2006/relationships/slide" Target="slides/slide501.xml"/><Relationship Id="rId526" Type="http://schemas.openxmlformats.org/officeDocument/2006/relationships/notesMaster" Target="notesMasters/notesMaster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547" Type="http://schemas.openxmlformats.org/officeDocument/2006/relationships/font" Target="fonts/font21.fntdata"/><Relationship Id="rId568" Type="http://schemas.openxmlformats.org/officeDocument/2006/relationships/font" Target="fonts/font42.fntdata"/><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351" Type="http://schemas.openxmlformats.org/officeDocument/2006/relationships/slide" Target="slides/slide347.xml"/><Relationship Id="rId372" Type="http://schemas.openxmlformats.org/officeDocument/2006/relationships/slide" Target="slides/slide368.xml"/><Relationship Id="rId393" Type="http://schemas.openxmlformats.org/officeDocument/2006/relationships/slide" Target="slides/slide389.xml"/><Relationship Id="rId407" Type="http://schemas.openxmlformats.org/officeDocument/2006/relationships/slide" Target="slides/slide403.xml"/><Relationship Id="rId428" Type="http://schemas.openxmlformats.org/officeDocument/2006/relationships/slide" Target="slides/slide424.xml"/><Relationship Id="rId449" Type="http://schemas.openxmlformats.org/officeDocument/2006/relationships/slide" Target="slides/slide445.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481" Type="http://schemas.openxmlformats.org/officeDocument/2006/relationships/slide" Target="slides/slide477.xml"/><Relationship Id="rId516" Type="http://schemas.openxmlformats.org/officeDocument/2006/relationships/slide" Target="slides/slide51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537" Type="http://schemas.openxmlformats.org/officeDocument/2006/relationships/font" Target="fonts/font11.fntdata"/><Relationship Id="rId558" Type="http://schemas.openxmlformats.org/officeDocument/2006/relationships/font" Target="fonts/font32.fntdata"/><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362" Type="http://schemas.openxmlformats.org/officeDocument/2006/relationships/slide" Target="slides/slide358.xml"/><Relationship Id="rId383" Type="http://schemas.openxmlformats.org/officeDocument/2006/relationships/slide" Target="slides/slide379.xml"/><Relationship Id="rId418" Type="http://schemas.openxmlformats.org/officeDocument/2006/relationships/slide" Target="slides/slide414.xml"/><Relationship Id="rId439" Type="http://schemas.openxmlformats.org/officeDocument/2006/relationships/slide" Target="slides/slide435.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450" Type="http://schemas.openxmlformats.org/officeDocument/2006/relationships/slide" Target="slides/slide446.xml"/><Relationship Id="rId471" Type="http://schemas.openxmlformats.org/officeDocument/2006/relationships/slide" Target="slides/slide467.xml"/><Relationship Id="rId506" Type="http://schemas.openxmlformats.org/officeDocument/2006/relationships/slide" Target="slides/slide50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492" Type="http://schemas.openxmlformats.org/officeDocument/2006/relationships/slide" Target="slides/slide488.xml"/><Relationship Id="rId527" Type="http://schemas.openxmlformats.org/officeDocument/2006/relationships/font" Target="fonts/font1.fntdata"/><Relationship Id="rId548" Type="http://schemas.openxmlformats.org/officeDocument/2006/relationships/font" Target="fonts/font22.fntdata"/><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slide" Target="slides/slide348.xml"/><Relationship Id="rId373" Type="http://schemas.openxmlformats.org/officeDocument/2006/relationships/slide" Target="slides/slide369.xml"/><Relationship Id="rId394" Type="http://schemas.openxmlformats.org/officeDocument/2006/relationships/slide" Target="slides/slide390.xml"/><Relationship Id="rId408" Type="http://schemas.openxmlformats.org/officeDocument/2006/relationships/slide" Target="slides/slide404.xml"/><Relationship Id="rId429" Type="http://schemas.openxmlformats.org/officeDocument/2006/relationships/slide" Target="slides/slide425.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440" Type="http://schemas.openxmlformats.org/officeDocument/2006/relationships/slide" Target="slides/slide436.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461" Type="http://schemas.openxmlformats.org/officeDocument/2006/relationships/slide" Target="slides/slide457.xml"/><Relationship Id="rId482" Type="http://schemas.openxmlformats.org/officeDocument/2006/relationships/slide" Target="slides/slide478.xml"/><Relationship Id="rId517" Type="http://schemas.openxmlformats.org/officeDocument/2006/relationships/slide" Target="slides/slide513.xml"/><Relationship Id="rId538" Type="http://schemas.openxmlformats.org/officeDocument/2006/relationships/font" Target="fonts/font12.fntdata"/><Relationship Id="rId559" Type="http://schemas.openxmlformats.org/officeDocument/2006/relationships/font" Target="fonts/font33.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384" Type="http://schemas.openxmlformats.org/officeDocument/2006/relationships/slide" Target="slides/slide380.xml"/><Relationship Id="rId419" Type="http://schemas.openxmlformats.org/officeDocument/2006/relationships/slide" Target="slides/slide415.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430" Type="http://schemas.openxmlformats.org/officeDocument/2006/relationships/slide" Target="slides/slide426.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451" Type="http://schemas.openxmlformats.org/officeDocument/2006/relationships/slide" Target="slides/slide447.xml"/><Relationship Id="rId472" Type="http://schemas.openxmlformats.org/officeDocument/2006/relationships/slide" Target="slides/slide468.xml"/><Relationship Id="rId493" Type="http://schemas.openxmlformats.org/officeDocument/2006/relationships/slide" Target="slides/slide489.xml"/><Relationship Id="rId507" Type="http://schemas.openxmlformats.org/officeDocument/2006/relationships/slide" Target="slides/slide503.xml"/><Relationship Id="rId528" Type="http://schemas.openxmlformats.org/officeDocument/2006/relationships/font" Target="fonts/font2.fntdata"/><Relationship Id="rId549" Type="http://schemas.openxmlformats.org/officeDocument/2006/relationships/font" Target="fonts/font23.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font" Target="fonts/font34.fntdata"/><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420" Type="http://schemas.openxmlformats.org/officeDocument/2006/relationships/slide" Target="slides/slide416.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41" Type="http://schemas.openxmlformats.org/officeDocument/2006/relationships/slide" Target="slides/slide437.xml"/><Relationship Id="rId462" Type="http://schemas.openxmlformats.org/officeDocument/2006/relationships/slide" Target="slides/slide458.xml"/><Relationship Id="rId483" Type="http://schemas.openxmlformats.org/officeDocument/2006/relationships/slide" Target="slides/slide479.xml"/><Relationship Id="rId518" Type="http://schemas.openxmlformats.org/officeDocument/2006/relationships/slide" Target="slides/slide514.xml"/><Relationship Id="rId539" Type="http://schemas.openxmlformats.org/officeDocument/2006/relationships/font" Target="fonts/font13.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550" Type="http://schemas.openxmlformats.org/officeDocument/2006/relationships/font" Target="fonts/font24.fntdata"/><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385" Type="http://schemas.openxmlformats.org/officeDocument/2006/relationships/slide" Target="slides/slide381.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410" Type="http://schemas.openxmlformats.org/officeDocument/2006/relationships/slide" Target="slides/slide406.xml"/><Relationship Id="rId431" Type="http://schemas.openxmlformats.org/officeDocument/2006/relationships/slide" Target="slides/slide427.xml"/><Relationship Id="rId452" Type="http://schemas.openxmlformats.org/officeDocument/2006/relationships/slide" Target="slides/slide448.xml"/><Relationship Id="rId473" Type="http://schemas.openxmlformats.org/officeDocument/2006/relationships/slide" Target="slides/slide469.xml"/><Relationship Id="rId494" Type="http://schemas.openxmlformats.org/officeDocument/2006/relationships/slide" Target="slides/slide490.xml"/><Relationship Id="rId508" Type="http://schemas.openxmlformats.org/officeDocument/2006/relationships/slide" Target="slides/slide504.xml"/><Relationship Id="rId529" Type="http://schemas.openxmlformats.org/officeDocument/2006/relationships/font" Target="fonts/font3.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40" Type="http://schemas.openxmlformats.org/officeDocument/2006/relationships/font" Target="fonts/font14.fntdata"/><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slide" Target="slides/slide371.xml"/><Relationship Id="rId396" Type="http://schemas.openxmlformats.org/officeDocument/2006/relationships/slide" Target="slides/slide392.xml"/><Relationship Id="rId561" Type="http://schemas.openxmlformats.org/officeDocument/2006/relationships/font" Target="fonts/font35.fntdata"/><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400" Type="http://schemas.openxmlformats.org/officeDocument/2006/relationships/slide" Target="slides/slide396.xml"/><Relationship Id="rId421" Type="http://schemas.openxmlformats.org/officeDocument/2006/relationships/slide" Target="slides/slide417.xml"/><Relationship Id="rId442" Type="http://schemas.openxmlformats.org/officeDocument/2006/relationships/slide" Target="slides/slide438.xml"/><Relationship Id="rId463" Type="http://schemas.openxmlformats.org/officeDocument/2006/relationships/slide" Target="slides/slide459.xml"/><Relationship Id="rId484" Type="http://schemas.openxmlformats.org/officeDocument/2006/relationships/slide" Target="slides/slide480.xml"/><Relationship Id="rId519" Type="http://schemas.openxmlformats.org/officeDocument/2006/relationships/slide" Target="slides/slide515.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530"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386" Type="http://schemas.openxmlformats.org/officeDocument/2006/relationships/slide" Target="slides/slide382.xml"/><Relationship Id="rId551" Type="http://schemas.openxmlformats.org/officeDocument/2006/relationships/font" Target="fonts/font25.fntdata"/><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411" Type="http://schemas.openxmlformats.org/officeDocument/2006/relationships/slide" Target="slides/slide407.xml"/><Relationship Id="rId432" Type="http://schemas.openxmlformats.org/officeDocument/2006/relationships/slide" Target="slides/slide428.xml"/><Relationship Id="rId453" Type="http://schemas.openxmlformats.org/officeDocument/2006/relationships/slide" Target="slides/slide449.xml"/><Relationship Id="rId474" Type="http://schemas.openxmlformats.org/officeDocument/2006/relationships/slide" Target="slides/slide470.xml"/><Relationship Id="rId509" Type="http://schemas.openxmlformats.org/officeDocument/2006/relationships/slide" Target="slides/slide505.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slide" Target="slides/slide393.xml"/><Relationship Id="rId520" Type="http://schemas.openxmlformats.org/officeDocument/2006/relationships/slide" Target="slides/slide516.xml"/><Relationship Id="rId541" Type="http://schemas.openxmlformats.org/officeDocument/2006/relationships/font" Target="fonts/font15.fntdata"/><Relationship Id="rId562" Type="http://schemas.openxmlformats.org/officeDocument/2006/relationships/font" Target="fonts/font36.fntdata"/><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slide" Target="slides/slide397.xml"/><Relationship Id="rId422" Type="http://schemas.openxmlformats.org/officeDocument/2006/relationships/slide" Target="slides/slide418.xml"/><Relationship Id="rId443" Type="http://schemas.openxmlformats.org/officeDocument/2006/relationships/slide" Target="slides/slide439.xml"/><Relationship Id="rId464" Type="http://schemas.openxmlformats.org/officeDocument/2006/relationships/slide" Target="slides/slide460.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font" Target="fonts/font26.fntdata"/><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font" Target="fonts/font37.fntdata"/><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font" Target="fonts/font6.fntdata"/><Relationship Id="rId574" Type="http://schemas.openxmlformats.org/officeDocument/2006/relationships/commentAuthors" Target="commentAuthors.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font" Target="fonts/font17.fntdata"/><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font" Target="fonts/font28.fntdata"/><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font" Target="fonts/font39.fntdata"/><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font" Target="fonts/font8.fntdata"/><Relationship Id="rId576" Type="http://schemas.openxmlformats.org/officeDocument/2006/relationships/viewProps" Target="viewProps.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font" Target="fonts/font19.fntdata"/><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font" Target="fonts/font30.fntdata"/><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font" Target="fonts/font41.fntdata"/><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enri\Desktop\Barassa&amp;Cruz%20Consulting\Anu&#225;rio%20Mobilidade%20El&#233;trica%20no%20Brasil\Frota%20de%20Ve&#237;culos%20El&#233;tricos%20-%20Brasil\FROTA%20EL&#201;TRICOS%20BRASIL%20POR%20MODELO%202006%20A%202019_COMPLETO_TabelasDinamicas_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enri\Desktop\Barassa&amp;Cruz%20Consulting\Anu&#225;rio%20Mobilidade%20El&#233;trica%20no%20Brasil\Frota%20de%20Ve&#237;culos%20El&#233;tricos%20-%20Brasil\FROTA%20EL&#201;TRICOS%20BRASIL%20POR%20MODELO%202006%20A%202019_COMPLETO_TabelasDinamicas_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enri\Desktop\Barassa&amp;Cruz%20Consulting\Anu&#225;rio%20Mobilidade%20El&#233;trica%20no%20Brasil\Frota%20de%20Ve&#237;culos%20El&#233;tricos%20-%20Brasil\FROTA%20EL&#201;TRICOS%20BRASIL%20POR%20MODELO%202006%20A%202019_COMPLETO_TabelasDinamicas_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enri\Desktop\Barassa&amp;Cruz%20Consulting\Anu&#225;rio%20Mobilidade%20El&#233;trica%20no%20Brasil\Frota%20de%20Ve&#237;culos%20El&#233;tricos%20-%20Brasil\FROTA%20EL&#201;TRICOS%20BRASIL%20POR%20MODELO%202006%20A%202019_COMPLETO_TabelasDinamicas_V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obson\Desktop\Anu&#225;rio_Mercado\Micromobilidade.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henri\Downloads\20200707_Ambiente%20de%20neg&#243;cios%20privado.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henri\Downloads\20200707_Ambiente%20de%20neg&#243;cios%20privado.xlsx" TargetMode="External"/><Relationship Id="rId4" Type="http://schemas.openxmlformats.org/officeDocument/2006/relationships/themeOverride" Target="../theme/themeOverride2.xml"/></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C:\Users\henri\Downloads\20200707_Ambiente%20de%20neg&#243;cios%20privado.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1"/>
          <c:order val="0"/>
          <c:spPr>
            <a:solidFill>
              <a:schemeClr val="accent1">
                <a:shade val="76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QTDE_VExANO!$B$8:$N$8</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QTDE_VExANO!$B$9:$N$9</c:f>
              <c:numCache>
                <c:formatCode>General</c:formatCode>
                <c:ptCount val="13"/>
                <c:pt idx="0">
                  <c:v>8</c:v>
                </c:pt>
                <c:pt idx="1">
                  <c:v>16</c:v>
                </c:pt>
                <c:pt idx="2">
                  <c:v>27</c:v>
                </c:pt>
                <c:pt idx="3">
                  <c:v>194</c:v>
                </c:pt>
                <c:pt idx="4">
                  <c:v>235</c:v>
                </c:pt>
                <c:pt idx="5">
                  <c:v>273</c:v>
                </c:pt>
                <c:pt idx="6">
                  <c:v>554</c:v>
                </c:pt>
                <c:pt idx="7">
                  <c:v>988</c:v>
                </c:pt>
                <c:pt idx="8">
                  <c:v>1005</c:v>
                </c:pt>
                <c:pt idx="9">
                  <c:v>1303</c:v>
                </c:pt>
                <c:pt idx="10">
                  <c:v>3630</c:v>
                </c:pt>
                <c:pt idx="11">
                  <c:v>3481</c:v>
                </c:pt>
                <c:pt idx="12">
                  <c:v>11205</c:v>
                </c:pt>
              </c:numCache>
            </c:numRef>
          </c:val>
          <c:extLst>
            <c:ext xmlns:c16="http://schemas.microsoft.com/office/drawing/2014/chart" uri="{C3380CC4-5D6E-409C-BE32-E72D297353CC}">
              <c16:uniqueId val="{00000000-7E76-44DC-8FC1-04EC1C733E8A}"/>
            </c:ext>
          </c:extLst>
        </c:ser>
        <c:dLbls>
          <c:showLegendKey val="0"/>
          <c:showVal val="1"/>
          <c:showCatName val="0"/>
          <c:showSerName val="0"/>
          <c:showPercent val="0"/>
          <c:showBubbleSize val="0"/>
        </c:dLbls>
        <c:gapWidth val="219"/>
        <c:overlap val="-27"/>
        <c:axId val="678725104"/>
        <c:axId val="678725648"/>
      </c:barChart>
      <c:catAx>
        <c:axId val="67872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BR"/>
          </a:p>
        </c:txPr>
        <c:crossAx val="678725648"/>
        <c:crosses val="autoZero"/>
        <c:auto val="1"/>
        <c:lblAlgn val="ctr"/>
        <c:lblOffset val="100"/>
        <c:noMultiLvlLbl val="0"/>
      </c:catAx>
      <c:valAx>
        <c:axId val="678725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BR"/>
          </a:p>
        </c:txPr>
        <c:crossAx val="67872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TIPO_VExANO!$A$11</c:f>
              <c:strCache>
                <c:ptCount val="1"/>
                <c:pt idx="0">
                  <c:v>BEV</c:v>
                </c:pt>
              </c:strCache>
            </c:strRef>
          </c:tx>
          <c:spPr>
            <a:ln w="222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TIPO_VExANO!$B$10:$N$10</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TIPO_VExANO!$B$11:$N$11</c:f>
              <c:numCache>
                <c:formatCode>General</c:formatCode>
                <c:ptCount val="13"/>
                <c:pt idx="0">
                  <c:v>5</c:v>
                </c:pt>
                <c:pt idx="1">
                  <c:v>9</c:v>
                </c:pt>
                <c:pt idx="2">
                  <c:v>14</c:v>
                </c:pt>
                <c:pt idx="3">
                  <c:v>17</c:v>
                </c:pt>
                <c:pt idx="4">
                  <c:v>28</c:v>
                </c:pt>
                <c:pt idx="5">
                  <c:v>15</c:v>
                </c:pt>
                <c:pt idx="6">
                  <c:v>34</c:v>
                </c:pt>
                <c:pt idx="7">
                  <c:v>206</c:v>
                </c:pt>
                <c:pt idx="8">
                  <c:v>47</c:v>
                </c:pt>
                <c:pt idx="9">
                  <c:v>28</c:v>
                </c:pt>
                <c:pt idx="10">
                  <c:v>106</c:v>
                </c:pt>
                <c:pt idx="11">
                  <c:v>123</c:v>
                </c:pt>
                <c:pt idx="12">
                  <c:v>555</c:v>
                </c:pt>
              </c:numCache>
            </c:numRef>
          </c:val>
          <c:smooth val="0"/>
          <c:extLst>
            <c:ext xmlns:c16="http://schemas.microsoft.com/office/drawing/2014/chart" uri="{C3380CC4-5D6E-409C-BE32-E72D297353CC}">
              <c16:uniqueId val="{00000000-FFA8-456F-89FD-8FC84DBCA9B7}"/>
            </c:ext>
          </c:extLst>
        </c:ser>
        <c:ser>
          <c:idx val="2"/>
          <c:order val="1"/>
          <c:tx>
            <c:strRef>
              <c:f>TIPO_VExANO!$A$12</c:f>
              <c:strCache>
                <c:ptCount val="1"/>
                <c:pt idx="0">
                  <c:v>HEV</c:v>
                </c:pt>
              </c:strCache>
            </c:strRef>
          </c:tx>
          <c:spPr>
            <a:ln w="2222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TIPO_VExANO!$B$10:$N$10</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TIPO_VExANO!$B$12:$N$12</c:f>
              <c:numCache>
                <c:formatCode>General</c:formatCode>
                <c:ptCount val="13"/>
                <c:pt idx="0">
                  <c:v>3</c:v>
                </c:pt>
                <c:pt idx="1">
                  <c:v>7</c:v>
                </c:pt>
                <c:pt idx="2">
                  <c:v>13</c:v>
                </c:pt>
                <c:pt idx="3">
                  <c:v>142</c:v>
                </c:pt>
                <c:pt idx="4">
                  <c:v>166</c:v>
                </c:pt>
                <c:pt idx="5">
                  <c:v>254</c:v>
                </c:pt>
                <c:pt idx="6">
                  <c:v>520</c:v>
                </c:pt>
                <c:pt idx="7">
                  <c:v>751</c:v>
                </c:pt>
                <c:pt idx="8">
                  <c:v>867</c:v>
                </c:pt>
                <c:pt idx="9">
                  <c:v>1200</c:v>
                </c:pt>
                <c:pt idx="10">
                  <c:v>3166</c:v>
                </c:pt>
                <c:pt idx="11">
                  <c:v>2660</c:v>
                </c:pt>
                <c:pt idx="12">
                  <c:v>9102</c:v>
                </c:pt>
              </c:numCache>
            </c:numRef>
          </c:val>
          <c:smooth val="0"/>
          <c:extLst>
            <c:ext xmlns:c16="http://schemas.microsoft.com/office/drawing/2014/chart" uri="{C3380CC4-5D6E-409C-BE32-E72D297353CC}">
              <c16:uniqueId val="{00000001-FFA8-456F-89FD-8FC84DBCA9B7}"/>
            </c:ext>
          </c:extLst>
        </c:ser>
        <c:ser>
          <c:idx val="3"/>
          <c:order val="2"/>
          <c:tx>
            <c:strRef>
              <c:f>TIPO_VExANO!$A$13</c:f>
              <c:strCache>
                <c:ptCount val="1"/>
                <c:pt idx="0">
                  <c:v>PHEV</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TIPO_VExANO!$B$10:$N$10</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TIPO_VExANO!$B$13:$N$13</c:f>
              <c:numCache>
                <c:formatCode>General</c:formatCode>
                <c:ptCount val="13"/>
                <c:pt idx="3">
                  <c:v>35</c:v>
                </c:pt>
                <c:pt idx="4">
                  <c:v>41</c:v>
                </c:pt>
                <c:pt idx="5">
                  <c:v>4</c:v>
                </c:pt>
                <c:pt idx="7">
                  <c:v>31</c:v>
                </c:pt>
                <c:pt idx="8">
                  <c:v>91</c:v>
                </c:pt>
                <c:pt idx="9">
                  <c:v>75</c:v>
                </c:pt>
                <c:pt idx="10">
                  <c:v>358</c:v>
                </c:pt>
                <c:pt idx="11">
                  <c:v>698</c:v>
                </c:pt>
                <c:pt idx="12">
                  <c:v>1548</c:v>
                </c:pt>
              </c:numCache>
            </c:numRef>
          </c:val>
          <c:smooth val="0"/>
          <c:extLst>
            <c:ext xmlns:c16="http://schemas.microsoft.com/office/drawing/2014/chart" uri="{C3380CC4-5D6E-409C-BE32-E72D297353CC}">
              <c16:uniqueId val="{00000002-FFA8-456F-89FD-8FC84DBCA9B7}"/>
            </c:ext>
          </c:extLst>
        </c:ser>
        <c:dLbls>
          <c:showLegendKey val="0"/>
          <c:showVal val="0"/>
          <c:showCatName val="0"/>
          <c:showSerName val="0"/>
          <c:showPercent val="0"/>
          <c:showBubbleSize val="0"/>
        </c:dLbls>
        <c:smooth val="0"/>
        <c:axId val="678723472"/>
        <c:axId val="678715856"/>
      </c:lineChart>
      <c:catAx>
        <c:axId val="67872347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pt-BR"/>
          </a:p>
        </c:txPr>
        <c:crossAx val="678715856"/>
        <c:crosses val="autoZero"/>
        <c:auto val="1"/>
        <c:lblAlgn val="ctr"/>
        <c:lblOffset val="100"/>
        <c:noMultiLvlLbl val="0"/>
      </c:catAx>
      <c:valAx>
        <c:axId val="67871585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pt-BR"/>
          </a:p>
        </c:txPr>
        <c:crossAx val="678723472"/>
        <c:crosses val="autoZero"/>
        <c:crossBetween val="between"/>
      </c:valAx>
      <c:spPr>
        <a:pattFill prst="ltDnDiag">
          <a:fgClr>
            <a:srgbClr val="000000">
              <a:alpha val="0"/>
            </a:srgbClr>
          </a:fgClr>
          <a:bgClr>
            <a:srgbClr val="FFFFFF"/>
          </a:bgClr>
        </a:patt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TOP10_ESTADOS!$H$4</c:f>
              <c:strCache>
                <c:ptCount val="1"/>
                <c:pt idx="0">
                  <c:v>BEV</c:v>
                </c:pt>
              </c:strCache>
            </c:strRef>
          </c:tx>
          <c:spPr>
            <a:solidFill>
              <a:schemeClr val="accent1"/>
            </a:solidFill>
            <a:ln>
              <a:noFill/>
            </a:ln>
            <a:effectLst/>
          </c:spPr>
          <c:invertIfNegative val="0"/>
          <c:cat>
            <c:strRef>
              <c:f>TOP10_ESTADOS!$G$5:$G$15</c:f>
              <c:strCache>
                <c:ptCount val="11"/>
                <c:pt idx="0">
                  <c:v>SAO PAULO</c:v>
                </c:pt>
                <c:pt idx="1">
                  <c:v>PARANA</c:v>
                </c:pt>
                <c:pt idx="2">
                  <c:v>RIO DE JANEIRO</c:v>
                </c:pt>
                <c:pt idx="3">
                  <c:v>MINAS GERAIS</c:v>
                </c:pt>
                <c:pt idx="4">
                  <c:v>SANTA CATARINA</c:v>
                </c:pt>
                <c:pt idx="5">
                  <c:v>RIO GRANDE DO SUL</c:v>
                </c:pt>
                <c:pt idx="6">
                  <c:v>DISTRITO FEDERAL</c:v>
                </c:pt>
                <c:pt idx="7">
                  <c:v>BAHIA</c:v>
                </c:pt>
                <c:pt idx="8">
                  <c:v>ESPIRITO SANTO</c:v>
                </c:pt>
                <c:pt idx="9">
                  <c:v>PERNAMBUCO</c:v>
                </c:pt>
                <c:pt idx="10">
                  <c:v>OUTROS</c:v>
                </c:pt>
              </c:strCache>
            </c:strRef>
          </c:cat>
          <c:val>
            <c:numRef>
              <c:f>TOP10_ESTADOS!$H$5:$H$15</c:f>
              <c:numCache>
                <c:formatCode>General</c:formatCode>
                <c:ptCount val="11"/>
                <c:pt idx="0">
                  <c:v>518</c:v>
                </c:pt>
                <c:pt idx="1">
                  <c:v>210</c:v>
                </c:pt>
                <c:pt idx="2">
                  <c:v>81</c:v>
                </c:pt>
                <c:pt idx="3">
                  <c:v>75</c:v>
                </c:pt>
                <c:pt idx="4">
                  <c:v>68</c:v>
                </c:pt>
                <c:pt idx="5">
                  <c:v>23</c:v>
                </c:pt>
                <c:pt idx="6">
                  <c:v>38</c:v>
                </c:pt>
                <c:pt idx="7">
                  <c:v>8</c:v>
                </c:pt>
                <c:pt idx="8">
                  <c:v>7</c:v>
                </c:pt>
                <c:pt idx="9">
                  <c:v>26</c:v>
                </c:pt>
                <c:pt idx="10">
                  <c:v>133</c:v>
                </c:pt>
              </c:numCache>
            </c:numRef>
          </c:val>
          <c:extLst>
            <c:ext xmlns:c16="http://schemas.microsoft.com/office/drawing/2014/chart" uri="{C3380CC4-5D6E-409C-BE32-E72D297353CC}">
              <c16:uniqueId val="{00000000-6625-48A5-9255-5E3B57854616}"/>
            </c:ext>
          </c:extLst>
        </c:ser>
        <c:ser>
          <c:idx val="1"/>
          <c:order val="1"/>
          <c:tx>
            <c:strRef>
              <c:f>TOP10_ESTADOS!$I$4</c:f>
              <c:strCache>
                <c:ptCount val="1"/>
                <c:pt idx="0">
                  <c:v>HEV</c:v>
                </c:pt>
              </c:strCache>
            </c:strRef>
          </c:tx>
          <c:spPr>
            <a:solidFill>
              <a:schemeClr val="accent2"/>
            </a:solidFill>
            <a:ln>
              <a:noFill/>
            </a:ln>
            <a:effectLst/>
          </c:spPr>
          <c:invertIfNegative val="0"/>
          <c:cat>
            <c:strRef>
              <c:f>TOP10_ESTADOS!$G$5:$G$15</c:f>
              <c:strCache>
                <c:ptCount val="11"/>
                <c:pt idx="0">
                  <c:v>SAO PAULO</c:v>
                </c:pt>
                <c:pt idx="1">
                  <c:v>PARANA</c:v>
                </c:pt>
                <c:pt idx="2">
                  <c:v>RIO DE JANEIRO</c:v>
                </c:pt>
                <c:pt idx="3">
                  <c:v>MINAS GERAIS</c:v>
                </c:pt>
                <c:pt idx="4">
                  <c:v>SANTA CATARINA</c:v>
                </c:pt>
                <c:pt idx="5">
                  <c:v>RIO GRANDE DO SUL</c:v>
                </c:pt>
                <c:pt idx="6">
                  <c:v>DISTRITO FEDERAL</c:v>
                </c:pt>
                <c:pt idx="7">
                  <c:v>BAHIA</c:v>
                </c:pt>
                <c:pt idx="8">
                  <c:v>ESPIRITO SANTO</c:v>
                </c:pt>
                <c:pt idx="9">
                  <c:v>PERNAMBUCO</c:v>
                </c:pt>
                <c:pt idx="10">
                  <c:v>OUTROS</c:v>
                </c:pt>
              </c:strCache>
            </c:strRef>
          </c:cat>
          <c:val>
            <c:numRef>
              <c:f>TOP10_ESTADOS!$I$5:$I$15</c:f>
              <c:numCache>
                <c:formatCode>General</c:formatCode>
                <c:ptCount val="11"/>
                <c:pt idx="0">
                  <c:v>5850</c:v>
                </c:pt>
                <c:pt idx="1">
                  <c:v>1234</c:v>
                </c:pt>
                <c:pt idx="2">
                  <c:v>1295</c:v>
                </c:pt>
                <c:pt idx="3">
                  <c:v>1273</c:v>
                </c:pt>
                <c:pt idx="4">
                  <c:v>1046</c:v>
                </c:pt>
                <c:pt idx="5">
                  <c:v>1242</c:v>
                </c:pt>
                <c:pt idx="6">
                  <c:v>856</c:v>
                </c:pt>
                <c:pt idx="7">
                  <c:v>876</c:v>
                </c:pt>
                <c:pt idx="8">
                  <c:v>547</c:v>
                </c:pt>
                <c:pt idx="9">
                  <c:v>434</c:v>
                </c:pt>
                <c:pt idx="10">
                  <c:v>4198</c:v>
                </c:pt>
              </c:numCache>
            </c:numRef>
          </c:val>
          <c:extLst>
            <c:ext xmlns:c16="http://schemas.microsoft.com/office/drawing/2014/chart" uri="{C3380CC4-5D6E-409C-BE32-E72D297353CC}">
              <c16:uniqueId val="{00000001-6625-48A5-9255-5E3B57854616}"/>
            </c:ext>
          </c:extLst>
        </c:ser>
        <c:ser>
          <c:idx val="2"/>
          <c:order val="2"/>
          <c:tx>
            <c:strRef>
              <c:f>TOP10_ESTADOS!$J$4</c:f>
              <c:strCache>
                <c:ptCount val="1"/>
                <c:pt idx="0">
                  <c:v>PHEV</c:v>
                </c:pt>
              </c:strCache>
            </c:strRef>
          </c:tx>
          <c:spPr>
            <a:solidFill>
              <a:schemeClr val="accent3"/>
            </a:solidFill>
            <a:ln>
              <a:noFill/>
            </a:ln>
            <a:effectLst/>
          </c:spPr>
          <c:invertIfNegative val="0"/>
          <c:cat>
            <c:strRef>
              <c:f>TOP10_ESTADOS!$G$5:$G$15</c:f>
              <c:strCache>
                <c:ptCount val="11"/>
                <c:pt idx="0">
                  <c:v>SAO PAULO</c:v>
                </c:pt>
                <c:pt idx="1">
                  <c:v>PARANA</c:v>
                </c:pt>
                <c:pt idx="2">
                  <c:v>RIO DE JANEIRO</c:v>
                </c:pt>
                <c:pt idx="3">
                  <c:v>MINAS GERAIS</c:v>
                </c:pt>
                <c:pt idx="4">
                  <c:v>SANTA CATARINA</c:v>
                </c:pt>
                <c:pt idx="5">
                  <c:v>RIO GRANDE DO SUL</c:v>
                </c:pt>
                <c:pt idx="6">
                  <c:v>DISTRITO FEDERAL</c:v>
                </c:pt>
                <c:pt idx="7">
                  <c:v>BAHIA</c:v>
                </c:pt>
                <c:pt idx="8">
                  <c:v>ESPIRITO SANTO</c:v>
                </c:pt>
                <c:pt idx="9">
                  <c:v>PERNAMBUCO</c:v>
                </c:pt>
                <c:pt idx="10">
                  <c:v>OUTROS</c:v>
                </c:pt>
              </c:strCache>
            </c:strRef>
          </c:cat>
          <c:val>
            <c:numRef>
              <c:f>TOP10_ESTADOS!$J$5:$J$15</c:f>
              <c:numCache>
                <c:formatCode>General</c:formatCode>
                <c:ptCount val="11"/>
                <c:pt idx="0">
                  <c:v>1187</c:v>
                </c:pt>
                <c:pt idx="1">
                  <c:v>186</c:v>
                </c:pt>
                <c:pt idx="2">
                  <c:v>164</c:v>
                </c:pt>
                <c:pt idx="3">
                  <c:v>192</c:v>
                </c:pt>
                <c:pt idx="4">
                  <c:v>303</c:v>
                </c:pt>
                <c:pt idx="5">
                  <c:v>138</c:v>
                </c:pt>
                <c:pt idx="6">
                  <c:v>192</c:v>
                </c:pt>
                <c:pt idx="7">
                  <c:v>39</c:v>
                </c:pt>
                <c:pt idx="8">
                  <c:v>59</c:v>
                </c:pt>
                <c:pt idx="9">
                  <c:v>67</c:v>
                </c:pt>
                <c:pt idx="10">
                  <c:v>354</c:v>
                </c:pt>
              </c:numCache>
            </c:numRef>
          </c:val>
          <c:extLst>
            <c:ext xmlns:c16="http://schemas.microsoft.com/office/drawing/2014/chart" uri="{C3380CC4-5D6E-409C-BE32-E72D297353CC}">
              <c16:uniqueId val="{00000002-6625-48A5-9255-5E3B57854616}"/>
            </c:ext>
          </c:extLst>
        </c:ser>
        <c:dLbls>
          <c:showLegendKey val="0"/>
          <c:showVal val="0"/>
          <c:showCatName val="0"/>
          <c:showSerName val="0"/>
          <c:showPercent val="0"/>
          <c:showBubbleSize val="0"/>
        </c:dLbls>
        <c:gapWidth val="150"/>
        <c:axId val="678724560"/>
        <c:axId val="678726192"/>
      </c:barChart>
      <c:catAx>
        <c:axId val="67872456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pt-BR"/>
          </a:p>
        </c:txPr>
        <c:crossAx val="678726192"/>
        <c:crosses val="autoZero"/>
        <c:auto val="1"/>
        <c:lblAlgn val="ctr"/>
        <c:lblOffset val="100"/>
        <c:noMultiLvlLbl val="0"/>
      </c:catAx>
      <c:valAx>
        <c:axId val="6787261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pt-BR"/>
          </a:p>
        </c:txPr>
        <c:crossAx val="678724560"/>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dk1">
                    <a:lumMod val="65000"/>
                    <a:lumOff val="35000"/>
                  </a:schemeClr>
                </a:solidFill>
                <a:latin typeface="+mn-lt"/>
                <a:ea typeface="+mn-ea"/>
                <a:cs typeface="+mn-cs"/>
              </a:defRPr>
            </a:pPr>
            <a:endParaRPr lang="pt-BR"/>
          </a:p>
        </c:txPr>
      </c:dTable>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28880164088376E-2"/>
          <c:y val="1.4859081110959509E-2"/>
          <c:w val="0.91881398534955228"/>
          <c:h val="0.7818473243269547"/>
        </c:manualLayout>
      </c:layout>
      <c:barChart>
        <c:barDir val="col"/>
        <c:grouping val="clustered"/>
        <c:varyColors val="0"/>
        <c:ser>
          <c:idx val="0"/>
          <c:order val="0"/>
          <c:tx>
            <c:strRef>
              <c:f>TOP10_CIDADES!$H$4</c:f>
              <c:strCache>
                <c:ptCount val="1"/>
                <c:pt idx="0">
                  <c:v>BEV</c:v>
                </c:pt>
              </c:strCache>
            </c:strRef>
          </c:tx>
          <c:spPr>
            <a:solidFill>
              <a:schemeClr val="accent1"/>
            </a:solidFill>
            <a:ln>
              <a:noFill/>
            </a:ln>
            <a:effectLst/>
          </c:spPr>
          <c:invertIfNegative val="0"/>
          <c:cat>
            <c:strRef>
              <c:f>TOP10_CIDADES!$G$5:$G$15</c:f>
              <c:strCache>
                <c:ptCount val="11"/>
                <c:pt idx="0">
                  <c:v>SAO PAULO</c:v>
                </c:pt>
                <c:pt idx="1">
                  <c:v>BRASILIA</c:v>
                </c:pt>
                <c:pt idx="2">
                  <c:v>RIO DE JANEIRO</c:v>
                </c:pt>
                <c:pt idx="3">
                  <c:v>CURITIBA</c:v>
                </c:pt>
                <c:pt idx="4">
                  <c:v>BELO HORIZONTE</c:v>
                </c:pt>
                <c:pt idx="5">
                  <c:v>SALVADOR</c:v>
                </c:pt>
                <c:pt idx="6">
                  <c:v>PORTO ALEGRE</c:v>
                </c:pt>
                <c:pt idx="7">
                  <c:v>CAMPINAS</c:v>
                </c:pt>
                <c:pt idx="8">
                  <c:v>FORTALEZA</c:v>
                </c:pt>
                <c:pt idx="9">
                  <c:v>RECIFE</c:v>
                </c:pt>
                <c:pt idx="10">
                  <c:v>OUTROS</c:v>
                </c:pt>
              </c:strCache>
            </c:strRef>
          </c:cat>
          <c:val>
            <c:numRef>
              <c:f>TOP10_CIDADES!$H$5:$H$15</c:f>
              <c:numCache>
                <c:formatCode>General</c:formatCode>
                <c:ptCount val="11"/>
                <c:pt idx="0">
                  <c:v>227</c:v>
                </c:pt>
                <c:pt idx="1">
                  <c:v>38</c:v>
                </c:pt>
                <c:pt idx="2">
                  <c:v>62</c:v>
                </c:pt>
                <c:pt idx="3">
                  <c:v>57</c:v>
                </c:pt>
                <c:pt idx="4">
                  <c:v>49</c:v>
                </c:pt>
                <c:pt idx="5">
                  <c:v>5</c:v>
                </c:pt>
                <c:pt idx="6">
                  <c:v>9</c:v>
                </c:pt>
                <c:pt idx="7">
                  <c:v>87</c:v>
                </c:pt>
                <c:pt idx="8">
                  <c:v>23</c:v>
                </c:pt>
                <c:pt idx="9">
                  <c:v>24</c:v>
                </c:pt>
                <c:pt idx="10">
                  <c:v>606</c:v>
                </c:pt>
              </c:numCache>
            </c:numRef>
          </c:val>
          <c:extLst>
            <c:ext xmlns:c16="http://schemas.microsoft.com/office/drawing/2014/chart" uri="{C3380CC4-5D6E-409C-BE32-E72D297353CC}">
              <c16:uniqueId val="{00000000-05D7-41FD-84F8-D322B3C91275}"/>
            </c:ext>
          </c:extLst>
        </c:ser>
        <c:ser>
          <c:idx val="1"/>
          <c:order val="1"/>
          <c:tx>
            <c:strRef>
              <c:f>TOP10_CIDADES!$I$4</c:f>
              <c:strCache>
                <c:ptCount val="1"/>
                <c:pt idx="0">
                  <c:v>HEV</c:v>
                </c:pt>
              </c:strCache>
            </c:strRef>
          </c:tx>
          <c:spPr>
            <a:solidFill>
              <a:schemeClr val="accent2"/>
            </a:solidFill>
            <a:ln>
              <a:noFill/>
            </a:ln>
            <a:effectLst/>
          </c:spPr>
          <c:invertIfNegative val="0"/>
          <c:cat>
            <c:strRef>
              <c:f>TOP10_CIDADES!$G$5:$G$15</c:f>
              <c:strCache>
                <c:ptCount val="11"/>
                <c:pt idx="0">
                  <c:v>SAO PAULO</c:v>
                </c:pt>
                <c:pt idx="1">
                  <c:v>BRASILIA</c:v>
                </c:pt>
                <c:pt idx="2">
                  <c:v>RIO DE JANEIRO</c:v>
                </c:pt>
                <c:pt idx="3">
                  <c:v>CURITIBA</c:v>
                </c:pt>
                <c:pt idx="4">
                  <c:v>BELO HORIZONTE</c:v>
                </c:pt>
                <c:pt idx="5">
                  <c:v>SALVADOR</c:v>
                </c:pt>
                <c:pt idx="6">
                  <c:v>PORTO ALEGRE</c:v>
                </c:pt>
                <c:pt idx="7">
                  <c:v>CAMPINAS</c:v>
                </c:pt>
                <c:pt idx="8">
                  <c:v>FORTALEZA</c:v>
                </c:pt>
                <c:pt idx="9">
                  <c:v>RECIFE</c:v>
                </c:pt>
                <c:pt idx="10">
                  <c:v>OUTROS</c:v>
                </c:pt>
              </c:strCache>
            </c:strRef>
          </c:cat>
          <c:val>
            <c:numRef>
              <c:f>TOP10_CIDADES!$I$5:$I$15</c:f>
              <c:numCache>
                <c:formatCode>General</c:formatCode>
                <c:ptCount val="11"/>
                <c:pt idx="0">
                  <c:v>3074</c:v>
                </c:pt>
                <c:pt idx="1">
                  <c:v>856</c:v>
                </c:pt>
                <c:pt idx="2">
                  <c:v>798</c:v>
                </c:pt>
                <c:pt idx="3">
                  <c:v>592</c:v>
                </c:pt>
                <c:pt idx="4">
                  <c:v>536</c:v>
                </c:pt>
                <c:pt idx="5">
                  <c:v>489</c:v>
                </c:pt>
                <c:pt idx="6">
                  <c:v>416</c:v>
                </c:pt>
                <c:pt idx="7">
                  <c:v>220</c:v>
                </c:pt>
                <c:pt idx="8">
                  <c:v>315</c:v>
                </c:pt>
                <c:pt idx="9">
                  <c:v>272</c:v>
                </c:pt>
                <c:pt idx="10">
                  <c:v>11283</c:v>
                </c:pt>
              </c:numCache>
            </c:numRef>
          </c:val>
          <c:extLst>
            <c:ext xmlns:c16="http://schemas.microsoft.com/office/drawing/2014/chart" uri="{C3380CC4-5D6E-409C-BE32-E72D297353CC}">
              <c16:uniqueId val="{00000001-05D7-41FD-84F8-D322B3C91275}"/>
            </c:ext>
          </c:extLst>
        </c:ser>
        <c:ser>
          <c:idx val="2"/>
          <c:order val="2"/>
          <c:tx>
            <c:strRef>
              <c:f>TOP10_CIDADES!$J$4</c:f>
              <c:strCache>
                <c:ptCount val="1"/>
                <c:pt idx="0">
                  <c:v>PHEV</c:v>
                </c:pt>
              </c:strCache>
            </c:strRef>
          </c:tx>
          <c:spPr>
            <a:solidFill>
              <a:schemeClr val="accent3"/>
            </a:solidFill>
            <a:ln>
              <a:noFill/>
            </a:ln>
            <a:effectLst/>
          </c:spPr>
          <c:invertIfNegative val="0"/>
          <c:cat>
            <c:strRef>
              <c:f>TOP10_CIDADES!$G$5:$G$15</c:f>
              <c:strCache>
                <c:ptCount val="11"/>
                <c:pt idx="0">
                  <c:v>SAO PAULO</c:v>
                </c:pt>
                <c:pt idx="1">
                  <c:v>BRASILIA</c:v>
                </c:pt>
                <c:pt idx="2">
                  <c:v>RIO DE JANEIRO</c:v>
                </c:pt>
                <c:pt idx="3">
                  <c:v>CURITIBA</c:v>
                </c:pt>
                <c:pt idx="4">
                  <c:v>BELO HORIZONTE</c:v>
                </c:pt>
                <c:pt idx="5">
                  <c:v>SALVADOR</c:v>
                </c:pt>
                <c:pt idx="6">
                  <c:v>PORTO ALEGRE</c:v>
                </c:pt>
                <c:pt idx="7">
                  <c:v>CAMPINAS</c:v>
                </c:pt>
                <c:pt idx="8">
                  <c:v>FORTALEZA</c:v>
                </c:pt>
                <c:pt idx="9">
                  <c:v>RECIFE</c:v>
                </c:pt>
                <c:pt idx="10">
                  <c:v>OUTROS</c:v>
                </c:pt>
              </c:strCache>
            </c:strRef>
          </c:cat>
          <c:val>
            <c:numRef>
              <c:f>TOP10_CIDADES!$J$5:$J$15</c:f>
              <c:numCache>
                <c:formatCode>General</c:formatCode>
                <c:ptCount val="11"/>
                <c:pt idx="0">
                  <c:v>740</c:v>
                </c:pt>
                <c:pt idx="1">
                  <c:v>192</c:v>
                </c:pt>
                <c:pt idx="2">
                  <c:v>131</c:v>
                </c:pt>
                <c:pt idx="3">
                  <c:v>112</c:v>
                </c:pt>
                <c:pt idx="4">
                  <c:v>122</c:v>
                </c:pt>
                <c:pt idx="5">
                  <c:v>24</c:v>
                </c:pt>
                <c:pt idx="6">
                  <c:v>59</c:v>
                </c:pt>
                <c:pt idx="7">
                  <c:v>59</c:v>
                </c:pt>
                <c:pt idx="8">
                  <c:v>17</c:v>
                </c:pt>
                <c:pt idx="9">
                  <c:v>51</c:v>
                </c:pt>
                <c:pt idx="10">
                  <c:v>1374</c:v>
                </c:pt>
              </c:numCache>
            </c:numRef>
          </c:val>
          <c:extLst>
            <c:ext xmlns:c16="http://schemas.microsoft.com/office/drawing/2014/chart" uri="{C3380CC4-5D6E-409C-BE32-E72D297353CC}">
              <c16:uniqueId val="{00000002-05D7-41FD-84F8-D322B3C91275}"/>
            </c:ext>
          </c:extLst>
        </c:ser>
        <c:dLbls>
          <c:showLegendKey val="0"/>
          <c:showVal val="0"/>
          <c:showCatName val="0"/>
          <c:showSerName val="0"/>
          <c:showPercent val="0"/>
          <c:showBubbleSize val="0"/>
        </c:dLbls>
        <c:gapWidth val="150"/>
        <c:axId val="678728368"/>
        <c:axId val="678728912"/>
      </c:barChart>
      <c:catAx>
        <c:axId val="6787283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pt-BR"/>
          </a:p>
        </c:txPr>
        <c:crossAx val="678728912"/>
        <c:crosses val="autoZero"/>
        <c:auto val="1"/>
        <c:lblAlgn val="ctr"/>
        <c:lblOffset val="100"/>
        <c:noMultiLvlLbl val="0"/>
      </c:catAx>
      <c:valAx>
        <c:axId val="6787289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pt-BR"/>
          </a:p>
        </c:txPr>
        <c:crossAx val="67872836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dk1">
                    <a:lumMod val="65000"/>
                    <a:lumOff val="35000"/>
                  </a:schemeClr>
                </a:solidFill>
                <a:latin typeface="+mn-lt"/>
                <a:ea typeface="+mn-ea"/>
                <a:cs typeface="+mn-cs"/>
              </a:defRPr>
            </a:pPr>
            <a:endParaRPr lang="pt-BR"/>
          </a:p>
        </c:txPr>
      </c:dTable>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Planilha1!$B$3</c:f>
              <c:strCache>
                <c:ptCount val="1"/>
                <c:pt idx="0">
                  <c:v>Trólebus</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B2DA-48DA-9BCF-E2F8AA9A789F}"/>
                </c:ext>
              </c:extLst>
            </c:dLbl>
            <c:dLbl>
              <c:idx val="2"/>
              <c:delete val="1"/>
              <c:extLst>
                <c:ext xmlns:c15="http://schemas.microsoft.com/office/drawing/2012/chart" uri="{CE6537A1-D6FC-4f65-9D91-7224C49458BB}"/>
                <c:ext xmlns:c16="http://schemas.microsoft.com/office/drawing/2014/chart" uri="{C3380CC4-5D6E-409C-BE32-E72D297353CC}">
                  <c16:uniqueId val="{00000001-B2DA-48DA-9BCF-E2F8AA9A789F}"/>
                </c:ext>
              </c:extLst>
            </c:dLbl>
            <c:dLbl>
              <c:idx val="3"/>
              <c:delete val="1"/>
              <c:extLst>
                <c:ext xmlns:c15="http://schemas.microsoft.com/office/drawing/2012/chart" uri="{CE6537A1-D6FC-4f65-9D91-7224C49458BB}"/>
                <c:ext xmlns:c16="http://schemas.microsoft.com/office/drawing/2014/chart" uri="{C3380CC4-5D6E-409C-BE32-E72D297353CC}">
                  <c16:uniqueId val="{00000002-B2DA-48DA-9BCF-E2F8AA9A789F}"/>
                </c:ext>
              </c:extLst>
            </c:dLbl>
            <c:dLbl>
              <c:idx val="4"/>
              <c:delete val="1"/>
              <c:extLst>
                <c:ext xmlns:c15="http://schemas.microsoft.com/office/drawing/2012/chart" uri="{CE6537A1-D6FC-4f65-9D91-7224C49458BB}"/>
                <c:ext xmlns:c16="http://schemas.microsoft.com/office/drawing/2014/chart" uri="{C3380CC4-5D6E-409C-BE32-E72D297353CC}">
                  <c16:uniqueId val="{00000003-B2DA-48DA-9BCF-E2F8AA9A789F}"/>
                </c:ext>
              </c:extLst>
            </c:dLbl>
            <c:dLbl>
              <c:idx val="5"/>
              <c:delete val="1"/>
              <c:extLst>
                <c:ext xmlns:c15="http://schemas.microsoft.com/office/drawing/2012/chart" uri="{CE6537A1-D6FC-4f65-9D91-7224C49458BB}"/>
                <c:ext xmlns:c16="http://schemas.microsoft.com/office/drawing/2014/chart" uri="{C3380CC4-5D6E-409C-BE32-E72D297353CC}">
                  <c16:uniqueId val="{00000004-B2DA-48DA-9BCF-E2F8AA9A78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Planilha1!$A$4:$A$10</c:f>
              <c:strCache>
                <c:ptCount val="7"/>
                <c:pt idx="0">
                  <c:v>São Paulo</c:v>
                </c:pt>
                <c:pt idx="1">
                  <c:v>Campinas</c:v>
                </c:pt>
                <c:pt idx="2">
                  <c:v>Volta Redonda</c:v>
                </c:pt>
                <c:pt idx="3">
                  <c:v>Maringá</c:v>
                </c:pt>
                <c:pt idx="4">
                  <c:v>Bauru</c:v>
                </c:pt>
                <c:pt idx="5">
                  <c:v>Brasília</c:v>
                </c:pt>
                <c:pt idx="6">
                  <c:v>Santos</c:v>
                </c:pt>
              </c:strCache>
            </c:strRef>
          </c:cat>
          <c:val>
            <c:numRef>
              <c:f>Planilha1!$B$4:$B$10</c:f>
              <c:numCache>
                <c:formatCode>General</c:formatCode>
                <c:ptCount val="7"/>
                <c:pt idx="0">
                  <c:v>201</c:v>
                </c:pt>
                <c:pt idx="1">
                  <c:v>0</c:v>
                </c:pt>
                <c:pt idx="2">
                  <c:v>0</c:v>
                </c:pt>
                <c:pt idx="3">
                  <c:v>0</c:v>
                </c:pt>
                <c:pt idx="4">
                  <c:v>0</c:v>
                </c:pt>
                <c:pt idx="5">
                  <c:v>0</c:v>
                </c:pt>
                <c:pt idx="6">
                  <c:v>6</c:v>
                </c:pt>
              </c:numCache>
            </c:numRef>
          </c:val>
          <c:extLst>
            <c:ext xmlns:c16="http://schemas.microsoft.com/office/drawing/2014/chart" uri="{C3380CC4-5D6E-409C-BE32-E72D297353CC}">
              <c16:uniqueId val="{00000005-B2DA-48DA-9BCF-E2F8AA9A789F}"/>
            </c:ext>
          </c:extLst>
        </c:ser>
        <c:ser>
          <c:idx val="1"/>
          <c:order val="1"/>
          <c:tx>
            <c:strRef>
              <c:f>Planilha1!$C$3</c:f>
              <c:strCache>
                <c:ptCount val="1"/>
                <c:pt idx="0">
                  <c:v>Convencional a Bateria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Planilha1!$A$4:$A$10</c:f>
              <c:strCache>
                <c:ptCount val="7"/>
                <c:pt idx="0">
                  <c:v>São Paulo</c:v>
                </c:pt>
                <c:pt idx="1">
                  <c:v>Campinas</c:v>
                </c:pt>
                <c:pt idx="2">
                  <c:v>Volta Redonda</c:v>
                </c:pt>
                <c:pt idx="3">
                  <c:v>Maringá</c:v>
                </c:pt>
                <c:pt idx="4">
                  <c:v>Bauru</c:v>
                </c:pt>
                <c:pt idx="5">
                  <c:v>Brasília</c:v>
                </c:pt>
                <c:pt idx="6">
                  <c:v>Santos</c:v>
                </c:pt>
              </c:strCache>
            </c:strRef>
          </c:cat>
          <c:val>
            <c:numRef>
              <c:f>Planilha1!$C$4:$C$10</c:f>
              <c:numCache>
                <c:formatCode>General</c:formatCode>
                <c:ptCount val="7"/>
                <c:pt idx="0">
                  <c:v>16</c:v>
                </c:pt>
                <c:pt idx="1">
                  <c:v>14</c:v>
                </c:pt>
                <c:pt idx="2">
                  <c:v>3</c:v>
                </c:pt>
                <c:pt idx="3">
                  <c:v>2</c:v>
                </c:pt>
                <c:pt idx="4">
                  <c:v>2</c:v>
                </c:pt>
                <c:pt idx="5">
                  <c:v>2</c:v>
                </c:pt>
                <c:pt idx="6">
                  <c:v>1</c:v>
                </c:pt>
              </c:numCache>
            </c:numRef>
          </c:val>
          <c:extLst>
            <c:ext xmlns:c16="http://schemas.microsoft.com/office/drawing/2014/chart" uri="{C3380CC4-5D6E-409C-BE32-E72D297353CC}">
              <c16:uniqueId val="{00000006-B2DA-48DA-9BCF-E2F8AA9A789F}"/>
            </c:ext>
          </c:extLst>
        </c:ser>
        <c:dLbls>
          <c:showLegendKey val="0"/>
          <c:showVal val="0"/>
          <c:showCatName val="0"/>
          <c:showSerName val="0"/>
          <c:showPercent val="0"/>
          <c:showBubbleSize val="0"/>
        </c:dLbls>
        <c:gapWidth val="219"/>
        <c:overlap val="-27"/>
        <c:axId val="678714768"/>
        <c:axId val="678716400"/>
      </c:barChart>
      <c:catAx>
        <c:axId val="67871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78716400"/>
        <c:crosses val="autoZero"/>
        <c:auto val="1"/>
        <c:lblAlgn val="ctr"/>
        <c:lblOffset val="100"/>
        <c:noMultiLvlLbl val="0"/>
      </c:catAx>
      <c:valAx>
        <c:axId val="67871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78714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3062569906889E-2"/>
          <c:y val="7.6239180166975909E-2"/>
          <c:w val="0.87271027201145313"/>
          <c:h val="0.86031875976592409"/>
        </c:manualLayout>
      </c:layout>
      <c:barChart>
        <c:barDir val="col"/>
        <c:grouping val="clustered"/>
        <c:varyColors val="0"/>
        <c:ser>
          <c:idx val="4"/>
          <c:order val="0"/>
          <c:tx>
            <c:strRef>
              <c:f>'Fine-tuned'!$A$2</c:f>
              <c:strCache>
                <c:ptCount val="1"/>
                <c:pt idx="0">
                  <c:v>CityCoco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'Fine-tuned'!$C$1:$E$1</c:f>
              <c:numCache>
                <c:formatCode>General</c:formatCode>
                <c:ptCount val="3"/>
                <c:pt idx="0">
                  <c:v>2017</c:v>
                </c:pt>
                <c:pt idx="1">
                  <c:v>2018</c:v>
                </c:pt>
                <c:pt idx="2">
                  <c:v>2019</c:v>
                </c:pt>
              </c:numCache>
            </c:numRef>
          </c:cat>
          <c:val>
            <c:numRef>
              <c:f>'Fine-tuned'!$C$2:$E$2</c:f>
              <c:numCache>
                <c:formatCode>General</c:formatCode>
                <c:ptCount val="3"/>
                <c:pt idx="0">
                  <c:v>1567</c:v>
                </c:pt>
                <c:pt idx="1">
                  <c:v>2633</c:v>
                </c:pt>
                <c:pt idx="2">
                  <c:v>11195</c:v>
                </c:pt>
              </c:numCache>
            </c:numRef>
          </c:val>
          <c:extLst>
            <c:ext xmlns:c16="http://schemas.microsoft.com/office/drawing/2014/chart" uri="{C3380CC4-5D6E-409C-BE32-E72D297353CC}">
              <c16:uniqueId val="{00000000-F0F7-4D7A-AF63-AF9931625379}"/>
            </c:ext>
          </c:extLst>
        </c:ser>
        <c:ser>
          <c:idx val="5"/>
          <c:order val="1"/>
          <c:tx>
            <c:strRef>
              <c:f>'Fine-tuned'!$A$3</c:f>
              <c:strCache>
                <c:ptCount val="1"/>
                <c:pt idx="0">
                  <c:v>E-Scooter</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'Fine-tuned'!$C$1:$E$1</c:f>
              <c:numCache>
                <c:formatCode>General</c:formatCode>
                <c:ptCount val="3"/>
                <c:pt idx="0">
                  <c:v>2017</c:v>
                </c:pt>
                <c:pt idx="1">
                  <c:v>2018</c:v>
                </c:pt>
                <c:pt idx="2">
                  <c:v>2019</c:v>
                </c:pt>
              </c:numCache>
            </c:numRef>
          </c:cat>
          <c:val>
            <c:numRef>
              <c:f>'Fine-tuned'!$C$3:$E$3</c:f>
              <c:numCache>
                <c:formatCode>General</c:formatCode>
                <c:ptCount val="3"/>
                <c:pt idx="0">
                  <c:v>62</c:v>
                </c:pt>
                <c:pt idx="1">
                  <c:v>1017</c:v>
                </c:pt>
                <c:pt idx="2">
                  <c:v>1144</c:v>
                </c:pt>
              </c:numCache>
            </c:numRef>
          </c:val>
          <c:extLst>
            <c:ext xmlns:c16="http://schemas.microsoft.com/office/drawing/2014/chart" uri="{C3380CC4-5D6E-409C-BE32-E72D297353CC}">
              <c16:uniqueId val="{00000001-F0F7-4D7A-AF63-AF9931625379}"/>
            </c:ext>
          </c:extLst>
        </c:ser>
        <c:ser>
          <c:idx val="2"/>
          <c:order val="2"/>
          <c:tx>
            <c:strRef>
              <c:f>'Fine-tuned'!$A$4</c:f>
              <c:strCache>
                <c:ptCount val="1"/>
                <c:pt idx="0">
                  <c:v>E-Bike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'Fine-tuned'!$C$1:$E$1</c:f>
              <c:numCache>
                <c:formatCode>General</c:formatCode>
                <c:ptCount val="3"/>
                <c:pt idx="0">
                  <c:v>2017</c:v>
                </c:pt>
                <c:pt idx="1">
                  <c:v>2018</c:v>
                </c:pt>
                <c:pt idx="2">
                  <c:v>2019</c:v>
                </c:pt>
              </c:numCache>
            </c:numRef>
          </c:cat>
          <c:val>
            <c:numRef>
              <c:f>'Fine-tuned'!$C$4:$E$4</c:f>
              <c:numCache>
                <c:formatCode>General</c:formatCode>
                <c:ptCount val="3"/>
                <c:pt idx="0">
                  <c:v>4182</c:v>
                </c:pt>
                <c:pt idx="1">
                  <c:v>10588</c:v>
                </c:pt>
                <c:pt idx="2">
                  <c:v>10828</c:v>
                </c:pt>
              </c:numCache>
            </c:numRef>
          </c:val>
          <c:extLst>
            <c:ext xmlns:c16="http://schemas.microsoft.com/office/drawing/2014/chart" uri="{C3380CC4-5D6E-409C-BE32-E72D297353CC}">
              <c16:uniqueId val="{00000002-F0F7-4D7A-AF63-AF9931625379}"/>
            </c:ext>
          </c:extLst>
        </c:ser>
        <c:dLbls>
          <c:showLegendKey val="0"/>
          <c:showVal val="0"/>
          <c:showCatName val="0"/>
          <c:showSerName val="0"/>
          <c:showPercent val="0"/>
          <c:showBubbleSize val="0"/>
        </c:dLbls>
        <c:gapWidth val="219"/>
        <c:axId val="678467616"/>
        <c:axId val="678468704"/>
        <c:extLst>
          <c:ext xmlns:c15="http://schemas.microsoft.com/office/drawing/2012/chart" uri="{02D57815-91ED-43cb-92C2-25804820EDAC}">
            <c15:filteredBarSeries>
              <c15:ser>
                <c:idx val="1"/>
                <c:order val="3"/>
                <c:tx>
                  <c:strRef>
                    <c:extLst>
                      <c:ext uri="{02D57815-91ED-43cb-92C2-25804820EDAC}">
                        <c15:formulaRef>
                          <c15:sqref>'Fine-tuned'!$A$5</c15:sqref>
                        </c15:formulaRef>
                      </c:ext>
                    </c:extLst>
                    <c:strCache>
                      <c:ptCount val="1"/>
                      <c:pt idx="0">
                        <c:v>Auto Equlibrados</c:v>
                      </c:pt>
                    </c:strCache>
                  </c:strRef>
                </c:tx>
                <c:spPr>
                  <a:solidFill>
                    <a:schemeClr val="accent2"/>
                  </a:solidFill>
                  <a:ln>
                    <a:noFill/>
                  </a:ln>
                  <a:effectLst/>
                </c:spPr>
                <c:invertIfNegative val="0"/>
                <c:cat>
                  <c:numRef>
                    <c:extLst>
                      <c:ext uri="{02D57815-91ED-43cb-92C2-25804820EDAC}">
                        <c15:formulaRef>
                          <c15:sqref>'Fine-tuned'!$C$1:$E$1</c15:sqref>
                        </c15:formulaRef>
                      </c:ext>
                    </c:extLst>
                    <c:numCache>
                      <c:formatCode>General</c:formatCode>
                      <c:ptCount val="3"/>
                      <c:pt idx="0">
                        <c:v>2017</c:v>
                      </c:pt>
                      <c:pt idx="1">
                        <c:v>2018</c:v>
                      </c:pt>
                      <c:pt idx="2">
                        <c:v>2019</c:v>
                      </c:pt>
                    </c:numCache>
                  </c:numRef>
                </c:cat>
                <c:val>
                  <c:numRef>
                    <c:extLst>
                      <c:ext uri="{02D57815-91ED-43cb-92C2-25804820EDAC}">
                        <c15:formulaRef>
                          <c15:sqref>'Fine-tuned'!$C$5:$E$5</c15:sqref>
                        </c15:formulaRef>
                      </c:ext>
                    </c:extLst>
                    <c:numCache>
                      <c:formatCode>General</c:formatCode>
                      <c:ptCount val="3"/>
                      <c:pt idx="0">
                        <c:v>3058</c:v>
                      </c:pt>
                      <c:pt idx="1">
                        <c:v>7614</c:v>
                      </c:pt>
                      <c:pt idx="2">
                        <c:v>11866</c:v>
                      </c:pt>
                    </c:numCache>
                  </c:numRef>
                </c:val>
                <c:extLst>
                  <c:ext xmlns:c16="http://schemas.microsoft.com/office/drawing/2014/chart" uri="{C3380CC4-5D6E-409C-BE32-E72D297353CC}">
                    <c16:uniqueId val="{00000003-F0F7-4D7A-AF63-AF9931625379}"/>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'Fine-tuned'!$A$6</c15:sqref>
                        </c15:formulaRef>
                      </c:ext>
                    </c:extLst>
                    <c:strCache>
                      <c:ptCount val="1"/>
                      <c:pt idx="0">
                        <c:v>Patinetes e Similares</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'Fine-tuned'!$C$1:$E$1</c15:sqref>
                        </c15:formulaRef>
                      </c:ext>
                    </c:extLst>
                    <c:numCache>
                      <c:formatCode>General</c:formatCode>
                      <c:ptCount val="3"/>
                      <c:pt idx="0">
                        <c:v>2017</c:v>
                      </c:pt>
                      <c:pt idx="1">
                        <c:v>2018</c:v>
                      </c:pt>
                      <c:pt idx="2">
                        <c:v>2019</c:v>
                      </c:pt>
                    </c:numCache>
                  </c:numRef>
                </c:cat>
                <c:val>
                  <c:numRef>
                    <c:extLst xmlns:c15="http://schemas.microsoft.com/office/drawing/2012/chart">
                      <c:ext xmlns:c15="http://schemas.microsoft.com/office/drawing/2012/chart" uri="{02D57815-91ED-43cb-92C2-25804820EDAC}">
                        <c15:formulaRef>
                          <c15:sqref>'Fine-tuned'!$C$6:$E$6</c15:sqref>
                        </c15:formulaRef>
                      </c:ext>
                    </c:extLst>
                    <c:numCache>
                      <c:formatCode>General</c:formatCode>
                      <c:ptCount val="3"/>
                      <c:pt idx="0">
                        <c:v>1503</c:v>
                      </c:pt>
                      <c:pt idx="1">
                        <c:v>10997</c:v>
                      </c:pt>
                      <c:pt idx="2">
                        <c:v>91826</c:v>
                      </c:pt>
                    </c:numCache>
                  </c:numRef>
                </c:val>
                <c:extLst xmlns:c15="http://schemas.microsoft.com/office/drawing/2012/chart">
                  <c:ext xmlns:c16="http://schemas.microsoft.com/office/drawing/2014/chart" uri="{C3380CC4-5D6E-409C-BE32-E72D297353CC}">
                    <c16:uniqueId val="{00000004-F0F7-4D7A-AF63-AF9931625379}"/>
                  </c:ext>
                </c:extLst>
              </c15:ser>
            </c15:filteredBarSeries>
          </c:ext>
        </c:extLst>
      </c:barChart>
      <c:lineChart>
        <c:grouping val="standard"/>
        <c:varyColors val="0"/>
        <c:dLbls>
          <c:showLegendKey val="0"/>
          <c:showVal val="0"/>
          <c:showCatName val="0"/>
          <c:showSerName val="0"/>
          <c:showPercent val="0"/>
          <c:showBubbleSize val="0"/>
        </c:dLbls>
        <c:marker val="1"/>
        <c:smooth val="0"/>
        <c:axId val="678467616"/>
        <c:axId val="678468704"/>
        <c:extLst>
          <c:ext xmlns:c15="http://schemas.microsoft.com/office/drawing/2012/chart" uri="{02D57815-91ED-43cb-92C2-25804820EDAC}">
            <c15:filteredLineSeries>
              <c15:ser>
                <c:idx val="0"/>
                <c:order val="5"/>
                <c:spPr>
                  <a:ln w="28575" cap="rnd">
                    <a:solidFill>
                      <a:schemeClr val="accent1"/>
                    </a:solidFill>
                    <a:round/>
                  </a:ln>
                  <a:effectLst/>
                </c:spPr>
                <c:marker>
                  <c:symbol val="none"/>
                </c:marker>
                <c:cat>
                  <c:numRef>
                    <c:extLst>
                      <c:ext uri="{02D57815-91ED-43cb-92C2-25804820EDAC}">
                        <c15:formulaRef>
                          <c15:sqref>'Fine-tuned'!$C$1:$I$1</c15:sqref>
                        </c15:formulaRef>
                      </c:ext>
                    </c:extLst>
                    <c:numCache>
                      <c:formatCode>General</c:formatCode>
                      <c:ptCount val="7"/>
                      <c:pt idx="0">
                        <c:v>2017</c:v>
                      </c:pt>
                      <c:pt idx="1">
                        <c:v>2018</c:v>
                      </c:pt>
                      <c:pt idx="2">
                        <c:v>2019</c:v>
                      </c:pt>
                      <c:pt idx="3">
                        <c:v>2020</c:v>
                      </c:pt>
                      <c:pt idx="4">
                        <c:v>2023</c:v>
                      </c:pt>
                      <c:pt idx="5">
                        <c:v>2025</c:v>
                      </c:pt>
                      <c:pt idx="6">
                        <c:v>2030</c:v>
                      </c:pt>
                    </c:numCache>
                  </c:numRef>
                </c:cat>
                <c:val>
                  <c:numRef>
                    <c:extLst>
                      <c:ext uri="{02D57815-91ED-43cb-92C2-25804820EDAC}">
                        <c15:formulaRef>
                          <c15:sqref>'Fine-tuned'!$C$8:$I$8</c15:sqref>
                        </c15:formulaRef>
                      </c:ext>
                    </c:extLst>
                    <c:numCache>
                      <c:formatCode>General</c:formatCode>
                      <c:ptCount val="7"/>
                      <c:pt idx="0">
                        <c:v>2914.3333333333335</c:v>
                      </c:pt>
                      <c:pt idx="1">
                        <c:v>9813</c:v>
                      </c:pt>
                      <c:pt idx="2">
                        <c:v>38093.333333333336</c:v>
                      </c:pt>
                      <c:pt idx="3">
                        <c:v>20433.333333333332</c:v>
                      </c:pt>
                      <c:pt idx="4">
                        <c:v>64000</c:v>
                      </c:pt>
                      <c:pt idx="5">
                        <c:v>103666.66666666667</c:v>
                      </c:pt>
                      <c:pt idx="6">
                        <c:v>300000</c:v>
                      </c:pt>
                    </c:numCache>
                  </c:numRef>
                </c:val>
                <c:smooth val="0"/>
                <c:extLst>
                  <c:ext xmlns:c16="http://schemas.microsoft.com/office/drawing/2014/chart" uri="{C3380CC4-5D6E-409C-BE32-E72D297353CC}">
                    <c16:uniqueId val="{00000005-F0F7-4D7A-AF63-AF9931625379}"/>
                  </c:ext>
                </c:extLst>
              </c15:ser>
            </c15:filteredLineSeries>
          </c:ext>
        </c:extLst>
      </c:lineChart>
      <c:catAx>
        <c:axId val="67846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BR"/>
          </a:p>
        </c:txPr>
        <c:crossAx val="678468704"/>
        <c:crosses val="autoZero"/>
        <c:auto val="1"/>
        <c:lblAlgn val="ctr"/>
        <c:lblOffset val="100"/>
        <c:noMultiLvlLbl val="0"/>
      </c:catAx>
      <c:valAx>
        <c:axId val="678468704"/>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BR"/>
          </a:p>
        </c:txPr>
        <c:crossAx val="678467616"/>
        <c:crosses val="autoZero"/>
        <c:crossBetween val="between"/>
      </c:valAx>
      <c:spPr>
        <a:noFill/>
        <a:ln>
          <a:noFill/>
        </a:ln>
        <a:effectLst/>
      </c:spPr>
    </c:plotArea>
    <c:legend>
      <c:legendPos val="b"/>
      <c:layout>
        <c:manualLayout>
          <c:xMode val="edge"/>
          <c:yMode val="edge"/>
          <c:x val="0.12699905926622765"/>
          <c:y val="0.27149138606061823"/>
          <c:w val="0.37247668535788631"/>
          <c:h val="4.540237555051381E-2"/>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rgbClr val="134295"/>
              </a:solidFill>
              <a:latin typeface="Arial" panose="020B0604020202020204" pitchFamily="34" charset="0"/>
              <a:ea typeface="+mn-ea"/>
              <a:cs typeface="Arial" panose="020B0604020202020204" pitchFamily="34" charset="0"/>
            </a:defRPr>
          </a:pPr>
          <a:endParaRPr lang="pt-BR"/>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pt-B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'macro mapa'!$A$2:$C$18</cx:f>
        <cx:lvl ptCount="17">
          <cx:pt idx="0">Comerciais</cx:pt>
          <cx:pt idx="1">Ônibus </cx:pt>
          <cx:pt idx="2">Veículos de passeio</cx:pt>
          <cx:pt idx="3">Powertrain</cx:pt>
          <cx:pt idx="4">Baterias</cx:pt>
          <cx:pt idx="5">Tecnologias complementares</cx:pt>
          <cx:pt idx="6">Eletropostos</cx:pt>
          <cx:pt idx="7">Equipamentos de recarga complementares</cx:pt>
          <cx:pt idx="8">Comerciais</cx:pt>
          <cx:pt idx="9">Ônibus </cx:pt>
          <cx:pt idx="10">Veículos de passeio</cx:pt>
          <cx:pt idx="11">Levissimos</cx:pt>
          <cx:pt idx="12">Veículos de passeio</cx:pt>
          <cx:pt idx="13">Veículos de passeio</cx:pt>
          <cx:pt idx="14">Levissimos</cx:pt>
          <cx:pt idx="15">Infraestrutura de Recarga</cx:pt>
          <cx:pt idx="16">Aplicativos e billing</cx:pt>
        </cx:lvl>
        <cx:lvl ptCount="17">
          <cx:pt idx="0">Montagem de veiculos</cx:pt>
          <cx:pt idx="3">Fabricação de componentes do veiculo</cx:pt>
          <cx:pt idx="6">Infraestrutura</cx:pt>
          <cx:pt idx="8">Venda de veiculos </cx:pt>
          <cx:pt idx="12">Locação </cx:pt>
          <cx:pt idx="13">Sharing</cx:pt>
          <cx:pt idx="16">Serviços de recarga</cx:pt>
        </cx:lvl>
        <cx:lvl ptCount="17">
          <cx:pt idx="0">Cadeia produtiva</cx:pt>
          <cx:pt idx="8">Modelos de negócios</cx:pt>
        </cx:lvl>
      </cx:strDim>
      <cx:numDim type="size">
        <cx:f>'macro mapa'!$D$2:$D$18</cx:f>
        <cx:lvl ptCount="17" formatCode="Geral">
          <cx:pt idx="0">2</cx:pt>
          <cx:pt idx="1">2</cx:pt>
          <cx:pt idx="2">2</cx:pt>
          <cx:pt idx="3">2</cx:pt>
          <cx:pt idx="4">3</cx:pt>
          <cx:pt idx="5">2</cx:pt>
          <cx:pt idx="6">2</cx:pt>
          <cx:pt idx="7">2</cx:pt>
          <cx:pt idx="8">3</cx:pt>
          <cx:pt idx="9">3</cx:pt>
          <cx:pt idx="10">3</cx:pt>
          <cx:pt idx="11">3</cx:pt>
          <cx:pt idx="12">3</cx:pt>
          <cx:pt idx="13">1</cx:pt>
          <cx:pt idx="14">1</cx:pt>
          <cx:pt idx="15">1</cx:pt>
          <cx:pt idx="16">6</cx:pt>
        </cx:lvl>
      </cx:numDim>
    </cx:data>
  </cx:chartData>
  <cx:chart>
    <cx:plotArea>
      <cx:plotAreaRegion>
        <cx:plotSurface>
          <cx:spPr>
            <a:ln>
              <a:noFill/>
            </a:ln>
          </cx:spPr>
        </cx:plotSurface>
        <cx:series layoutId="sunburst" uniqueId="{5D31EA25-F1AF-4A5C-BC82-38470F243516}">
          <cx:tx>
            <cx:txData>
              <cx:f>'macro mapa'!$D$1</cx:f>
              <cx:v>Contagem</cx:v>
            </cx:txData>
          </cx:tx>
          <cx:dataPt idx="0">
            <cx:spPr>
              <a:solidFill>
                <a:srgbClr val="F79646">
                  <a:lumMod val="50000"/>
                </a:srgbClr>
              </a:solidFill>
            </cx:spPr>
          </cx:dataPt>
          <cx:dataPt idx="1">
            <cx:spPr>
              <a:solidFill>
                <a:srgbClr val="F79646"/>
              </a:solidFill>
            </cx:spPr>
          </cx:dataPt>
          <cx:dataPt idx="5">
            <cx:spPr>
              <a:solidFill>
                <a:srgbClr val="F79646">
                  <a:lumMod val="60000"/>
                  <a:lumOff val="40000"/>
                </a:srgbClr>
              </a:solidFill>
            </cx:spPr>
          </cx:dataPt>
          <cx:dataPt idx="9">
            <cx:spPr>
              <a:solidFill>
                <a:srgbClr val="F79646">
                  <a:lumMod val="75000"/>
                </a:srgbClr>
              </a:solidFill>
            </cx:spPr>
          </cx:dataPt>
          <cx:dataPt idx="12">
            <cx:spPr>
              <a:solidFill>
                <a:srgbClr val="1F497D">
                  <a:lumMod val="75000"/>
                </a:srgbClr>
              </a:solidFill>
            </cx:spPr>
          </cx:dataPt>
          <cx:dataPt idx="13">
            <cx:spPr>
              <a:solidFill>
                <a:srgbClr val="4F81BD">
                  <a:lumMod val="75000"/>
                </a:srgbClr>
              </a:solidFill>
            </cx:spPr>
          </cx:dataPt>
          <cx:dataPt idx="18">
            <cx:spPr>
              <a:solidFill>
                <a:srgbClr val="4BACC6">
                  <a:lumMod val="60000"/>
                  <a:lumOff val="40000"/>
                </a:srgbClr>
              </a:solidFill>
            </cx:spPr>
          </cx:dataPt>
          <cx:dataPt idx="20">
            <cx:spPr>
              <a:solidFill>
                <a:srgbClr val="4F81BD">
                  <a:lumMod val="60000"/>
                  <a:lumOff val="40000"/>
                </a:srgbClr>
              </a:solidFill>
            </cx:spPr>
          </cx:dataPt>
          <cx:dataPt idx="24">
            <cx:spPr>
              <a:solidFill>
                <a:srgbClr val="1F497D">
                  <a:lumMod val="60000"/>
                  <a:lumOff val="40000"/>
                </a:srgbClr>
              </a:solidFill>
            </cx:spPr>
          </cx:dataPt>
          <cx:dataLabels pos="ctr">
            <cx:txPr>
              <a:bodyPr spcFirstLastPara="1" vertOverflow="ellipsis" horzOverflow="overflow" wrap="square" lIns="0" tIns="0" rIns="0" bIns="0" anchor="ctr" anchorCtr="1"/>
              <a:lstStyle/>
              <a:p>
                <a:pPr algn="ctr" rtl="0">
                  <a:defRPr sz="1000"/>
                </a:pPr>
                <a:endParaRPr lang="pt-BR" sz="1000" b="0" i="0" u="none" strike="noStrike" baseline="0">
                  <a:solidFill>
                    <a:sysClr val="window" lastClr="FFFFFF"/>
                  </a:solidFill>
                  <a:latin typeface="Calibri"/>
                </a:endParaRPr>
              </a:p>
            </cx:txPr>
            <cx:visibility seriesName="0" categoryName="1" value="0"/>
          </cx:dataLabels>
          <cx:dataId val="0"/>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'macro mapa'!$A$2:$C$18</cx:f>
        <cx:lvl ptCount="17">
          <cx:pt idx="0">Comerciais</cx:pt>
          <cx:pt idx="1">Ônibus </cx:pt>
          <cx:pt idx="2">Veículos de passeio</cx:pt>
          <cx:pt idx="3">Powertrain</cx:pt>
          <cx:pt idx="4">Baterias</cx:pt>
          <cx:pt idx="5">Tecnologias complementares</cx:pt>
          <cx:pt idx="6">Eletropostos</cx:pt>
          <cx:pt idx="7">Equipamentos de recarga complementares</cx:pt>
          <cx:pt idx="8">Comerciais</cx:pt>
          <cx:pt idx="9">Ônibus </cx:pt>
          <cx:pt idx="10">Veículos de passeio</cx:pt>
          <cx:pt idx="11">Levissimos</cx:pt>
          <cx:pt idx="12">Veículos de passeio</cx:pt>
          <cx:pt idx="13">Veículos de passeio</cx:pt>
          <cx:pt idx="14">Levissimos</cx:pt>
          <cx:pt idx="15">Infraestrutura de Recarga</cx:pt>
          <cx:pt idx="16">Aplicativos e billing</cx:pt>
        </cx:lvl>
        <cx:lvl ptCount="17">
          <cx:pt idx="0">Montagem de veiculos</cx:pt>
          <cx:pt idx="3">Fabricação de componentes do veiculo</cx:pt>
          <cx:pt idx="6">Infraestrutura</cx:pt>
          <cx:pt idx="8">Venda de veiculos </cx:pt>
          <cx:pt idx="12">Locação </cx:pt>
          <cx:pt idx="13">Sharing</cx:pt>
          <cx:pt idx="16">Serviços de recarga</cx:pt>
        </cx:lvl>
        <cx:lvl ptCount="17">
          <cx:pt idx="0">Cadeia produtiva</cx:pt>
          <cx:pt idx="8">Modelos de negócios</cx:pt>
        </cx:lvl>
      </cx:strDim>
      <cx:numDim type="size">
        <cx:f>'macro mapa'!$D$2:$D$18</cx:f>
        <cx:lvl ptCount="17" formatCode="Geral">
          <cx:pt idx="0">2</cx:pt>
          <cx:pt idx="1">2</cx:pt>
          <cx:pt idx="2">2</cx:pt>
          <cx:pt idx="3">2</cx:pt>
          <cx:pt idx="4">3</cx:pt>
          <cx:pt idx="5">2</cx:pt>
          <cx:pt idx="6">2</cx:pt>
          <cx:pt idx="7">2</cx:pt>
          <cx:pt idx="8">3</cx:pt>
          <cx:pt idx="9">3</cx:pt>
          <cx:pt idx="10">3</cx:pt>
          <cx:pt idx="11">3</cx:pt>
          <cx:pt idx="12">3</cx:pt>
          <cx:pt idx="13">1</cx:pt>
          <cx:pt idx="14">1</cx:pt>
          <cx:pt idx="15">1</cx:pt>
          <cx:pt idx="16">6</cx:pt>
        </cx:lvl>
      </cx:numDim>
    </cx:data>
  </cx:chartData>
  <cx:chart>
    <cx:plotArea>
      <cx:plotAreaRegion>
        <cx:plotSurface>
          <cx:spPr>
            <a:ln>
              <a:noFill/>
            </a:ln>
          </cx:spPr>
        </cx:plotSurface>
        <cx:series layoutId="sunburst" uniqueId="{5D31EA25-F1AF-4A5C-BC82-38470F243516}">
          <cx:tx>
            <cx:txData>
              <cx:f>'macro mapa'!$D$1</cx:f>
              <cx:v>Contagem</cx:v>
            </cx:txData>
          </cx:tx>
          <cx:dataPt idx="0">
            <cx:spPr>
              <a:solidFill>
                <a:srgbClr val="F79646">
                  <a:lumMod val="50000"/>
                </a:srgbClr>
              </a:solidFill>
            </cx:spPr>
          </cx:dataPt>
          <cx:dataPt idx="1">
            <cx:spPr>
              <a:solidFill>
                <a:srgbClr val="F79646"/>
              </a:solidFill>
            </cx:spPr>
          </cx:dataPt>
          <cx:dataPt idx="5">
            <cx:spPr>
              <a:solidFill>
                <a:srgbClr val="F79646">
                  <a:lumMod val="60000"/>
                  <a:lumOff val="40000"/>
                </a:srgbClr>
              </a:solidFill>
            </cx:spPr>
          </cx:dataPt>
          <cx:dataPt idx="9">
            <cx:spPr>
              <a:solidFill>
                <a:srgbClr val="F79646">
                  <a:lumMod val="75000"/>
                </a:srgbClr>
              </a:solidFill>
            </cx:spPr>
          </cx:dataPt>
          <cx:dataPt idx="12">
            <cx:spPr>
              <a:solidFill>
                <a:srgbClr val="1F497D">
                  <a:lumMod val="75000"/>
                </a:srgbClr>
              </a:solidFill>
            </cx:spPr>
          </cx:dataPt>
          <cx:dataPt idx="13">
            <cx:spPr>
              <a:solidFill>
                <a:srgbClr val="4F81BD">
                  <a:lumMod val="75000"/>
                </a:srgbClr>
              </a:solidFill>
            </cx:spPr>
          </cx:dataPt>
          <cx:dataPt idx="18">
            <cx:spPr>
              <a:solidFill>
                <a:srgbClr val="4BACC6">
                  <a:lumMod val="60000"/>
                  <a:lumOff val="40000"/>
                </a:srgbClr>
              </a:solidFill>
            </cx:spPr>
          </cx:dataPt>
          <cx:dataPt idx="20">
            <cx:spPr>
              <a:solidFill>
                <a:srgbClr val="4F81BD">
                  <a:lumMod val="60000"/>
                  <a:lumOff val="40000"/>
                </a:srgbClr>
              </a:solidFill>
            </cx:spPr>
          </cx:dataPt>
          <cx:dataPt idx="24">
            <cx:spPr>
              <a:solidFill>
                <a:srgbClr val="1F497D">
                  <a:lumMod val="60000"/>
                  <a:lumOff val="40000"/>
                </a:srgbClr>
              </a:solidFill>
            </cx:spPr>
          </cx:dataPt>
          <cx:dataLabels pos="ctr">
            <cx:txPr>
              <a:bodyPr spcFirstLastPara="1" vertOverflow="ellipsis" horzOverflow="overflow" wrap="square" lIns="0" tIns="0" rIns="0" bIns="0" anchor="ctr" anchorCtr="1"/>
              <a:lstStyle/>
              <a:p>
                <a:pPr algn="ctr" rtl="0">
                  <a:defRPr sz="800"/>
                </a:pPr>
                <a:endParaRPr lang="pt-BR" sz="800" b="0" i="0" u="none" strike="noStrike" baseline="0">
                  <a:solidFill>
                    <a:sysClr val="window" lastClr="FFFFFF"/>
                  </a:solidFill>
                  <a:latin typeface="Calibri"/>
                </a:endParaRPr>
              </a:p>
            </cx:txPr>
            <cx:visibility seriesName="0" categoryName="1" value="0"/>
          </cx:dataLabels>
          <cx:dataId val="0"/>
        </cx:series>
      </cx:plotAreaRegion>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'macro mapa'!$A$2:$C$18</cx:f>
        <cx:lvl ptCount="17">
          <cx:pt idx="0">Comerciais</cx:pt>
          <cx:pt idx="1">Ônibus </cx:pt>
          <cx:pt idx="2">Veículos de passeio</cx:pt>
          <cx:pt idx="3">Powertrain</cx:pt>
          <cx:pt idx="4">Baterias</cx:pt>
          <cx:pt idx="5">Tecnologias complementares</cx:pt>
          <cx:pt idx="6">Eletropostos</cx:pt>
          <cx:pt idx="7">Equipamentos de recarga complementares</cx:pt>
          <cx:pt idx="8">Comerciais</cx:pt>
          <cx:pt idx="9">Ônibus </cx:pt>
          <cx:pt idx="10">Veículos de passeio</cx:pt>
          <cx:pt idx="11">Levissimos</cx:pt>
          <cx:pt idx="12">Veículos de passeio</cx:pt>
          <cx:pt idx="13">Veículos de passeio</cx:pt>
          <cx:pt idx="14">Levissimos</cx:pt>
          <cx:pt idx="15">Infraestrutura de Recarga</cx:pt>
          <cx:pt idx="16">Aplicativos e billing</cx:pt>
        </cx:lvl>
        <cx:lvl ptCount="17">
          <cx:pt idx="0">Montagem de veiculos</cx:pt>
          <cx:pt idx="3">Fabricação de componentes do veiculo</cx:pt>
          <cx:pt idx="6">Infraestrutura</cx:pt>
          <cx:pt idx="8">Venda de veiculos </cx:pt>
          <cx:pt idx="12">Locação </cx:pt>
          <cx:pt idx="13">Sharing</cx:pt>
          <cx:pt idx="16">Serviços de recarga</cx:pt>
        </cx:lvl>
        <cx:lvl ptCount="17">
          <cx:pt idx="0">Cadeia produtiva</cx:pt>
          <cx:pt idx="8">Modelos de negócios</cx:pt>
        </cx:lvl>
      </cx:strDim>
      <cx:numDim type="size">
        <cx:f>'macro mapa'!$D$2:$D$18</cx:f>
        <cx:lvl ptCount="17" formatCode="Geral">
          <cx:pt idx="0">2</cx:pt>
          <cx:pt idx="1">2</cx:pt>
          <cx:pt idx="2">2</cx:pt>
          <cx:pt idx="3">2</cx:pt>
          <cx:pt idx="4">3</cx:pt>
          <cx:pt idx="5">2</cx:pt>
          <cx:pt idx="6">2</cx:pt>
          <cx:pt idx="7">2</cx:pt>
          <cx:pt idx="8">3</cx:pt>
          <cx:pt idx="9">3</cx:pt>
          <cx:pt idx="10">3</cx:pt>
          <cx:pt idx="11">3</cx:pt>
          <cx:pt idx="12">3</cx:pt>
          <cx:pt idx="13">1</cx:pt>
          <cx:pt idx="14">1</cx:pt>
          <cx:pt idx="15">1</cx:pt>
          <cx:pt idx="16">6</cx:pt>
        </cx:lvl>
      </cx:numDim>
    </cx:data>
  </cx:chartData>
  <cx:chart>
    <cx:plotArea>
      <cx:plotAreaRegion>
        <cx:plotSurface>
          <cx:spPr>
            <a:ln>
              <a:noFill/>
            </a:ln>
          </cx:spPr>
        </cx:plotSurface>
        <cx:series layoutId="sunburst" uniqueId="{5D31EA25-F1AF-4A5C-BC82-38470F243516}">
          <cx:tx>
            <cx:txData>
              <cx:f>'macro mapa'!$D$1</cx:f>
              <cx:v>Contagem</cx:v>
            </cx:txData>
          </cx:tx>
          <cx:dataPt idx="0">
            <cx:spPr>
              <a:solidFill>
                <a:srgbClr val="F79646">
                  <a:lumMod val="50000"/>
                </a:srgbClr>
              </a:solidFill>
            </cx:spPr>
          </cx:dataPt>
          <cx:dataPt idx="1">
            <cx:spPr>
              <a:solidFill>
                <a:srgbClr val="F79646"/>
              </a:solidFill>
            </cx:spPr>
          </cx:dataPt>
          <cx:dataPt idx="5">
            <cx:spPr>
              <a:solidFill>
                <a:srgbClr val="F79646">
                  <a:lumMod val="60000"/>
                  <a:lumOff val="40000"/>
                </a:srgbClr>
              </a:solidFill>
            </cx:spPr>
          </cx:dataPt>
          <cx:dataPt idx="9">
            <cx:spPr>
              <a:solidFill>
                <a:srgbClr val="F79646">
                  <a:lumMod val="75000"/>
                </a:srgbClr>
              </a:solidFill>
            </cx:spPr>
          </cx:dataPt>
          <cx:dataPt idx="12">
            <cx:spPr>
              <a:solidFill>
                <a:srgbClr val="1F497D">
                  <a:lumMod val="75000"/>
                </a:srgbClr>
              </a:solidFill>
            </cx:spPr>
          </cx:dataPt>
          <cx:dataPt idx="13">
            <cx:spPr>
              <a:solidFill>
                <a:srgbClr val="4F81BD">
                  <a:lumMod val="75000"/>
                </a:srgbClr>
              </a:solidFill>
            </cx:spPr>
          </cx:dataPt>
          <cx:dataPt idx="18">
            <cx:spPr>
              <a:solidFill>
                <a:srgbClr val="4BACC6">
                  <a:lumMod val="60000"/>
                  <a:lumOff val="40000"/>
                </a:srgbClr>
              </a:solidFill>
            </cx:spPr>
          </cx:dataPt>
          <cx:dataPt idx="20">
            <cx:spPr>
              <a:solidFill>
                <a:srgbClr val="4F81BD">
                  <a:lumMod val="60000"/>
                  <a:lumOff val="40000"/>
                </a:srgbClr>
              </a:solidFill>
            </cx:spPr>
          </cx:dataPt>
          <cx:dataPt idx="24">
            <cx:spPr>
              <a:solidFill>
                <a:srgbClr val="1F497D">
                  <a:lumMod val="60000"/>
                  <a:lumOff val="40000"/>
                </a:srgbClr>
              </a:solidFill>
            </cx:spPr>
          </cx:dataPt>
          <cx:dataLabels pos="ctr">
            <cx:txPr>
              <a:bodyPr spcFirstLastPara="1" vertOverflow="ellipsis" horzOverflow="overflow" wrap="square" lIns="0" tIns="0" rIns="0" bIns="0" anchor="ctr" anchorCtr="1"/>
              <a:lstStyle/>
              <a:p>
                <a:pPr algn="ctr" rtl="0">
                  <a:defRPr sz="800"/>
                </a:pPr>
                <a:endParaRPr lang="pt-BR" sz="800" b="0" i="0" u="none" strike="noStrike" baseline="0">
                  <a:solidFill>
                    <a:sysClr val="window" lastClr="FFFFFF"/>
                  </a:solidFill>
                  <a:latin typeface="Calibri"/>
                </a:endParaRPr>
              </a:p>
            </cx:txPr>
            <cx:visibility seriesName="0" categoryName="1" value="0"/>
          </cx:dataLabels>
          <cx:dataId val="0"/>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image" Target="../media/image24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image" Target="../media/image2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E9355E-8F5F-49F3-9C32-937FA3D5D1EB}" type="doc">
      <dgm:prSet loTypeId="urn:microsoft.com/office/officeart/2005/8/layout/hierarchy6" loCatId="hierarchy" qsTypeId="urn:microsoft.com/office/officeart/2005/8/quickstyle/simple1" qsCatId="simple" csTypeId="urn:microsoft.com/office/officeart/2005/8/colors/accent2_4" csCatId="accent2" phldr="1"/>
      <dgm:spPr/>
      <dgm:t>
        <a:bodyPr/>
        <a:lstStyle/>
        <a:p>
          <a:endParaRPr lang="es-MX"/>
        </a:p>
      </dgm:t>
    </dgm:pt>
    <dgm:pt modelId="{4E9F1AE8-B691-472F-88F2-831D4173A947}">
      <dgm:prSet phldrT="[Texto]" custT="1"/>
      <dgm:spPr/>
      <dgm:t>
        <a:bodyPr/>
        <a:lstStyle/>
        <a:p>
          <a:r>
            <a:rPr lang="pt-BR" sz="1800" dirty="0"/>
            <a:t>Impactos na rede</a:t>
          </a:r>
          <a:endParaRPr lang="es-MX" sz="1800" dirty="0"/>
        </a:p>
      </dgm:t>
    </dgm:pt>
    <dgm:pt modelId="{FEA32F95-19F5-4E07-A3BF-21B6F539372D}" type="parTrans" cxnId="{88975A2B-21F4-4FC1-92D9-C25EB45018D5}">
      <dgm:prSet/>
      <dgm:spPr/>
      <dgm:t>
        <a:bodyPr/>
        <a:lstStyle/>
        <a:p>
          <a:endParaRPr lang="es-MX" sz="2000"/>
        </a:p>
      </dgm:t>
    </dgm:pt>
    <dgm:pt modelId="{B39DE9C0-79C4-437A-AF1F-BB431121122B}" type="sibTrans" cxnId="{88975A2B-21F4-4FC1-92D9-C25EB45018D5}">
      <dgm:prSet/>
      <dgm:spPr/>
      <dgm:t>
        <a:bodyPr/>
        <a:lstStyle/>
        <a:p>
          <a:endParaRPr lang="es-MX" sz="2000"/>
        </a:p>
      </dgm:t>
    </dgm:pt>
    <dgm:pt modelId="{0EF0E9C7-AB41-4541-914F-CF041C76315F}">
      <dgm:prSet phldrT="[Texto]" custT="1"/>
      <dgm:spPr/>
      <dgm:t>
        <a:bodyPr/>
        <a:lstStyle/>
        <a:p>
          <a:r>
            <a:rPr lang="pt-BR" sz="1800" dirty="0" err="1"/>
            <a:t>Poblemas</a:t>
          </a:r>
          <a:r>
            <a:rPr lang="pt-BR" sz="1800" dirty="0"/>
            <a:t> de sobrecarga</a:t>
          </a:r>
          <a:endParaRPr lang="es-MX" sz="1800" dirty="0"/>
        </a:p>
      </dgm:t>
    </dgm:pt>
    <dgm:pt modelId="{9DB690D2-27A6-4A35-AD6E-E3E5AB9FC733}" type="parTrans" cxnId="{B96D4E51-0E8C-4DEC-AAA1-F493AF4D9FAF}">
      <dgm:prSet/>
      <dgm:spPr/>
      <dgm:t>
        <a:bodyPr/>
        <a:lstStyle/>
        <a:p>
          <a:endParaRPr lang="es-MX" sz="2000"/>
        </a:p>
      </dgm:t>
    </dgm:pt>
    <dgm:pt modelId="{D3C3167B-813C-4961-B91D-08CB60B4B73D}" type="sibTrans" cxnId="{B96D4E51-0E8C-4DEC-AAA1-F493AF4D9FAF}">
      <dgm:prSet/>
      <dgm:spPr/>
      <dgm:t>
        <a:bodyPr/>
        <a:lstStyle/>
        <a:p>
          <a:endParaRPr lang="es-MX" sz="2000"/>
        </a:p>
      </dgm:t>
    </dgm:pt>
    <dgm:pt modelId="{BB4D5D5A-955D-40ED-A168-8D86B84A0D48}">
      <dgm:prSet phldrT="[Texto]" custT="1"/>
      <dgm:spPr/>
      <dgm:t>
        <a:bodyPr/>
        <a:lstStyle/>
        <a:p>
          <a:r>
            <a:rPr lang="pt-BR" sz="1800" dirty="0"/>
            <a:t>Problemas de tensão</a:t>
          </a:r>
          <a:endParaRPr lang="es-MX" sz="1800" dirty="0"/>
        </a:p>
      </dgm:t>
    </dgm:pt>
    <dgm:pt modelId="{99BE90BC-B77C-4987-8780-02C029B14DE7}" type="parTrans" cxnId="{5C0C423D-2FD1-4FA1-85D4-65D9F4BA4E34}">
      <dgm:prSet/>
      <dgm:spPr/>
      <dgm:t>
        <a:bodyPr/>
        <a:lstStyle/>
        <a:p>
          <a:endParaRPr lang="es-MX" sz="2000"/>
        </a:p>
      </dgm:t>
    </dgm:pt>
    <dgm:pt modelId="{05F36A78-2007-4A0C-9871-A1B875DA4842}" type="sibTrans" cxnId="{5C0C423D-2FD1-4FA1-85D4-65D9F4BA4E34}">
      <dgm:prSet/>
      <dgm:spPr/>
      <dgm:t>
        <a:bodyPr/>
        <a:lstStyle/>
        <a:p>
          <a:endParaRPr lang="es-MX" sz="2000"/>
        </a:p>
      </dgm:t>
    </dgm:pt>
    <dgm:pt modelId="{E5EDFFEF-3C66-4723-9434-FC1B7AC28E9F}">
      <dgm:prSet phldrT="[Texto]" custT="1"/>
      <dgm:spPr/>
      <dgm:t>
        <a:bodyPr/>
        <a:lstStyle/>
        <a:p>
          <a:r>
            <a:rPr lang="pt-BR" sz="1800" dirty="0"/>
            <a:t>Magnitude de tensão</a:t>
          </a:r>
          <a:endParaRPr lang="es-MX" sz="1800" dirty="0"/>
        </a:p>
      </dgm:t>
    </dgm:pt>
    <dgm:pt modelId="{25680C0E-31AA-440F-9F76-8793256EC53C}" type="parTrans" cxnId="{053C1D9F-C084-4ECA-BA70-E6A4C6BF1F94}">
      <dgm:prSet/>
      <dgm:spPr/>
      <dgm:t>
        <a:bodyPr/>
        <a:lstStyle/>
        <a:p>
          <a:endParaRPr lang="es-MX" sz="2000"/>
        </a:p>
      </dgm:t>
    </dgm:pt>
    <dgm:pt modelId="{19F0400E-0AC3-45C8-987D-9182C59B0BBA}" type="sibTrans" cxnId="{053C1D9F-C084-4ECA-BA70-E6A4C6BF1F94}">
      <dgm:prSet/>
      <dgm:spPr/>
      <dgm:t>
        <a:bodyPr/>
        <a:lstStyle/>
        <a:p>
          <a:endParaRPr lang="es-MX" sz="2000"/>
        </a:p>
      </dgm:t>
    </dgm:pt>
    <dgm:pt modelId="{8EA28EB9-D06A-4393-AF27-24745DFE79BA}">
      <dgm:prSet phldrT="[Texto]" custT="1"/>
      <dgm:spPr/>
      <dgm:t>
        <a:bodyPr/>
        <a:lstStyle/>
        <a:p>
          <a:r>
            <a:rPr lang="pt-BR" sz="1800" dirty="0"/>
            <a:t>Transformadores</a:t>
          </a:r>
          <a:endParaRPr lang="es-MX" sz="1800" dirty="0"/>
        </a:p>
      </dgm:t>
    </dgm:pt>
    <dgm:pt modelId="{61AD6004-023E-48D7-B95A-9832EDF15E33}" type="parTrans" cxnId="{DA27C9C3-3C24-4BBF-8800-9C887653BE58}">
      <dgm:prSet/>
      <dgm:spPr/>
      <dgm:t>
        <a:bodyPr/>
        <a:lstStyle/>
        <a:p>
          <a:endParaRPr lang="es-MX" sz="2000"/>
        </a:p>
      </dgm:t>
    </dgm:pt>
    <dgm:pt modelId="{6BFBD9D8-20A7-4E8A-B005-D2635164CF37}" type="sibTrans" cxnId="{DA27C9C3-3C24-4BBF-8800-9C887653BE58}">
      <dgm:prSet/>
      <dgm:spPr/>
      <dgm:t>
        <a:bodyPr/>
        <a:lstStyle/>
        <a:p>
          <a:endParaRPr lang="es-MX" sz="2000"/>
        </a:p>
      </dgm:t>
    </dgm:pt>
    <dgm:pt modelId="{B4A01D86-F3AE-4F1C-AA03-73A77D6FD7BF}">
      <dgm:prSet phldrT="[Texto]" custT="1"/>
      <dgm:spPr/>
      <dgm:t>
        <a:bodyPr/>
        <a:lstStyle/>
        <a:p>
          <a:r>
            <a:rPr lang="pt-BR" sz="1800" dirty="0"/>
            <a:t>Circuitos</a:t>
          </a:r>
          <a:endParaRPr lang="es-MX" sz="1800" dirty="0"/>
        </a:p>
      </dgm:t>
    </dgm:pt>
    <dgm:pt modelId="{D324EC0B-5C57-481D-AA3A-5AA3FFDC8238}" type="parTrans" cxnId="{5F0B37CC-6D15-4D51-ADC4-089036A4AE88}">
      <dgm:prSet/>
      <dgm:spPr/>
      <dgm:t>
        <a:bodyPr/>
        <a:lstStyle/>
        <a:p>
          <a:endParaRPr lang="es-MX" sz="2000"/>
        </a:p>
      </dgm:t>
    </dgm:pt>
    <dgm:pt modelId="{F3A33272-9C6C-4614-88A8-FFB7F9EAD308}" type="sibTrans" cxnId="{5F0B37CC-6D15-4D51-ADC4-089036A4AE88}">
      <dgm:prSet/>
      <dgm:spPr/>
      <dgm:t>
        <a:bodyPr/>
        <a:lstStyle/>
        <a:p>
          <a:endParaRPr lang="es-MX" sz="2000"/>
        </a:p>
      </dgm:t>
    </dgm:pt>
    <dgm:pt modelId="{D85430DF-F2DE-4FC2-90C3-B00AA0E7CA02}">
      <dgm:prSet phldrT="[Texto]" custT="1"/>
      <dgm:spPr/>
      <dgm:t>
        <a:bodyPr/>
        <a:lstStyle/>
        <a:p>
          <a:r>
            <a:rPr lang="pt-BR" sz="1800" dirty="0"/>
            <a:t>Desequilíbrio </a:t>
          </a:r>
          <a:endParaRPr lang="es-MX" sz="1800" dirty="0"/>
        </a:p>
      </dgm:t>
    </dgm:pt>
    <dgm:pt modelId="{B16A682C-2029-45E7-8DAF-71974F406EA0}" type="parTrans" cxnId="{DBA918F0-875C-4330-B36E-BAE3251E11F8}">
      <dgm:prSet/>
      <dgm:spPr/>
      <dgm:t>
        <a:bodyPr/>
        <a:lstStyle/>
        <a:p>
          <a:endParaRPr lang="es-MX" sz="2000"/>
        </a:p>
      </dgm:t>
    </dgm:pt>
    <dgm:pt modelId="{7D98E611-530A-4C3A-8B2F-537B3F195728}" type="sibTrans" cxnId="{DBA918F0-875C-4330-B36E-BAE3251E11F8}">
      <dgm:prSet/>
      <dgm:spPr/>
      <dgm:t>
        <a:bodyPr/>
        <a:lstStyle/>
        <a:p>
          <a:endParaRPr lang="es-MX" sz="2000"/>
        </a:p>
      </dgm:t>
    </dgm:pt>
    <dgm:pt modelId="{057A81E1-F98C-4CDE-9502-5EE687265E07}">
      <dgm:prSet phldrT="[Texto]" custT="1"/>
      <dgm:spPr/>
      <dgm:t>
        <a:bodyPr/>
        <a:lstStyle/>
        <a:p>
          <a:r>
            <a:rPr lang="pt-BR" sz="1800" dirty="0"/>
            <a:t>harmónicos</a:t>
          </a:r>
          <a:endParaRPr lang="es-MX" sz="1800" dirty="0"/>
        </a:p>
      </dgm:t>
    </dgm:pt>
    <dgm:pt modelId="{9E0393AE-5DB6-4C40-B921-A3D7D1E69757}" type="parTrans" cxnId="{45079D5E-29D8-4119-A12A-A3CD9A99B457}">
      <dgm:prSet/>
      <dgm:spPr/>
      <dgm:t>
        <a:bodyPr/>
        <a:lstStyle/>
        <a:p>
          <a:endParaRPr lang="es-MX" sz="2000"/>
        </a:p>
      </dgm:t>
    </dgm:pt>
    <dgm:pt modelId="{95860D8C-FF06-4402-AB49-D9C898A5F9D1}" type="sibTrans" cxnId="{45079D5E-29D8-4119-A12A-A3CD9A99B457}">
      <dgm:prSet/>
      <dgm:spPr/>
      <dgm:t>
        <a:bodyPr/>
        <a:lstStyle/>
        <a:p>
          <a:endParaRPr lang="es-MX" sz="2000"/>
        </a:p>
      </dgm:t>
    </dgm:pt>
    <dgm:pt modelId="{FA57C8CD-821C-4BE2-9AD5-E424765C3A4F}" type="pres">
      <dgm:prSet presAssocID="{1EE9355E-8F5F-49F3-9C32-937FA3D5D1EB}" presName="mainComposite" presStyleCnt="0">
        <dgm:presLayoutVars>
          <dgm:chPref val="1"/>
          <dgm:dir/>
          <dgm:animOne val="branch"/>
          <dgm:animLvl val="lvl"/>
          <dgm:resizeHandles val="exact"/>
        </dgm:presLayoutVars>
      </dgm:prSet>
      <dgm:spPr/>
    </dgm:pt>
    <dgm:pt modelId="{4D68E734-DBD9-4E1F-82A7-F46B8CE17C20}" type="pres">
      <dgm:prSet presAssocID="{1EE9355E-8F5F-49F3-9C32-937FA3D5D1EB}" presName="hierFlow" presStyleCnt="0"/>
      <dgm:spPr/>
    </dgm:pt>
    <dgm:pt modelId="{C45CA2E4-0ED7-4D65-9C6B-16849EA2A3BD}" type="pres">
      <dgm:prSet presAssocID="{1EE9355E-8F5F-49F3-9C32-937FA3D5D1EB}" presName="hierChild1" presStyleCnt="0">
        <dgm:presLayoutVars>
          <dgm:chPref val="1"/>
          <dgm:animOne val="branch"/>
          <dgm:animLvl val="lvl"/>
        </dgm:presLayoutVars>
      </dgm:prSet>
      <dgm:spPr/>
    </dgm:pt>
    <dgm:pt modelId="{CDFEB3E7-0C4F-43BB-9A82-498D79022E6F}" type="pres">
      <dgm:prSet presAssocID="{4E9F1AE8-B691-472F-88F2-831D4173A947}" presName="Name14" presStyleCnt="0"/>
      <dgm:spPr/>
    </dgm:pt>
    <dgm:pt modelId="{2F0A739B-DDA0-43F1-85D1-EE4EF3526A50}" type="pres">
      <dgm:prSet presAssocID="{4E9F1AE8-B691-472F-88F2-831D4173A947}" presName="level1Shape" presStyleLbl="node0" presStyleIdx="0" presStyleCnt="1">
        <dgm:presLayoutVars>
          <dgm:chPref val="3"/>
        </dgm:presLayoutVars>
      </dgm:prSet>
      <dgm:spPr/>
    </dgm:pt>
    <dgm:pt modelId="{99249F3A-BD16-423D-9995-07C280B6524C}" type="pres">
      <dgm:prSet presAssocID="{4E9F1AE8-B691-472F-88F2-831D4173A947}" presName="hierChild2" presStyleCnt="0"/>
      <dgm:spPr/>
    </dgm:pt>
    <dgm:pt modelId="{B04C18CF-B58B-4382-917C-0278AA895E86}" type="pres">
      <dgm:prSet presAssocID="{9DB690D2-27A6-4A35-AD6E-E3E5AB9FC733}" presName="Name19" presStyleLbl="parChTrans1D2" presStyleIdx="0" presStyleCnt="2"/>
      <dgm:spPr/>
    </dgm:pt>
    <dgm:pt modelId="{45357F5B-730D-497D-A5D7-EC0976C7B61E}" type="pres">
      <dgm:prSet presAssocID="{0EF0E9C7-AB41-4541-914F-CF041C76315F}" presName="Name21" presStyleCnt="0"/>
      <dgm:spPr/>
    </dgm:pt>
    <dgm:pt modelId="{9D1AE803-D6EF-42A8-8EBE-F4000179AEB7}" type="pres">
      <dgm:prSet presAssocID="{0EF0E9C7-AB41-4541-914F-CF041C76315F}" presName="level2Shape" presStyleLbl="node2" presStyleIdx="0" presStyleCnt="2"/>
      <dgm:spPr/>
    </dgm:pt>
    <dgm:pt modelId="{BE672B6B-EFB0-4CA7-AA1D-65DB82971492}" type="pres">
      <dgm:prSet presAssocID="{0EF0E9C7-AB41-4541-914F-CF041C76315F}" presName="hierChild3" presStyleCnt="0"/>
      <dgm:spPr/>
    </dgm:pt>
    <dgm:pt modelId="{7C3B640F-C3A3-4C44-BF15-49912051055B}" type="pres">
      <dgm:prSet presAssocID="{61AD6004-023E-48D7-B95A-9832EDF15E33}" presName="Name19" presStyleLbl="parChTrans1D3" presStyleIdx="0" presStyleCnt="5"/>
      <dgm:spPr/>
    </dgm:pt>
    <dgm:pt modelId="{F0779795-7A14-4796-BA03-3A106ADCD18A}" type="pres">
      <dgm:prSet presAssocID="{8EA28EB9-D06A-4393-AF27-24745DFE79BA}" presName="Name21" presStyleCnt="0"/>
      <dgm:spPr/>
    </dgm:pt>
    <dgm:pt modelId="{3230AC05-3276-47DB-926B-36C619F2392E}" type="pres">
      <dgm:prSet presAssocID="{8EA28EB9-D06A-4393-AF27-24745DFE79BA}" presName="level2Shape" presStyleLbl="node3" presStyleIdx="0" presStyleCnt="5"/>
      <dgm:spPr/>
    </dgm:pt>
    <dgm:pt modelId="{F36723D5-9AF2-47BB-BCAD-EDC81EE6E1CE}" type="pres">
      <dgm:prSet presAssocID="{8EA28EB9-D06A-4393-AF27-24745DFE79BA}" presName="hierChild3" presStyleCnt="0"/>
      <dgm:spPr/>
    </dgm:pt>
    <dgm:pt modelId="{013DAABD-A74B-49D2-8089-2773BF534864}" type="pres">
      <dgm:prSet presAssocID="{D324EC0B-5C57-481D-AA3A-5AA3FFDC8238}" presName="Name19" presStyleLbl="parChTrans1D3" presStyleIdx="1" presStyleCnt="5"/>
      <dgm:spPr/>
    </dgm:pt>
    <dgm:pt modelId="{0767F6D7-2D72-4211-90CF-84B7380D443B}" type="pres">
      <dgm:prSet presAssocID="{B4A01D86-F3AE-4F1C-AA03-73A77D6FD7BF}" presName="Name21" presStyleCnt="0"/>
      <dgm:spPr/>
    </dgm:pt>
    <dgm:pt modelId="{D0A23A3B-1BAD-4D04-8FC4-A6C46D024555}" type="pres">
      <dgm:prSet presAssocID="{B4A01D86-F3AE-4F1C-AA03-73A77D6FD7BF}" presName="level2Shape" presStyleLbl="node3" presStyleIdx="1" presStyleCnt="5"/>
      <dgm:spPr/>
    </dgm:pt>
    <dgm:pt modelId="{296A9475-7050-4621-99CD-0D0B975E0DC9}" type="pres">
      <dgm:prSet presAssocID="{B4A01D86-F3AE-4F1C-AA03-73A77D6FD7BF}" presName="hierChild3" presStyleCnt="0"/>
      <dgm:spPr/>
    </dgm:pt>
    <dgm:pt modelId="{AF072752-43EF-424E-AC7E-952F8E181579}" type="pres">
      <dgm:prSet presAssocID="{99BE90BC-B77C-4987-8780-02C029B14DE7}" presName="Name19" presStyleLbl="parChTrans1D2" presStyleIdx="1" presStyleCnt="2"/>
      <dgm:spPr/>
    </dgm:pt>
    <dgm:pt modelId="{108A30E5-E44F-4F81-9C82-62EA596AB65B}" type="pres">
      <dgm:prSet presAssocID="{BB4D5D5A-955D-40ED-A168-8D86B84A0D48}" presName="Name21" presStyleCnt="0"/>
      <dgm:spPr/>
    </dgm:pt>
    <dgm:pt modelId="{CAEF39FF-29F9-4DEA-A00F-B10C5C61E661}" type="pres">
      <dgm:prSet presAssocID="{BB4D5D5A-955D-40ED-A168-8D86B84A0D48}" presName="level2Shape" presStyleLbl="node2" presStyleIdx="1" presStyleCnt="2" custLinFactNeighborX="2188" custLinFactNeighborY="1941"/>
      <dgm:spPr/>
    </dgm:pt>
    <dgm:pt modelId="{AFEC8D83-B46E-4FEA-9E93-9B49181B34BE}" type="pres">
      <dgm:prSet presAssocID="{BB4D5D5A-955D-40ED-A168-8D86B84A0D48}" presName="hierChild3" presStyleCnt="0"/>
      <dgm:spPr/>
    </dgm:pt>
    <dgm:pt modelId="{BA0E2882-7111-4CE0-B443-DA065C91F4DB}" type="pres">
      <dgm:prSet presAssocID="{25680C0E-31AA-440F-9F76-8793256EC53C}" presName="Name19" presStyleLbl="parChTrans1D3" presStyleIdx="2" presStyleCnt="5"/>
      <dgm:spPr/>
    </dgm:pt>
    <dgm:pt modelId="{DBA8AEC4-6306-418F-93A2-8E2D001B03E1}" type="pres">
      <dgm:prSet presAssocID="{E5EDFFEF-3C66-4723-9434-FC1B7AC28E9F}" presName="Name21" presStyleCnt="0"/>
      <dgm:spPr/>
    </dgm:pt>
    <dgm:pt modelId="{C641FF30-26EF-472A-B791-A61E0847C771}" type="pres">
      <dgm:prSet presAssocID="{E5EDFFEF-3C66-4723-9434-FC1B7AC28E9F}" presName="level2Shape" presStyleLbl="node3" presStyleIdx="2" presStyleCnt="5"/>
      <dgm:spPr/>
    </dgm:pt>
    <dgm:pt modelId="{E71E1981-E82F-43E9-957C-2AA874DC6F5C}" type="pres">
      <dgm:prSet presAssocID="{E5EDFFEF-3C66-4723-9434-FC1B7AC28E9F}" presName="hierChild3" presStyleCnt="0"/>
      <dgm:spPr/>
    </dgm:pt>
    <dgm:pt modelId="{3624CDDE-7598-4250-852E-0155C80ECF68}" type="pres">
      <dgm:prSet presAssocID="{B16A682C-2029-45E7-8DAF-71974F406EA0}" presName="Name19" presStyleLbl="parChTrans1D3" presStyleIdx="3" presStyleCnt="5"/>
      <dgm:spPr/>
    </dgm:pt>
    <dgm:pt modelId="{F80C864B-5CE4-4E60-8FE4-1C0891E355F0}" type="pres">
      <dgm:prSet presAssocID="{D85430DF-F2DE-4FC2-90C3-B00AA0E7CA02}" presName="Name21" presStyleCnt="0"/>
      <dgm:spPr/>
    </dgm:pt>
    <dgm:pt modelId="{145EBB7D-5E5C-4BFB-9438-2FC2794D0C0B}" type="pres">
      <dgm:prSet presAssocID="{D85430DF-F2DE-4FC2-90C3-B00AA0E7CA02}" presName="level2Shape" presStyleLbl="node3" presStyleIdx="3" presStyleCnt="5"/>
      <dgm:spPr/>
    </dgm:pt>
    <dgm:pt modelId="{C233FB19-5FCB-4FC7-A3D6-6A73F24B8DC5}" type="pres">
      <dgm:prSet presAssocID="{D85430DF-F2DE-4FC2-90C3-B00AA0E7CA02}" presName="hierChild3" presStyleCnt="0"/>
      <dgm:spPr/>
    </dgm:pt>
    <dgm:pt modelId="{4BE4F253-965A-44F6-AD20-1FF69D1ABC45}" type="pres">
      <dgm:prSet presAssocID="{9E0393AE-5DB6-4C40-B921-A3D7D1E69757}" presName="Name19" presStyleLbl="parChTrans1D3" presStyleIdx="4" presStyleCnt="5"/>
      <dgm:spPr/>
    </dgm:pt>
    <dgm:pt modelId="{46E38586-3DEE-47E8-B109-1F802B8F81BA}" type="pres">
      <dgm:prSet presAssocID="{057A81E1-F98C-4CDE-9502-5EE687265E07}" presName="Name21" presStyleCnt="0"/>
      <dgm:spPr/>
    </dgm:pt>
    <dgm:pt modelId="{6440B242-AE2A-446F-98FA-BF4DF062694B}" type="pres">
      <dgm:prSet presAssocID="{057A81E1-F98C-4CDE-9502-5EE687265E07}" presName="level2Shape" presStyleLbl="node3" presStyleIdx="4" presStyleCnt="5"/>
      <dgm:spPr/>
    </dgm:pt>
    <dgm:pt modelId="{F91BAD58-454E-4BB7-8AD3-28B7A5C95F23}" type="pres">
      <dgm:prSet presAssocID="{057A81E1-F98C-4CDE-9502-5EE687265E07}" presName="hierChild3" presStyleCnt="0"/>
      <dgm:spPr/>
    </dgm:pt>
    <dgm:pt modelId="{F1B51739-5581-440D-A9E2-0DCB57658023}" type="pres">
      <dgm:prSet presAssocID="{1EE9355E-8F5F-49F3-9C32-937FA3D5D1EB}" presName="bgShapesFlow" presStyleCnt="0"/>
      <dgm:spPr/>
    </dgm:pt>
  </dgm:ptLst>
  <dgm:cxnLst>
    <dgm:cxn modelId="{61C72102-92C6-44E3-BA8B-287A4011746F}" type="presOf" srcId="{9E0393AE-5DB6-4C40-B921-A3D7D1E69757}" destId="{4BE4F253-965A-44F6-AD20-1FF69D1ABC45}" srcOrd="0" destOrd="0" presId="urn:microsoft.com/office/officeart/2005/8/layout/hierarchy6"/>
    <dgm:cxn modelId="{A41D201A-5625-4BD3-8FCC-758DE2F64A20}" type="presOf" srcId="{0EF0E9C7-AB41-4541-914F-CF041C76315F}" destId="{9D1AE803-D6EF-42A8-8EBE-F4000179AEB7}" srcOrd="0" destOrd="0" presId="urn:microsoft.com/office/officeart/2005/8/layout/hierarchy6"/>
    <dgm:cxn modelId="{88975A2B-21F4-4FC1-92D9-C25EB45018D5}" srcId="{1EE9355E-8F5F-49F3-9C32-937FA3D5D1EB}" destId="{4E9F1AE8-B691-472F-88F2-831D4173A947}" srcOrd="0" destOrd="0" parTransId="{FEA32F95-19F5-4E07-A3BF-21B6F539372D}" sibTransId="{B39DE9C0-79C4-437A-AF1F-BB431121122B}"/>
    <dgm:cxn modelId="{06B0BB34-EAE1-4F1E-8865-E2F4BE41A7A0}" type="presOf" srcId="{1EE9355E-8F5F-49F3-9C32-937FA3D5D1EB}" destId="{FA57C8CD-821C-4BE2-9AD5-E424765C3A4F}" srcOrd="0" destOrd="0" presId="urn:microsoft.com/office/officeart/2005/8/layout/hierarchy6"/>
    <dgm:cxn modelId="{5C0C423D-2FD1-4FA1-85D4-65D9F4BA4E34}" srcId="{4E9F1AE8-B691-472F-88F2-831D4173A947}" destId="{BB4D5D5A-955D-40ED-A168-8D86B84A0D48}" srcOrd="1" destOrd="0" parTransId="{99BE90BC-B77C-4987-8780-02C029B14DE7}" sibTransId="{05F36A78-2007-4A0C-9871-A1B875DA4842}"/>
    <dgm:cxn modelId="{45079D5E-29D8-4119-A12A-A3CD9A99B457}" srcId="{BB4D5D5A-955D-40ED-A168-8D86B84A0D48}" destId="{057A81E1-F98C-4CDE-9502-5EE687265E07}" srcOrd="2" destOrd="0" parTransId="{9E0393AE-5DB6-4C40-B921-A3D7D1E69757}" sibTransId="{95860D8C-FF06-4402-AB49-D9C898A5F9D1}"/>
    <dgm:cxn modelId="{98F28B5F-2C31-40E2-9AE2-3DEA2470DA7A}" type="presOf" srcId="{057A81E1-F98C-4CDE-9502-5EE687265E07}" destId="{6440B242-AE2A-446F-98FA-BF4DF062694B}" srcOrd="0" destOrd="0" presId="urn:microsoft.com/office/officeart/2005/8/layout/hierarchy6"/>
    <dgm:cxn modelId="{E8B93F6D-19F9-4222-82DF-46955DFA982A}" type="presOf" srcId="{4E9F1AE8-B691-472F-88F2-831D4173A947}" destId="{2F0A739B-DDA0-43F1-85D1-EE4EF3526A50}" srcOrd="0" destOrd="0" presId="urn:microsoft.com/office/officeart/2005/8/layout/hierarchy6"/>
    <dgm:cxn modelId="{107A5050-3412-43F2-9194-DED27C204904}" type="presOf" srcId="{25680C0E-31AA-440F-9F76-8793256EC53C}" destId="{BA0E2882-7111-4CE0-B443-DA065C91F4DB}" srcOrd="0" destOrd="0" presId="urn:microsoft.com/office/officeart/2005/8/layout/hierarchy6"/>
    <dgm:cxn modelId="{69434971-AAFF-4A41-8E03-62FB1A2FE6CE}" type="presOf" srcId="{9DB690D2-27A6-4A35-AD6E-E3E5AB9FC733}" destId="{B04C18CF-B58B-4382-917C-0278AA895E86}" srcOrd="0" destOrd="0" presId="urn:microsoft.com/office/officeart/2005/8/layout/hierarchy6"/>
    <dgm:cxn modelId="{B96D4E51-0E8C-4DEC-AAA1-F493AF4D9FAF}" srcId="{4E9F1AE8-B691-472F-88F2-831D4173A947}" destId="{0EF0E9C7-AB41-4541-914F-CF041C76315F}" srcOrd="0" destOrd="0" parTransId="{9DB690D2-27A6-4A35-AD6E-E3E5AB9FC733}" sibTransId="{D3C3167B-813C-4961-B91D-08CB60B4B73D}"/>
    <dgm:cxn modelId="{F46ADB52-A8E8-4C78-ABDF-70825F5AF65E}" type="presOf" srcId="{E5EDFFEF-3C66-4723-9434-FC1B7AC28E9F}" destId="{C641FF30-26EF-472A-B791-A61E0847C771}" srcOrd="0" destOrd="0" presId="urn:microsoft.com/office/officeart/2005/8/layout/hierarchy6"/>
    <dgm:cxn modelId="{D0222655-5DC7-4B64-B5A0-455490248DEF}" type="presOf" srcId="{99BE90BC-B77C-4987-8780-02C029B14DE7}" destId="{AF072752-43EF-424E-AC7E-952F8E181579}" srcOrd="0" destOrd="0" presId="urn:microsoft.com/office/officeart/2005/8/layout/hierarchy6"/>
    <dgm:cxn modelId="{6DAB3B7C-1D9E-4E68-AB5D-D184008CAA5A}" type="presOf" srcId="{D85430DF-F2DE-4FC2-90C3-B00AA0E7CA02}" destId="{145EBB7D-5E5C-4BFB-9438-2FC2794D0C0B}" srcOrd="0" destOrd="0" presId="urn:microsoft.com/office/officeart/2005/8/layout/hierarchy6"/>
    <dgm:cxn modelId="{6402598B-7066-420D-93FA-ACCFDB3C040C}" type="presOf" srcId="{D324EC0B-5C57-481D-AA3A-5AA3FFDC8238}" destId="{013DAABD-A74B-49D2-8089-2773BF534864}" srcOrd="0" destOrd="0" presId="urn:microsoft.com/office/officeart/2005/8/layout/hierarchy6"/>
    <dgm:cxn modelId="{053C1D9F-C084-4ECA-BA70-E6A4C6BF1F94}" srcId="{BB4D5D5A-955D-40ED-A168-8D86B84A0D48}" destId="{E5EDFFEF-3C66-4723-9434-FC1B7AC28E9F}" srcOrd="0" destOrd="0" parTransId="{25680C0E-31AA-440F-9F76-8793256EC53C}" sibTransId="{19F0400E-0AC3-45C8-987D-9182C59B0BBA}"/>
    <dgm:cxn modelId="{DA27C9C3-3C24-4BBF-8800-9C887653BE58}" srcId="{0EF0E9C7-AB41-4541-914F-CF041C76315F}" destId="{8EA28EB9-D06A-4393-AF27-24745DFE79BA}" srcOrd="0" destOrd="0" parTransId="{61AD6004-023E-48D7-B95A-9832EDF15E33}" sibTransId="{6BFBD9D8-20A7-4E8A-B005-D2635164CF37}"/>
    <dgm:cxn modelId="{5F0B37CC-6D15-4D51-ADC4-089036A4AE88}" srcId="{0EF0E9C7-AB41-4541-914F-CF041C76315F}" destId="{B4A01D86-F3AE-4F1C-AA03-73A77D6FD7BF}" srcOrd="1" destOrd="0" parTransId="{D324EC0B-5C57-481D-AA3A-5AA3FFDC8238}" sibTransId="{F3A33272-9C6C-4614-88A8-FFB7F9EAD308}"/>
    <dgm:cxn modelId="{28FE13D8-B255-4C9E-B575-5AC133799C5F}" type="presOf" srcId="{BB4D5D5A-955D-40ED-A168-8D86B84A0D48}" destId="{CAEF39FF-29F9-4DEA-A00F-B10C5C61E661}" srcOrd="0" destOrd="0" presId="urn:microsoft.com/office/officeart/2005/8/layout/hierarchy6"/>
    <dgm:cxn modelId="{0E40EAE1-EED1-43A7-834C-8248CA0F6CFE}" type="presOf" srcId="{8EA28EB9-D06A-4393-AF27-24745DFE79BA}" destId="{3230AC05-3276-47DB-926B-36C619F2392E}" srcOrd="0" destOrd="0" presId="urn:microsoft.com/office/officeart/2005/8/layout/hierarchy6"/>
    <dgm:cxn modelId="{3BA9A5ED-2492-47BE-9382-1B21486DA507}" type="presOf" srcId="{B16A682C-2029-45E7-8DAF-71974F406EA0}" destId="{3624CDDE-7598-4250-852E-0155C80ECF68}" srcOrd="0" destOrd="0" presId="urn:microsoft.com/office/officeart/2005/8/layout/hierarchy6"/>
    <dgm:cxn modelId="{D356E1ED-69F3-41BB-9102-F0B93B3C3F89}" type="presOf" srcId="{61AD6004-023E-48D7-B95A-9832EDF15E33}" destId="{7C3B640F-C3A3-4C44-BF15-49912051055B}" srcOrd="0" destOrd="0" presId="urn:microsoft.com/office/officeart/2005/8/layout/hierarchy6"/>
    <dgm:cxn modelId="{DBA918F0-875C-4330-B36E-BAE3251E11F8}" srcId="{BB4D5D5A-955D-40ED-A168-8D86B84A0D48}" destId="{D85430DF-F2DE-4FC2-90C3-B00AA0E7CA02}" srcOrd="1" destOrd="0" parTransId="{B16A682C-2029-45E7-8DAF-71974F406EA0}" sibTransId="{7D98E611-530A-4C3A-8B2F-537B3F195728}"/>
    <dgm:cxn modelId="{95CE6EF9-A3B3-43E1-9016-D10A7C18731D}" type="presOf" srcId="{B4A01D86-F3AE-4F1C-AA03-73A77D6FD7BF}" destId="{D0A23A3B-1BAD-4D04-8FC4-A6C46D024555}" srcOrd="0" destOrd="0" presId="urn:microsoft.com/office/officeart/2005/8/layout/hierarchy6"/>
    <dgm:cxn modelId="{D6E6141D-1490-4234-B3BF-4B8C30A615F6}" type="presParOf" srcId="{FA57C8CD-821C-4BE2-9AD5-E424765C3A4F}" destId="{4D68E734-DBD9-4E1F-82A7-F46B8CE17C20}" srcOrd="0" destOrd="0" presId="urn:microsoft.com/office/officeart/2005/8/layout/hierarchy6"/>
    <dgm:cxn modelId="{D70E06D6-660E-44A2-B786-6DD4A8FCD786}" type="presParOf" srcId="{4D68E734-DBD9-4E1F-82A7-F46B8CE17C20}" destId="{C45CA2E4-0ED7-4D65-9C6B-16849EA2A3BD}" srcOrd="0" destOrd="0" presId="urn:microsoft.com/office/officeart/2005/8/layout/hierarchy6"/>
    <dgm:cxn modelId="{051364F4-0043-4C03-9CAA-644A6334DB79}" type="presParOf" srcId="{C45CA2E4-0ED7-4D65-9C6B-16849EA2A3BD}" destId="{CDFEB3E7-0C4F-43BB-9A82-498D79022E6F}" srcOrd="0" destOrd="0" presId="urn:microsoft.com/office/officeart/2005/8/layout/hierarchy6"/>
    <dgm:cxn modelId="{D2822D70-AEE7-457B-97D3-CAAE29BE9363}" type="presParOf" srcId="{CDFEB3E7-0C4F-43BB-9A82-498D79022E6F}" destId="{2F0A739B-DDA0-43F1-85D1-EE4EF3526A50}" srcOrd="0" destOrd="0" presId="urn:microsoft.com/office/officeart/2005/8/layout/hierarchy6"/>
    <dgm:cxn modelId="{20E53300-1DB1-468E-B32E-CA710BAE9B5A}" type="presParOf" srcId="{CDFEB3E7-0C4F-43BB-9A82-498D79022E6F}" destId="{99249F3A-BD16-423D-9995-07C280B6524C}" srcOrd="1" destOrd="0" presId="urn:microsoft.com/office/officeart/2005/8/layout/hierarchy6"/>
    <dgm:cxn modelId="{C39E17B5-ED82-420C-91BE-F46EBCF7747E}" type="presParOf" srcId="{99249F3A-BD16-423D-9995-07C280B6524C}" destId="{B04C18CF-B58B-4382-917C-0278AA895E86}" srcOrd="0" destOrd="0" presId="urn:microsoft.com/office/officeart/2005/8/layout/hierarchy6"/>
    <dgm:cxn modelId="{4A5D5898-6C88-4216-BE2F-C11A76E24F29}" type="presParOf" srcId="{99249F3A-BD16-423D-9995-07C280B6524C}" destId="{45357F5B-730D-497D-A5D7-EC0976C7B61E}" srcOrd="1" destOrd="0" presId="urn:microsoft.com/office/officeart/2005/8/layout/hierarchy6"/>
    <dgm:cxn modelId="{A952F5B9-9185-4178-A140-997BED0CDE4D}" type="presParOf" srcId="{45357F5B-730D-497D-A5D7-EC0976C7B61E}" destId="{9D1AE803-D6EF-42A8-8EBE-F4000179AEB7}" srcOrd="0" destOrd="0" presId="urn:microsoft.com/office/officeart/2005/8/layout/hierarchy6"/>
    <dgm:cxn modelId="{C349AFD3-F787-445D-9F5B-342D8048711E}" type="presParOf" srcId="{45357F5B-730D-497D-A5D7-EC0976C7B61E}" destId="{BE672B6B-EFB0-4CA7-AA1D-65DB82971492}" srcOrd="1" destOrd="0" presId="urn:microsoft.com/office/officeart/2005/8/layout/hierarchy6"/>
    <dgm:cxn modelId="{B9F1169D-5398-492F-8663-0F1401BA6C54}" type="presParOf" srcId="{BE672B6B-EFB0-4CA7-AA1D-65DB82971492}" destId="{7C3B640F-C3A3-4C44-BF15-49912051055B}" srcOrd="0" destOrd="0" presId="urn:microsoft.com/office/officeart/2005/8/layout/hierarchy6"/>
    <dgm:cxn modelId="{D2934FA0-CE20-4764-81A6-0FAB11DC5CFD}" type="presParOf" srcId="{BE672B6B-EFB0-4CA7-AA1D-65DB82971492}" destId="{F0779795-7A14-4796-BA03-3A106ADCD18A}" srcOrd="1" destOrd="0" presId="urn:microsoft.com/office/officeart/2005/8/layout/hierarchy6"/>
    <dgm:cxn modelId="{608D20D1-137F-4E85-994E-2AF7963A9BD7}" type="presParOf" srcId="{F0779795-7A14-4796-BA03-3A106ADCD18A}" destId="{3230AC05-3276-47DB-926B-36C619F2392E}" srcOrd="0" destOrd="0" presId="urn:microsoft.com/office/officeart/2005/8/layout/hierarchy6"/>
    <dgm:cxn modelId="{184382A5-0406-4C84-AC46-81AD8A53A112}" type="presParOf" srcId="{F0779795-7A14-4796-BA03-3A106ADCD18A}" destId="{F36723D5-9AF2-47BB-BCAD-EDC81EE6E1CE}" srcOrd="1" destOrd="0" presId="urn:microsoft.com/office/officeart/2005/8/layout/hierarchy6"/>
    <dgm:cxn modelId="{785DD208-CB58-4EE0-943B-C79A13FA80DE}" type="presParOf" srcId="{BE672B6B-EFB0-4CA7-AA1D-65DB82971492}" destId="{013DAABD-A74B-49D2-8089-2773BF534864}" srcOrd="2" destOrd="0" presId="urn:microsoft.com/office/officeart/2005/8/layout/hierarchy6"/>
    <dgm:cxn modelId="{CCB2CAC2-8608-44F9-B7AE-D7635E564132}" type="presParOf" srcId="{BE672B6B-EFB0-4CA7-AA1D-65DB82971492}" destId="{0767F6D7-2D72-4211-90CF-84B7380D443B}" srcOrd="3" destOrd="0" presId="urn:microsoft.com/office/officeart/2005/8/layout/hierarchy6"/>
    <dgm:cxn modelId="{520F308A-1992-4C05-B2FB-FE601CCBBB9E}" type="presParOf" srcId="{0767F6D7-2D72-4211-90CF-84B7380D443B}" destId="{D0A23A3B-1BAD-4D04-8FC4-A6C46D024555}" srcOrd="0" destOrd="0" presId="urn:microsoft.com/office/officeart/2005/8/layout/hierarchy6"/>
    <dgm:cxn modelId="{C0A5ED5D-1F69-4653-80C0-2851E4EDEA86}" type="presParOf" srcId="{0767F6D7-2D72-4211-90CF-84B7380D443B}" destId="{296A9475-7050-4621-99CD-0D0B975E0DC9}" srcOrd="1" destOrd="0" presId="urn:microsoft.com/office/officeart/2005/8/layout/hierarchy6"/>
    <dgm:cxn modelId="{1AA69A7B-19CA-4244-A672-4546539ABE1B}" type="presParOf" srcId="{99249F3A-BD16-423D-9995-07C280B6524C}" destId="{AF072752-43EF-424E-AC7E-952F8E181579}" srcOrd="2" destOrd="0" presId="urn:microsoft.com/office/officeart/2005/8/layout/hierarchy6"/>
    <dgm:cxn modelId="{2B932B1E-F6FA-4C6C-AB02-C4B082BB5255}" type="presParOf" srcId="{99249F3A-BD16-423D-9995-07C280B6524C}" destId="{108A30E5-E44F-4F81-9C82-62EA596AB65B}" srcOrd="3" destOrd="0" presId="urn:microsoft.com/office/officeart/2005/8/layout/hierarchy6"/>
    <dgm:cxn modelId="{C72070C1-E15E-41AA-A4DB-4B802F83EC7A}" type="presParOf" srcId="{108A30E5-E44F-4F81-9C82-62EA596AB65B}" destId="{CAEF39FF-29F9-4DEA-A00F-B10C5C61E661}" srcOrd="0" destOrd="0" presId="urn:microsoft.com/office/officeart/2005/8/layout/hierarchy6"/>
    <dgm:cxn modelId="{2243A58B-2979-4109-BBDC-5EF6895DE856}" type="presParOf" srcId="{108A30E5-E44F-4F81-9C82-62EA596AB65B}" destId="{AFEC8D83-B46E-4FEA-9E93-9B49181B34BE}" srcOrd="1" destOrd="0" presId="urn:microsoft.com/office/officeart/2005/8/layout/hierarchy6"/>
    <dgm:cxn modelId="{C6820262-157B-4303-B9AB-926D42805EF6}" type="presParOf" srcId="{AFEC8D83-B46E-4FEA-9E93-9B49181B34BE}" destId="{BA0E2882-7111-4CE0-B443-DA065C91F4DB}" srcOrd="0" destOrd="0" presId="urn:microsoft.com/office/officeart/2005/8/layout/hierarchy6"/>
    <dgm:cxn modelId="{64254E60-CE2B-4A1D-AFC4-D29752F011C6}" type="presParOf" srcId="{AFEC8D83-B46E-4FEA-9E93-9B49181B34BE}" destId="{DBA8AEC4-6306-418F-93A2-8E2D001B03E1}" srcOrd="1" destOrd="0" presId="urn:microsoft.com/office/officeart/2005/8/layout/hierarchy6"/>
    <dgm:cxn modelId="{FB26CCAF-9E9B-42BD-8483-F9C6D8CD95BB}" type="presParOf" srcId="{DBA8AEC4-6306-418F-93A2-8E2D001B03E1}" destId="{C641FF30-26EF-472A-B791-A61E0847C771}" srcOrd="0" destOrd="0" presId="urn:microsoft.com/office/officeart/2005/8/layout/hierarchy6"/>
    <dgm:cxn modelId="{EE2B2506-9A9D-4C54-82EA-694DF9E3BA32}" type="presParOf" srcId="{DBA8AEC4-6306-418F-93A2-8E2D001B03E1}" destId="{E71E1981-E82F-43E9-957C-2AA874DC6F5C}" srcOrd="1" destOrd="0" presId="urn:microsoft.com/office/officeart/2005/8/layout/hierarchy6"/>
    <dgm:cxn modelId="{2E548CBA-32A1-4D8B-B109-01D2A81AD507}" type="presParOf" srcId="{AFEC8D83-B46E-4FEA-9E93-9B49181B34BE}" destId="{3624CDDE-7598-4250-852E-0155C80ECF68}" srcOrd="2" destOrd="0" presId="urn:microsoft.com/office/officeart/2005/8/layout/hierarchy6"/>
    <dgm:cxn modelId="{A300CE0A-5F58-4B5C-862A-5E3D9AAFB8A1}" type="presParOf" srcId="{AFEC8D83-B46E-4FEA-9E93-9B49181B34BE}" destId="{F80C864B-5CE4-4E60-8FE4-1C0891E355F0}" srcOrd="3" destOrd="0" presId="urn:microsoft.com/office/officeart/2005/8/layout/hierarchy6"/>
    <dgm:cxn modelId="{509CADCA-0625-417A-96ED-50E6DDAE8F89}" type="presParOf" srcId="{F80C864B-5CE4-4E60-8FE4-1C0891E355F0}" destId="{145EBB7D-5E5C-4BFB-9438-2FC2794D0C0B}" srcOrd="0" destOrd="0" presId="urn:microsoft.com/office/officeart/2005/8/layout/hierarchy6"/>
    <dgm:cxn modelId="{02B2BCC3-4CBA-49BE-9647-70E91B2FF2A2}" type="presParOf" srcId="{F80C864B-5CE4-4E60-8FE4-1C0891E355F0}" destId="{C233FB19-5FCB-4FC7-A3D6-6A73F24B8DC5}" srcOrd="1" destOrd="0" presId="urn:microsoft.com/office/officeart/2005/8/layout/hierarchy6"/>
    <dgm:cxn modelId="{C2DA0269-B21D-46A1-AD6C-D6A69A7037DE}" type="presParOf" srcId="{AFEC8D83-B46E-4FEA-9E93-9B49181B34BE}" destId="{4BE4F253-965A-44F6-AD20-1FF69D1ABC45}" srcOrd="4" destOrd="0" presId="urn:microsoft.com/office/officeart/2005/8/layout/hierarchy6"/>
    <dgm:cxn modelId="{F36CE588-56BC-41E7-903E-9E60DC2645FF}" type="presParOf" srcId="{AFEC8D83-B46E-4FEA-9E93-9B49181B34BE}" destId="{46E38586-3DEE-47E8-B109-1F802B8F81BA}" srcOrd="5" destOrd="0" presId="urn:microsoft.com/office/officeart/2005/8/layout/hierarchy6"/>
    <dgm:cxn modelId="{6C7558D0-A73F-4597-8BA0-640EA06C56B3}" type="presParOf" srcId="{46E38586-3DEE-47E8-B109-1F802B8F81BA}" destId="{6440B242-AE2A-446F-98FA-BF4DF062694B}" srcOrd="0" destOrd="0" presId="urn:microsoft.com/office/officeart/2005/8/layout/hierarchy6"/>
    <dgm:cxn modelId="{06CE0705-D555-4000-B9BB-FCCBCC0E019C}" type="presParOf" srcId="{46E38586-3DEE-47E8-B109-1F802B8F81BA}" destId="{F91BAD58-454E-4BB7-8AD3-28B7A5C95F23}" srcOrd="1" destOrd="0" presId="urn:microsoft.com/office/officeart/2005/8/layout/hierarchy6"/>
    <dgm:cxn modelId="{A8CC2827-63D1-4C2D-B7D9-A9D334FB6F47}" type="presParOf" srcId="{FA57C8CD-821C-4BE2-9AD5-E424765C3A4F}" destId="{F1B51739-5581-440D-A9E2-0DCB5765802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8DF4FB-4221-40C7-8429-7B378638D8C7}"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pt-BR"/>
        </a:p>
      </dgm:t>
    </dgm:pt>
    <dgm:pt modelId="{65591642-7CAC-412F-BAD1-C8B725681E85}">
      <dgm:prSet phldrT="[Texto]" custT="1"/>
      <dgm:spPr/>
      <dgm:t>
        <a:bodyPr/>
        <a:lstStyle/>
        <a:p>
          <a:r>
            <a:rPr lang="pt-BR" sz="1800" b="1" dirty="0">
              <a:effectLst>
                <a:outerShdw blurRad="38100" dist="38100" dir="2700000" algn="tl">
                  <a:srgbClr val="000000">
                    <a:alpha val="43137"/>
                  </a:srgbClr>
                </a:outerShdw>
              </a:effectLst>
              <a:latin typeface="Cambria" panose="02040503050406030204" pitchFamily="18" charset="0"/>
            </a:rPr>
            <a:t>Carregamento</a:t>
          </a:r>
        </a:p>
      </dgm:t>
    </dgm:pt>
    <dgm:pt modelId="{8C81017D-98CD-4226-B68D-691C81A8C765}" type="parTrans" cxnId="{39C11132-4251-45A4-9439-E2E9D0F4E945}">
      <dgm:prSet/>
      <dgm:spPr/>
      <dgm:t>
        <a:bodyPr/>
        <a:lstStyle/>
        <a:p>
          <a:endParaRPr lang="pt-BR" sz="1800">
            <a:latin typeface="Cambria" panose="02040503050406030204" pitchFamily="18" charset="0"/>
          </a:endParaRPr>
        </a:p>
      </dgm:t>
    </dgm:pt>
    <dgm:pt modelId="{7287ADE0-6645-4EB6-B86F-D76846F0FDCF}" type="sibTrans" cxnId="{39C11132-4251-45A4-9439-E2E9D0F4E945}">
      <dgm:prSet/>
      <dgm:spPr/>
      <dgm:t>
        <a:bodyPr/>
        <a:lstStyle/>
        <a:p>
          <a:endParaRPr lang="pt-BR" sz="1800">
            <a:latin typeface="Cambria" panose="02040503050406030204" pitchFamily="18" charset="0"/>
          </a:endParaRPr>
        </a:p>
      </dgm:t>
    </dgm:pt>
    <dgm:pt modelId="{EE3BB1A6-ADF5-447B-A288-E7B20F0073AF}">
      <dgm:prSet phldrT="[Texto]" custT="1"/>
      <dgm:spPr/>
      <dgm:t>
        <a:bodyPr/>
        <a:lstStyle/>
        <a:p>
          <a:r>
            <a:rPr lang="pt-BR" sz="1800" dirty="0">
              <a:latin typeface="Cambria" panose="02040503050406030204" pitchFamily="18" charset="0"/>
            </a:rPr>
            <a:t>Áreas residenciais</a:t>
          </a:r>
        </a:p>
      </dgm:t>
    </dgm:pt>
    <dgm:pt modelId="{13D9121D-5549-4A2E-A509-CF19479476B4}" type="parTrans" cxnId="{57477B7E-511B-435B-893D-B4F65850511D}">
      <dgm:prSet/>
      <dgm:spPr/>
      <dgm:t>
        <a:bodyPr/>
        <a:lstStyle/>
        <a:p>
          <a:endParaRPr lang="pt-BR" sz="1800">
            <a:latin typeface="Cambria" panose="02040503050406030204" pitchFamily="18" charset="0"/>
          </a:endParaRPr>
        </a:p>
      </dgm:t>
    </dgm:pt>
    <dgm:pt modelId="{93A8408E-0E64-4EA1-8736-3CC97292A6AA}" type="sibTrans" cxnId="{57477B7E-511B-435B-893D-B4F65850511D}">
      <dgm:prSet/>
      <dgm:spPr/>
      <dgm:t>
        <a:bodyPr/>
        <a:lstStyle/>
        <a:p>
          <a:endParaRPr lang="pt-BR" sz="1800">
            <a:latin typeface="Cambria" panose="02040503050406030204" pitchFamily="18" charset="0"/>
          </a:endParaRPr>
        </a:p>
      </dgm:t>
    </dgm:pt>
    <dgm:pt modelId="{61F0D6DB-09CD-45BF-B42D-7E482EC5CEDB}">
      <dgm:prSet phldrT="[Texto]" custT="1"/>
      <dgm:spPr/>
      <dgm:t>
        <a:bodyPr/>
        <a:lstStyle/>
        <a:p>
          <a:r>
            <a:rPr lang="pt-BR" sz="1800" dirty="0">
              <a:latin typeface="Cambria" panose="02040503050406030204" pitchFamily="18" charset="0"/>
            </a:rPr>
            <a:t>Áreas comerciais, industriais</a:t>
          </a:r>
        </a:p>
      </dgm:t>
    </dgm:pt>
    <dgm:pt modelId="{6B41A139-B3A9-4AB8-99BD-FD714FE15D71}" type="sibTrans" cxnId="{6B8263A7-4176-4926-96CF-7174D9AFCA2C}">
      <dgm:prSet/>
      <dgm:spPr/>
      <dgm:t>
        <a:bodyPr/>
        <a:lstStyle/>
        <a:p>
          <a:endParaRPr lang="pt-BR" sz="1800">
            <a:latin typeface="Cambria" panose="02040503050406030204" pitchFamily="18" charset="0"/>
          </a:endParaRPr>
        </a:p>
      </dgm:t>
    </dgm:pt>
    <dgm:pt modelId="{B8C0DB5A-F36B-4F28-BC3D-3BA67413A333}" type="parTrans" cxnId="{6B8263A7-4176-4926-96CF-7174D9AFCA2C}">
      <dgm:prSet/>
      <dgm:spPr/>
      <dgm:t>
        <a:bodyPr/>
        <a:lstStyle/>
        <a:p>
          <a:endParaRPr lang="pt-BR" sz="1800">
            <a:latin typeface="Cambria" panose="02040503050406030204" pitchFamily="18" charset="0"/>
          </a:endParaRPr>
        </a:p>
      </dgm:t>
    </dgm:pt>
    <dgm:pt modelId="{41249D3F-31F1-4321-97C8-8D650F4DC16F}">
      <dgm:prSet phldrT="[Texto]" custT="1"/>
      <dgm:spPr/>
      <dgm:t>
        <a:bodyPr/>
        <a:lstStyle/>
        <a:p>
          <a:r>
            <a:rPr lang="pt-BR" sz="1800" dirty="0">
              <a:latin typeface="Cambria" panose="02040503050406030204" pitchFamily="18" charset="0"/>
            </a:rPr>
            <a:t>Estações de carregamento público</a:t>
          </a:r>
        </a:p>
      </dgm:t>
    </dgm:pt>
    <dgm:pt modelId="{BEB43590-A1A8-458A-A7E4-0A61E1A3D771}" type="parTrans" cxnId="{C57A5A5C-B1F1-4E54-BC3B-D294832C293C}">
      <dgm:prSet/>
      <dgm:spPr/>
      <dgm:t>
        <a:bodyPr/>
        <a:lstStyle/>
        <a:p>
          <a:endParaRPr lang="pt-BR" sz="1600"/>
        </a:p>
      </dgm:t>
    </dgm:pt>
    <dgm:pt modelId="{405EF396-ECE7-43DB-99FA-C83BE697FDFF}" type="sibTrans" cxnId="{C57A5A5C-B1F1-4E54-BC3B-D294832C293C}">
      <dgm:prSet/>
      <dgm:spPr/>
      <dgm:t>
        <a:bodyPr/>
        <a:lstStyle/>
        <a:p>
          <a:endParaRPr lang="pt-BR" sz="1600"/>
        </a:p>
      </dgm:t>
    </dgm:pt>
    <dgm:pt modelId="{D938DDF0-F958-43F7-921C-1FA362FCB6FD}" type="pres">
      <dgm:prSet presAssocID="{5E8DF4FB-4221-40C7-8429-7B378638D8C7}" presName="diagram" presStyleCnt="0">
        <dgm:presLayoutVars>
          <dgm:chPref val="1"/>
          <dgm:dir/>
          <dgm:animOne val="branch"/>
          <dgm:animLvl val="lvl"/>
          <dgm:resizeHandles/>
        </dgm:presLayoutVars>
      </dgm:prSet>
      <dgm:spPr/>
    </dgm:pt>
    <dgm:pt modelId="{992E5E24-5311-4909-AFE9-38DB2DB7EDF4}" type="pres">
      <dgm:prSet presAssocID="{65591642-7CAC-412F-BAD1-C8B725681E85}" presName="root" presStyleCnt="0"/>
      <dgm:spPr/>
    </dgm:pt>
    <dgm:pt modelId="{67FB3A80-52DD-4E07-B58B-6B19B9C02FBB}" type="pres">
      <dgm:prSet presAssocID="{65591642-7CAC-412F-BAD1-C8B725681E85}" presName="rootComposite" presStyleCnt="0"/>
      <dgm:spPr/>
    </dgm:pt>
    <dgm:pt modelId="{C570EF34-E54B-4CA8-A28C-8B7B1BADAE0C}" type="pres">
      <dgm:prSet presAssocID="{65591642-7CAC-412F-BAD1-C8B725681E85}" presName="rootText" presStyleLbl="node1" presStyleIdx="0" presStyleCnt="1" custScaleX="125910" custScaleY="46106" custLinFactNeighborY="-5608"/>
      <dgm:spPr/>
    </dgm:pt>
    <dgm:pt modelId="{8BB2B89D-C0DD-4D81-8837-655C31358608}" type="pres">
      <dgm:prSet presAssocID="{65591642-7CAC-412F-BAD1-C8B725681E85}" presName="rootConnector" presStyleLbl="node1" presStyleIdx="0" presStyleCnt="1"/>
      <dgm:spPr/>
    </dgm:pt>
    <dgm:pt modelId="{9F8DB3B5-60D7-449A-8929-1776EFA3C054}" type="pres">
      <dgm:prSet presAssocID="{65591642-7CAC-412F-BAD1-C8B725681E85}" presName="childShape" presStyleCnt="0"/>
      <dgm:spPr/>
    </dgm:pt>
    <dgm:pt modelId="{12D2876B-0C8F-44B5-8894-1DCE73C1213B}" type="pres">
      <dgm:prSet presAssocID="{13D9121D-5549-4A2E-A509-CF19479476B4}" presName="Name13" presStyleLbl="parChTrans1D2" presStyleIdx="0" presStyleCnt="3"/>
      <dgm:spPr/>
    </dgm:pt>
    <dgm:pt modelId="{155DE73B-0FDB-4540-BAA3-FEDCB2CE0298}" type="pres">
      <dgm:prSet presAssocID="{EE3BB1A6-ADF5-447B-A288-E7B20F0073AF}" presName="childText" presStyleLbl="bgAcc1" presStyleIdx="0" presStyleCnt="3" custScaleX="195034" custScaleY="41744">
        <dgm:presLayoutVars>
          <dgm:bulletEnabled val="1"/>
        </dgm:presLayoutVars>
      </dgm:prSet>
      <dgm:spPr/>
    </dgm:pt>
    <dgm:pt modelId="{ED2E346C-20FD-466B-8162-BFAFE1C4F629}" type="pres">
      <dgm:prSet presAssocID="{B8C0DB5A-F36B-4F28-BC3D-3BA67413A333}" presName="Name13" presStyleLbl="parChTrans1D2" presStyleIdx="1" presStyleCnt="3"/>
      <dgm:spPr/>
    </dgm:pt>
    <dgm:pt modelId="{83D4F4BD-B39B-4789-9F4D-F00355E2C7FC}" type="pres">
      <dgm:prSet presAssocID="{61F0D6DB-09CD-45BF-B42D-7E482EC5CEDB}" presName="childText" presStyleLbl="bgAcc1" presStyleIdx="1" presStyleCnt="3" custScaleX="194136" custScaleY="35043">
        <dgm:presLayoutVars>
          <dgm:bulletEnabled val="1"/>
        </dgm:presLayoutVars>
      </dgm:prSet>
      <dgm:spPr/>
    </dgm:pt>
    <dgm:pt modelId="{C892C52E-56D9-4A3C-BB90-B6C2A02CDD49}" type="pres">
      <dgm:prSet presAssocID="{BEB43590-A1A8-458A-A7E4-0A61E1A3D771}" presName="Name13" presStyleLbl="parChTrans1D2" presStyleIdx="2" presStyleCnt="3"/>
      <dgm:spPr/>
    </dgm:pt>
    <dgm:pt modelId="{481862E9-FCFC-47E5-A5B5-A100296BED7A}" type="pres">
      <dgm:prSet presAssocID="{41249D3F-31F1-4321-97C8-8D650F4DC16F}" presName="childText" presStyleLbl="bgAcc1" presStyleIdx="2" presStyleCnt="3" custScaleX="195071" custScaleY="35043">
        <dgm:presLayoutVars>
          <dgm:bulletEnabled val="1"/>
        </dgm:presLayoutVars>
      </dgm:prSet>
      <dgm:spPr/>
    </dgm:pt>
  </dgm:ptLst>
  <dgm:cxnLst>
    <dgm:cxn modelId="{A3D18500-6EC9-405D-8641-2A169195031B}" type="presOf" srcId="{5E8DF4FB-4221-40C7-8429-7B378638D8C7}" destId="{D938DDF0-F958-43F7-921C-1FA362FCB6FD}" srcOrd="0" destOrd="0" presId="urn:microsoft.com/office/officeart/2005/8/layout/hierarchy3"/>
    <dgm:cxn modelId="{5141D707-B588-457F-9DB0-7F4F7E4076B5}" type="presOf" srcId="{13D9121D-5549-4A2E-A509-CF19479476B4}" destId="{12D2876B-0C8F-44B5-8894-1DCE73C1213B}" srcOrd="0" destOrd="0" presId="urn:microsoft.com/office/officeart/2005/8/layout/hierarchy3"/>
    <dgm:cxn modelId="{8A6CEF2C-4F0E-48F8-8F94-25A252D2DAD1}" type="presOf" srcId="{65591642-7CAC-412F-BAD1-C8B725681E85}" destId="{C570EF34-E54B-4CA8-A28C-8B7B1BADAE0C}" srcOrd="0" destOrd="0" presId="urn:microsoft.com/office/officeart/2005/8/layout/hierarchy3"/>
    <dgm:cxn modelId="{AD206331-D72A-4006-94CF-867487DAE3AE}" type="presOf" srcId="{65591642-7CAC-412F-BAD1-C8B725681E85}" destId="{8BB2B89D-C0DD-4D81-8837-655C31358608}" srcOrd="1" destOrd="0" presId="urn:microsoft.com/office/officeart/2005/8/layout/hierarchy3"/>
    <dgm:cxn modelId="{39C11132-4251-45A4-9439-E2E9D0F4E945}" srcId="{5E8DF4FB-4221-40C7-8429-7B378638D8C7}" destId="{65591642-7CAC-412F-BAD1-C8B725681E85}" srcOrd="0" destOrd="0" parTransId="{8C81017D-98CD-4226-B68D-691C81A8C765}" sibTransId="{7287ADE0-6645-4EB6-B86F-D76846F0FDCF}"/>
    <dgm:cxn modelId="{8BD0CD33-D015-4BA2-8AD4-AAB8D0FE344B}" type="presOf" srcId="{BEB43590-A1A8-458A-A7E4-0A61E1A3D771}" destId="{C892C52E-56D9-4A3C-BB90-B6C2A02CDD49}" srcOrd="0" destOrd="0" presId="urn:microsoft.com/office/officeart/2005/8/layout/hierarchy3"/>
    <dgm:cxn modelId="{C57A5A5C-B1F1-4E54-BC3B-D294832C293C}" srcId="{65591642-7CAC-412F-BAD1-C8B725681E85}" destId="{41249D3F-31F1-4321-97C8-8D650F4DC16F}" srcOrd="2" destOrd="0" parTransId="{BEB43590-A1A8-458A-A7E4-0A61E1A3D771}" sibTransId="{405EF396-ECE7-43DB-99FA-C83BE697FDFF}"/>
    <dgm:cxn modelId="{57477B7E-511B-435B-893D-B4F65850511D}" srcId="{65591642-7CAC-412F-BAD1-C8B725681E85}" destId="{EE3BB1A6-ADF5-447B-A288-E7B20F0073AF}" srcOrd="0" destOrd="0" parTransId="{13D9121D-5549-4A2E-A509-CF19479476B4}" sibTransId="{93A8408E-0E64-4EA1-8736-3CC97292A6AA}"/>
    <dgm:cxn modelId="{F4CEF583-8980-4D9D-B2A2-653EDD1DF51B}" type="presOf" srcId="{EE3BB1A6-ADF5-447B-A288-E7B20F0073AF}" destId="{155DE73B-0FDB-4540-BAA3-FEDCB2CE0298}" srcOrd="0" destOrd="0" presId="urn:microsoft.com/office/officeart/2005/8/layout/hierarchy3"/>
    <dgm:cxn modelId="{2B383E84-D5F5-4ED6-A9F4-AE34DD2FD29C}" type="presOf" srcId="{61F0D6DB-09CD-45BF-B42D-7E482EC5CEDB}" destId="{83D4F4BD-B39B-4789-9F4D-F00355E2C7FC}" srcOrd="0" destOrd="0" presId="urn:microsoft.com/office/officeart/2005/8/layout/hierarchy3"/>
    <dgm:cxn modelId="{9D5B0D9C-D98B-44C2-A955-2EB041AF0685}" type="presOf" srcId="{B8C0DB5A-F36B-4F28-BC3D-3BA67413A333}" destId="{ED2E346C-20FD-466B-8162-BFAFE1C4F629}" srcOrd="0" destOrd="0" presId="urn:microsoft.com/office/officeart/2005/8/layout/hierarchy3"/>
    <dgm:cxn modelId="{6B8263A7-4176-4926-96CF-7174D9AFCA2C}" srcId="{65591642-7CAC-412F-BAD1-C8B725681E85}" destId="{61F0D6DB-09CD-45BF-B42D-7E482EC5CEDB}" srcOrd="1" destOrd="0" parTransId="{B8C0DB5A-F36B-4F28-BC3D-3BA67413A333}" sibTransId="{6B41A139-B3A9-4AB8-99BD-FD714FE15D71}"/>
    <dgm:cxn modelId="{5DCB44D0-4428-4E42-8D67-706EC62F81E7}" type="presOf" srcId="{41249D3F-31F1-4321-97C8-8D650F4DC16F}" destId="{481862E9-FCFC-47E5-A5B5-A100296BED7A}" srcOrd="0" destOrd="0" presId="urn:microsoft.com/office/officeart/2005/8/layout/hierarchy3"/>
    <dgm:cxn modelId="{FD53E3B3-A6F8-4B92-B0DF-7BFA75E9FB5E}" type="presParOf" srcId="{D938DDF0-F958-43F7-921C-1FA362FCB6FD}" destId="{992E5E24-5311-4909-AFE9-38DB2DB7EDF4}" srcOrd="0" destOrd="0" presId="urn:microsoft.com/office/officeart/2005/8/layout/hierarchy3"/>
    <dgm:cxn modelId="{8CCDF400-9BE3-4D5E-85CB-E0BB7528FF84}" type="presParOf" srcId="{992E5E24-5311-4909-AFE9-38DB2DB7EDF4}" destId="{67FB3A80-52DD-4E07-B58B-6B19B9C02FBB}" srcOrd="0" destOrd="0" presId="urn:microsoft.com/office/officeart/2005/8/layout/hierarchy3"/>
    <dgm:cxn modelId="{331A696A-4DC1-4C9F-81A4-56E68C0959E2}" type="presParOf" srcId="{67FB3A80-52DD-4E07-B58B-6B19B9C02FBB}" destId="{C570EF34-E54B-4CA8-A28C-8B7B1BADAE0C}" srcOrd="0" destOrd="0" presId="urn:microsoft.com/office/officeart/2005/8/layout/hierarchy3"/>
    <dgm:cxn modelId="{6BC1DCDD-2B0F-4A83-AD8F-D12AEDA9D4F5}" type="presParOf" srcId="{67FB3A80-52DD-4E07-B58B-6B19B9C02FBB}" destId="{8BB2B89D-C0DD-4D81-8837-655C31358608}" srcOrd="1" destOrd="0" presId="urn:microsoft.com/office/officeart/2005/8/layout/hierarchy3"/>
    <dgm:cxn modelId="{7777FECE-0CFB-4C00-B3C8-E3A2F47337DA}" type="presParOf" srcId="{992E5E24-5311-4909-AFE9-38DB2DB7EDF4}" destId="{9F8DB3B5-60D7-449A-8929-1776EFA3C054}" srcOrd="1" destOrd="0" presId="urn:microsoft.com/office/officeart/2005/8/layout/hierarchy3"/>
    <dgm:cxn modelId="{0696E702-A718-4AB4-938A-D76565059A45}" type="presParOf" srcId="{9F8DB3B5-60D7-449A-8929-1776EFA3C054}" destId="{12D2876B-0C8F-44B5-8894-1DCE73C1213B}" srcOrd="0" destOrd="0" presId="urn:microsoft.com/office/officeart/2005/8/layout/hierarchy3"/>
    <dgm:cxn modelId="{6766074A-C876-4D7C-8CDB-60C03EDBEFFC}" type="presParOf" srcId="{9F8DB3B5-60D7-449A-8929-1776EFA3C054}" destId="{155DE73B-0FDB-4540-BAA3-FEDCB2CE0298}" srcOrd="1" destOrd="0" presId="urn:microsoft.com/office/officeart/2005/8/layout/hierarchy3"/>
    <dgm:cxn modelId="{060F9532-196B-4882-B963-1188BA6FC231}" type="presParOf" srcId="{9F8DB3B5-60D7-449A-8929-1776EFA3C054}" destId="{ED2E346C-20FD-466B-8162-BFAFE1C4F629}" srcOrd="2" destOrd="0" presId="urn:microsoft.com/office/officeart/2005/8/layout/hierarchy3"/>
    <dgm:cxn modelId="{2DF67B0F-FACC-44BF-AAD3-29CCF2491D7F}" type="presParOf" srcId="{9F8DB3B5-60D7-449A-8929-1776EFA3C054}" destId="{83D4F4BD-B39B-4789-9F4D-F00355E2C7FC}" srcOrd="3" destOrd="0" presId="urn:microsoft.com/office/officeart/2005/8/layout/hierarchy3"/>
    <dgm:cxn modelId="{FBA5E2A9-A185-4915-B677-07BA3D9AF955}" type="presParOf" srcId="{9F8DB3B5-60D7-449A-8929-1776EFA3C054}" destId="{C892C52E-56D9-4A3C-BB90-B6C2A02CDD49}" srcOrd="4" destOrd="0" presId="urn:microsoft.com/office/officeart/2005/8/layout/hierarchy3"/>
    <dgm:cxn modelId="{51DC0BD4-6E3F-44B7-B74F-D774771553C5}" type="presParOf" srcId="{9F8DB3B5-60D7-449A-8929-1776EFA3C054}" destId="{481862E9-FCFC-47E5-A5B5-A100296BED7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8DF4FB-4221-40C7-8429-7B378638D8C7}"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pt-BR"/>
        </a:p>
      </dgm:t>
    </dgm:pt>
    <dgm:pt modelId="{65591642-7CAC-412F-BAD1-C8B725681E85}">
      <dgm:prSet phldrT="[Texto]" custT="1"/>
      <dgm:spPr/>
      <dgm:t>
        <a:bodyPr/>
        <a:lstStyle/>
        <a:p>
          <a:r>
            <a:rPr lang="pt-BR" sz="1800" b="1" dirty="0">
              <a:effectLst>
                <a:outerShdw blurRad="38100" dist="38100" dir="2700000" algn="tl">
                  <a:srgbClr val="000000">
                    <a:alpha val="43137"/>
                  </a:srgbClr>
                </a:outerShdw>
              </a:effectLst>
              <a:latin typeface="Cambria" panose="02040503050406030204" pitchFamily="18" charset="0"/>
            </a:rPr>
            <a:t>Carregamento</a:t>
          </a:r>
        </a:p>
      </dgm:t>
    </dgm:pt>
    <dgm:pt modelId="{8C81017D-98CD-4226-B68D-691C81A8C765}" type="parTrans" cxnId="{39C11132-4251-45A4-9439-E2E9D0F4E945}">
      <dgm:prSet/>
      <dgm:spPr/>
      <dgm:t>
        <a:bodyPr/>
        <a:lstStyle/>
        <a:p>
          <a:endParaRPr lang="pt-BR" sz="1800">
            <a:latin typeface="Cambria" panose="02040503050406030204" pitchFamily="18" charset="0"/>
          </a:endParaRPr>
        </a:p>
      </dgm:t>
    </dgm:pt>
    <dgm:pt modelId="{7287ADE0-6645-4EB6-B86F-D76846F0FDCF}" type="sibTrans" cxnId="{39C11132-4251-45A4-9439-E2E9D0F4E945}">
      <dgm:prSet/>
      <dgm:spPr/>
      <dgm:t>
        <a:bodyPr/>
        <a:lstStyle/>
        <a:p>
          <a:endParaRPr lang="pt-BR" sz="1800">
            <a:latin typeface="Cambria" panose="02040503050406030204" pitchFamily="18" charset="0"/>
          </a:endParaRPr>
        </a:p>
      </dgm:t>
    </dgm:pt>
    <dgm:pt modelId="{EE3BB1A6-ADF5-447B-A288-E7B20F0073AF}">
      <dgm:prSet phldrT="[Texto]" custT="1"/>
      <dgm:spPr/>
      <dgm:t>
        <a:bodyPr/>
        <a:lstStyle/>
        <a:p>
          <a:r>
            <a:rPr lang="pt-BR" sz="1800" dirty="0">
              <a:latin typeface="Cambria" panose="02040503050406030204" pitchFamily="18" charset="0"/>
            </a:rPr>
            <a:t>Áreas residenciais</a:t>
          </a:r>
        </a:p>
      </dgm:t>
    </dgm:pt>
    <dgm:pt modelId="{13D9121D-5549-4A2E-A509-CF19479476B4}" type="parTrans" cxnId="{57477B7E-511B-435B-893D-B4F65850511D}">
      <dgm:prSet/>
      <dgm:spPr/>
      <dgm:t>
        <a:bodyPr/>
        <a:lstStyle/>
        <a:p>
          <a:endParaRPr lang="pt-BR" sz="1800">
            <a:latin typeface="Cambria" panose="02040503050406030204" pitchFamily="18" charset="0"/>
          </a:endParaRPr>
        </a:p>
      </dgm:t>
    </dgm:pt>
    <dgm:pt modelId="{93A8408E-0E64-4EA1-8736-3CC97292A6AA}" type="sibTrans" cxnId="{57477B7E-511B-435B-893D-B4F65850511D}">
      <dgm:prSet/>
      <dgm:spPr/>
      <dgm:t>
        <a:bodyPr/>
        <a:lstStyle/>
        <a:p>
          <a:endParaRPr lang="pt-BR" sz="1800">
            <a:latin typeface="Cambria" panose="02040503050406030204" pitchFamily="18" charset="0"/>
          </a:endParaRPr>
        </a:p>
      </dgm:t>
    </dgm:pt>
    <dgm:pt modelId="{61F0D6DB-09CD-45BF-B42D-7E482EC5CEDB}">
      <dgm:prSet phldrT="[Texto]" custT="1"/>
      <dgm:spPr/>
      <dgm:t>
        <a:bodyPr/>
        <a:lstStyle/>
        <a:p>
          <a:r>
            <a:rPr lang="pt-BR" sz="1800" dirty="0">
              <a:latin typeface="Cambria" panose="02040503050406030204" pitchFamily="18" charset="0"/>
            </a:rPr>
            <a:t>Áreas comerciais, industriais</a:t>
          </a:r>
        </a:p>
      </dgm:t>
    </dgm:pt>
    <dgm:pt modelId="{6B41A139-B3A9-4AB8-99BD-FD714FE15D71}" type="sibTrans" cxnId="{6B8263A7-4176-4926-96CF-7174D9AFCA2C}">
      <dgm:prSet/>
      <dgm:spPr/>
      <dgm:t>
        <a:bodyPr/>
        <a:lstStyle/>
        <a:p>
          <a:endParaRPr lang="pt-BR" sz="1800">
            <a:latin typeface="Cambria" panose="02040503050406030204" pitchFamily="18" charset="0"/>
          </a:endParaRPr>
        </a:p>
      </dgm:t>
    </dgm:pt>
    <dgm:pt modelId="{B8C0DB5A-F36B-4F28-BC3D-3BA67413A333}" type="parTrans" cxnId="{6B8263A7-4176-4926-96CF-7174D9AFCA2C}">
      <dgm:prSet/>
      <dgm:spPr/>
      <dgm:t>
        <a:bodyPr/>
        <a:lstStyle/>
        <a:p>
          <a:endParaRPr lang="pt-BR" sz="1800">
            <a:latin typeface="Cambria" panose="02040503050406030204" pitchFamily="18" charset="0"/>
          </a:endParaRPr>
        </a:p>
      </dgm:t>
    </dgm:pt>
    <dgm:pt modelId="{41249D3F-31F1-4321-97C8-8D650F4DC16F}">
      <dgm:prSet phldrT="[Texto]" custT="1"/>
      <dgm:spPr/>
      <dgm:t>
        <a:bodyPr/>
        <a:lstStyle/>
        <a:p>
          <a:r>
            <a:rPr lang="pt-BR" sz="1800" dirty="0">
              <a:latin typeface="Cambria" panose="02040503050406030204" pitchFamily="18" charset="0"/>
            </a:rPr>
            <a:t>Estações de carregamento público</a:t>
          </a:r>
        </a:p>
      </dgm:t>
    </dgm:pt>
    <dgm:pt modelId="{BEB43590-A1A8-458A-A7E4-0A61E1A3D771}" type="parTrans" cxnId="{C57A5A5C-B1F1-4E54-BC3B-D294832C293C}">
      <dgm:prSet/>
      <dgm:spPr/>
      <dgm:t>
        <a:bodyPr/>
        <a:lstStyle/>
        <a:p>
          <a:endParaRPr lang="pt-BR" sz="1600"/>
        </a:p>
      </dgm:t>
    </dgm:pt>
    <dgm:pt modelId="{405EF396-ECE7-43DB-99FA-C83BE697FDFF}" type="sibTrans" cxnId="{C57A5A5C-B1F1-4E54-BC3B-D294832C293C}">
      <dgm:prSet/>
      <dgm:spPr/>
      <dgm:t>
        <a:bodyPr/>
        <a:lstStyle/>
        <a:p>
          <a:endParaRPr lang="pt-BR" sz="1600"/>
        </a:p>
      </dgm:t>
    </dgm:pt>
    <dgm:pt modelId="{D938DDF0-F958-43F7-921C-1FA362FCB6FD}" type="pres">
      <dgm:prSet presAssocID="{5E8DF4FB-4221-40C7-8429-7B378638D8C7}" presName="diagram" presStyleCnt="0">
        <dgm:presLayoutVars>
          <dgm:chPref val="1"/>
          <dgm:dir/>
          <dgm:animOne val="branch"/>
          <dgm:animLvl val="lvl"/>
          <dgm:resizeHandles/>
        </dgm:presLayoutVars>
      </dgm:prSet>
      <dgm:spPr/>
    </dgm:pt>
    <dgm:pt modelId="{992E5E24-5311-4909-AFE9-38DB2DB7EDF4}" type="pres">
      <dgm:prSet presAssocID="{65591642-7CAC-412F-BAD1-C8B725681E85}" presName="root" presStyleCnt="0"/>
      <dgm:spPr/>
    </dgm:pt>
    <dgm:pt modelId="{67FB3A80-52DD-4E07-B58B-6B19B9C02FBB}" type="pres">
      <dgm:prSet presAssocID="{65591642-7CAC-412F-BAD1-C8B725681E85}" presName="rootComposite" presStyleCnt="0"/>
      <dgm:spPr/>
    </dgm:pt>
    <dgm:pt modelId="{C570EF34-E54B-4CA8-A28C-8B7B1BADAE0C}" type="pres">
      <dgm:prSet presAssocID="{65591642-7CAC-412F-BAD1-C8B725681E85}" presName="rootText" presStyleLbl="node1" presStyleIdx="0" presStyleCnt="1" custScaleX="125910" custScaleY="46106" custLinFactNeighborY="-5608"/>
      <dgm:spPr/>
    </dgm:pt>
    <dgm:pt modelId="{8BB2B89D-C0DD-4D81-8837-655C31358608}" type="pres">
      <dgm:prSet presAssocID="{65591642-7CAC-412F-BAD1-C8B725681E85}" presName="rootConnector" presStyleLbl="node1" presStyleIdx="0" presStyleCnt="1"/>
      <dgm:spPr/>
    </dgm:pt>
    <dgm:pt modelId="{9F8DB3B5-60D7-449A-8929-1776EFA3C054}" type="pres">
      <dgm:prSet presAssocID="{65591642-7CAC-412F-BAD1-C8B725681E85}" presName="childShape" presStyleCnt="0"/>
      <dgm:spPr/>
    </dgm:pt>
    <dgm:pt modelId="{12D2876B-0C8F-44B5-8894-1DCE73C1213B}" type="pres">
      <dgm:prSet presAssocID="{13D9121D-5549-4A2E-A509-CF19479476B4}" presName="Name13" presStyleLbl="parChTrans1D2" presStyleIdx="0" presStyleCnt="3"/>
      <dgm:spPr/>
    </dgm:pt>
    <dgm:pt modelId="{155DE73B-0FDB-4540-BAA3-FEDCB2CE0298}" type="pres">
      <dgm:prSet presAssocID="{EE3BB1A6-ADF5-447B-A288-E7B20F0073AF}" presName="childText" presStyleLbl="bgAcc1" presStyleIdx="0" presStyleCnt="3" custScaleX="195034" custScaleY="41744">
        <dgm:presLayoutVars>
          <dgm:bulletEnabled val="1"/>
        </dgm:presLayoutVars>
      </dgm:prSet>
      <dgm:spPr/>
    </dgm:pt>
    <dgm:pt modelId="{ED2E346C-20FD-466B-8162-BFAFE1C4F629}" type="pres">
      <dgm:prSet presAssocID="{B8C0DB5A-F36B-4F28-BC3D-3BA67413A333}" presName="Name13" presStyleLbl="parChTrans1D2" presStyleIdx="1" presStyleCnt="3"/>
      <dgm:spPr/>
    </dgm:pt>
    <dgm:pt modelId="{83D4F4BD-B39B-4789-9F4D-F00355E2C7FC}" type="pres">
      <dgm:prSet presAssocID="{61F0D6DB-09CD-45BF-B42D-7E482EC5CEDB}" presName="childText" presStyleLbl="bgAcc1" presStyleIdx="1" presStyleCnt="3" custScaleX="194136" custScaleY="35043">
        <dgm:presLayoutVars>
          <dgm:bulletEnabled val="1"/>
        </dgm:presLayoutVars>
      </dgm:prSet>
      <dgm:spPr/>
    </dgm:pt>
    <dgm:pt modelId="{C892C52E-56D9-4A3C-BB90-B6C2A02CDD49}" type="pres">
      <dgm:prSet presAssocID="{BEB43590-A1A8-458A-A7E4-0A61E1A3D771}" presName="Name13" presStyleLbl="parChTrans1D2" presStyleIdx="2" presStyleCnt="3"/>
      <dgm:spPr/>
    </dgm:pt>
    <dgm:pt modelId="{481862E9-FCFC-47E5-A5B5-A100296BED7A}" type="pres">
      <dgm:prSet presAssocID="{41249D3F-31F1-4321-97C8-8D650F4DC16F}" presName="childText" presStyleLbl="bgAcc1" presStyleIdx="2" presStyleCnt="3" custScaleX="195071" custScaleY="35043">
        <dgm:presLayoutVars>
          <dgm:bulletEnabled val="1"/>
        </dgm:presLayoutVars>
      </dgm:prSet>
      <dgm:spPr/>
    </dgm:pt>
  </dgm:ptLst>
  <dgm:cxnLst>
    <dgm:cxn modelId="{625B7B08-0214-409B-A25E-ADA197124E23}" type="presOf" srcId="{EE3BB1A6-ADF5-447B-A288-E7B20F0073AF}" destId="{155DE73B-0FDB-4540-BAA3-FEDCB2CE0298}" srcOrd="0" destOrd="0" presId="urn:microsoft.com/office/officeart/2005/8/layout/hierarchy3"/>
    <dgm:cxn modelId="{A5D8A015-8B14-4EBD-987C-802A3E4915F1}" type="presOf" srcId="{5E8DF4FB-4221-40C7-8429-7B378638D8C7}" destId="{D938DDF0-F958-43F7-921C-1FA362FCB6FD}" srcOrd="0" destOrd="0" presId="urn:microsoft.com/office/officeart/2005/8/layout/hierarchy3"/>
    <dgm:cxn modelId="{9A11471A-ABF4-46A1-B4F3-EF3ECE038F7F}" type="presOf" srcId="{13D9121D-5549-4A2E-A509-CF19479476B4}" destId="{12D2876B-0C8F-44B5-8894-1DCE73C1213B}" srcOrd="0" destOrd="0" presId="urn:microsoft.com/office/officeart/2005/8/layout/hierarchy3"/>
    <dgm:cxn modelId="{2408B925-F3FC-47EA-B9FB-8765DA220C59}" type="presOf" srcId="{B8C0DB5A-F36B-4F28-BC3D-3BA67413A333}" destId="{ED2E346C-20FD-466B-8162-BFAFE1C4F629}" srcOrd="0" destOrd="0" presId="urn:microsoft.com/office/officeart/2005/8/layout/hierarchy3"/>
    <dgm:cxn modelId="{39C11132-4251-45A4-9439-E2E9D0F4E945}" srcId="{5E8DF4FB-4221-40C7-8429-7B378638D8C7}" destId="{65591642-7CAC-412F-BAD1-C8B725681E85}" srcOrd="0" destOrd="0" parTransId="{8C81017D-98CD-4226-B68D-691C81A8C765}" sibTransId="{7287ADE0-6645-4EB6-B86F-D76846F0FDCF}"/>
    <dgm:cxn modelId="{C57A5A5C-B1F1-4E54-BC3B-D294832C293C}" srcId="{65591642-7CAC-412F-BAD1-C8B725681E85}" destId="{41249D3F-31F1-4321-97C8-8D650F4DC16F}" srcOrd="2" destOrd="0" parTransId="{BEB43590-A1A8-458A-A7E4-0A61E1A3D771}" sibTransId="{405EF396-ECE7-43DB-99FA-C83BE697FDFF}"/>
    <dgm:cxn modelId="{92B0065E-D09A-48A1-842F-36B48BE19E72}" type="presOf" srcId="{BEB43590-A1A8-458A-A7E4-0A61E1A3D771}" destId="{C892C52E-56D9-4A3C-BB90-B6C2A02CDD49}" srcOrd="0" destOrd="0" presId="urn:microsoft.com/office/officeart/2005/8/layout/hierarchy3"/>
    <dgm:cxn modelId="{57477B7E-511B-435B-893D-B4F65850511D}" srcId="{65591642-7CAC-412F-BAD1-C8B725681E85}" destId="{EE3BB1A6-ADF5-447B-A288-E7B20F0073AF}" srcOrd="0" destOrd="0" parTransId="{13D9121D-5549-4A2E-A509-CF19479476B4}" sibTransId="{93A8408E-0E64-4EA1-8736-3CC97292A6AA}"/>
    <dgm:cxn modelId="{5F0AE38B-BD81-4101-8805-D9452F2C492D}" type="presOf" srcId="{65591642-7CAC-412F-BAD1-C8B725681E85}" destId="{C570EF34-E54B-4CA8-A28C-8B7B1BADAE0C}" srcOrd="0" destOrd="0" presId="urn:microsoft.com/office/officeart/2005/8/layout/hierarchy3"/>
    <dgm:cxn modelId="{B8574A8E-D8F0-4099-B80C-153C9DEA541E}" type="presOf" srcId="{65591642-7CAC-412F-BAD1-C8B725681E85}" destId="{8BB2B89D-C0DD-4D81-8837-655C31358608}" srcOrd="1" destOrd="0" presId="urn:microsoft.com/office/officeart/2005/8/layout/hierarchy3"/>
    <dgm:cxn modelId="{6B8263A7-4176-4926-96CF-7174D9AFCA2C}" srcId="{65591642-7CAC-412F-BAD1-C8B725681E85}" destId="{61F0D6DB-09CD-45BF-B42D-7E482EC5CEDB}" srcOrd="1" destOrd="0" parTransId="{B8C0DB5A-F36B-4F28-BC3D-3BA67413A333}" sibTransId="{6B41A139-B3A9-4AB8-99BD-FD714FE15D71}"/>
    <dgm:cxn modelId="{729D06CD-8A44-4E51-964E-E0492DFB1093}" type="presOf" srcId="{61F0D6DB-09CD-45BF-B42D-7E482EC5CEDB}" destId="{83D4F4BD-B39B-4789-9F4D-F00355E2C7FC}" srcOrd="0" destOrd="0" presId="urn:microsoft.com/office/officeart/2005/8/layout/hierarchy3"/>
    <dgm:cxn modelId="{17CB23CD-FB32-409C-906B-214F059DB346}" type="presOf" srcId="{41249D3F-31F1-4321-97C8-8D650F4DC16F}" destId="{481862E9-FCFC-47E5-A5B5-A100296BED7A}" srcOrd="0" destOrd="0" presId="urn:microsoft.com/office/officeart/2005/8/layout/hierarchy3"/>
    <dgm:cxn modelId="{E2E58B52-FC0E-4EC7-9E47-35B4BE1DA1D8}" type="presParOf" srcId="{D938DDF0-F958-43F7-921C-1FA362FCB6FD}" destId="{992E5E24-5311-4909-AFE9-38DB2DB7EDF4}" srcOrd="0" destOrd="0" presId="urn:microsoft.com/office/officeart/2005/8/layout/hierarchy3"/>
    <dgm:cxn modelId="{BB4F694D-0F26-4DCE-831E-7AF307B45F36}" type="presParOf" srcId="{992E5E24-5311-4909-AFE9-38DB2DB7EDF4}" destId="{67FB3A80-52DD-4E07-B58B-6B19B9C02FBB}" srcOrd="0" destOrd="0" presId="urn:microsoft.com/office/officeart/2005/8/layout/hierarchy3"/>
    <dgm:cxn modelId="{73C0E74A-8C5E-46EC-AACF-C649EE33BD82}" type="presParOf" srcId="{67FB3A80-52DD-4E07-B58B-6B19B9C02FBB}" destId="{C570EF34-E54B-4CA8-A28C-8B7B1BADAE0C}" srcOrd="0" destOrd="0" presId="urn:microsoft.com/office/officeart/2005/8/layout/hierarchy3"/>
    <dgm:cxn modelId="{8009BC33-C01C-4BEF-92B4-9FA70F23D9C9}" type="presParOf" srcId="{67FB3A80-52DD-4E07-B58B-6B19B9C02FBB}" destId="{8BB2B89D-C0DD-4D81-8837-655C31358608}" srcOrd="1" destOrd="0" presId="urn:microsoft.com/office/officeart/2005/8/layout/hierarchy3"/>
    <dgm:cxn modelId="{576B4D08-57CE-4882-BC60-44C2DE7ADDE5}" type="presParOf" srcId="{992E5E24-5311-4909-AFE9-38DB2DB7EDF4}" destId="{9F8DB3B5-60D7-449A-8929-1776EFA3C054}" srcOrd="1" destOrd="0" presId="urn:microsoft.com/office/officeart/2005/8/layout/hierarchy3"/>
    <dgm:cxn modelId="{401562F4-3888-4DA4-9A26-2E638CA9F2AB}" type="presParOf" srcId="{9F8DB3B5-60D7-449A-8929-1776EFA3C054}" destId="{12D2876B-0C8F-44B5-8894-1DCE73C1213B}" srcOrd="0" destOrd="0" presId="urn:microsoft.com/office/officeart/2005/8/layout/hierarchy3"/>
    <dgm:cxn modelId="{288A2302-0B9B-4274-96DA-BE9FEADA5E9A}" type="presParOf" srcId="{9F8DB3B5-60D7-449A-8929-1776EFA3C054}" destId="{155DE73B-0FDB-4540-BAA3-FEDCB2CE0298}" srcOrd="1" destOrd="0" presId="urn:microsoft.com/office/officeart/2005/8/layout/hierarchy3"/>
    <dgm:cxn modelId="{68D56E23-0FF6-4BAD-8C07-A2029650F7E9}" type="presParOf" srcId="{9F8DB3B5-60D7-449A-8929-1776EFA3C054}" destId="{ED2E346C-20FD-466B-8162-BFAFE1C4F629}" srcOrd="2" destOrd="0" presId="urn:microsoft.com/office/officeart/2005/8/layout/hierarchy3"/>
    <dgm:cxn modelId="{E1BD1BF7-0C0B-4AC8-AB96-B000335DAE40}" type="presParOf" srcId="{9F8DB3B5-60D7-449A-8929-1776EFA3C054}" destId="{83D4F4BD-B39B-4789-9F4D-F00355E2C7FC}" srcOrd="3" destOrd="0" presId="urn:microsoft.com/office/officeart/2005/8/layout/hierarchy3"/>
    <dgm:cxn modelId="{C7B7B6F0-D103-4CC8-996C-70CA0C114E42}" type="presParOf" srcId="{9F8DB3B5-60D7-449A-8929-1776EFA3C054}" destId="{C892C52E-56D9-4A3C-BB90-B6C2A02CDD49}" srcOrd="4" destOrd="0" presId="urn:microsoft.com/office/officeart/2005/8/layout/hierarchy3"/>
    <dgm:cxn modelId="{30414B7C-F095-489D-BFE7-E8B82482C0A1}" type="presParOf" srcId="{9F8DB3B5-60D7-449A-8929-1776EFA3C054}" destId="{481862E9-FCFC-47E5-A5B5-A100296BED7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5E80F6-D0AF-41BB-A346-7AC8DDA9231B}"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s-MX"/>
        </a:p>
      </dgm:t>
    </dgm:pt>
    <dgm:pt modelId="{03AA568C-D3FD-4918-A080-34F1E1006D88}">
      <dgm:prSet phldrT="[Texto]" custT="1"/>
      <dgm:spPr/>
      <dgm:t>
        <a:bodyPr/>
        <a:lstStyle/>
        <a:p>
          <a:r>
            <a:rPr lang="pt-BR" sz="1800" b="0" dirty="0">
              <a:effectLst/>
              <a:latin typeface="+mj-lt"/>
              <a:cs typeface="Arial" panose="020B0604020202020204" pitchFamily="34" charset="0"/>
            </a:rPr>
            <a:t>Sistema elétrico</a:t>
          </a:r>
          <a:endParaRPr lang="es-MX" sz="1800" b="0" dirty="0">
            <a:effectLst/>
            <a:latin typeface="+mj-lt"/>
            <a:cs typeface="Arial" panose="020B0604020202020204" pitchFamily="34" charset="0"/>
          </a:endParaRPr>
        </a:p>
      </dgm:t>
    </dgm:pt>
    <dgm:pt modelId="{E6AE1D23-9621-4BF9-8F2D-81808700B06E}" type="parTrans" cxnId="{10BD74B8-D365-4B87-B361-03B27D7F5870}">
      <dgm:prSet/>
      <dgm:spPr/>
      <dgm:t>
        <a:bodyPr/>
        <a:lstStyle/>
        <a:p>
          <a:endParaRPr lang="es-MX" sz="1800" b="0">
            <a:effectLst/>
            <a:latin typeface="+mj-lt"/>
            <a:cs typeface="Arial" panose="020B0604020202020204" pitchFamily="34" charset="0"/>
          </a:endParaRPr>
        </a:p>
      </dgm:t>
    </dgm:pt>
    <dgm:pt modelId="{3E0A996A-EDAE-45B0-90EB-6F7DCF46FAEA}" type="sibTrans" cxnId="{10BD74B8-D365-4B87-B361-03B27D7F5870}">
      <dgm:prSet/>
      <dgm:spPr/>
      <dgm:t>
        <a:bodyPr/>
        <a:lstStyle/>
        <a:p>
          <a:endParaRPr lang="es-MX" sz="1800" b="0">
            <a:effectLst/>
            <a:latin typeface="+mj-lt"/>
            <a:cs typeface="Arial" panose="020B0604020202020204" pitchFamily="34" charset="0"/>
          </a:endParaRPr>
        </a:p>
      </dgm:t>
    </dgm:pt>
    <dgm:pt modelId="{2592A1E7-2C24-4851-B951-7FBC9BDB3141}">
      <dgm:prSet phldrT="[Texto]" custT="1"/>
      <dgm:spPr/>
      <dgm:t>
        <a:bodyPr/>
        <a:lstStyle/>
        <a:p>
          <a:r>
            <a:rPr lang="pt-BR" sz="1800" b="0" dirty="0">
              <a:effectLst/>
              <a:latin typeface="+mj-lt"/>
              <a:cs typeface="Arial" panose="020B0604020202020204" pitchFamily="34" charset="0"/>
            </a:rPr>
            <a:t>Planejamento da expansão do sistema elétrico</a:t>
          </a:r>
          <a:endParaRPr lang="es-MX" sz="1800" b="0" dirty="0">
            <a:effectLst/>
            <a:latin typeface="+mj-lt"/>
            <a:cs typeface="Arial" panose="020B0604020202020204" pitchFamily="34" charset="0"/>
          </a:endParaRPr>
        </a:p>
      </dgm:t>
    </dgm:pt>
    <dgm:pt modelId="{A45CFE9A-E2F5-4FDF-B0DF-996CE5FBF5FE}" type="parTrans" cxnId="{A75F8F2F-C133-4997-A2D4-D9DDB56E5C43}">
      <dgm:prSet/>
      <dgm:spPr/>
      <dgm:t>
        <a:bodyPr/>
        <a:lstStyle/>
        <a:p>
          <a:endParaRPr lang="es-MX" sz="1800" b="0">
            <a:effectLst/>
            <a:latin typeface="+mj-lt"/>
            <a:cs typeface="Arial" panose="020B0604020202020204" pitchFamily="34" charset="0"/>
          </a:endParaRPr>
        </a:p>
      </dgm:t>
    </dgm:pt>
    <dgm:pt modelId="{02262F88-6305-4C3E-9204-4DDA2ABFC40D}" type="sibTrans" cxnId="{A75F8F2F-C133-4997-A2D4-D9DDB56E5C43}">
      <dgm:prSet/>
      <dgm:spPr/>
      <dgm:t>
        <a:bodyPr/>
        <a:lstStyle/>
        <a:p>
          <a:endParaRPr lang="es-MX" sz="1800" b="0">
            <a:effectLst/>
            <a:latin typeface="+mj-lt"/>
            <a:cs typeface="Arial" panose="020B0604020202020204" pitchFamily="34" charset="0"/>
          </a:endParaRPr>
        </a:p>
      </dgm:t>
    </dgm:pt>
    <dgm:pt modelId="{74692954-6FE6-4619-AF26-2DFA11833FC9}">
      <dgm:prSet phldrT="[Texto]" custT="1"/>
      <dgm:spPr/>
      <dgm:t>
        <a:bodyPr/>
        <a:lstStyle/>
        <a:p>
          <a:r>
            <a:rPr lang="pt-BR" sz="1800" b="0" dirty="0">
              <a:effectLst/>
              <a:latin typeface="+mj-lt"/>
              <a:cs typeface="Arial" panose="020B0604020202020204" pitchFamily="34" charset="0"/>
            </a:rPr>
            <a:t>Planejamento da operação do sistema elétrico </a:t>
          </a:r>
          <a:endParaRPr lang="es-MX" sz="1800" b="0" dirty="0">
            <a:effectLst/>
            <a:latin typeface="+mj-lt"/>
            <a:cs typeface="Arial" panose="020B0604020202020204" pitchFamily="34" charset="0"/>
          </a:endParaRPr>
        </a:p>
      </dgm:t>
    </dgm:pt>
    <dgm:pt modelId="{11E9625D-F976-4F63-91F4-34B17F487A60}" type="parTrans" cxnId="{0222F5F1-F1DB-4186-AAC6-6AC8DC13C99F}">
      <dgm:prSet/>
      <dgm:spPr/>
      <dgm:t>
        <a:bodyPr/>
        <a:lstStyle/>
        <a:p>
          <a:endParaRPr lang="es-MX" sz="1800" b="0">
            <a:effectLst/>
            <a:latin typeface="+mj-lt"/>
            <a:cs typeface="Arial" panose="020B0604020202020204" pitchFamily="34" charset="0"/>
          </a:endParaRPr>
        </a:p>
      </dgm:t>
    </dgm:pt>
    <dgm:pt modelId="{F6E89988-2D46-4B6B-B4E2-43632DD0154F}" type="sibTrans" cxnId="{0222F5F1-F1DB-4186-AAC6-6AC8DC13C99F}">
      <dgm:prSet/>
      <dgm:spPr/>
      <dgm:t>
        <a:bodyPr/>
        <a:lstStyle/>
        <a:p>
          <a:endParaRPr lang="es-MX" sz="1800" b="0">
            <a:effectLst/>
            <a:latin typeface="+mj-lt"/>
            <a:cs typeface="Arial" panose="020B0604020202020204" pitchFamily="34" charset="0"/>
          </a:endParaRPr>
        </a:p>
      </dgm:t>
    </dgm:pt>
    <dgm:pt modelId="{CF9C0BB0-EC9F-4870-8269-3648416215DC}" type="asst">
      <dgm:prSet phldrT="[Texto]" custT="1"/>
      <dgm:spPr/>
      <dgm:t>
        <a:bodyPr/>
        <a:lstStyle/>
        <a:p>
          <a:r>
            <a:rPr lang="pt-BR" sz="1800" b="0" dirty="0">
              <a:effectLst/>
              <a:latin typeface="+mj-lt"/>
              <a:cs typeface="Arial" panose="020B0604020202020204" pitchFamily="34" charset="0"/>
            </a:rPr>
            <a:t>Integração dos </a:t>
          </a:r>
          <a:r>
            <a:rPr lang="pt-BR" sz="1800" b="0" dirty="0" err="1">
              <a:effectLst/>
              <a:latin typeface="+mj-lt"/>
              <a:cs typeface="Arial" panose="020B0604020202020204" pitchFamily="34" charset="0"/>
            </a:rPr>
            <a:t>VEs</a:t>
          </a:r>
          <a:endParaRPr lang="es-MX" sz="1800" b="0" dirty="0">
            <a:effectLst/>
            <a:latin typeface="+mj-lt"/>
            <a:cs typeface="Arial" panose="020B0604020202020204" pitchFamily="34" charset="0"/>
          </a:endParaRPr>
        </a:p>
      </dgm:t>
    </dgm:pt>
    <dgm:pt modelId="{D695FE35-AFF5-4117-9CA9-73C535A50A30}" type="sibTrans" cxnId="{09FC1156-3442-4718-921E-84F46E805F95}">
      <dgm:prSet/>
      <dgm:spPr/>
      <dgm:t>
        <a:bodyPr/>
        <a:lstStyle/>
        <a:p>
          <a:endParaRPr lang="es-MX" sz="1800" b="0">
            <a:effectLst/>
            <a:latin typeface="+mj-lt"/>
            <a:cs typeface="Arial" panose="020B0604020202020204" pitchFamily="34" charset="0"/>
          </a:endParaRPr>
        </a:p>
      </dgm:t>
    </dgm:pt>
    <dgm:pt modelId="{7CD6A3DF-339D-4953-8BBF-90B5D7928625}" type="parTrans" cxnId="{09FC1156-3442-4718-921E-84F46E805F95}">
      <dgm:prSet/>
      <dgm:spPr>
        <a:ln>
          <a:solidFill>
            <a:schemeClr val="tx2"/>
          </a:solidFill>
          <a:prstDash val="sysDash"/>
        </a:ln>
      </dgm:spPr>
      <dgm:t>
        <a:bodyPr/>
        <a:lstStyle/>
        <a:p>
          <a:endParaRPr lang="es-MX" sz="1800" b="0">
            <a:effectLst/>
            <a:latin typeface="+mj-lt"/>
            <a:cs typeface="Arial" panose="020B0604020202020204" pitchFamily="34" charset="0"/>
          </a:endParaRPr>
        </a:p>
      </dgm:t>
    </dgm:pt>
    <dgm:pt modelId="{44F93D71-5EC8-4085-819E-2BFBD49F0A39}" type="pres">
      <dgm:prSet presAssocID="{165E80F6-D0AF-41BB-A346-7AC8DDA9231B}" presName="hierChild1" presStyleCnt="0">
        <dgm:presLayoutVars>
          <dgm:orgChart val="1"/>
          <dgm:chPref val="1"/>
          <dgm:dir/>
          <dgm:animOne val="branch"/>
          <dgm:animLvl val="lvl"/>
          <dgm:resizeHandles/>
        </dgm:presLayoutVars>
      </dgm:prSet>
      <dgm:spPr/>
    </dgm:pt>
    <dgm:pt modelId="{498D5C5B-ECB8-4643-A4BD-7157752B3396}" type="pres">
      <dgm:prSet presAssocID="{03AA568C-D3FD-4918-A080-34F1E1006D88}" presName="hierRoot1" presStyleCnt="0">
        <dgm:presLayoutVars>
          <dgm:hierBranch val="init"/>
        </dgm:presLayoutVars>
      </dgm:prSet>
      <dgm:spPr/>
    </dgm:pt>
    <dgm:pt modelId="{206F3C2D-68F2-4664-9F2F-5C68E41951ED}" type="pres">
      <dgm:prSet presAssocID="{03AA568C-D3FD-4918-A080-34F1E1006D88}" presName="rootComposite1" presStyleCnt="0"/>
      <dgm:spPr/>
    </dgm:pt>
    <dgm:pt modelId="{420D8FAE-FDDF-4931-9862-694B36EEC12B}" type="pres">
      <dgm:prSet presAssocID="{03AA568C-D3FD-4918-A080-34F1E1006D88}" presName="rootText1" presStyleLbl="node0" presStyleIdx="0" presStyleCnt="1" custScaleX="184587">
        <dgm:presLayoutVars>
          <dgm:chPref val="3"/>
        </dgm:presLayoutVars>
      </dgm:prSet>
      <dgm:spPr/>
    </dgm:pt>
    <dgm:pt modelId="{528636FF-880C-491E-BDFD-EF229D3E4132}" type="pres">
      <dgm:prSet presAssocID="{03AA568C-D3FD-4918-A080-34F1E1006D88}" presName="rootConnector1" presStyleLbl="node1" presStyleIdx="0" presStyleCnt="0"/>
      <dgm:spPr/>
    </dgm:pt>
    <dgm:pt modelId="{38FE372F-143D-46AE-9D3A-033EC0FBD0F9}" type="pres">
      <dgm:prSet presAssocID="{03AA568C-D3FD-4918-A080-34F1E1006D88}" presName="hierChild2" presStyleCnt="0"/>
      <dgm:spPr/>
    </dgm:pt>
    <dgm:pt modelId="{1FC6F076-B871-4F4F-BED1-0F5FE9D3F661}" type="pres">
      <dgm:prSet presAssocID="{A45CFE9A-E2F5-4FDF-B0DF-996CE5FBF5FE}" presName="Name37" presStyleLbl="parChTrans1D2" presStyleIdx="0" presStyleCnt="3"/>
      <dgm:spPr/>
    </dgm:pt>
    <dgm:pt modelId="{EA6D8BBD-1A70-4F80-988F-69851D7BBE27}" type="pres">
      <dgm:prSet presAssocID="{2592A1E7-2C24-4851-B951-7FBC9BDB3141}" presName="hierRoot2" presStyleCnt="0">
        <dgm:presLayoutVars>
          <dgm:hierBranch val="init"/>
        </dgm:presLayoutVars>
      </dgm:prSet>
      <dgm:spPr/>
    </dgm:pt>
    <dgm:pt modelId="{2B09B827-4F16-4012-8FAB-E343B797E299}" type="pres">
      <dgm:prSet presAssocID="{2592A1E7-2C24-4851-B951-7FBC9BDB3141}" presName="rootComposite" presStyleCnt="0"/>
      <dgm:spPr/>
    </dgm:pt>
    <dgm:pt modelId="{91121AFF-C673-4076-B73C-FAECE9BF1097}" type="pres">
      <dgm:prSet presAssocID="{2592A1E7-2C24-4851-B951-7FBC9BDB3141}" presName="rootText" presStyleLbl="node2" presStyleIdx="0" presStyleCnt="2" custScaleX="184587" custLinFactX="-3663" custLinFactNeighborX="-100000" custLinFactNeighborY="71613">
        <dgm:presLayoutVars>
          <dgm:chPref val="3"/>
        </dgm:presLayoutVars>
      </dgm:prSet>
      <dgm:spPr/>
    </dgm:pt>
    <dgm:pt modelId="{B1FDCA48-E195-4F1A-8950-0940E7DA3121}" type="pres">
      <dgm:prSet presAssocID="{2592A1E7-2C24-4851-B951-7FBC9BDB3141}" presName="rootConnector" presStyleLbl="node2" presStyleIdx="0" presStyleCnt="2"/>
      <dgm:spPr/>
    </dgm:pt>
    <dgm:pt modelId="{05AB2C8F-7D3C-4DB5-91F1-04ECAAD9FBE6}" type="pres">
      <dgm:prSet presAssocID="{2592A1E7-2C24-4851-B951-7FBC9BDB3141}" presName="hierChild4" presStyleCnt="0"/>
      <dgm:spPr/>
    </dgm:pt>
    <dgm:pt modelId="{2527BCDD-BB6B-4350-B364-DC19ECF43AED}" type="pres">
      <dgm:prSet presAssocID="{2592A1E7-2C24-4851-B951-7FBC9BDB3141}" presName="hierChild5" presStyleCnt="0"/>
      <dgm:spPr/>
    </dgm:pt>
    <dgm:pt modelId="{4D3C8DF0-A178-4AFF-8CE5-72391DABFC25}" type="pres">
      <dgm:prSet presAssocID="{11E9625D-F976-4F63-91F4-34B17F487A60}" presName="Name37" presStyleLbl="parChTrans1D2" presStyleIdx="1" presStyleCnt="3"/>
      <dgm:spPr/>
    </dgm:pt>
    <dgm:pt modelId="{624375AF-11AC-4E0E-8344-3E1711E08A89}" type="pres">
      <dgm:prSet presAssocID="{74692954-6FE6-4619-AF26-2DFA11833FC9}" presName="hierRoot2" presStyleCnt="0">
        <dgm:presLayoutVars>
          <dgm:hierBranch val="init"/>
        </dgm:presLayoutVars>
      </dgm:prSet>
      <dgm:spPr/>
    </dgm:pt>
    <dgm:pt modelId="{4567F3BB-D2CE-4D0A-A5F9-C1AEF70CF9BB}" type="pres">
      <dgm:prSet presAssocID="{74692954-6FE6-4619-AF26-2DFA11833FC9}" presName="rootComposite" presStyleCnt="0"/>
      <dgm:spPr/>
    </dgm:pt>
    <dgm:pt modelId="{BEEB1C9D-9BD8-4A13-B873-936157985012}" type="pres">
      <dgm:prSet presAssocID="{74692954-6FE6-4619-AF26-2DFA11833FC9}" presName="rootText" presStyleLbl="node2" presStyleIdx="1" presStyleCnt="2" custScaleX="184587" custLinFactX="3340" custLinFactNeighborX="100000" custLinFactNeighborY="477">
        <dgm:presLayoutVars>
          <dgm:chPref val="3"/>
        </dgm:presLayoutVars>
      </dgm:prSet>
      <dgm:spPr/>
    </dgm:pt>
    <dgm:pt modelId="{6A4D77C5-9195-4823-B901-F38585C338E3}" type="pres">
      <dgm:prSet presAssocID="{74692954-6FE6-4619-AF26-2DFA11833FC9}" presName="rootConnector" presStyleLbl="node2" presStyleIdx="1" presStyleCnt="2"/>
      <dgm:spPr/>
    </dgm:pt>
    <dgm:pt modelId="{EF08926A-428F-401A-926C-7A3303D15C9F}" type="pres">
      <dgm:prSet presAssocID="{74692954-6FE6-4619-AF26-2DFA11833FC9}" presName="hierChild4" presStyleCnt="0"/>
      <dgm:spPr/>
    </dgm:pt>
    <dgm:pt modelId="{E6E7FF04-405E-4379-89CB-8058E0BBB1F1}" type="pres">
      <dgm:prSet presAssocID="{74692954-6FE6-4619-AF26-2DFA11833FC9}" presName="hierChild5" presStyleCnt="0"/>
      <dgm:spPr/>
    </dgm:pt>
    <dgm:pt modelId="{2DDA18C3-3C9C-48C0-91A2-F0E09E90897E}" type="pres">
      <dgm:prSet presAssocID="{03AA568C-D3FD-4918-A080-34F1E1006D88}" presName="hierChild3" presStyleCnt="0"/>
      <dgm:spPr/>
    </dgm:pt>
    <dgm:pt modelId="{06D1D012-FBA2-46F4-9E10-DB4FF5756BA1}" type="pres">
      <dgm:prSet presAssocID="{7CD6A3DF-339D-4953-8BBF-90B5D7928625}" presName="Name111" presStyleLbl="parChTrans1D2" presStyleIdx="2" presStyleCnt="3"/>
      <dgm:spPr/>
    </dgm:pt>
    <dgm:pt modelId="{97B9F45E-A539-40A3-9D72-4E9E2A362D31}" type="pres">
      <dgm:prSet presAssocID="{CF9C0BB0-EC9F-4870-8269-3648416215DC}" presName="hierRoot3" presStyleCnt="0">
        <dgm:presLayoutVars>
          <dgm:hierBranch val="init"/>
        </dgm:presLayoutVars>
      </dgm:prSet>
      <dgm:spPr/>
    </dgm:pt>
    <dgm:pt modelId="{C91CA899-454F-448B-8C65-3A4196A799E4}" type="pres">
      <dgm:prSet presAssocID="{CF9C0BB0-EC9F-4870-8269-3648416215DC}" presName="rootComposite3" presStyleCnt="0"/>
      <dgm:spPr/>
    </dgm:pt>
    <dgm:pt modelId="{9B90E4C8-108B-4DB1-B759-3E613574C6A1}" type="pres">
      <dgm:prSet presAssocID="{CF9C0BB0-EC9F-4870-8269-3648416215DC}" presName="rootText3" presStyleLbl="asst1" presStyleIdx="0" presStyleCnt="1" custScaleX="184587" custLinFactNeighborX="-26963">
        <dgm:presLayoutVars>
          <dgm:chPref val="3"/>
        </dgm:presLayoutVars>
      </dgm:prSet>
      <dgm:spPr/>
    </dgm:pt>
    <dgm:pt modelId="{76356288-13FE-4989-90FC-61861910438A}" type="pres">
      <dgm:prSet presAssocID="{CF9C0BB0-EC9F-4870-8269-3648416215DC}" presName="rootConnector3" presStyleLbl="asst1" presStyleIdx="0" presStyleCnt="1"/>
      <dgm:spPr/>
    </dgm:pt>
    <dgm:pt modelId="{B0EFB0BC-2AEB-4140-B801-0B131ACC7FDF}" type="pres">
      <dgm:prSet presAssocID="{CF9C0BB0-EC9F-4870-8269-3648416215DC}" presName="hierChild6" presStyleCnt="0"/>
      <dgm:spPr/>
    </dgm:pt>
    <dgm:pt modelId="{B06CDA85-6121-41D7-92D3-18C4F90FFE12}" type="pres">
      <dgm:prSet presAssocID="{CF9C0BB0-EC9F-4870-8269-3648416215DC}" presName="hierChild7" presStyleCnt="0"/>
      <dgm:spPr/>
    </dgm:pt>
  </dgm:ptLst>
  <dgm:cxnLst>
    <dgm:cxn modelId="{69088709-18FA-48E6-ACC0-5B790828A6F9}" type="presOf" srcId="{A45CFE9A-E2F5-4FDF-B0DF-996CE5FBF5FE}" destId="{1FC6F076-B871-4F4F-BED1-0F5FE9D3F661}" srcOrd="0" destOrd="0" presId="urn:microsoft.com/office/officeart/2005/8/layout/orgChart1"/>
    <dgm:cxn modelId="{4C144F10-D317-4694-9CDD-453A6563F419}" type="presOf" srcId="{CF9C0BB0-EC9F-4870-8269-3648416215DC}" destId="{76356288-13FE-4989-90FC-61861910438A}" srcOrd="1" destOrd="0" presId="urn:microsoft.com/office/officeart/2005/8/layout/orgChart1"/>
    <dgm:cxn modelId="{0A2AF91A-D6BF-476B-B55F-359D0AAADA9B}" type="presOf" srcId="{2592A1E7-2C24-4851-B951-7FBC9BDB3141}" destId="{91121AFF-C673-4076-B73C-FAECE9BF1097}" srcOrd="0" destOrd="0" presId="urn:microsoft.com/office/officeart/2005/8/layout/orgChart1"/>
    <dgm:cxn modelId="{19AD351D-AB0A-4457-8898-8A60A964ECD3}" type="presOf" srcId="{03AA568C-D3FD-4918-A080-34F1E1006D88}" destId="{528636FF-880C-491E-BDFD-EF229D3E4132}" srcOrd="1" destOrd="0" presId="urn:microsoft.com/office/officeart/2005/8/layout/orgChart1"/>
    <dgm:cxn modelId="{B32C341F-BF69-46D1-83F3-B0F3EBDAF4DA}" type="presOf" srcId="{165E80F6-D0AF-41BB-A346-7AC8DDA9231B}" destId="{44F93D71-5EC8-4085-819E-2BFBD49F0A39}" srcOrd="0" destOrd="0" presId="urn:microsoft.com/office/officeart/2005/8/layout/orgChart1"/>
    <dgm:cxn modelId="{A75F8F2F-C133-4997-A2D4-D9DDB56E5C43}" srcId="{03AA568C-D3FD-4918-A080-34F1E1006D88}" destId="{2592A1E7-2C24-4851-B951-7FBC9BDB3141}" srcOrd="1" destOrd="0" parTransId="{A45CFE9A-E2F5-4FDF-B0DF-996CE5FBF5FE}" sibTransId="{02262F88-6305-4C3E-9204-4DDA2ABFC40D}"/>
    <dgm:cxn modelId="{EFB8F06A-E8B5-4888-9343-84890C8593D3}" type="presOf" srcId="{74692954-6FE6-4619-AF26-2DFA11833FC9}" destId="{6A4D77C5-9195-4823-B901-F38585C338E3}" srcOrd="1" destOrd="0" presId="urn:microsoft.com/office/officeart/2005/8/layout/orgChart1"/>
    <dgm:cxn modelId="{09FC1156-3442-4718-921E-84F46E805F95}" srcId="{03AA568C-D3FD-4918-A080-34F1E1006D88}" destId="{CF9C0BB0-EC9F-4870-8269-3648416215DC}" srcOrd="0" destOrd="0" parTransId="{7CD6A3DF-339D-4953-8BBF-90B5D7928625}" sibTransId="{D695FE35-AFF5-4117-9CA9-73C535A50A30}"/>
    <dgm:cxn modelId="{B085A09F-3CE4-4380-8331-43C50F84AE09}" type="presOf" srcId="{74692954-6FE6-4619-AF26-2DFA11833FC9}" destId="{BEEB1C9D-9BD8-4A13-B873-936157985012}" srcOrd="0" destOrd="0" presId="urn:microsoft.com/office/officeart/2005/8/layout/orgChart1"/>
    <dgm:cxn modelId="{D728B5A0-9971-440E-9003-05873E59D669}" type="presOf" srcId="{03AA568C-D3FD-4918-A080-34F1E1006D88}" destId="{420D8FAE-FDDF-4931-9862-694B36EEC12B}" srcOrd="0" destOrd="0" presId="urn:microsoft.com/office/officeart/2005/8/layout/orgChart1"/>
    <dgm:cxn modelId="{79300DAA-983B-4F40-8641-5E0E838D27F3}" type="presOf" srcId="{CF9C0BB0-EC9F-4870-8269-3648416215DC}" destId="{9B90E4C8-108B-4DB1-B759-3E613574C6A1}" srcOrd="0" destOrd="0" presId="urn:microsoft.com/office/officeart/2005/8/layout/orgChart1"/>
    <dgm:cxn modelId="{10BD74B8-D365-4B87-B361-03B27D7F5870}" srcId="{165E80F6-D0AF-41BB-A346-7AC8DDA9231B}" destId="{03AA568C-D3FD-4918-A080-34F1E1006D88}" srcOrd="0" destOrd="0" parTransId="{E6AE1D23-9621-4BF9-8F2D-81808700B06E}" sibTransId="{3E0A996A-EDAE-45B0-90EB-6F7DCF46FAEA}"/>
    <dgm:cxn modelId="{DD876AD5-B213-4EB1-AABB-068FD7663D02}" type="presOf" srcId="{11E9625D-F976-4F63-91F4-34B17F487A60}" destId="{4D3C8DF0-A178-4AFF-8CE5-72391DABFC25}" srcOrd="0" destOrd="0" presId="urn:microsoft.com/office/officeart/2005/8/layout/orgChart1"/>
    <dgm:cxn modelId="{BFA499EC-CE27-43FF-927A-92FE8EF01CC5}" type="presOf" srcId="{7CD6A3DF-339D-4953-8BBF-90B5D7928625}" destId="{06D1D012-FBA2-46F4-9E10-DB4FF5756BA1}" srcOrd="0" destOrd="0" presId="urn:microsoft.com/office/officeart/2005/8/layout/orgChart1"/>
    <dgm:cxn modelId="{0222F5F1-F1DB-4186-AAC6-6AC8DC13C99F}" srcId="{03AA568C-D3FD-4918-A080-34F1E1006D88}" destId="{74692954-6FE6-4619-AF26-2DFA11833FC9}" srcOrd="2" destOrd="0" parTransId="{11E9625D-F976-4F63-91F4-34B17F487A60}" sibTransId="{F6E89988-2D46-4B6B-B4E2-43632DD0154F}"/>
    <dgm:cxn modelId="{5A76F1FF-C1AE-45FA-A954-4683855360C8}" type="presOf" srcId="{2592A1E7-2C24-4851-B951-7FBC9BDB3141}" destId="{B1FDCA48-E195-4F1A-8950-0940E7DA3121}" srcOrd="1" destOrd="0" presId="urn:microsoft.com/office/officeart/2005/8/layout/orgChart1"/>
    <dgm:cxn modelId="{228AE567-B434-42BF-B3C1-9A08FB0EECDB}" type="presParOf" srcId="{44F93D71-5EC8-4085-819E-2BFBD49F0A39}" destId="{498D5C5B-ECB8-4643-A4BD-7157752B3396}" srcOrd="0" destOrd="0" presId="urn:microsoft.com/office/officeart/2005/8/layout/orgChart1"/>
    <dgm:cxn modelId="{A8622199-60D0-47A0-834A-4F89DDF980B3}" type="presParOf" srcId="{498D5C5B-ECB8-4643-A4BD-7157752B3396}" destId="{206F3C2D-68F2-4664-9F2F-5C68E41951ED}" srcOrd="0" destOrd="0" presId="urn:microsoft.com/office/officeart/2005/8/layout/orgChart1"/>
    <dgm:cxn modelId="{B7BD7422-76F9-498C-AE12-EA31C7B4AEB3}" type="presParOf" srcId="{206F3C2D-68F2-4664-9F2F-5C68E41951ED}" destId="{420D8FAE-FDDF-4931-9862-694B36EEC12B}" srcOrd="0" destOrd="0" presId="urn:microsoft.com/office/officeart/2005/8/layout/orgChart1"/>
    <dgm:cxn modelId="{BD9B37A9-D983-47F4-A1EF-250041F5E314}" type="presParOf" srcId="{206F3C2D-68F2-4664-9F2F-5C68E41951ED}" destId="{528636FF-880C-491E-BDFD-EF229D3E4132}" srcOrd="1" destOrd="0" presId="urn:microsoft.com/office/officeart/2005/8/layout/orgChart1"/>
    <dgm:cxn modelId="{463D7045-2E36-497C-86CA-7D4C75A96091}" type="presParOf" srcId="{498D5C5B-ECB8-4643-A4BD-7157752B3396}" destId="{38FE372F-143D-46AE-9D3A-033EC0FBD0F9}" srcOrd="1" destOrd="0" presId="urn:microsoft.com/office/officeart/2005/8/layout/orgChart1"/>
    <dgm:cxn modelId="{67A64215-4D67-4E80-A5C4-FDD61EB5D6B5}" type="presParOf" srcId="{38FE372F-143D-46AE-9D3A-033EC0FBD0F9}" destId="{1FC6F076-B871-4F4F-BED1-0F5FE9D3F661}" srcOrd="0" destOrd="0" presId="urn:microsoft.com/office/officeart/2005/8/layout/orgChart1"/>
    <dgm:cxn modelId="{36B45E4F-C2F8-4103-AD0B-703D122DCB1A}" type="presParOf" srcId="{38FE372F-143D-46AE-9D3A-033EC0FBD0F9}" destId="{EA6D8BBD-1A70-4F80-988F-69851D7BBE27}" srcOrd="1" destOrd="0" presId="urn:microsoft.com/office/officeart/2005/8/layout/orgChart1"/>
    <dgm:cxn modelId="{60546318-0ECE-4C93-BEBA-086A4176ED6B}" type="presParOf" srcId="{EA6D8BBD-1A70-4F80-988F-69851D7BBE27}" destId="{2B09B827-4F16-4012-8FAB-E343B797E299}" srcOrd="0" destOrd="0" presId="urn:microsoft.com/office/officeart/2005/8/layout/orgChart1"/>
    <dgm:cxn modelId="{0C3AA39C-070F-4224-BB01-6FD856C6390A}" type="presParOf" srcId="{2B09B827-4F16-4012-8FAB-E343B797E299}" destId="{91121AFF-C673-4076-B73C-FAECE9BF1097}" srcOrd="0" destOrd="0" presId="urn:microsoft.com/office/officeart/2005/8/layout/orgChart1"/>
    <dgm:cxn modelId="{CDAD2513-8A08-4F16-904E-F823F5332E85}" type="presParOf" srcId="{2B09B827-4F16-4012-8FAB-E343B797E299}" destId="{B1FDCA48-E195-4F1A-8950-0940E7DA3121}" srcOrd="1" destOrd="0" presId="urn:microsoft.com/office/officeart/2005/8/layout/orgChart1"/>
    <dgm:cxn modelId="{A6886C76-1252-4EA9-BEAB-0467CBAA3BE7}" type="presParOf" srcId="{EA6D8BBD-1A70-4F80-988F-69851D7BBE27}" destId="{05AB2C8F-7D3C-4DB5-91F1-04ECAAD9FBE6}" srcOrd="1" destOrd="0" presId="urn:microsoft.com/office/officeart/2005/8/layout/orgChart1"/>
    <dgm:cxn modelId="{934EB21E-9CCC-4060-9DF7-9C1FF3713C74}" type="presParOf" srcId="{EA6D8BBD-1A70-4F80-988F-69851D7BBE27}" destId="{2527BCDD-BB6B-4350-B364-DC19ECF43AED}" srcOrd="2" destOrd="0" presId="urn:microsoft.com/office/officeart/2005/8/layout/orgChart1"/>
    <dgm:cxn modelId="{4F5F7625-FB3B-4FC0-A02B-13821F05B013}" type="presParOf" srcId="{38FE372F-143D-46AE-9D3A-033EC0FBD0F9}" destId="{4D3C8DF0-A178-4AFF-8CE5-72391DABFC25}" srcOrd="2" destOrd="0" presId="urn:microsoft.com/office/officeart/2005/8/layout/orgChart1"/>
    <dgm:cxn modelId="{4727F982-82BF-4979-9FDA-F0CE3630A78A}" type="presParOf" srcId="{38FE372F-143D-46AE-9D3A-033EC0FBD0F9}" destId="{624375AF-11AC-4E0E-8344-3E1711E08A89}" srcOrd="3" destOrd="0" presId="urn:microsoft.com/office/officeart/2005/8/layout/orgChart1"/>
    <dgm:cxn modelId="{A8D40F1F-2691-41AD-80BD-696E56724789}" type="presParOf" srcId="{624375AF-11AC-4E0E-8344-3E1711E08A89}" destId="{4567F3BB-D2CE-4D0A-A5F9-C1AEF70CF9BB}" srcOrd="0" destOrd="0" presId="urn:microsoft.com/office/officeart/2005/8/layout/orgChart1"/>
    <dgm:cxn modelId="{876CF1C7-7632-4E2C-B1BF-D2D511647890}" type="presParOf" srcId="{4567F3BB-D2CE-4D0A-A5F9-C1AEF70CF9BB}" destId="{BEEB1C9D-9BD8-4A13-B873-936157985012}" srcOrd="0" destOrd="0" presId="urn:microsoft.com/office/officeart/2005/8/layout/orgChart1"/>
    <dgm:cxn modelId="{B3564D70-A3E5-40B5-B001-7D9D70C74F75}" type="presParOf" srcId="{4567F3BB-D2CE-4D0A-A5F9-C1AEF70CF9BB}" destId="{6A4D77C5-9195-4823-B901-F38585C338E3}" srcOrd="1" destOrd="0" presId="urn:microsoft.com/office/officeart/2005/8/layout/orgChart1"/>
    <dgm:cxn modelId="{5C8D2045-526A-4C13-BC94-2AB66784EDAA}" type="presParOf" srcId="{624375AF-11AC-4E0E-8344-3E1711E08A89}" destId="{EF08926A-428F-401A-926C-7A3303D15C9F}" srcOrd="1" destOrd="0" presId="urn:microsoft.com/office/officeart/2005/8/layout/orgChart1"/>
    <dgm:cxn modelId="{5FD81952-A975-492B-ABF8-A94554CB5D84}" type="presParOf" srcId="{624375AF-11AC-4E0E-8344-3E1711E08A89}" destId="{E6E7FF04-405E-4379-89CB-8058E0BBB1F1}" srcOrd="2" destOrd="0" presId="urn:microsoft.com/office/officeart/2005/8/layout/orgChart1"/>
    <dgm:cxn modelId="{AAC7A161-2C22-4142-A124-724360EC0501}" type="presParOf" srcId="{498D5C5B-ECB8-4643-A4BD-7157752B3396}" destId="{2DDA18C3-3C9C-48C0-91A2-F0E09E90897E}" srcOrd="2" destOrd="0" presId="urn:microsoft.com/office/officeart/2005/8/layout/orgChart1"/>
    <dgm:cxn modelId="{7BA7088C-A4BB-4361-85B0-5B4A018737F4}" type="presParOf" srcId="{2DDA18C3-3C9C-48C0-91A2-F0E09E90897E}" destId="{06D1D012-FBA2-46F4-9E10-DB4FF5756BA1}" srcOrd="0" destOrd="0" presId="urn:microsoft.com/office/officeart/2005/8/layout/orgChart1"/>
    <dgm:cxn modelId="{F9089C3A-E6C1-4438-B1AC-0E388A53DA86}" type="presParOf" srcId="{2DDA18C3-3C9C-48C0-91A2-F0E09E90897E}" destId="{97B9F45E-A539-40A3-9D72-4E9E2A362D31}" srcOrd="1" destOrd="0" presId="urn:microsoft.com/office/officeart/2005/8/layout/orgChart1"/>
    <dgm:cxn modelId="{604663A9-0D5F-4CD1-88D1-080FE777945B}" type="presParOf" srcId="{97B9F45E-A539-40A3-9D72-4E9E2A362D31}" destId="{C91CA899-454F-448B-8C65-3A4196A799E4}" srcOrd="0" destOrd="0" presId="urn:microsoft.com/office/officeart/2005/8/layout/orgChart1"/>
    <dgm:cxn modelId="{3DD5B5D1-CD04-40AE-900B-DAA7E09AC189}" type="presParOf" srcId="{C91CA899-454F-448B-8C65-3A4196A799E4}" destId="{9B90E4C8-108B-4DB1-B759-3E613574C6A1}" srcOrd="0" destOrd="0" presId="urn:microsoft.com/office/officeart/2005/8/layout/orgChart1"/>
    <dgm:cxn modelId="{D8AE52BA-242A-40E9-B856-6490C453D805}" type="presParOf" srcId="{C91CA899-454F-448B-8C65-3A4196A799E4}" destId="{76356288-13FE-4989-90FC-61861910438A}" srcOrd="1" destOrd="0" presId="urn:microsoft.com/office/officeart/2005/8/layout/orgChart1"/>
    <dgm:cxn modelId="{A9CE09FC-1B3D-43F6-B705-9E6D26EC5866}" type="presParOf" srcId="{97B9F45E-A539-40A3-9D72-4E9E2A362D31}" destId="{B0EFB0BC-2AEB-4140-B801-0B131ACC7FDF}" srcOrd="1" destOrd="0" presId="urn:microsoft.com/office/officeart/2005/8/layout/orgChart1"/>
    <dgm:cxn modelId="{4DE28299-02DB-42BC-9C9F-8A4D959476CE}" type="presParOf" srcId="{97B9F45E-A539-40A3-9D72-4E9E2A362D31}" destId="{B06CDA85-6121-41D7-92D3-18C4F90FFE1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0E06897-0746-46AE-915D-DA0878B22E9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pt-BR"/>
        </a:p>
      </dgm:t>
    </dgm:pt>
    <dgm:pt modelId="{E35784AF-D20A-47DE-AB48-F3268F5A7184}">
      <dgm:prSet phldrT="[Texto]"/>
      <dgm:spPr/>
      <dgm:t>
        <a:bodyPr/>
        <a:lstStyle/>
        <a:p>
          <a:r>
            <a:rPr lang="pt-BR" dirty="0"/>
            <a:t>Quem pode fazer?</a:t>
          </a:r>
        </a:p>
      </dgm:t>
    </dgm:pt>
    <dgm:pt modelId="{E47FEB17-5312-4A21-81E5-0DB82B6F7A37}" type="parTrans" cxnId="{C8502BB6-25E2-4DED-97B7-5C07AD27B019}">
      <dgm:prSet/>
      <dgm:spPr/>
      <dgm:t>
        <a:bodyPr/>
        <a:lstStyle/>
        <a:p>
          <a:endParaRPr lang="pt-BR"/>
        </a:p>
      </dgm:t>
    </dgm:pt>
    <dgm:pt modelId="{73A3EF7F-F092-4947-B8C1-142ED07444D0}" type="sibTrans" cxnId="{C8502BB6-25E2-4DED-97B7-5C07AD27B019}">
      <dgm:prSet/>
      <dgm:spPr/>
      <dgm:t>
        <a:bodyPr/>
        <a:lstStyle/>
        <a:p>
          <a:endParaRPr lang="pt-BR"/>
        </a:p>
      </dgm:t>
    </dgm:pt>
    <dgm:pt modelId="{90E14F40-9569-4F8A-8AB2-1DEB7C23DFA2}">
      <dgm:prSet phldrT="[Texto]"/>
      <dgm:spPr/>
      <dgm:t>
        <a:bodyPr/>
        <a:lstStyle/>
        <a:p>
          <a:r>
            <a:rPr lang="pt-BR" dirty="0"/>
            <a:t>Qualquer interessado</a:t>
          </a:r>
        </a:p>
      </dgm:t>
    </dgm:pt>
    <dgm:pt modelId="{59967349-B054-4760-8C14-758B5C3DDA62}" type="parTrans" cxnId="{445F39A9-843F-4A3F-8442-0FDCC11BCF22}">
      <dgm:prSet/>
      <dgm:spPr/>
      <dgm:t>
        <a:bodyPr/>
        <a:lstStyle/>
        <a:p>
          <a:endParaRPr lang="pt-BR"/>
        </a:p>
      </dgm:t>
    </dgm:pt>
    <dgm:pt modelId="{7B76EC1B-3BCD-4B1C-BD04-32B3EFF612CB}" type="sibTrans" cxnId="{445F39A9-843F-4A3F-8442-0FDCC11BCF22}">
      <dgm:prSet/>
      <dgm:spPr/>
      <dgm:t>
        <a:bodyPr/>
        <a:lstStyle/>
        <a:p>
          <a:endParaRPr lang="pt-BR"/>
        </a:p>
      </dgm:t>
    </dgm:pt>
    <dgm:pt modelId="{62B1D1AE-C1BE-4326-AB49-7A2BD1CF47D1}">
      <dgm:prSet phldrT="[Texto]"/>
      <dgm:spPr/>
      <dgm:t>
        <a:bodyPr/>
        <a:lstStyle/>
        <a:p>
          <a:r>
            <a:rPr lang="pt-BR" dirty="0"/>
            <a:t>Qual o preço?</a:t>
          </a:r>
        </a:p>
      </dgm:t>
    </dgm:pt>
    <dgm:pt modelId="{BCB0B91B-326D-4E41-A85D-067DB6C83F80}" type="parTrans" cxnId="{04C9B677-4A46-4B6D-A8E4-C77E03FB1530}">
      <dgm:prSet/>
      <dgm:spPr/>
      <dgm:t>
        <a:bodyPr/>
        <a:lstStyle/>
        <a:p>
          <a:endParaRPr lang="pt-BR"/>
        </a:p>
      </dgm:t>
    </dgm:pt>
    <dgm:pt modelId="{6452D434-47F1-4445-B814-A84A9254DF25}" type="sibTrans" cxnId="{04C9B677-4A46-4B6D-A8E4-C77E03FB1530}">
      <dgm:prSet/>
      <dgm:spPr/>
      <dgm:t>
        <a:bodyPr/>
        <a:lstStyle/>
        <a:p>
          <a:endParaRPr lang="pt-BR"/>
        </a:p>
      </dgm:t>
    </dgm:pt>
    <dgm:pt modelId="{5ADB83C2-15A9-4220-AB54-D6B0C625158D}">
      <dgm:prSet phldrT="[Texto]"/>
      <dgm:spPr/>
      <dgm:t>
        <a:bodyPr/>
        <a:lstStyle/>
        <a:p>
          <a:r>
            <a:rPr lang="pt-BR" dirty="0"/>
            <a:t>Livremente negociado</a:t>
          </a:r>
        </a:p>
      </dgm:t>
    </dgm:pt>
    <dgm:pt modelId="{D19769B4-A4E1-46B1-8FAA-49265A17888C}" type="parTrans" cxnId="{D958F182-97CB-4E0B-9F5D-7FC3B602F9ED}">
      <dgm:prSet/>
      <dgm:spPr/>
      <dgm:t>
        <a:bodyPr/>
        <a:lstStyle/>
        <a:p>
          <a:endParaRPr lang="pt-BR"/>
        </a:p>
      </dgm:t>
    </dgm:pt>
    <dgm:pt modelId="{88FC9596-3DE0-484E-B612-7D1ACDFA37DA}" type="sibTrans" cxnId="{D958F182-97CB-4E0B-9F5D-7FC3B602F9ED}">
      <dgm:prSet/>
      <dgm:spPr/>
      <dgm:t>
        <a:bodyPr/>
        <a:lstStyle/>
        <a:p>
          <a:endParaRPr lang="pt-BR"/>
        </a:p>
      </dgm:t>
    </dgm:pt>
    <dgm:pt modelId="{5ED138C0-08F5-4E18-84E9-8CD939528362}">
      <dgm:prSet phldrT="[Texto]"/>
      <dgm:spPr/>
      <dgm:t>
        <a:bodyPr/>
        <a:lstStyle/>
        <a:p>
          <a:r>
            <a:rPr lang="pt-BR" dirty="0"/>
            <a:t>Qual é a métrica de cobrança?</a:t>
          </a:r>
        </a:p>
      </dgm:t>
    </dgm:pt>
    <dgm:pt modelId="{47227F34-09BF-43FE-8180-29287ED4D8ED}" type="parTrans" cxnId="{008CF7CD-7096-4AAA-85E2-71F495611542}">
      <dgm:prSet/>
      <dgm:spPr/>
      <dgm:t>
        <a:bodyPr/>
        <a:lstStyle/>
        <a:p>
          <a:endParaRPr lang="pt-BR"/>
        </a:p>
      </dgm:t>
    </dgm:pt>
    <dgm:pt modelId="{395EA412-6391-4926-8D8A-726B5FC5CB01}" type="sibTrans" cxnId="{008CF7CD-7096-4AAA-85E2-71F495611542}">
      <dgm:prSet/>
      <dgm:spPr/>
      <dgm:t>
        <a:bodyPr/>
        <a:lstStyle/>
        <a:p>
          <a:endParaRPr lang="pt-BR"/>
        </a:p>
      </dgm:t>
    </dgm:pt>
    <dgm:pt modelId="{2FAAF1F8-59A4-46B5-AA61-4EE056AE5F1A}">
      <dgm:prSet phldrT="[Texto]"/>
      <dgm:spPr/>
      <dgm:t>
        <a:bodyPr/>
        <a:lstStyle/>
        <a:p>
          <a:r>
            <a:rPr lang="pt-BR" dirty="0"/>
            <a:t>Definida pelos interessados</a:t>
          </a:r>
        </a:p>
      </dgm:t>
    </dgm:pt>
    <dgm:pt modelId="{A3C57424-960C-4A95-9920-31AAC83A1377}" type="parTrans" cxnId="{731BC16D-4C02-4259-A6A4-4A398C76C91F}">
      <dgm:prSet/>
      <dgm:spPr/>
      <dgm:t>
        <a:bodyPr/>
        <a:lstStyle/>
        <a:p>
          <a:endParaRPr lang="pt-BR"/>
        </a:p>
      </dgm:t>
    </dgm:pt>
    <dgm:pt modelId="{D7C2697F-E49A-4CBE-BC17-C947754431AC}" type="sibTrans" cxnId="{731BC16D-4C02-4259-A6A4-4A398C76C91F}">
      <dgm:prSet/>
      <dgm:spPr/>
      <dgm:t>
        <a:bodyPr/>
        <a:lstStyle/>
        <a:p>
          <a:endParaRPr lang="pt-BR"/>
        </a:p>
      </dgm:t>
    </dgm:pt>
    <dgm:pt modelId="{3ED93E13-B3F0-48A5-95C4-35F6E0060F3A}">
      <dgm:prSet phldrT="[Texto]"/>
      <dgm:spPr/>
      <dgm:t>
        <a:bodyPr/>
        <a:lstStyle/>
        <a:p>
          <a:r>
            <a:rPr lang="pt-BR" dirty="0"/>
            <a:t>Quais os padrões técnicos a serem seguidos (e.g. conectores)?</a:t>
          </a:r>
        </a:p>
      </dgm:t>
    </dgm:pt>
    <dgm:pt modelId="{B339E6CA-AF6A-43A7-9A03-5E54DF55B2BF}" type="parTrans" cxnId="{00121DDB-C6E0-4791-BFBD-C0590FF0A677}">
      <dgm:prSet/>
      <dgm:spPr/>
      <dgm:t>
        <a:bodyPr/>
        <a:lstStyle/>
        <a:p>
          <a:endParaRPr lang="pt-BR"/>
        </a:p>
      </dgm:t>
    </dgm:pt>
    <dgm:pt modelId="{88C9141C-A15A-4CD3-8310-186A4D4CFF8E}" type="sibTrans" cxnId="{00121DDB-C6E0-4791-BFBD-C0590FF0A677}">
      <dgm:prSet/>
      <dgm:spPr/>
      <dgm:t>
        <a:bodyPr/>
        <a:lstStyle/>
        <a:p>
          <a:endParaRPr lang="pt-BR"/>
        </a:p>
      </dgm:t>
    </dgm:pt>
    <dgm:pt modelId="{27E23EBA-9599-4BE6-BDE3-3A06D52D76AD}">
      <dgm:prSet phldrT="[Texto]"/>
      <dgm:spPr/>
      <dgm:t>
        <a:bodyPr/>
        <a:lstStyle/>
        <a:p>
          <a:r>
            <a:rPr lang="pt-BR" dirty="0"/>
            <a:t>Não é estabelecido pela Aneel</a:t>
          </a:r>
        </a:p>
      </dgm:t>
    </dgm:pt>
    <dgm:pt modelId="{47C598F5-434E-4E7B-9F86-251638B2BA0F}" type="parTrans" cxnId="{697C7B5D-53AA-4714-B686-3B014BB2451E}">
      <dgm:prSet/>
      <dgm:spPr/>
      <dgm:t>
        <a:bodyPr/>
        <a:lstStyle/>
        <a:p>
          <a:endParaRPr lang="pt-BR"/>
        </a:p>
      </dgm:t>
    </dgm:pt>
    <dgm:pt modelId="{C2D0ACD5-CBBE-4805-9876-08DD6CC16D28}" type="sibTrans" cxnId="{697C7B5D-53AA-4714-B686-3B014BB2451E}">
      <dgm:prSet/>
      <dgm:spPr/>
      <dgm:t>
        <a:bodyPr/>
        <a:lstStyle/>
        <a:p>
          <a:endParaRPr lang="pt-BR"/>
        </a:p>
      </dgm:t>
    </dgm:pt>
    <dgm:pt modelId="{65F5CEB7-D83B-41DA-8729-8617AC648734}" type="pres">
      <dgm:prSet presAssocID="{60E06897-0746-46AE-915D-DA0878B22E9C}" presName="linear" presStyleCnt="0">
        <dgm:presLayoutVars>
          <dgm:animLvl val="lvl"/>
          <dgm:resizeHandles val="exact"/>
        </dgm:presLayoutVars>
      </dgm:prSet>
      <dgm:spPr/>
    </dgm:pt>
    <dgm:pt modelId="{E570E2FA-B837-4C78-97DF-49D0963CD339}" type="pres">
      <dgm:prSet presAssocID="{E35784AF-D20A-47DE-AB48-F3268F5A7184}" presName="parentText" presStyleLbl="node1" presStyleIdx="0" presStyleCnt="4">
        <dgm:presLayoutVars>
          <dgm:chMax val="0"/>
          <dgm:bulletEnabled val="1"/>
        </dgm:presLayoutVars>
      </dgm:prSet>
      <dgm:spPr/>
    </dgm:pt>
    <dgm:pt modelId="{53FEE623-CA50-4717-84B2-4A92E0648EF9}" type="pres">
      <dgm:prSet presAssocID="{E35784AF-D20A-47DE-AB48-F3268F5A7184}" presName="childText" presStyleLbl="revTx" presStyleIdx="0" presStyleCnt="4">
        <dgm:presLayoutVars>
          <dgm:bulletEnabled val="1"/>
        </dgm:presLayoutVars>
      </dgm:prSet>
      <dgm:spPr/>
    </dgm:pt>
    <dgm:pt modelId="{1AC652A3-DC1C-400A-8428-C38151B941BE}" type="pres">
      <dgm:prSet presAssocID="{62B1D1AE-C1BE-4326-AB49-7A2BD1CF47D1}" presName="parentText" presStyleLbl="node1" presStyleIdx="1" presStyleCnt="4">
        <dgm:presLayoutVars>
          <dgm:chMax val="0"/>
          <dgm:bulletEnabled val="1"/>
        </dgm:presLayoutVars>
      </dgm:prSet>
      <dgm:spPr/>
    </dgm:pt>
    <dgm:pt modelId="{8F41732D-F6F7-4F68-B772-FE7DCB205433}" type="pres">
      <dgm:prSet presAssocID="{62B1D1AE-C1BE-4326-AB49-7A2BD1CF47D1}" presName="childText" presStyleLbl="revTx" presStyleIdx="1" presStyleCnt="4">
        <dgm:presLayoutVars>
          <dgm:bulletEnabled val="1"/>
        </dgm:presLayoutVars>
      </dgm:prSet>
      <dgm:spPr/>
    </dgm:pt>
    <dgm:pt modelId="{F25112C9-62BC-4DC7-8E4A-EA95E5DD242B}" type="pres">
      <dgm:prSet presAssocID="{5ED138C0-08F5-4E18-84E9-8CD939528362}" presName="parentText" presStyleLbl="node1" presStyleIdx="2" presStyleCnt="4">
        <dgm:presLayoutVars>
          <dgm:chMax val="0"/>
          <dgm:bulletEnabled val="1"/>
        </dgm:presLayoutVars>
      </dgm:prSet>
      <dgm:spPr/>
    </dgm:pt>
    <dgm:pt modelId="{9711558C-AB1E-4836-B8F3-4888F385AF30}" type="pres">
      <dgm:prSet presAssocID="{5ED138C0-08F5-4E18-84E9-8CD939528362}" presName="childText" presStyleLbl="revTx" presStyleIdx="2" presStyleCnt="4">
        <dgm:presLayoutVars>
          <dgm:bulletEnabled val="1"/>
        </dgm:presLayoutVars>
      </dgm:prSet>
      <dgm:spPr/>
    </dgm:pt>
    <dgm:pt modelId="{98A7808A-76BC-4EB5-9F16-28C8B0C9449E}" type="pres">
      <dgm:prSet presAssocID="{3ED93E13-B3F0-48A5-95C4-35F6E0060F3A}" presName="parentText" presStyleLbl="node1" presStyleIdx="3" presStyleCnt="4">
        <dgm:presLayoutVars>
          <dgm:chMax val="0"/>
          <dgm:bulletEnabled val="1"/>
        </dgm:presLayoutVars>
      </dgm:prSet>
      <dgm:spPr/>
    </dgm:pt>
    <dgm:pt modelId="{348126C5-8FC7-4A67-A53D-EEC50BE557AA}" type="pres">
      <dgm:prSet presAssocID="{3ED93E13-B3F0-48A5-95C4-35F6E0060F3A}" presName="childText" presStyleLbl="revTx" presStyleIdx="3" presStyleCnt="4">
        <dgm:presLayoutVars>
          <dgm:bulletEnabled val="1"/>
        </dgm:presLayoutVars>
      </dgm:prSet>
      <dgm:spPr/>
    </dgm:pt>
  </dgm:ptLst>
  <dgm:cxnLst>
    <dgm:cxn modelId="{2C548200-C45E-41F9-8E23-DEACCB570306}" type="presOf" srcId="{62B1D1AE-C1BE-4326-AB49-7A2BD1CF47D1}" destId="{1AC652A3-DC1C-400A-8428-C38151B941BE}" srcOrd="0" destOrd="0" presId="urn:microsoft.com/office/officeart/2005/8/layout/vList2"/>
    <dgm:cxn modelId="{F8CFD01B-55E0-43A8-9000-C265597B2A65}" type="presOf" srcId="{5ADB83C2-15A9-4220-AB54-D6B0C625158D}" destId="{8F41732D-F6F7-4F68-B772-FE7DCB205433}" srcOrd="0" destOrd="0" presId="urn:microsoft.com/office/officeart/2005/8/layout/vList2"/>
    <dgm:cxn modelId="{697C7B5D-53AA-4714-B686-3B014BB2451E}" srcId="{3ED93E13-B3F0-48A5-95C4-35F6E0060F3A}" destId="{27E23EBA-9599-4BE6-BDE3-3A06D52D76AD}" srcOrd="0" destOrd="0" parTransId="{47C598F5-434E-4E7B-9F86-251638B2BA0F}" sibTransId="{C2D0ACD5-CBBE-4805-9876-08DD6CC16D28}"/>
    <dgm:cxn modelId="{731BC16D-4C02-4259-A6A4-4A398C76C91F}" srcId="{5ED138C0-08F5-4E18-84E9-8CD939528362}" destId="{2FAAF1F8-59A4-46B5-AA61-4EE056AE5F1A}" srcOrd="0" destOrd="0" parTransId="{A3C57424-960C-4A95-9920-31AAC83A1377}" sibTransId="{D7C2697F-E49A-4CBE-BC17-C947754431AC}"/>
    <dgm:cxn modelId="{A03FC94D-B1DD-46D8-8A36-C20C41324145}" type="presOf" srcId="{E35784AF-D20A-47DE-AB48-F3268F5A7184}" destId="{E570E2FA-B837-4C78-97DF-49D0963CD339}" srcOrd="0" destOrd="0" presId="urn:microsoft.com/office/officeart/2005/8/layout/vList2"/>
    <dgm:cxn modelId="{CB48DE55-55FB-457C-A711-824ED2635C3E}" type="presOf" srcId="{60E06897-0746-46AE-915D-DA0878B22E9C}" destId="{65F5CEB7-D83B-41DA-8729-8617AC648734}" srcOrd="0" destOrd="0" presId="urn:microsoft.com/office/officeart/2005/8/layout/vList2"/>
    <dgm:cxn modelId="{04C9B677-4A46-4B6D-A8E4-C77E03FB1530}" srcId="{60E06897-0746-46AE-915D-DA0878B22E9C}" destId="{62B1D1AE-C1BE-4326-AB49-7A2BD1CF47D1}" srcOrd="1" destOrd="0" parTransId="{BCB0B91B-326D-4E41-A85D-067DB6C83F80}" sibTransId="{6452D434-47F1-4445-B814-A84A9254DF25}"/>
    <dgm:cxn modelId="{D958F182-97CB-4E0B-9F5D-7FC3B602F9ED}" srcId="{62B1D1AE-C1BE-4326-AB49-7A2BD1CF47D1}" destId="{5ADB83C2-15A9-4220-AB54-D6B0C625158D}" srcOrd="0" destOrd="0" parTransId="{D19769B4-A4E1-46B1-8FAA-49265A17888C}" sibTransId="{88FC9596-3DE0-484E-B612-7D1ACDFA37DA}"/>
    <dgm:cxn modelId="{445F39A9-843F-4A3F-8442-0FDCC11BCF22}" srcId="{E35784AF-D20A-47DE-AB48-F3268F5A7184}" destId="{90E14F40-9569-4F8A-8AB2-1DEB7C23DFA2}" srcOrd="0" destOrd="0" parTransId="{59967349-B054-4760-8C14-758B5C3DDA62}" sibTransId="{7B76EC1B-3BCD-4B1C-BD04-32B3EFF612CB}"/>
    <dgm:cxn modelId="{C0CBCDA9-9D20-42F8-BE52-6CE971ECFF29}" type="presOf" srcId="{90E14F40-9569-4F8A-8AB2-1DEB7C23DFA2}" destId="{53FEE623-CA50-4717-84B2-4A92E0648EF9}" srcOrd="0" destOrd="0" presId="urn:microsoft.com/office/officeart/2005/8/layout/vList2"/>
    <dgm:cxn modelId="{C8502BB6-25E2-4DED-97B7-5C07AD27B019}" srcId="{60E06897-0746-46AE-915D-DA0878B22E9C}" destId="{E35784AF-D20A-47DE-AB48-F3268F5A7184}" srcOrd="0" destOrd="0" parTransId="{E47FEB17-5312-4A21-81E5-0DB82B6F7A37}" sibTransId="{73A3EF7F-F092-4947-B8C1-142ED07444D0}"/>
    <dgm:cxn modelId="{AE74E7B9-5C27-49F2-84D8-ECF72110A406}" type="presOf" srcId="{27E23EBA-9599-4BE6-BDE3-3A06D52D76AD}" destId="{348126C5-8FC7-4A67-A53D-EEC50BE557AA}" srcOrd="0" destOrd="0" presId="urn:microsoft.com/office/officeart/2005/8/layout/vList2"/>
    <dgm:cxn modelId="{34CB76C1-70AE-402A-A6FD-415C4329A33D}" type="presOf" srcId="{3ED93E13-B3F0-48A5-95C4-35F6E0060F3A}" destId="{98A7808A-76BC-4EB5-9F16-28C8B0C9449E}" srcOrd="0" destOrd="0" presId="urn:microsoft.com/office/officeart/2005/8/layout/vList2"/>
    <dgm:cxn modelId="{008CF7CD-7096-4AAA-85E2-71F495611542}" srcId="{60E06897-0746-46AE-915D-DA0878B22E9C}" destId="{5ED138C0-08F5-4E18-84E9-8CD939528362}" srcOrd="2" destOrd="0" parTransId="{47227F34-09BF-43FE-8180-29287ED4D8ED}" sibTransId="{395EA412-6391-4926-8D8A-726B5FC5CB01}"/>
    <dgm:cxn modelId="{00121DDB-C6E0-4791-BFBD-C0590FF0A677}" srcId="{60E06897-0746-46AE-915D-DA0878B22E9C}" destId="{3ED93E13-B3F0-48A5-95C4-35F6E0060F3A}" srcOrd="3" destOrd="0" parTransId="{B339E6CA-AF6A-43A7-9A03-5E54DF55B2BF}" sibTransId="{88C9141C-A15A-4CD3-8310-186A4D4CFF8E}"/>
    <dgm:cxn modelId="{A39DBCE2-FCC3-4989-89B1-62C3100B12FA}" type="presOf" srcId="{5ED138C0-08F5-4E18-84E9-8CD939528362}" destId="{F25112C9-62BC-4DC7-8E4A-EA95E5DD242B}" srcOrd="0" destOrd="0" presId="urn:microsoft.com/office/officeart/2005/8/layout/vList2"/>
    <dgm:cxn modelId="{F82A12F5-7E0F-4E66-894A-56D8AD4035BD}" type="presOf" srcId="{2FAAF1F8-59A4-46B5-AA61-4EE056AE5F1A}" destId="{9711558C-AB1E-4836-B8F3-4888F385AF30}" srcOrd="0" destOrd="0" presId="urn:microsoft.com/office/officeart/2005/8/layout/vList2"/>
    <dgm:cxn modelId="{51C47430-2B50-4521-9226-EE9FE6D8C27C}" type="presParOf" srcId="{65F5CEB7-D83B-41DA-8729-8617AC648734}" destId="{E570E2FA-B837-4C78-97DF-49D0963CD339}" srcOrd="0" destOrd="0" presId="urn:microsoft.com/office/officeart/2005/8/layout/vList2"/>
    <dgm:cxn modelId="{F81C1CD9-0937-4B3F-92BA-747CADF48B97}" type="presParOf" srcId="{65F5CEB7-D83B-41DA-8729-8617AC648734}" destId="{53FEE623-CA50-4717-84B2-4A92E0648EF9}" srcOrd="1" destOrd="0" presId="urn:microsoft.com/office/officeart/2005/8/layout/vList2"/>
    <dgm:cxn modelId="{BBAC6628-8C0F-4158-960B-C855E912DE1E}" type="presParOf" srcId="{65F5CEB7-D83B-41DA-8729-8617AC648734}" destId="{1AC652A3-DC1C-400A-8428-C38151B941BE}" srcOrd="2" destOrd="0" presId="urn:microsoft.com/office/officeart/2005/8/layout/vList2"/>
    <dgm:cxn modelId="{47F77177-C7CD-44F6-8EA6-A07D1484061A}" type="presParOf" srcId="{65F5CEB7-D83B-41DA-8729-8617AC648734}" destId="{8F41732D-F6F7-4F68-B772-FE7DCB205433}" srcOrd="3" destOrd="0" presId="urn:microsoft.com/office/officeart/2005/8/layout/vList2"/>
    <dgm:cxn modelId="{41498D6A-B1C4-4E2F-9330-C9057DF66016}" type="presParOf" srcId="{65F5CEB7-D83B-41DA-8729-8617AC648734}" destId="{F25112C9-62BC-4DC7-8E4A-EA95E5DD242B}" srcOrd="4" destOrd="0" presId="urn:microsoft.com/office/officeart/2005/8/layout/vList2"/>
    <dgm:cxn modelId="{3E683BB6-0565-4847-B239-F9348DE9A3CB}" type="presParOf" srcId="{65F5CEB7-D83B-41DA-8729-8617AC648734}" destId="{9711558C-AB1E-4836-B8F3-4888F385AF30}" srcOrd="5" destOrd="0" presId="urn:microsoft.com/office/officeart/2005/8/layout/vList2"/>
    <dgm:cxn modelId="{641FDF2B-6F4D-483B-A802-4960A13EE78E}" type="presParOf" srcId="{65F5CEB7-D83B-41DA-8729-8617AC648734}" destId="{98A7808A-76BC-4EB5-9F16-28C8B0C9449E}" srcOrd="6" destOrd="0" presId="urn:microsoft.com/office/officeart/2005/8/layout/vList2"/>
    <dgm:cxn modelId="{417259BC-F5A7-4A55-BC5B-5F4EC18B6940}" type="presParOf" srcId="{65F5CEB7-D83B-41DA-8729-8617AC648734}" destId="{348126C5-8FC7-4A67-A53D-EEC50BE557A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1AAC37-D2E7-40F5-8A10-7637EDCC12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t-BR"/>
        </a:p>
      </dgm:t>
    </dgm:pt>
    <dgm:pt modelId="{B3FFEDAA-53BA-4083-B6F8-3B6757831B0B}">
      <dgm:prSet phldrT="[Texto]" custT="1"/>
      <dgm:spPr/>
      <dgm:t>
        <a:bodyPr/>
        <a:lstStyle/>
        <a:p>
          <a:r>
            <a:rPr lang="pt-BR" sz="1800" dirty="0">
              <a:latin typeface="Roboto" panose="02000000000000000000" pitchFamily="2" charset="0"/>
              <a:ea typeface="Roboto" panose="02000000000000000000" pitchFamily="2" charset="0"/>
              <a:cs typeface="Roboto" panose="02000000000000000000" pitchFamily="2" charset="0"/>
            </a:rPr>
            <a:t>Instalação de estação de recarga deve ser comunicada à distribuidora se resultar em mudanças na conexão</a:t>
          </a:r>
        </a:p>
      </dgm:t>
    </dgm:pt>
    <dgm:pt modelId="{1BF3B369-DA89-4F9D-978E-04B1B34386B7}" type="parTrans" cxnId="{762298DD-B319-41FE-807F-0CFFA9691A8D}">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C05A45F9-9B51-47B4-9627-9AE25EA7E3FD}" type="sibTrans" cxnId="{762298DD-B319-41FE-807F-0CFFA9691A8D}">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6F4E9591-A85D-4C46-834F-0D11807DAD23}">
      <dgm:prSet phldrT="[Texto]" custT="1"/>
      <dgm:spPr/>
      <dgm:t>
        <a:bodyPr/>
        <a:lstStyle/>
        <a:p>
          <a:r>
            <a:rPr lang="pt-BR" sz="1800" dirty="0">
              <a:latin typeface="Roboto" panose="02000000000000000000" pitchFamily="2" charset="0"/>
              <a:ea typeface="Roboto" panose="02000000000000000000" pitchFamily="2" charset="0"/>
              <a:cs typeface="Roboto" panose="02000000000000000000" pitchFamily="2" charset="0"/>
            </a:rPr>
            <a:t>Distribuidora consolida informação e envia semestralmente para Aneel </a:t>
          </a:r>
        </a:p>
      </dgm:t>
    </dgm:pt>
    <dgm:pt modelId="{60C87B78-313F-478B-8AE0-AF1B7B7B6842}" type="parTrans" cxnId="{32F98BB4-518B-432F-8F2C-9B234F73D95A}">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6E05A5C1-16B4-4C38-AFB4-89CF619F701C}" type="sibTrans" cxnId="{32F98BB4-518B-432F-8F2C-9B234F73D95A}">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B3DC5B87-6A88-4282-99BF-864B2013C5F2}">
      <dgm:prSet phldrT="[Texto]" custT="1"/>
      <dgm:spPr/>
      <dgm:t>
        <a:bodyPr/>
        <a:lstStyle/>
        <a:p>
          <a:r>
            <a:rPr lang="pt-BR" sz="1800" dirty="0">
              <a:latin typeface="Roboto" panose="02000000000000000000" pitchFamily="2" charset="0"/>
              <a:ea typeface="Roboto" panose="02000000000000000000" pitchFamily="2" charset="0"/>
              <a:cs typeface="Roboto" panose="02000000000000000000" pitchFamily="2" charset="0"/>
            </a:rPr>
            <a:t>Interessados podem registrar diretamente na Aneel</a:t>
          </a:r>
        </a:p>
      </dgm:t>
    </dgm:pt>
    <dgm:pt modelId="{5E8BF800-93C4-430C-A9B3-143B3345FE6B}" type="parTrans" cxnId="{2E8931FE-F6DE-43DE-A406-2EB6357ED639}">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9DFDF7A5-EF90-40BF-B8F7-BB1A26C1F603}" type="sibTrans" cxnId="{2E8931FE-F6DE-43DE-A406-2EB6357ED639}">
      <dgm:prSet/>
      <dgm:spPr/>
      <dgm:t>
        <a:bodyPr/>
        <a:lstStyle/>
        <a:p>
          <a:endParaRPr lang="pt-BR" sz="1800">
            <a:latin typeface="Roboto" panose="02000000000000000000" pitchFamily="2" charset="0"/>
            <a:ea typeface="Roboto" panose="02000000000000000000" pitchFamily="2" charset="0"/>
            <a:cs typeface="Roboto" panose="02000000000000000000" pitchFamily="2" charset="0"/>
          </a:endParaRPr>
        </a:p>
      </dgm:t>
    </dgm:pt>
    <dgm:pt modelId="{BBFF26C4-D8D9-47D1-901C-529E5B85C9DF}" type="pres">
      <dgm:prSet presAssocID="{D21AAC37-D2E7-40F5-8A10-7637EDCC122A}" presName="Name0" presStyleCnt="0">
        <dgm:presLayoutVars>
          <dgm:chMax val="7"/>
          <dgm:chPref val="7"/>
          <dgm:dir/>
        </dgm:presLayoutVars>
      </dgm:prSet>
      <dgm:spPr/>
    </dgm:pt>
    <dgm:pt modelId="{91E605DF-FF0E-4CAB-8E1D-E3767B22BC2F}" type="pres">
      <dgm:prSet presAssocID="{D21AAC37-D2E7-40F5-8A10-7637EDCC122A}" presName="Name1" presStyleCnt="0"/>
      <dgm:spPr/>
    </dgm:pt>
    <dgm:pt modelId="{69D56174-EFD1-42F4-8F8B-79A1E2AD1881}" type="pres">
      <dgm:prSet presAssocID="{D21AAC37-D2E7-40F5-8A10-7637EDCC122A}" presName="cycle" presStyleCnt="0"/>
      <dgm:spPr/>
    </dgm:pt>
    <dgm:pt modelId="{F76560BD-996A-4060-94B8-A9629A066B3B}" type="pres">
      <dgm:prSet presAssocID="{D21AAC37-D2E7-40F5-8A10-7637EDCC122A}" presName="srcNode" presStyleLbl="node1" presStyleIdx="0" presStyleCnt="3"/>
      <dgm:spPr/>
    </dgm:pt>
    <dgm:pt modelId="{1CC3FD8D-AAF0-4191-8F58-F0A9A89E804D}" type="pres">
      <dgm:prSet presAssocID="{D21AAC37-D2E7-40F5-8A10-7637EDCC122A}" presName="conn" presStyleLbl="parChTrans1D2" presStyleIdx="0" presStyleCnt="1"/>
      <dgm:spPr/>
    </dgm:pt>
    <dgm:pt modelId="{B0414F0F-5D78-4577-8101-52FCD0097AFF}" type="pres">
      <dgm:prSet presAssocID="{D21AAC37-D2E7-40F5-8A10-7637EDCC122A}" presName="extraNode" presStyleLbl="node1" presStyleIdx="0" presStyleCnt="3"/>
      <dgm:spPr/>
    </dgm:pt>
    <dgm:pt modelId="{774EEC9B-C559-482F-B0B5-ED96585EA9B9}" type="pres">
      <dgm:prSet presAssocID="{D21AAC37-D2E7-40F5-8A10-7637EDCC122A}" presName="dstNode" presStyleLbl="node1" presStyleIdx="0" presStyleCnt="3"/>
      <dgm:spPr/>
    </dgm:pt>
    <dgm:pt modelId="{27657E64-F583-4DE9-9D84-EA67D41DB01D}" type="pres">
      <dgm:prSet presAssocID="{B3FFEDAA-53BA-4083-B6F8-3B6757831B0B}" presName="text_1" presStyleLbl="node1" presStyleIdx="0" presStyleCnt="3">
        <dgm:presLayoutVars>
          <dgm:bulletEnabled val="1"/>
        </dgm:presLayoutVars>
      </dgm:prSet>
      <dgm:spPr/>
    </dgm:pt>
    <dgm:pt modelId="{93E3FE75-DF83-4B20-8E6F-F2DAD7E63FCF}" type="pres">
      <dgm:prSet presAssocID="{B3FFEDAA-53BA-4083-B6F8-3B6757831B0B}" presName="accent_1" presStyleCnt="0"/>
      <dgm:spPr/>
    </dgm:pt>
    <dgm:pt modelId="{3603DBAC-4C52-40A4-90B3-C9E8537C49E5}" type="pres">
      <dgm:prSet presAssocID="{B3FFEDAA-53BA-4083-B6F8-3B6757831B0B}" presName="accentRepeatNode" presStyleLbl="solidFgAcc1" presStyleIdx="0" presStyleCnt="3"/>
      <dgm:spPr/>
    </dgm:pt>
    <dgm:pt modelId="{6C9AB446-350D-493B-B8CD-615CEE011BCD}" type="pres">
      <dgm:prSet presAssocID="{6F4E9591-A85D-4C46-834F-0D11807DAD23}" presName="text_2" presStyleLbl="node1" presStyleIdx="1" presStyleCnt="3">
        <dgm:presLayoutVars>
          <dgm:bulletEnabled val="1"/>
        </dgm:presLayoutVars>
      </dgm:prSet>
      <dgm:spPr/>
    </dgm:pt>
    <dgm:pt modelId="{509D0CAE-DD61-4F9C-8595-C27136100756}" type="pres">
      <dgm:prSet presAssocID="{6F4E9591-A85D-4C46-834F-0D11807DAD23}" presName="accent_2" presStyleCnt="0"/>
      <dgm:spPr/>
    </dgm:pt>
    <dgm:pt modelId="{81A0CE9B-CDD5-4F19-91AA-BB0818562A8C}" type="pres">
      <dgm:prSet presAssocID="{6F4E9591-A85D-4C46-834F-0D11807DAD23}" presName="accentRepeatNode" presStyleLbl="solidFgAcc1" presStyleIdx="1" presStyleCnt="3"/>
      <dgm:spPr/>
    </dgm:pt>
    <dgm:pt modelId="{AFC91630-D23E-4A44-8432-71AD579A4289}" type="pres">
      <dgm:prSet presAssocID="{B3DC5B87-6A88-4282-99BF-864B2013C5F2}" presName="text_3" presStyleLbl="node1" presStyleIdx="2" presStyleCnt="3">
        <dgm:presLayoutVars>
          <dgm:bulletEnabled val="1"/>
        </dgm:presLayoutVars>
      </dgm:prSet>
      <dgm:spPr/>
    </dgm:pt>
    <dgm:pt modelId="{4E1D4105-7C92-47F0-9E61-2D739F4815EC}" type="pres">
      <dgm:prSet presAssocID="{B3DC5B87-6A88-4282-99BF-864B2013C5F2}" presName="accent_3" presStyleCnt="0"/>
      <dgm:spPr/>
    </dgm:pt>
    <dgm:pt modelId="{72F3E6C6-E2F0-4C29-8AAB-FB7101E6A63E}" type="pres">
      <dgm:prSet presAssocID="{B3DC5B87-6A88-4282-99BF-864B2013C5F2}" presName="accentRepeatNode" presStyleLbl="solidFgAcc1" presStyleIdx="2" presStyleCnt="3"/>
      <dgm:spPr/>
    </dgm:pt>
  </dgm:ptLst>
  <dgm:cxnLst>
    <dgm:cxn modelId="{1881F236-A944-458A-9F58-48F444673240}" type="presOf" srcId="{D21AAC37-D2E7-40F5-8A10-7637EDCC122A}" destId="{BBFF26C4-D8D9-47D1-901C-529E5B85C9DF}" srcOrd="0" destOrd="0" presId="urn:microsoft.com/office/officeart/2008/layout/VerticalCurvedList"/>
    <dgm:cxn modelId="{C6931A3A-6F6C-42A3-BBAA-7E068DE77286}" type="presOf" srcId="{B3FFEDAA-53BA-4083-B6F8-3B6757831B0B}" destId="{27657E64-F583-4DE9-9D84-EA67D41DB01D}" srcOrd="0" destOrd="0" presId="urn:microsoft.com/office/officeart/2008/layout/VerticalCurvedList"/>
    <dgm:cxn modelId="{D30130A9-C4E9-4CBA-A7E2-CBCE8BDCBE69}" type="presOf" srcId="{6F4E9591-A85D-4C46-834F-0D11807DAD23}" destId="{6C9AB446-350D-493B-B8CD-615CEE011BCD}" srcOrd="0" destOrd="0" presId="urn:microsoft.com/office/officeart/2008/layout/VerticalCurvedList"/>
    <dgm:cxn modelId="{32F98BB4-518B-432F-8F2C-9B234F73D95A}" srcId="{D21AAC37-D2E7-40F5-8A10-7637EDCC122A}" destId="{6F4E9591-A85D-4C46-834F-0D11807DAD23}" srcOrd="1" destOrd="0" parTransId="{60C87B78-313F-478B-8AE0-AF1B7B7B6842}" sibTransId="{6E05A5C1-16B4-4C38-AFB4-89CF619F701C}"/>
    <dgm:cxn modelId="{762298DD-B319-41FE-807F-0CFFA9691A8D}" srcId="{D21AAC37-D2E7-40F5-8A10-7637EDCC122A}" destId="{B3FFEDAA-53BA-4083-B6F8-3B6757831B0B}" srcOrd="0" destOrd="0" parTransId="{1BF3B369-DA89-4F9D-978E-04B1B34386B7}" sibTransId="{C05A45F9-9B51-47B4-9627-9AE25EA7E3FD}"/>
    <dgm:cxn modelId="{AE300BEB-D3DF-4CC1-B5E3-D328F9AA77DA}" type="presOf" srcId="{B3DC5B87-6A88-4282-99BF-864B2013C5F2}" destId="{AFC91630-D23E-4A44-8432-71AD579A4289}" srcOrd="0" destOrd="0" presId="urn:microsoft.com/office/officeart/2008/layout/VerticalCurvedList"/>
    <dgm:cxn modelId="{5D4279EB-13FF-4A2D-A77C-18822985F43C}" type="presOf" srcId="{C05A45F9-9B51-47B4-9627-9AE25EA7E3FD}" destId="{1CC3FD8D-AAF0-4191-8F58-F0A9A89E804D}" srcOrd="0" destOrd="0" presId="urn:microsoft.com/office/officeart/2008/layout/VerticalCurvedList"/>
    <dgm:cxn modelId="{2E8931FE-F6DE-43DE-A406-2EB6357ED639}" srcId="{D21AAC37-D2E7-40F5-8A10-7637EDCC122A}" destId="{B3DC5B87-6A88-4282-99BF-864B2013C5F2}" srcOrd="2" destOrd="0" parTransId="{5E8BF800-93C4-430C-A9B3-143B3345FE6B}" sibTransId="{9DFDF7A5-EF90-40BF-B8F7-BB1A26C1F603}"/>
    <dgm:cxn modelId="{D11AB21A-F75D-4E7D-B5B2-A6CD58374F3D}" type="presParOf" srcId="{BBFF26C4-D8D9-47D1-901C-529E5B85C9DF}" destId="{91E605DF-FF0E-4CAB-8E1D-E3767B22BC2F}" srcOrd="0" destOrd="0" presId="urn:microsoft.com/office/officeart/2008/layout/VerticalCurvedList"/>
    <dgm:cxn modelId="{C6C46E89-FD40-4065-807E-3C36E841D88E}" type="presParOf" srcId="{91E605DF-FF0E-4CAB-8E1D-E3767B22BC2F}" destId="{69D56174-EFD1-42F4-8F8B-79A1E2AD1881}" srcOrd="0" destOrd="0" presId="urn:microsoft.com/office/officeart/2008/layout/VerticalCurvedList"/>
    <dgm:cxn modelId="{C880F5CA-E5A3-4EC6-8D2D-31AA02505C27}" type="presParOf" srcId="{69D56174-EFD1-42F4-8F8B-79A1E2AD1881}" destId="{F76560BD-996A-4060-94B8-A9629A066B3B}" srcOrd="0" destOrd="0" presId="urn:microsoft.com/office/officeart/2008/layout/VerticalCurvedList"/>
    <dgm:cxn modelId="{5B9FB42B-514F-4687-A762-74B0FCE8FD13}" type="presParOf" srcId="{69D56174-EFD1-42F4-8F8B-79A1E2AD1881}" destId="{1CC3FD8D-AAF0-4191-8F58-F0A9A89E804D}" srcOrd="1" destOrd="0" presId="urn:microsoft.com/office/officeart/2008/layout/VerticalCurvedList"/>
    <dgm:cxn modelId="{E2842D7F-FA46-4243-9FE1-2E4A5264446B}" type="presParOf" srcId="{69D56174-EFD1-42F4-8F8B-79A1E2AD1881}" destId="{B0414F0F-5D78-4577-8101-52FCD0097AFF}" srcOrd="2" destOrd="0" presId="urn:microsoft.com/office/officeart/2008/layout/VerticalCurvedList"/>
    <dgm:cxn modelId="{A83150CE-A983-443A-BB62-BF1C99EEEC7E}" type="presParOf" srcId="{69D56174-EFD1-42F4-8F8B-79A1E2AD1881}" destId="{774EEC9B-C559-482F-B0B5-ED96585EA9B9}" srcOrd="3" destOrd="0" presId="urn:microsoft.com/office/officeart/2008/layout/VerticalCurvedList"/>
    <dgm:cxn modelId="{6FF9DFE7-DCB1-4D62-90FC-5BCC2B2F9F2C}" type="presParOf" srcId="{91E605DF-FF0E-4CAB-8E1D-E3767B22BC2F}" destId="{27657E64-F583-4DE9-9D84-EA67D41DB01D}" srcOrd="1" destOrd="0" presId="urn:microsoft.com/office/officeart/2008/layout/VerticalCurvedList"/>
    <dgm:cxn modelId="{99C06B47-6DA3-4B9F-BF23-604312050822}" type="presParOf" srcId="{91E605DF-FF0E-4CAB-8E1D-E3767B22BC2F}" destId="{93E3FE75-DF83-4B20-8E6F-F2DAD7E63FCF}" srcOrd="2" destOrd="0" presId="urn:microsoft.com/office/officeart/2008/layout/VerticalCurvedList"/>
    <dgm:cxn modelId="{B7924581-1CD6-4FC9-8F0D-C295B997A546}" type="presParOf" srcId="{93E3FE75-DF83-4B20-8E6F-F2DAD7E63FCF}" destId="{3603DBAC-4C52-40A4-90B3-C9E8537C49E5}" srcOrd="0" destOrd="0" presId="urn:microsoft.com/office/officeart/2008/layout/VerticalCurvedList"/>
    <dgm:cxn modelId="{42B88933-2D49-414B-94F8-EE6276D21E71}" type="presParOf" srcId="{91E605DF-FF0E-4CAB-8E1D-E3767B22BC2F}" destId="{6C9AB446-350D-493B-B8CD-615CEE011BCD}" srcOrd="3" destOrd="0" presId="urn:microsoft.com/office/officeart/2008/layout/VerticalCurvedList"/>
    <dgm:cxn modelId="{B026F8DD-F705-4E59-A694-112A49426FC7}" type="presParOf" srcId="{91E605DF-FF0E-4CAB-8E1D-E3767B22BC2F}" destId="{509D0CAE-DD61-4F9C-8595-C27136100756}" srcOrd="4" destOrd="0" presId="urn:microsoft.com/office/officeart/2008/layout/VerticalCurvedList"/>
    <dgm:cxn modelId="{BCE95DF5-A3C4-4D40-9CCA-33AB29BA1711}" type="presParOf" srcId="{509D0CAE-DD61-4F9C-8595-C27136100756}" destId="{81A0CE9B-CDD5-4F19-91AA-BB0818562A8C}" srcOrd="0" destOrd="0" presId="urn:microsoft.com/office/officeart/2008/layout/VerticalCurvedList"/>
    <dgm:cxn modelId="{9CA47D2E-7141-414F-9FCA-5DA79D26C63B}" type="presParOf" srcId="{91E605DF-FF0E-4CAB-8E1D-E3767B22BC2F}" destId="{AFC91630-D23E-4A44-8432-71AD579A4289}" srcOrd="5" destOrd="0" presId="urn:microsoft.com/office/officeart/2008/layout/VerticalCurvedList"/>
    <dgm:cxn modelId="{BB915183-FD92-49D3-A38C-4C0E7538618D}" type="presParOf" srcId="{91E605DF-FF0E-4CAB-8E1D-E3767B22BC2F}" destId="{4E1D4105-7C92-47F0-9E61-2D739F4815EC}" srcOrd="6" destOrd="0" presId="urn:microsoft.com/office/officeart/2008/layout/VerticalCurvedList"/>
    <dgm:cxn modelId="{65D7C400-DFCB-41CD-9971-D37658C67340}" type="presParOf" srcId="{4E1D4105-7C92-47F0-9E61-2D739F4815EC}" destId="{72F3E6C6-E2F0-4C29-8AAB-FB7101E6A6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E3BBDE2-0A94-4AC3-A991-C52AAACA135E}" type="doc">
      <dgm:prSet loTypeId="urn:microsoft.com/office/officeart/2005/8/layout/hProcess4" loCatId="process" qsTypeId="urn:microsoft.com/office/officeart/2005/8/quickstyle/3d1" qsCatId="3D" csTypeId="urn:microsoft.com/office/officeart/2005/8/colors/accent1_2" csCatId="accent1" phldr="1"/>
      <dgm:spPr/>
      <dgm:t>
        <a:bodyPr/>
        <a:lstStyle/>
        <a:p>
          <a:endParaRPr lang="pt-BR"/>
        </a:p>
      </dgm:t>
    </dgm:pt>
    <dgm:pt modelId="{2228D452-EFF7-4637-B97C-9F236632FFF6}">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Recebimento</a:t>
          </a:r>
        </a:p>
      </dgm:t>
    </dgm:pt>
    <dgm:pt modelId="{B46FF56A-D2A5-4CC2-B65F-FEC1541CE7B1}" type="parTrans" cxnId="{857A4AB4-A5F0-4F6B-B626-6E04C441F08A}">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D8E7B996-46F9-45CC-B711-DED83CFC6E0F}" type="sibTrans" cxnId="{857A4AB4-A5F0-4F6B-B626-6E04C441F08A}">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EF90A0FA-B250-4655-A3CB-2BA303CEAEE1}">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Consumidor solicita o ressarcimento à distribuidora</a:t>
          </a:r>
        </a:p>
      </dgm:t>
    </dgm:pt>
    <dgm:pt modelId="{B9B125BF-5A79-4057-80FE-6E7D5526557E}" type="parTrans" cxnId="{78B1ECFD-8D38-4F4E-951A-CA5A8128CB7D}">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C6D43C70-3AB8-4FF8-9FBA-C4C78F7B99F3}" type="sibTrans" cxnId="{78B1ECFD-8D38-4F4E-951A-CA5A8128CB7D}">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2B5847F2-383B-4722-B33D-CCB7F9BCB753}">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Análise</a:t>
          </a:r>
        </a:p>
      </dgm:t>
    </dgm:pt>
    <dgm:pt modelId="{3FD43579-7032-4E94-B90E-A64C0691D8F1}" type="parTrans" cxnId="{FA8E8162-2AFF-4A75-8A21-ECA0CD25FEDE}">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30B0D43C-7D1A-4158-8A2D-AB7CC6D9822E}" type="sibTrans" cxnId="{FA8E8162-2AFF-4A75-8A21-ECA0CD25FEDE}">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0C366AA6-B720-47D7-84B8-455B07D36F07}">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Distribuidora avalia a sua responsabilidade pelo dano</a:t>
          </a:r>
        </a:p>
      </dgm:t>
    </dgm:pt>
    <dgm:pt modelId="{54AC93B5-4CD2-4EDE-ABD0-B518CC1D6C56}" type="parTrans" cxnId="{AE156878-3DE3-4B68-98F1-BA216BB396DC}">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14282F0B-00DD-4B68-BB26-4D796B325F81}" type="sibTrans" cxnId="{AE156878-3DE3-4B68-98F1-BA216BB396DC}">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EF6ACBB1-ECC2-4BF4-85AB-AE89106375C6}">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Resposta</a:t>
          </a:r>
        </a:p>
      </dgm:t>
    </dgm:pt>
    <dgm:pt modelId="{2CEE2E2E-B600-437A-BF07-C0FA8A0A5EE6}" type="parTrans" cxnId="{8D9AA883-E447-412D-90B9-07F48B7C9D75}">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C3A2D731-C9A2-41DB-8311-F43F6A1D3414}" type="sibTrans" cxnId="{8D9AA883-E447-412D-90B9-07F48B7C9D75}">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AE0A67FA-236E-41F1-AF5C-9ED5C1817AD7}">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Distribuidora responde ao consumidor</a:t>
          </a:r>
        </a:p>
      </dgm:t>
    </dgm:pt>
    <dgm:pt modelId="{A8AA5853-5225-4E58-8E8A-3ECEEFDDEE54}" type="parTrans" cxnId="{313756A4-7875-4FD2-8E6F-8B8B394EE847}">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D7CC6EF5-6B7D-45A1-8DBA-23EDD64A95F6}" type="sibTrans" cxnId="{313756A4-7875-4FD2-8E6F-8B8B394EE847}">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482D77C7-5CA6-4855-A4EE-29CE20C59B2C}">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Ressarcimento</a:t>
          </a:r>
        </a:p>
      </dgm:t>
    </dgm:pt>
    <dgm:pt modelId="{3B780A42-BE26-4527-AAF6-383E0F02F151}" type="parTrans" cxnId="{11FE0E23-1CE2-4B64-810F-69DDFFA2B6FF}">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095F6BA4-0754-42AA-AB60-3EC1F4271636}" type="sibTrans" cxnId="{11FE0E23-1CE2-4B64-810F-69DDFFA2B6FF}">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E94C9BA2-FA63-4C0D-AF22-BD707AD7598C}">
      <dgm:prSet phldrT="[Texto]" custT="1"/>
      <dgm:spPr/>
      <dgm:t>
        <a:bodyPr/>
        <a:lstStyle/>
        <a:p>
          <a:r>
            <a:rPr lang="pt-BR" sz="1000" dirty="0">
              <a:latin typeface="Roboto" panose="02000000000000000000" pitchFamily="2" charset="0"/>
              <a:ea typeface="Roboto" panose="02000000000000000000" pitchFamily="2" charset="0"/>
              <a:cs typeface="Roboto" panose="02000000000000000000" pitchFamily="2" charset="0"/>
            </a:rPr>
            <a:t>Conserto, substituição ou pagamento em dinheiro.</a:t>
          </a:r>
        </a:p>
      </dgm:t>
    </dgm:pt>
    <dgm:pt modelId="{1997DD5C-2D70-4F98-8AB3-F6F9077220CD}" type="parTrans" cxnId="{0D7B5936-C45C-4EF7-87F7-61C14FB665F6}">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6E4FB7AD-7ED5-4F8E-8F13-913F8B319A9D}" type="sibTrans" cxnId="{0D7B5936-C45C-4EF7-87F7-61C14FB665F6}">
      <dgm:prSet/>
      <dgm:spPr/>
      <dgm:t>
        <a:bodyPr/>
        <a:lstStyle/>
        <a:p>
          <a:endParaRPr lang="pt-BR" sz="1000">
            <a:latin typeface="Roboto" panose="02000000000000000000" pitchFamily="2" charset="0"/>
            <a:ea typeface="Roboto" panose="02000000000000000000" pitchFamily="2" charset="0"/>
            <a:cs typeface="Roboto" panose="02000000000000000000" pitchFamily="2" charset="0"/>
          </a:endParaRPr>
        </a:p>
      </dgm:t>
    </dgm:pt>
    <dgm:pt modelId="{ABD93C3D-8E56-4831-B266-28D246A6C9AE}" type="pres">
      <dgm:prSet presAssocID="{BE3BBDE2-0A94-4AC3-A991-C52AAACA135E}" presName="Name0" presStyleCnt="0">
        <dgm:presLayoutVars>
          <dgm:dir/>
          <dgm:animLvl val="lvl"/>
          <dgm:resizeHandles val="exact"/>
        </dgm:presLayoutVars>
      </dgm:prSet>
      <dgm:spPr/>
    </dgm:pt>
    <dgm:pt modelId="{45D32FF4-C88C-4867-A899-5EE7C9E0D38D}" type="pres">
      <dgm:prSet presAssocID="{BE3BBDE2-0A94-4AC3-A991-C52AAACA135E}" presName="tSp" presStyleCnt="0"/>
      <dgm:spPr/>
    </dgm:pt>
    <dgm:pt modelId="{1B8EEE32-698A-4B85-AE04-7BB2003980D8}" type="pres">
      <dgm:prSet presAssocID="{BE3BBDE2-0A94-4AC3-A991-C52AAACA135E}" presName="bSp" presStyleCnt="0"/>
      <dgm:spPr/>
    </dgm:pt>
    <dgm:pt modelId="{BB64E6CA-FC3B-40B3-88AF-C6C43D2F49A0}" type="pres">
      <dgm:prSet presAssocID="{BE3BBDE2-0A94-4AC3-A991-C52AAACA135E}" presName="process" presStyleCnt="0"/>
      <dgm:spPr/>
    </dgm:pt>
    <dgm:pt modelId="{8133F133-5F7B-4958-8C4E-7A37E62B09D6}" type="pres">
      <dgm:prSet presAssocID="{2228D452-EFF7-4637-B97C-9F236632FFF6}" presName="composite1" presStyleCnt="0"/>
      <dgm:spPr/>
    </dgm:pt>
    <dgm:pt modelId="{4EBAC358-056A-4A6B-A700-420901D98DA9}" type="pres">
      <dgm:prSet presAssocID="{2228D452-EFF7-4637-B97C-9F236632FFF6}" presName="dummyNode1" presStyleLbl="node1" presStyleIdx="0" presStyleCnt="4"/>
      <dgm:spPr/>
    </dgm:pt>
    <dgm:pt modelId="{D05AD932-5205-4B91-80AE-0B99AAC80826}" type="pres">
      <dgm:prSet presAssocID="{2228D452-EFF7-4637-B97C-9F236632FFF6}" presName="childNode1" presStyleLbl="bgAcc1" presStyleIdx="0" presStyleCnt="4">
        <dgm:presLayoutVars>
          <dgm:bulletEnabled val="1"/>
        </dgm:presLayoutVars>
      </dgm:prSet>
      <dgm:spPr/>
    </dgm:pt>
    <dgm:pt modelId="{5C82466D-7576-49D2-BAD4-C9F10F1FA24F}" type="pres">
      <dgm:prSet presAssocID="{2228D452-EFF7-4637-B97C-9F236632FFF6}" presName="childNode1tx" presStyleLbl="bgAcc1" presStyleIdx="0" presStyleCnt="4">
        <dgm:presLayoutVars>
          <dgm:bulletEnabled val="1"/>
        </dgm:presLayoutVars>
      </dgm:prSet>
      <dgm:spPr/>
    </dgm:pt>
    <dgm:pt modelId="{9B4E324D-A853-49B5-9C67-B6A278D950C9}" type="pres">
      <dgm:prSet presAssocID="{2228D452-EFF7-4637-B97C-9F236632FFF6}" presName="parentNode1" presStyleLbl="node1" presStyleIdx="0" presStyleCnt="4">
        <dgm:presLayoutVars>
          <dgm:chMax val="1"/>
          <dgm:bulletEnabled val="1"/>
        </dgm:presLayoutVars>
      </dgm:prSet>
      <dgm:spPr/>
    </dgm:pt>
    <dgm:pt modelId="{61B03292-1A4E-42D2-B2FC-F84382FB9C18}" type="pres">
      <dgm:prSet presAssocID="{2228D452-EFF7-4637-B97C-9F236632FFF6}" presName="connSite1" presStyleCnt="0"/>
      <dgm:spPr/>
    </dgm:pt>
    <dgm:pt modelId="{26268FE5-CD18-4FB1-BB58-7F5C36F295A1}" type="pres">
      <dgm:prSet presAssocID="{D8E7B996-46F9-45CC-B711-DED83CFC6E0F}" presName="Name9" presStyleLbl="sibTrans2D1" presStyleIdx="0" presStyleCnt="3"/>
      <dgm:spPr/>
    </dgm:pt>
    <dgm:pt modelId="{C833221C-2B80-4700-A838-99F3F28C73FD}" type="pres">
      <dgm:prSet presAssocID="{2B5847F2-383B-4722-B33D-CCB7F9BCB753}" presName="composite2" presStyleCnt="0"/>
      <dgm:spPr/>
    </dgm:pt>
    <dgm:pt modelId="{D2ADEDA0-DCD9-4211-B79B-4BF2E61256C9}" type="pres">
      <dgm:prSet presAssocID="{2B5847F2-383B-4722-B33D-CCB7F9BCB753}" presName="dummyNode2" presStyleLbl="node1" presStyleIdx="0" presStyleCnt="4"/>
      <dgm:spPr/>
    </dgm:pt>
    <dgm:pt modelId="{38E21B80-AECB-414C-B938-1E6127D3233A}" type="pres">
      <dgm:prSet presAssocID="{2B5847F2-383B-4722-B33D-CCB7F9BCB753}" presName="childNode2" presStyleLbl="bgAcc1" presStyleIdx="1" presStyleCnt="4">
        <dgm:presLayoutVars>
          <dgm:bulletEnabled val="1"/>
        </dgm:presLayoutVars>
      </dgm:prSet>
      <dgm:spPr/>
    </dgm:pt>
    <dgm:pt modelId="{C6415A3A-BAAC-4655-84B5-82BC09315A19}" type="pres">
      <dgm:prSet presAssocID="{2B5847F2-383B-4722-B33D-CCB7F9BCB753}" presName="childNode2tx" presStyleLbl="bgAcc1" presStyleIdx="1" presStyleCnt="4">
        <dgm:presLayoutVars>
          <dgm:bulletEnabled val="1"/>
        </dgm:presLayoutVars>
      </dgm:prSet>
      <dgm:spPr/>
    </dgm:pt>
    <dgm:pt modelId="{C47D73C7-4003-4947-AE88-AF66E0269AD8}" type="pres">
      <dgm:prSet presAssocID="{2B5847F2-383B-4722-B33D-CCB7F9BCB753}" presName="parentNode2" presStyleLbl="node1" presStyleIdx="1" presStyleCnt="4">
        <dgm:presLayoutVars>
          <dgm:chMax val="0"/>
          <dgm:bulletEnabled val="1"/>
        </dgm:presLayoutVars>
      </dgm:prSet>
      <dgm:spPr/>
    </dgm:pt>
    <dgm:pt modelId="{9DF04CBB-84D2-447F-8CAA-7784D77D4AE6}" type="pres">
      <dgm:prSet presAssocID="{2B5847F2-383B-4722-B33D-CCB7F9BCB753}" presName="connSite2" presStyleCnt="0"/>
      <dgm:spPr/>
    </dgm:pt>
    <dgm:pt modelId="{6A472AA4-F542-4556-9E56-3917DA423ACF}" type="pres">
      <dgm:prSet presAssocID="{30B0D43C-7D1A-4158-8A2D-AB7CC6D9822E}" presName="Name18" presStyleLbl="sibTrans2D1" presStyleIdx="1" presStyleCnt="3"/>
      <dgm:spPr/>
    </dgm:pt>
    <dgm:pt modelId="{8AC63EED-41CF-4BF4-8906-DF7298819F69}" type="pres">
      <dgm:prSet presAssocID="{EF6ACBB1-ECC2-4BF4-85AB-AE89106375C6}" presName="composite1" presStyleCnt="0"/>
      <dgm:spPr/>
    </dgm:pt>
    <dgm:pt modelId="{51A128CC-2539-4974-9C65-6DE422EB292E}" type="pres">
      <dgm:prSet presAssocID="{EF6ACBB1-ECC2-4BF4-85AB-AE89106375C6}" presName="dummyNode1" presStyleLbl="node1" presStyleIdx="1" presStyleCnt="4"/>
      <dgm:spPr/>
    </dgm:pt>
    <dgm:pt modelId="{55FE2D2E-EDE5-422F-BE73-904054011D3C}" type="pres">
      <dgm:prSet presAssocID="{EF6ACBB1-ECC2-4BF4-85AB-AE89106375C6}" presName="childNode1" presStyleLbl="bgAcc1" presStyleIdx="2" presStyleCnt="4">
        <dgm:presLayoutVars>
          <dgm:bulletEnabled val="1"/>
        </dgm:presLayoutVars>
      </dgm:prSet>
      <dgm:spPr/>
    </dgm:pt>
    <dgm:pt modelId="{E2E03AE6-DBFB-4FD5-B5DC-2CFD8270B23D}" type="pres">
      <dgm:prSet presAssocID="{EF6ACBB1-ECC2-4BF4-85AB-AE89106375C6}" presName="childNode1tx" presStyleLbl="bgAcc1" presStyleIdx="2" presStyleCnt="4">
        <dgm:presLayoutVars>
          <dgm:bulletEnabled val="1"/>
        </dgm:presLayoutVars>
      </dgm:prSet>
      <dgm:spPr/>
    </dgm:pt>
    <dgm:pt modelId="{55587A6C-A305-4C3E-AA18-BCE3D544C38E}" type="pres">
      <dgm:prSet presAssocID="{EF6ACBB1-ECC2-4BF4-85AB-AE89106375C6}" presName="parentNode1" presStyleLbl="node1" presStyleIdx="2" presStyleCnt="4">
        <dgm:presLayoutVars>
          <dgm:chMax val="1"/>
          <dgm:bulletEnabled val="1"/>
        </dgm:presLayoutVars>
      </dgm:prSet>
      <dgm:spPr/>
    </dgm:pt>
    <dgm:pt modelId="{E1D79BD1-4944-4D85-A9DD-9C51FEECB5C1}" type="pres">
      <dgm:prSet presAssocID="{EF6ACBB1-ECC2-4BF4-85AB-AE89106375C6}" presName="connSite1" presStyleCnt="0"/>
      <dgm:spPr/>
    </dgm:pt>
    <dgm:pt modelId="{A149FE76-4670-44B3-A866-ACCEC284F023}" type="pres">
      <dgm:prSet presAssocID="{C3A2D731-C9A2-41DB-8311-F43F6A1D3414}" presName="Name9" presStyleLbl="sibTrans2D1" presStyleIdx="2" presStyleCnt="3"/>
      <dgm:spPr/>
    </dgm:pt>
    <dgm:pt modelId="{612D22A9-C1C6-45CC-AC60-A89082CA1213}" type="pres">
      <dgm:prSet presAssocID="{482D77C7-5CA6-4855-A4EE-29CE20C59B2C}" presName="composite2" presStyleCnt="0"/>
      <dgm:spPr/>
    </dgm:pt>
    <dgm:pt modelId="{1C628E69-E073-41C1-81BA-15C674F637B4}" type="pres">
      <dgm:prSet presAssocID="{482D77C7-5CA6-4855-A4EE-29CE20C59B2C}" presName="dummyNode2" presStyleLbl="node1" presStyleIdx="2" presStyleCnt="4"/>
      <dgm:spPr/>
    </dgm:pt>
    <dgm:pt modelId="{7DDF4978-053B-4A2F-916A-57B1D5781C4C}" type="pres">
      <dgm:prSet presAssocID="{482D77C7-5CA6-4855-A4EE-29CE20C59B2C}" presName="childNode2" presStyleLbl="bgAcc1" presStyleIdx="3" presStyleCnt="4" custLinFactNeighborY="3085">
        <dgm:presLayoutVars>
          <dgm:bulletEnabled val="1"/>
        </dgm:presLayoutVars>
      </dgm:prSet>
      <dgm:spPr/>
    </dgm:pt>
    <dgm:pt modelId="{73A4400A-67BF-462F-B9BE-94B8FB804A0D}" type="pres">
      <dgm:prSet presAssocID="{482D77C7-5CA6-4855-A4EE-29CE20C59B2C}" presName="childNode2tx" presStyleLbl="bgAcc1" presStyleIdx="3" presStyleCnt="4">
        <dgm:presLayoutVars>
          <dgm:bulletEnabled val="1"/>
        </dgm:presLayoutVars>
      </dgm:prSet>
      <dgm:spPr/>
    </dgm:pt>
    <dgm:pt modelId="{5D5161AA-1D49-4ECA-A54B-7F0243BEB33F}" type="pres">
      <dgm:prSet presAssocID="{482D77C7-5CA6-4855-A4EE-29CE20C59B2C}" presName="parentNode2" presStyleLbl="node1" presStyleIdx="3" presStyleCnt="4">
        <dgm:presLayoutVars>
          <dgm:chMax val="0"/>
          <dgm:bulletEnabled val="1"/>
        </dgm:presLayoutVars>
      </dgm:prSet>
      <dgm:spPr/>
    </dgm:pt>
    <dgm:pt modelId="{48AFAE7D-DA76-4CC7-AF11-FFED775C5B54}" type="pres">
      <dgm:prSet presAssocID="{482D77C7-5CA6-4855-A4EE-29CE20C59B2C}" presName="connSite2" presStyleCnt="0"/>
      <dgm:spPr/>
    </dgm:pt>
  </dgm:ptLst>
  <dgm:cxnLst>
    <dgm:cxn modelId="{C27F390D-BA47-4928-9C2F-6D611FA1E1DF}" type="presOf" srcId="{AE0A67FA-236E-41F1-AF5C-9ED5C1817AD7}" destId="{E2E03AE6-DBFB-4FD5-B5DC-2CFD8270B23D}" srcOrd="1" destOrd="0" presId="urn:microsoft.com/office/officeart/2005/8/layout/hProcess4"/>
    <dgm:cxn modelId="{11FE0E23-1CE2-4B64-810F-69DDFFA2B6FF}" srcId="{BE3BBDE2-0A94-4AC3-A991-C52AAACA135E}" destId="{482D77C7-5CA6-4855-A4EE-29CE20C59B2C}" srcOrd="3" destOrd="0" parTransId="{3B780A42-BE26-4527-AAF6-383E0F02F151}" sibTransId="{095F6BA4-0754-42AA-AB60-3EC1F4271636}"/>
    <dgm:cxn modelId="{3F7E9E24-A897-4A2C-905F-7063C9805BBD}" type="presOf" srcId="{EF90A0FA-B250-4655-A3CB-2BA303CEAEE1}" destId="{D05AD932-5205-4B91-80AE-0B99AAC80826}" srcOrd="0" destOrd="0" presId="urn:microsoft.com/office/officeart/2005/8/layout/hProcess4"/>
    <dgm:cxn modelId="{C293172A-8A5F-450B-8248-57CCADBC8648}" type="presOf" srcId="{C3A2D731-C9A2-41DB-8311-F43F6A1D3414}" destId="{A149FE76-4670-44B3-A866-ACCEC284F023}" srcOrd="0" destOrd="0" presId="urn:microsoft.com/office/officeart/2005/8/layout/hProcess4"/>
    <dgm:cxn modelId="{0D7B5936-C45C-4EF7-87F7-61C14FB665F6}" srcId="{482D77C7-5CA6-4855-A4EE-29CE20C59B2C}" destId="{E94C9BA2-FA63-4C0D-AF22-BD707AD7598C}" srcOrd="0" destOrd="0" parTransId="{1997DD5C-2D70-4F98-8AB3-F6F9077220CD}" sibTransId="{6E4FB7AD-7ED5-4F8E-8F13-913F8B319A9D}"/>
    <dgm:cxn modelId="{5B22CC38-00E7-4A15-980D-319316E4D7EB}" type="presOf" srcId="{E94C9BA2-FA63-4C0D-AF22-BD707AD7598C}" destId="{7DDF4978-053B-4A2F-916A-57B1D5781C4C}" srcOrd="0" destOrd="0" presId="urn:microsoft.com/office/officeart/2005/8/layout/hProcess4"/>
    <dgm:cxn modelId="{BC2ECD5F-A3B4-4578-8FDA-DEE6B9D4E349}" type="presOf" srcId="{EF6ACBB1-ECC2-4BF4-85AB-AE89106375C6}" destId="{55587A6C-A305-4C3E-AA18-BCE3D544C38E}" srcOrd="0" destOrd="0" presId="urn:microsoft.com/office/officeart/2005/8/layout/hProcess4"/>
    <dgm:cxn modelId="{FA8E8162-2AFF-4A75-8A21-ECA0CD25FEDE}" srcId="{BE3BBDE2-0A94-4AC3-A991-C52AAACA135E}" destId="{2B5847F2-383B-4722-B33D-CCB7F9BCB753}" srcOrd="1" destOrd="0" parTransId="{3FD43579-7032-4E94-B90E-A64C0691D8F1}" sibTransId="{30B0D43C-7D1A-4158-8A2D-AB7CC6D9822E}"/>
    <dgm:cxn modelId="{1883CE6B-2CA0-4117-8638-C74B415A4209}" type="presOf" srcId="{E94C9BA2-FA63-4C0D-AF22-BD707AD7598C}" destId="{73A4400A-67BF-462F-B9BE-94B8FB804A0D}" srcOrd="1" destOrd="0" presId="urn:microsoft.com/office/officeart/2005/8/layout/hProcess4"/>
    <dgm:cxn modelId="{BAFDEC75-E305-4B89-84AC-11874EC1DE43}" type="presOf" srcId="{482D77C7-5CA6-4855-A4EE-29CE20C59B2C}" destId="{5D5161AA-1D49-4ECA-A54B-7F0243BEB33F}" srcOrd="0" destOrd="0" presId="urn:microsoft.com/office/officeart/2005/8/layout/hProcess4"/>
    <dgm:cxn modelId="{E0807F56-1AE1-4A8F-B65F-9C37FCB09141}" type="presOf" srcId="{0C366AA6-B720-47D7-84B8-455B07D36F07}" destId="{38E21B80-AECB-414C-B938-1E6127D3233A}" srcOrd="0" destOrd="0" presId="urn:microsoft.com/office/officeart/2005/8/layout/hProcess4"/>
    <dgm:cxn modelId="{AE156878-3DE3-4B68-98F1-BA216BB396DC}" srcId="{2B5847F2-383B-4722-B33D-CCB7F9BCB753}" destId="{0C366AA6-B720-47D7-84B8-455B07D36F07}" srcOrd="0" destOrd="0" parTransId="{54AC93B5-4CD2-4EDE-ABD0-B518CC1D6C56}" sibTransId="{14282F0B-00DD-4B68-BB26-4D796B325F81}"/>
    <dgm:cxn modelId="{8D9AA883-E447-412D-90B9-07F48B7C9D75}" srcId="{BE3BBDE2-0A94-4AC3-A991-C52AAACA135E}" destId="{EF6ACBB1-ECC2-4BF4-85AB-AE89106375C6}" srcOrd="2" destOrd="0" parTransId="{2CEE2E2E-B600-437A-BF07-C0FA8A0A5EE6}" sibTransId="{C3A2D731-C9A2-41DB-8311-F43F6A1D3414}"/>
    <dgm:cxn modelId="{4E218C87-24DA-46E2-AD1C-44CAC5D7D24C}" type="presOf" srcId="{AE0A67FA-236E-41F1-AF5C-9ED5C1817AD7}" destId="{55FE2D2E-EDE5-422F-BE73-904054011D3C}" srcOrd="0" destOrd="0" presId="urn:microsoft.com/office/officeart/2005/8/layout/hProcess4"/>
    <dgm:cxn modelId="{74D1C5A1-087A-44C1-94E3-28259767CAA5}" type="presOf" srcId="{BE3BBDE2-0A94-4AC3-A991-C52AAACA135E}" destId="{ABD93C3D-8E56-4831-B266-28D246A6C9AE}" srcOrd="0" destOrd="0" presId="urn:microsoft.com/office/officeart/2005/8/layout/hProcess4"/>
    <dgm:cxn modelId="{313756A4-7875-4FD2-8E6F-8B8B394EE847}" srcId="{EF6ACBB1-ECC2-4BF4-85AB-AE89106375C6}" destId="{AE0A67FA-236E-41F1-AF5C-9ED5C1817AD7}" srcOrd="0" destOrd="0" parTransId="{A8AA5853-5225-4E58-8E8A-3ECEEFDDEE54}" sibTransId="{D7CC6EF5-6B7D-45A1-8DBA-23EDD64A95F6}"/>
    <dgm:cxn modelId="{D4BB49A6-8F4A-499B-9160-5A88E7024AAB}" type="presOf" srcId="{2228D452-EFF7-4637-B97C-9F236632FFF6}" destId="{9B4E324D-A853-49B5-9C67-B6A278D950C9}" srcOrd="0" destOrd="0" presId="urn:microsoft.com/office/officeart/2005/8/layout/hProcess4"/>
    <dgm:cxn modelId="{857A4AB4-A5F0-4F6B-B626-6E04C441F08A}" srcId="{BE3BBDE2-0A94-4AC3-A991-C52AAACA135E}" destId="{2228D452-EFF7-4637-B97C-9F236632FFF6}" srcOrd="0" destOrd="0" parTransId="{B46FF56A-D2A5-4CC2-B65F-FEC1541CE7B1}" sibTransId="{D8E7B996-46F9-45CC-B711-DED83CFC6E0F}"/>
    <dgm:cxn modelId="{AACD56B6-B5D9-4B75-9D4A-122ED1E01EB7}" type="presOf" srcId="{0C366AA6-B720-47D7-84B8-455B07D36F07}" destId="{C6415A3A-BAAC-4655-84B5-82BC09315A19}" srcOrd="1" destOrd="0" presId="urn:microsoft.com/office/officeart/2005/8/layout/hProcess4"/>
    <dgm:cxn modelId="{9692FACD-5DBD-45C9-8890-3ABA670966D0}" type="presOf" srcId="{D8E7B996-46F9-45CC-B711-DED83CFC6E0F}" destId="{26268FE5-CD18-4FB1-BB58-7F5C36F295A1}" srcOrd="0" destOrd="0" presId="urn:microsoft.com/office/officeart/2005/8/layout/hProcess4"/>
    <dgm:cxn modelId="{407318D3-A72A-4C98-8DFD-22FDDA76D2E8}" type="presOf" srcId="{30B0D43C-7D1A-4158-8A2D-AB7CC6D9822E}" destId="{6A472AA4-F542-4556-9E56-3917DA423ACF}" srcOrd="0" destOrd="0" presId="urn:microsoft.com/office/officeart/2005/8/layout/hProcess4"/>
    <dgm:cxn modelId="{7741EFD6-6384-4E5B-A694-8305AA42797C}" type="presOf" srcId="{EF90A0FA-B250-4655-A3CB-2BA303CEAEE1}" destId="{5C82466D-7576-49D2-BAD4-C9F10F1FA24F}" srcOrd="1" destOrd="0" presId="urn:microsoft.com/office/officeart/2005/8/layout/hProcess4"/>
    <dgm:cxn modelId="{AF3916EE-2B7C-49C1-8F06-12674389A199}" type="presOf" srcId="{2B5847F2-383B-4722-B33D-CCB7F9BCB753}" destId="{C47D73C7-4003-4947-AE88-AF66E0269AD8}" srcOrd="0" destOrd="0" presId="urn:microsoft.com/office/officeart/2005/8/layout/hProcess4"/>
    <dgm:cxn modelId="{78B1ECFD-8D38-4F4E-951A-CA5A8128CB7D}" srcId="{2228D452-EFF7-4637-B97C-9F236632FFF6}" destId="{EF90A0FA-B250-4655-A3CB-2BA303CEAEE1}" srcOrd="0" destOrd="0" parTransId="{B9B125BF-5A79-4057-80FE-6E7D5526557E}" sibTransId="{C6D43C70-3AB8-4FF8-9FBA-C4C78F7B99F3}"/>
    <dgm:cxn modelId="{4F7AEFAE-5406-4B02-90D2-5C2654C01D1B}" type="presParOf" srcId="{ABD93C3D-8E56-4831-B266-28D246A6C9AE}" destId="{45D32FF4-C88C-4867-A899-5EE7C9E0D38D}" srcOrd="0" destOrd="0" presId="urn:microsoft.com/office/officeart/2005/8/layout/hProcess4"/>
    <dgm:cxn modelId="{E3D554AF-13CC-44D3-A127-04EFE43227AB}" type="presParOf" srcId="{ABD93C3D-8E56-4831-B266-28D246A6C9AE}" destId="{1B8EEE32-698A-4B85-AE04-7BB2003980D8}" srcOrd="1" destOrd="0" presId="urn:microsoft.com/office/officeart/2005/8/layout/hProcess4"/>
    <dgm:cxn modelId="{8253AEFA-CCAF-4E83-936A-DC2A20DF41EF}" type="presParOf" srcId="{ABD93C3D-8E56-4831-B266-28D246A6C9AE}" destId="{BB64E6CA-FC3B-40B3-88AF-C6C43D2F49A0}" srcOrd="2" destOrd="0" presId="urn:microsoft.com/office/officeart/2005/8/layout/hProcess4"/>
    <dgm:cxn modelId="{D2E0C1D9-B9D4-468A-9AC3-5EA92A12B4D2}" type="presParOf" srcId="{BB64E6CA-FC3B-40B3-88AF-C6C43D2F49A0}" destId="{8133F133-5F7B-4958-8C4E-7A37E62B09D6}" srcOrd="0" destOrd="0" presId="urn:microsoft.com/office/officeart/2005/8/layout/hProcess4"/>
    <dgm:cxn modelId="{F45F77A8-7D03-434F-8A83-9A037729DE89}" type="presParOf" srcId="{8133F133-5F7B-4958-8C4E-7A37E62B09D6}" destId="{4EBAC358-056A-4A6B-A700-420901D98DA9}" srcOrd="0" destOrd="0" presId="urn:microsoft.com/office/officeart/2005/8/layout/hProcess4"/>
    <dgm:cxn modelId="{C2DC9FB3-ADEB-47F5-9AD2-EBBD58BF646C}" type="presParOf" srcId="{8133F133-5F7B-4958-8C4E-7A37E62B09D6}" destId="{D05AD932-5205-4B91-80AE-0B99AAC80826}" srcOrd="1" destOrd="0" presId="urn:microsoft.com/office/officeart/2005/8/layout/hProcess4"/>
    <dgm:cxn modelId="{626C1E47-2B18-46AA-8FC0-0BC4ED14F89E}" type="presParOf" srcId="{8133F133-5F7B-4958-8C4E-7A37E62B09D6}" destId="{5C82466D-7576-49D2-BAD4-C9F10F1FA24F}" srcOrd="2" destOrd="0" presId="urn:microsoft.com/office/officeart/2005/8/layout/hProcess4"/>
    <dgm:cxn modelId="{452BDEB9-92A6-4587-A203-55E4B6B09093}" type="presParOf" srcId="{8133F133-5F7B-4958-8C4E-7A37E62B09D6}" destId="{9B4E324D-A853-49B5-9C67-B6A278D950C9}" srcOrd="3" destOrd="0" presId="urn:microsoft.com/office/officeart/2005/8/layout/hProcess4"/>
    <dgm:cxn modelId="{57053269-327E-4967-AAAF-4A3D4DD65C16}" type="presParOf" srcId="{8133F133-5F7B-4958-8C4E-7A37E62B09D6}" destId="{61B03292-1A4E-42D2-B2FC-F84382FB9C18}" srcOrd="4" destOrd="0" presId="urn:microsoft.com/office/officeart/2005/8/layout/hProcess4"/>
    <dgm:cxn modelId="{D6A46EA7-9019-4B8B-A3E2-6BED7EF86917}" type="presParOf" srcId="{BB64E6CA-FC3B-40B3-88AF-C6C43D2F49A0}" destId="{26268FE5-CD18-4FB1-BB58-7F5C36F295A1}" srcOrd="1" destOrd="0" presId="urn:microsoft.com/office/officeart/2005/8/layout/hProcess4"/>
    <dgm:cxn modelId="{8E91B4AD-4097-41E8-826D-3B5137E8E1DC}" type="presParOf" srcId="{BB64E6CA-FC3B-40B3-88AF-C6C43D2F49A0}" destId="{C833221C-2B80-4700-A838-99F3F28C73FD}" srcOrd="2" destOrd="0" presId="urn:microsoft.com/office/officeart/2005/8/layout/hProcess4"/>
    <dgm:cxn modelId="{A914B895-F571-4F4F-B92D-BB3C2BB69238}" type="presParOf" srcId="{C833221C-2B80-4700-A838-99F3F28C73FD}" destId="{D2ADEDA0-DCD9-4211-B79B-4BF2E61256C9}" srcOrd="0" destOrd="0" presId="urn:microsoft.com/office/officeart/2005/8/layout/hProcess4"/>
    <dgm:cxn modelId="{CDE70CEB-D82B-4E37-AFAA-742765A6A3DF}" type="presParOf" srcId="{C833221C-2B80-4700-A838-99F3F28C73FD}" destId="{38E21B80-AECB-414C-B938-1E6127D3233A}" srcOrd="1" destOrd="0" presId="urn:microsoft.com/office/officeart/2005/8/layout/hProcess4"/>
    <dgm:cxn modelId="{6A6DBAFD-F92D-4271-81BD-1AF8553834E5}" type="presParOf" srcId="{C833221C-2B80-4700-A838-99F3F28C73FD}" destId="{C6415A3A-BAAC-4655-84B5-82BC09315A19}" srcOrd="2" destOrd="0" presId="urn:microsoft.com/office/officeart/2005/8/layout/hProcess4"/>
    <dgm:cxn modelId="{2560305F-1241-48BF-8194-0E2F6EEE8DFA}" type="presParOf" srcId="{C833221C-2B80-4700-A838-99F3F28C73FD}" destId="{C47D73C7-4003-4947-AE88-AF66E0269AD8}" srcOrd="3" destOrd="0" presId="urn:microsoft.com/office/officeart/2005/8/layout/hProcess4"/>
    <dgm:cxn modelId="{1E7C4DED-1747-418D-ADE6-DF5AB04037C7}" type="presParOf" srcId="{C833221C-2B80-4700-A838-99F3F28C73FD}" destId="{9DF04CBB-84D2-447F-8CAA-7784D77D4AE6}" srcOrd="4" destOrd="0" presId="urn:microsoft.com/office/officeart/2005/8/layout/hProcess4"/>
    <dgm:cxn modelId="{31746080-2FCE-494C-8F0B-D708771DD825}" type="presParOf" srcId="{BB64E6CA-FC3B-40B3-88AF-C6C43D2F49A0}" destId="{6A472AA4-F542-4556-9E56-3917DA423ACF}" srcOrd="3" destOrd="0" presId="urn:microsoft.com/office/officeart/2005/8/layout/hProcess4"/>
    <dgm:cxn modelId="{3117D956-72D9-44A9-8C9E-C57E81906574}" type="presParOf" srcId="{BB64E6CA-FC3B-40B3-88AF-C6C43D2F49A0}" destId="{8AC63EED-41CF-4BF4-8906-DF7298819F69}" srcOrd="4" destOrd="0" presId="urn:microsoft.com/office/officeart/2005/8/layout/hProcess4"/>
    <dgm:cxn modelId="{C4438788-131C-4BE2-96DB-0CE1266FE609}" type="presParOf" srcId="{8AC63EED-41CF-4BF4-8906-DF7298819F69}" destId="{51A128CC-2539-4974-9C65-6DE422EB292E}" srcOrd="0" destOrd="0" presId="urn:microsoft.com/office/officeart/2005/8/layout/hProcess4"/>
    <dgm:cxn modelId="{6E5747D4-2893-41EC-BCC2-B7481DE63A0B}" type="presParOf" srcId="{8AC63EED-41CF-4BF4-8906-DF7298819F69}" destId="{55FE2D2E-EDE5-422F-BE73-904054011D3C}" srcOrd="1" destOrd="0" presId="urn:microsoft.com/office/officeart/2005/8/layout/hProcess4"/>
    <dgm:cxn modelId="{04BA2E69-7550-4B05-A095-EA9436646447}" type="presParOf" srcId="{8AC63EED-41CF-4BF4-8906-DF7298819F69}" destId="{E2E03AE6-DBFB-4FD5-B5DC-2CFD8270B23D}" srcOrd="2" destOrd="0" presId="urn:microsoft.com/office/officeart/2005/8/layout/hProcess4"/>
    <dgm:cxn modelId="{D01BC265-9707-4476-BF0B-03E5A3F43746}" type="presParOf" srcId="{8AC63EED-41CF-4BF4-8906-DF7298819F69}" destId="{55587A6C-A305-4C3E-AA18-BCE3D544C38E}" srcOrd="3" destOrd="0" presId="urn:microsoft.com/office/officeart/2005/8/layout/hProcess4"/>
    <dgm:cxn modelId="{B7214E76-708F-45C0-B159-51C93EF9F66A}" type="presParOf" srcId="{8AC63EED-41CF-4BF4-8906-DF7298819F69}" destId="{E1D79BD1-4944-4D85-A9DD-9C51FEECB5C1}" srcOrd="4" destOrd="0" presId="urn:microsoft.com/office/officeart/2005/8/layout/hProcess4"/>
    <dgm:cxn modelId="{DB6B1484-6A31-4478-88D8-45F0AA9986B8}" type="presParOf" srcId="{BB64E6CA-FC3B-40B3-88AF-C6C43D2F49A0}" destId="{A149FE76-4670-44B3-A866-ACCEC284F023}" srcOrd="5" destOrd="0" presId="urn:microsoft.com/office/officeart/2005/8/layout/hProcess4"/>
    <dgm:cxn modelId="{A98A216F-4092-4ED0-B186-0AC61C74E4F4}" type="presParOf" srcId="{BB64E6CA-FC3B-40B3-88AF-C6C43D2F49A0}" destId="{612D22A9-C1C6-45CC-AC60-A89082CA1213}" srcOrd="6" destOrd="0" presId="urn:microsoft.com/office/officeart/2005/8/layout/hProcess4"/>
    <dgm:cxn modelId="{9F56B393-D514-43EE-BEE2-AF2F12212FC9}" type="presParOf" srcId="{612D22A9-C1C6-45CC-AC60-A89082CA1213}" destId="{1C628E69-E073-41C1-81BA-15C674F637B4}" srcOrd="0" destOrd="0" presId="urn:microsoft.com/office/officeart/2005/8/layout/hProcess4"/>
    <dgm:cxn modelId="{BA8B901D-F574-4F8A-856A-7CAD2127C4FE}" type="presParOf" srcId="{612D22A9-C1C6-45CC-AC60-A89082CA1213}" destId="{7DDF4978-053B-4A2F-916A-57B1D5781C4C}" srcOrd="1" destOrd="0" presId="urn:microsoft.com/office/officeart/2005/8/layout/hProcess4"/>
    <dgm:cxn modelId="{7833E52E-095A-457D-A31D-3022321D7C61}" type="presParOf" srcId="{612D22A9-C1C6-45CC-AC60-A89082CA1213}" destId="{73A4400A-67BF-462F-B9BE-94B8FB804A0D}" srcOrd="2" destOrd="0" presId="urn:microsoft.com/office/officeart/2005/8/layout/hProcess4"/>
    <dgm:cxn modelId="{845990A2-19A5-4927-920D-331FD55E3143}" type="presParOf" srcId="{612D22A9-C1C6-45CC-AC60-A89082CA1213}" destId="{5D5161AA-1D49-4ECA-A54B-7F0243BEB33F}" srcOrd="3" destOrd="0" presId="urn:microsoft.com/office/officeart/2005/8/layout/hProcess4"/>
    <dgm:cxn modelId="{BBAEB4B1-648C-47FB-B5E5-E1C57EC00285}" type="presParOf" srcId="{612D22A9-C1C6-45CC-AC60-A89082CA1213}" destId="{48AFAE7D-DA76-4CC7-AF11-FFED775C5B5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208F9F-ACD1-48C5-BF10-7F2603C268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092FEC4B-FBE3-40B8-82C1-C78ADA1F29A9}">
      <dgm:prSet phldrT="[Texto]"/>
      <dgm:spPr>
        <a:solidFill>
          <a:srgbClr val="382960"/>
        </a:solidFill>
      </dgm:spPr>
      <dgm:t>
        <a:bodyPr/>
        <a:lstStyle/>
        <a:p>
          <a:r>
            <a:rPr lang="pt-BR" dirty="0"/>
            <a:t>Veículos</a:t>
          </a:r>
        </a:p>
      </dgm:t>
    </dgm:pt>
    <dgm:pt modelId="{44BEC383-229D-4E76-A249-D930837B2077}" type="parTrans" cxnId="{4F8A6B8D-4C24-40F3-91F0-41535EAF7227}">
      <dgm:prSet/>
      <dgm:spPr/>
      <dgm:t>
        <a:bodyPr/>
        <a:lstStyle/>
        <a:p>
          <a:endParaRPr lang="pt-BR"/>
        </a:p>
      </dgm:t>
    </dgm:pt>
    <dgm:pt modelId="{4D73FA6A-D270-42F5-A7EE-4F38E17A3B7A}" type="sibTrans" cxnId="{4F8A6B8D-4C24-40F3-91F0-41535EAF7227}">
      <dgm:prSet/>
      <dgm:spPr/>
      <dgm:t>
        <a:bodyPr/>
        <a:lstStyle/>
        <a:p>
          <a:endParaRPr lang="pt-BR"/>
        </a:p>
      </dgm:t>
    </dgm:pt>
    <dgm:pt modelId="{39D46BBB-775C-4972-9977-1FA6A0572263}">
      <dgm:prSet phldrT="[Texto]"/>
      <dgm:spPr>
        <a:solidFill>
          <a:srgbClr val="382960"/>
        </a:solidFill>
      </dgm:spPr>
      <dgm:t>
        <a:bodyPr/>
        <a:lstStyle/>
        <a:p>
          <a:r>
            <a:rPr lang="pt-BR" dirty="0"/>
            <a:t>Veículos de passageiros </a:t>
          </a:r>
        </a:p>
        <a:p>
          <a:r>
            <a:rPr lang="pt-BR" dirty="0"/>
            <a:t>(Passenger Vehicles)</a:t>
          </a:r>
        </a:p>
      </dgm:t>
    </dgm:pt>
    <dgm:pt modelId="{9EA0B9C7-65E2-41B2-B556-90A6C4592AE2}" type="parTrans" cxnId="{BF11B44E-3A86-4C8E-BA68-331230D23298}">
      <dgm:prSet/>
      <dgm:spPr/>
      <dgm:t>
        <a:bodyPr/>
        <a:lstStyle/>
        <a:p>
          <a:endParaRPr lang="pt-BR"/>
        </a:p>
      </dgm:t>
    </dgm:pt>
    <dgm:pt modelId="{FB79CC92-6737-4372-A91C-39097106C886}" type="sibTrans" cxnId="{BF11B44E-3A86-4C8E-BA68-331230D23298}">
      <dgm:prSet/>
      <dgm:spPr/>
      <dgm:t>
        <a:bodyPr/>
        <a:lstStyle/>
        <a:p>
          <a:endParaRPr lang="pt-BR"/>
        </a:p>
      </dgm:t>
    </dgm:pt>
    <dgm:pt modelId="{F3CD710C-E8FF-4C94-A6E4-823B3282A837}">
      <dgm:prSet phldrT="[Texto]"/>
      <dgm:spPr>
        <a:solidFill>
          <a:srgbClr val="382960"/>
        </a:solidFill>
      </dgm:spPr>
      <dgm:t>
        <a:bodyPr/>
        <a:lstStyle/>
        <a:p>
          <a:r>
            <a:rPr lang="pt-BR" dirty="0"/>
            <a:t>Veículos de bens/transporte bens (Goods Vehicles)</a:t>
          </a:r>
        </a:p>
      </dgm:t>
    </dgm:pt>
    <dgm:pt modelId="{85726FE0-272E-4E46-B481-112A590697F6}" type="parTrans" cxnId="{C58817B9-693D-4F19-94D5-40248036652D}">
      <dgm:prSet/>
      <dgm:spPr/>
      <dgm:t>
        <a:bodyPr/>
        <a:lstStyle/>
        <a:p>
          <a:endParaRPr lang="pt-BR"/>
        </a:p>
      </dgm:t>
    </dgm:pt>
    <dgm:pt modelId="{E565C85B-A71C-41F0-8443-62799BF84833}" type="sibTrans" cxnId="{C58817B9-693D-4F19-94D5-40248036652D}">
      <dgm:prSet/>
      <dgm:spPr/>
      <dgm:t>
        <a:bodyPr/>
        <a:lstStyle/>
        <a:p>
          <a:endParaRPr lang="pt-BR"/>
        </a:p>
      </dgm:t>
    </dgm:pt>
    <dgm:pt modelId="{593B77AD-946A-4351-BB2D-EFDA4A7B5B72}">
      <dgm:prSet/>
      <dgm:spPr>
        <a:solidFill>
          <a:srgbClr val="382960"/>
        </a:solidFill>
      </dgm:spPr>
      <dgm:t>
        <a:bodyPr/>
        <a:lstStyle/>
        <a:p>
          <a:r>
            <a:rPr lang="pt-BR" dirty="0"/>
            <a:t>Leves</a:t>
          </a:r>
        </a:p>
        <a:p>
          <a:r>
            <a:rPr lang="pt-BR" dirty="0"/>
            <a:t>LCV (Light </a:t>
          </a:r>
        </a:p>
        <a:p>
          <a:r>
            <a:rPr lang="pt-BR" dirty="0"/>
            <a:t>Commercial Vehicles)</a:t>
          </a:r>
        </a:p>
      </dgm:t>
    </dgm:pt>
    <dgm:pt modelId="{ACEB8365-2A4E-4FD9-852C-6E821B2A850B}" type="parTrans" cxnId="{8DE79732-5240-4510-8C7A-55D88506C422}">
      <dgm:prSet/>
      <dgm:spPr/>
      <dgm:t>
        <a:bodyPr/>
        <a:lstStyle/>
        <a:p>
          <a:endParaRPr lang="pt-BR"/>
        </a:p>
      </dgm:t>
    </dgm:pt>
    <dgm:pt modelId="{610C1C5C-6607-4AFB-B656-04EA594D2BE4}" type="sibTrans" cxnId="{8DE79732-5240-4510-8C7A-55D88506C422}">
      <dgm:prSet/>
      <dgm:spPr/>
      <dgm:t>
        <a:bodyPr/>
        <a:lstStyle/>
        <a:p>
          <a:endParaRPr lang="pt-BR"/>
        </a:p>
      </dgm:t>
    </dgm:pt>
    <dgm:pt modelId="{B70D54F3-2883-4F39-BB94-AFBE20C8CFBB}">
      <dgm:prSet/>
      <dgm:spPr>
        <a:solidFill>
          <a:srgbClr val="382960"/>
        </a:solidFill>
      </dgm:spPr>
      <dgm:t>
        <a:bodyPr/>
        <a:lstStyle/>
        <a:p>
          <a:r>
            <a:rPr lang="pt-BR" dirty="0"/>
            <a:t>Pesados</a:t>
          </a:r>
        </a:p>
        <a:p>
          <a:r>
            <a:rPr lang="pt-BR" dirty="0"/>
            <a:t>MR &amp; HD CV (Mid Range &amp; Heavy Duty Commercial Vehicles)</a:t>
          </a:r>
        </a:p>
      </dgm:t>
    </dgm:pt>
    <dgm:pt modelId="{49BCA760-C19C-4DDB-8B80-98276FB8D0C2}" type="parTrans" cxnId="{FE6A0348-325B-43DA-9D4D-6B31A895AA1D}">
      <dgm:prSet/>
      <dgm:spPr/>
      <dgm:t>
        <a:bodyPr/>
        <a:lstStyle/>
        <a:p>
          <a:endParaRPr lang="pt-BR"/>
        </a:p>
      </dgm:t>
    </dgm:pt>
    <dgm:pt modelId="{130FF948-0F36-4FD6-B9B3-F5A770E0677F}" type="sibTrans" cxnId="{FE6A0348-325B-43DA-9D4D-6B31A895AA1D}">
      <dgm:prSet/>
      <dgm:spPr/>
      <dgm:t>
        <a:bodyPr/>
        <a:lstStyle/>
        <a:p>
          <a:endParaRPr lang="pt-BR"/>
        </a:p>
      </dgm:t>
    </dgm:pt>
    <dgm:pt modelId="{99E8186A-7461-4D7F-92D8-79AF5B9E3128}">
      <dgm:prSet/>
      <dgm:spPr>
        <a:solidFill>
          <a:srgbClr val="382960"/>
        </a:solidFill>
      </dgm:spPr>
      <dgm:t>
        <a:bodyPr/>
        <a:lstStyle/>
        <a:p>
          <a:r>
            <a:rPr lang="pt-BR" dirty="0"/>
            <a:t>Leves</a:t>
          </a:r>
        </a:p>
        <a:p>
          <a:r>
            <a:rPr lang="pt-BR" dirty="0"/>
            <a:t> (Light Vehicles)</a:t>
          </a:r>
        </a:p>
      </dgm:t>
    </dgm:pt>
    <dgm:pt modelId="{D9F1E73A-F748-4A92-8A35-FA8DBD92547E}" type="parTrans" cxnId="{9278A016-4807-4EA3-AB66-142FA2153278}">
      <dgm:prSet/>
      <dgm:spPr/>
      <dgm:t>
        <a:bodyPr/>
        <a:lstStyle/>
        <a:p>
          <a:endParaRPr lang="pt-BR"/>
        </a:p>
      </dgm:t>
    </dgm:pt>
    <dgm:pt modelId="{B1350088-250B-4943-8675-7CC6A172D4F6}" type="sibTrans" cxnId="{9278A016-4807-4EA3-AB66-142FA2153278}">
      <dgm:prSet/>
      <dgm:spPr/>
      <dgm:t>
        <a:bodyPr/>
        <a:lstStyle/>
        <a:p>
          <a:endParaRPr lang="pt-BR"/>
        </a:p>
      </dgm:t>
    </dgm:pt>
    <dgm:pt modelId="{B4FA0D0C-9E08-4780-AD83-4DDA4B2E7009}">
      <dgm:prSet/>
      <dgm:spPr>
        <a:solidFill>
          <a:srgbClr val="382960"/>
        </a:solidFill>
      </dgm:spPr>
      <dgm:t>
        <a:bodyPr/>
        <a:lstStyle/>
        <a:p>
          <a:r>
            <a:rPr lang="pt-BR" dirty="0"/>
            <a:t>Pesados </a:t>
          </a:r>
        </a:p>
        <a:p>
          <a:r>
            <a:rPr lang="pt-BR" dirty="0"/>
            <a:t>(Heavy Vehicles)</a:t>
          </a:r>
        </a:p>
      </dgm:t>
    </dgm:pt>
    <dgm:pt modelId="{95A20C27-C5D6-46FF-B44A-6DCF70643324}" type="parTrans" cxnId="{B7F5DECE-902B-476A-866A-E555A0F01F4F}">
      <dgm:prSet/>
      <dgm:spPr/>
      <dgm:t>
        <a:bodyPr/>
        <a:lstStyle/>
        <a:p>
          <a:endParaRPr lang="pt-BR"/>
        </a:p>
      </dgm:t>
    </dgm:pt>
    <dgm:pt modelId="{326086D8-F9E5-4F1F-A8A9-4861F283762F}" type="sibTrans" cxnId="{B7F5DECE-902B-476A-866A-E555A0F01F4F}">
      <dgm:prSet/>
      <dgm:spPr/>
      <dgm:t>
        <a:bodyPr/>
        <a:lstStyle/>
        <a:p>
          <a:endParaRPr lang="pt-BR"/>
        </a:p>
      </dgm:t>
    </dgm:pt>
    <dgm:pt modelId="{C30C6A43-E173-4C4B-91A7-BBDD838EB0EB}">
      <dgm:prSet/>
      <dgm:spPr>
        <a:solidFill>
          <a:srgbClr val="382960"/>
        </a:solidFill>
      </dgm:spPr>
      <dgm:t>
        <a:bodyPr/>
        <a:lstStyle/>
        <a:p>
          <a:r>
            <a:rPr lang="pt-BR" dirty="0"/>
            <a:t>Carros</a:t>
          </a:r>
        </a:p>
        <a:p>
          <a:r>
            <a:rPr lang="pt-BR" dirty="0"/>
            <a:t> (Cars)</a:t>
          </a:r>
        </a:p>
      </dgm:t>
    </dgm:pt>
    <dgm:pt modelId="{C2BEED5F-AB29-4682-AB94-E120E4083281}" type="parTrans" cxnId="{4C7666EE-EB2A-484E-A75A-53E261255BA2}">
      <dgm:prSet/>
      <dgm:spPr/>
      <dgm:t>
        <a:bodyPr/>
        <a:lstStyle/>
        <a:p>
          <a:endParaRPr lang="pt-BR"/>
        </a:p>
      </dgm:t>
    </dgm:pt>
    <dgm:pt modelId="{773B856A-5956-4B78-A417-53B7745688E2}" type="sibTrans" cxnId="{4C7666EE-EB2A-484E-A75A-53E261255BA2}">
      <dgm:prSet/>
      <dgm:spPr/>
      <dgm:t>
        <a:bodyPr/>
        <a:lstStyle/>
        <a:p>
          <a:endParaRPr lang="pt-BR"/>
        </a:p>
      </dgm:t>
    </dgm:pt>
    <dgm:pt modelId="{3C326B68-2CF1-4FFC-9EA1-A2DC9AF0E2A6}">
      <dgm:prSet/>
      <dgm:spPr>
        <a:solidFill>
          <a:srgbClr val="382960"/>
        </a:solidFill>
      </dgm:spPr>
      <dgm:t>
        <a:bodyPr/>
        <a:lstStyle/>
        <a:p>
          <a:r>
            <a:rPr lang="pt-BR" dirty="0"/>
            <a:t>Pick-ups</a:t>
          </a:r>
        </a:p>
      </dgm:t>
    </dgm:pt>
    <dgm:pt modelId="{479717E2-A0F8-4BCC-B22A-FAE30DDA235F}" type="parTrans" cxnId="{830756A0-1662-4D14-A6C7-992CB60863BE}">
      <dgm:prSet/>
      <dgm:spPr/>
      <dgm:t>
        <a:bodyPr/>
        <a:lstStyle/>
        <a:p>
          <a:endParaRPr lang="pt-BR"/>
        </a:p>
      </dgm:t>
    </dgm:pt>
    <dgm:pt modelId="{688B3928-229A-492B-81F5-B775C239C3BD}" type="sibTrans" cxnId="{830756A0-1662-4D14-A6C7-992CB60863BE}">
      <dgm:prSet/>
      <dgm:spPr/>
      <dgm:t>
        <a:bodyPr/>
        <a:lstStyle/>
        <a:p>
          <a:endParaRPr lang="pt-BR"/>
        </a:p>
      </dgm:t>
    </dgm:pt>
    <dgm:pt modelId="{135AAED9-7CC4-4F6B-B58D-D5D33163E11D}">
      <dgm:prSet/>
      <dgm:spPr>
        <a:solidFill>
          <a:srgbClr val="382960"/>
        </a:solidFill>
      </dgm:spPr>
      <dgm:t>
        <a:bodyPr/>
        <a:lstStyle/>
        <a:p>
          <a:r>
            <a:rPr lang="pt-BR" dirty="0"/>
            <a:t>Ônibus</a:t>
          </a:r>
        </a:p>
        <a:p>
          <a:r>
            <a:rPr lang="pt-BR" dirty="0"/>
            <a:t> (Buses)</a:t>
          </a:r>
        </a:p>
      </dgm:t>
    </dgm:pt>
    <dgm:pt modelId="{D37E4808-5142-4937-90B1-A5A01D2B52DC}" type="parTrans" cxnId="{9F7B1155-7256-443E-804B-ED7BB20CE9EC}">
      <dgm:prSet/>
      <dgm:spPr/>
      <dgm:t>
        <a:bodyPr/>
        <a:lstStyle/>
        <a:p>
          <a:endParaRPr lang="pt-BR"/>
        </a:p>
      </dgm:t>
    </dgm:pt>
    <dgm:pt modelId="{C61644E6-41FC-4870-8707-11850F3D7CE4}" type="sibTrans" cxnId="{9F7B1155-7256-443E-804B-ED7BB20CE9EC}">
      <dgm:prSet/>
      <dgm:spPr/>
      <dgm:t>
        <a:bodyPr/>
        <a:lstStyle/>
        <a:p>
          <a:endParaRPr lang="pt-BR"/>
        </a:p>
      </dgm:t>
    </dgm:pt>
    <dgm:pt modelId="{692AD708-2BC0-441A-A1B8-7EAE40AB383A}">
      <dgm:prSet/>
      <dgm:spPr>
        <a:solidFill>
          <a:srgbClr val="382960"/>
        </a:solidFill>
      </dgm:spPr>
      <dgm:t>
        <a:bodyPr/>
        <a:lstStyle/>
        <a:p>
          <a:r>
            <a:rPr lang="pt-BR" dirty="0"/>
            <a:t>Levíssimos</a:t>
          </a:r>
        </a:p>
        <a:p>
          <a:r>
            <a:rPr lang="pt-BR" dirty="0"/>
            <a:t> (Ultra Light Vehicles)</a:t>
          </a:r>
        </a:p>
      </dgm:t>
    </dgm:pt>
    <dgm:pt modelId="{F1F4FF47-E04A-4939-9122-9F76781BC341}" type="parTrans" cxnId="{2D15C1EF-A64A-4E81-9728-C5920FB59268}">
      <dgm:prSet/>
      <dgm:spPr/>
      <dgm:t>
        <a:bodyPr/>
        <a:lstStyle/>
        <a:p>
          <a:endParaRPr lang="pt-BR"/>
        </a:p>
      </dgm:t>
    </dgm:pt>
    <dgm:pt modelId="{7CCC1395-F52A-4A8A-9668-4A914D5C145D}" type="sibTrans" cxnId="{2D15C1EF-A64A-4E81-9728-C5920FB59268}">
      <dgm:prSet/>
      <dgm:spPr/>
      <dgm:t>
        <a:bodyPr/>
        <a:lstStyle/>
        <a:p>
          <a:endParaRPr lang="pt-BR"/>
        </a:p>
      </dgm:t>
    </dgm:pt>
    <dgm:pt modelId="{78C0B8F7-4F87-4A98-8E89-6A8D010D20DB}">
      <dgm:prSet/>
      <dgm:spPr>
        <a:solidFill>
          <a:srgbClr val="382960"/>
        </a:solidFill>
      </dgm:spPr>
      <dgm:t>
        <a:bodyPr/>
        <a:lstStyle/>
        <a:p>
          <a:r>
            <a:rPr lang="pt-BR" dirty="0"/>
            <a:t>Bicicletas</a:t>
          </a:r>
        </a:p>
      </dgm:t>
    </dgm:pt>
    <dgm:pt modelId="{D9C0340B-DFCE-43B1-854A-EEC94E038900}" type="parTrans" cxnId="{6DAA3384-B278-4ECA-8E02-BA0B8570CA05}">
      <dgm:prSet/>
      <dgm:spPr/>
      <dgm:t>
        <a:bodyPr/>
        <a:lstStyle/>
        <a:p>
          <a:endParaRPr lang="pt-BR"/>
        </a:p>
      </dgm:t>
    </dgm:pt>
    <dgm:pt modelId="{6255AB7A-8D04-4B0B-83B5-5AEA0481935A}" type="sibTrans" cxnId="{6DAA3384-B278-4ECA-8E02-BA0B8570CA05}">
      <dgm:prSet/>
      <dgm:spPr/>
      <dgm:t>
        <a:bodyPr/>
        <a:lstStyle/>
        <a:p>
          <a:endParaRPr lang="pt-BR"/>
        </a:p>
      </dgm:t>
    </dgm:pt>
    <dgm:pt modelId="{9705FF77-30D6-45D5-821B-81036FC8DC7C}">
      <dgm:prSet/>
      <dgm:spPr>
        <a:solidFill>
          <a:srgbClr val="382960"/>
        </a:solidFill>
      </dgm:spPr>
      <dgm:t>
        <a:bodyPr/>
        <a:lstStyle/>
        <a:p>
          <a:r>
            <a:rPr lang="pt-BR" dirty="0"/>
            <a:t>Scooters</a:t>
          </a:r>
        </a:p>
      </dgm:t>
    </dgm:pt>
    <dgm:pt modelId="{107E1B63-A638-4D56-A939-F903E7A5FFDA}" type="parTrans" cxnId="{93FE4CF6-469C-4021-8613-9826E9205E33}">
      <dgm:prSet/>
      <dgm:spPr/>
      <dgm:t>
        <a:bodyPr/>
        <a:lstStyle/>
        <a:p>
          <a:endParaRPr lang="pt-BR"/>
        </a:p>
      </dgm:t>
    </dgm:pt>
    <dgm:pt modelId="{E8441815-F47F-4536-92CB-42BF2C42F04E}" type="sibTrans" cxnId="{93FE4CF6-469C-4021-8613-9826E9205E33}">
      <dgm:prSet/>
      <dgm:spPr/>
      <dgm:t>
        <a:bodyPr/>
        <a:lstStyle/>
        <a:p>
          <a:endParaRPr lang="pt-BR"/>
        </a:p>
      </dgm:t>
    </dgm:pt>
    <dgm:pt modelId="{75E02095-19D0-491D-AE10-F6E03E72A9D5}" type="pres">
      <dgm:prSet presAssocID="{28208F9F-ACD1-48C5-BF10-7F2603C268E5}" presName="hierChild1" presStyleCnt="0">
        <dgm:presLayoutVars>
          <dgm:orgChart val="1"/>
          <dgm:chPref val="1"/>
          <dgm:dir/>
          <dgm:animOne val="branch"/>
          <dgm:animLvl val="lvl"/>
          <dgm:resizeHandles/>
        </dgm:presLayoutVars>
      </dgm:prSet>
      <dgm:spPr/>
    </dgm:pt>
    <dgm:pt modelId="{2CED11A0-3062-4210-A845-7D32EA5E0E13}" type="pres">
      <dgm:prSet presAssocID="{092FEC4B-FBE3-40B8-82C1-C78ADA1F29A9}" presName="hierRoot1" presStyleCnt="0">
        <dgm:presLayoutVars>
          <dgm:hierBranch val="init"/>
        </dgm:presLayoutVars>
      </dgm:prSet>
      <dgm:spPr/>
    </dgm:pt>
    <dgm:pt modelId="{2B34F0B1-AFEE-4AB6-8822-D72A9EC5D1C3}" type="pres">
      <dgm:prSet presAssocID="{092FEC4B-FBE3-40B8-82C1-C78ADA1F29A9}" presName="rootComposite1" presStyleCnt="0"/>
      <dgm:spPr/>
    </dgm:pt>
    <dgm:pt modelId="{A72830A8-5FE8-413A-9988-2BBC79682108}" type="pres">
      <dgm:prSet presAssocID="{092FEC4B-FBE3-40B8-82C1-C78ADA1F29A9}" presName="rootText1" presStyleLbl="node0" presStyleIdx="0" presStyleCnt="1">
        <dgm:presLayoutVars>
          <dgm:chPref val="3"/>
        </dgm:presLayoutVars>
      </dgm:prSet>
      <dgm:spPr/>
    </dgm:pt>
    <dgm:pt modelId="{DBD3FAF8-3629-4F47-8C1D-413C116D49F6}" type="pres">
      <dgm:prSet presAssocID="{092FEC4B-FBE3-40B8-82C1-C78ADA1F29A9}" presName="rootConnector1" presStyleLbl="node1" presStyleIdx="0" presStyleCnt="0"/>
      <dgm:spPr/>
    </dgm:pt>
    <dgm:pt modelId="{7BA83FCB-BA72-4663-BB7A-188BCB2EFDD0}" type="pres">
      <dgm:prSet presAssocID="{092FEC4B-FBE3-40B8-82C1-C78ADA1F29A9}" presName="hierChild2" presStyleCnt="0"/>
      <dgm:spPr/>
    </dgm:pt>
    <dgm:pt modelId="{432EE334-AD9C-4DC7-B71F-9BFB89D3DA9B}" type="pres">
      <dgm:prSet presAssocID="{9EA0B9C7-65E2-41B2-B556-90A6C4592AE2}" presName="Name37" presStyleLbl="parChTrans1D2" presStyleIdx="0" presStyleCnt="2"/>
      <dgm:spPr/>
    </dgm:pt>
    <dgm:pt modelId="{1CCB4E5E-B0FD-49D4-A634-E40D4D49C7CD}" type="pres">
      <dgm:prSet presAssocID="{39D46BBB-775C-4972-9977-1FA6A0572263}" presName="hierRoot2" presStyleCnt="0">
        <dgm:presLayoutVars>
          <dgm:hierBranch val="init"/>
        </dgm:presLayoutVars>
      </dgm:prSet>
      <dgm:spPr/>
    </dgm:pt>
    <dgm:pt modelId="{9FC2513D-9F7F-4F82-831E-7F6D382F02A4}" type="pres">
      <dgm:prSet presAssocID="{39D46BBB-775C-4972-9977-1FA6A0572263}" presName="rootComposite" presStyleCnt="0"/>
      <dgm:spPr/>
    </dgm:pt>
    <dgm:pt modelId="{9C9E05C9-8370-4353-8A88-972D039FCC09}" type="pres">
      <dgm:prSet presAssocID="{39D46BBB-775C-4972-9977-1FA6A0572263}" presName="rootText" presStyleLbl="node2" presStyleIdx="0" presStyleCnt="2">
        <dgm:presLayoutVars>
          <dgm:chPref val="3"/>
        </dgm:presLayoutVars>
      </dgm:prSet>
      <dgm:spPr/>
    </dgm:pt>
    <dgm:pt modelId="{CE36BDFC-724A-4954-9294-7E79149BB27F}" type="pres">
      <dgm:prSet presAssocID="{39D46BBB-775C-4972-9977-1FA6A0572263}" presName="rootConnector" presStyleLbl="node2" presStyleIdx="0" presStyleCnt="2"/>
      <dgm:spPr/>
    </dgm:pt>
    <dgm:pt modelId="{BB0DB0DF-4CD5-44B4-A86D-415B73D01E10}" type="pres">
      <dgm:prSet presAssocID="{39D46BBB-775C-4972-9977-1FA6A0572263}" presName="hierChild4" presStyleCnt="0"/>
      <dgm:spPr/>
    </dgm:pt>
    <dgm:pt modelId="{36EBEB60-41A5-4AE2-A8E1-343E7516F394}" type="pres">
      <dgm:prSet presAssocID="{D9F1E73A-F748-4A92-8A35-FA8DBD92547E}" presName="Name37" presStyleLbl="parChTrans1D3" presStyleIdx="0" presStyleCnt="5"/>
      <dgm:spPr/>
    </dgm:pt>
    <dgm:pt modelId="{67CDB958-530C-4861-BA2C-D42B2229D531}" type="pres">
      <dgm:prSet presAssocID="{99E8186A-7461-4D7F-92D8-79AF5B9E3128}" presName="hierRoot2" presStyleCnt="0">
        <dgm:presLayoutVars>
          <dgm:hierBranch val="init"/>
        </dgm:presLayoutVars>
      </dgm:prSet>
      <dgm:spPr/>
    </dgm:pt>
    <dgm:pt modelId="{49246A8F-0321-48F6-AC6B-E503D3C9D648}" type="pres">
      <dgm:prSet presAssocID="{99E8186A-7461-4D7F-92D8-79AF5B9E3128}" presName="rootComposite" presStyleCnt="0"/>
      <dgm:spPr/>
    </dgm:pt>
    <dgm:pt modelId="{A84FE275-CE3F-4318-88F7-DFD6D700436B}" type="pres">
      <dgm:prSet presAssocID="{99E8186A-7461-4D7F-92D8-79AF5B9E3128}" presName="rootText" presStyleLbl="node3" presStyleIdx="0" presStyleCnt="5">
        <dgm:presLayoutVars>
          <dgm:chPref val="3"/>
        </dgm:presLayoutVars>
      </dgm:prSet>
      <dgm:spPr/>
    </dgm:pt>
    <dgm:pt modelId="{8F9C2A48-E6A7-424C-827D-BF09B2FEE998}" type="pres">
      <dgm:prSet presAssocID="{99E8186A-7461-4D7F-92D8-79AF5B9E3128}" presName="rootConnector" presStyleLbl="node3" presStyleIdx="0" presStyleCnt="5"/>
      <dgm:spPr/>
    </dgm:pt>
    <dgm:pt modelId="{9C07453C-4CCF-42CF-BA17-826FB7907880}" type="pres">
      <dgm:prSet presAssocID="{99E8186A-7461-4D7F-92D8-79AF5B9E3128}" presName="hierChild4" presStyleCnt="0"/>
      <dgm:spPr/>
    </dgm:pt>
    <dgm:pt modelId="{31E42A5C-A06F-4CD6-992E-C7B8E49FF9BF}" type="pres">
      <dgm:prSet presAssocID="{C2BEED5F-AB29-4682-AB94-E120E4083281}" presName="Name37" presStyleLbl="parChTrans1D4" presStyleIdx="0" presStyleCnt="5"/>
      <dgm:spPr/>
    </dgm:pt>
    <dgm:pt modelId="{3C82AC71-B698-4BFC-AF06-92813F37B2C9}" type="pres">
      <dgm:prSet presAssocID="{C30C6A43-E173-4C4B-91A7-BBDD838EB0EB}" presName="hierRoot2" presStyleCnt="0">
        <dgm:presLayoutVars>
          <dgm:hierBranch val="init"/>
        </dgm:presLayoutVars>
      </dgm:prSet>
      <dgm:spPr/>
    </dgm:pt>
    <dgm:pt modelId="{8572ED1B-FDFB-4529-90B1-9A1AEFEEDC49}" type="pres">
      <dgm:prSet presAssocID="{C30C6A43-E173-4C4B-91A7-BBDD838EB0EB}" presName="rootComposite" presStyleCnt="0"/>
      <dgm:spPr/>
    </dgm:pt>
    <dgm:pt modelId="{C779AB02-662B-41D4-9A2C-40F980EB6559}" type="pres">
      <dgm:prSet presAssocID="{C30C6A43-E173-4C4B-91A7-BBDD838EB0EB}" presName="rootText" presStyleLbl="node4" presStyleIdx="0" presStyleCnt="5">
        <dgm:presLayoutVars>
          <dgm:chPref val="3"/>
        </dgm:presLayoutVars>
      </dgm:prSet>
      <dgm:spPr/>
    </dgm:pt>
    <dgm:pt modelId="{BC19A943-305D-4852-A977-559E83761980}" type="pres">
      <dgm:prSet presAssocID="{C30C6A43-E173-4C4B-91A7-BBDD838EB0EB}" presName="rootConnector" presStyleLbl="node4" presStyleIdx="0" presStyleCnt="5"/>
      <dgm:spPr/>
    </dgm:pt>
    <dgm:pt modelId="{884A243B-8F59-4EEF-A41C-A134F7F80A6D}" type="pres">
      <dgm:prSet presAssocID="{C30C6A43-E173-4C4B-91A7-BBDD838EB0EB}" presName="hierChild4" presStyleCnt="0"/>
      <dgm:spPr/>
    </dgm:pt>
    <dgm:pt modelId="{5F68427C-70E2-44E9-9660-D90FF877CAAD}" type="pres">
      <dgm:prSet presAssocID="{C30C6A43-E173-4C4B-91A7-BBDD838EB0EB}" presName="hierChild5" presStyleCnt="0"/>
      <dgm:spPr/>
    </dgm:pt>
    <dgm:pt modelId="{2A71D483-A851-4E28-A252-9B5AACDAF99B}" type="pres">
      <dgm:prSet presAssocID="{479717E2-A0F8-4BCC-B22A-FAE30DDA235F}" presName="Name37" presStyleLbl="parChTrans1D4" presStyleIdx="1" presStyleCnt="5"/>
      <dgm:spPr/>
    </dgm:pt>
    <dgm:pt modelId="{F6E2B772-E3BE-467D-9CF9-8339A703D8F9}" type="pres">
      <dgm:prSet presAssocID="{3C326B68-2CF1-4FFC-9EA1-A2DC9AF0E2A6}" presName="hierRoot2" presStyleCnt="0">
        <dgm:presLayoutVars>
          <dgm:hierBranch val="init"/>
        </dgm:presLayoutVars>
      </dgm:prSet>
      <dgm:spPr/>
    </dgm:pt>
    <dgm:pt modelId="{ECCCE572-F41C-47D9-BE45-FB974F6C32DA}" type="pres">
      <dgm:prSet presAssocID="{3C326B68-2CF1-4FFC-9EA1-A2DC9AF0E2A6}" presName="rootComposite" presStyleCnt="0"/>
      <dgm:spPr/>
    </dgm:pt>
    <dgm:pt modelId="{46AF54DB-6F3D-41FF-B623-ECB8DAA08327}" type="pres">
      <dgm:prSet presAssocID="{3C326B68-2CF1-4FFC-9EA1-A2DC9AF0E2A6}" presName="rootText" presStyleLbl="node4" presStyleIdx="1" presStyleCnt="5">
        <dgm:presLayoutVars>
          <dgm:chPref val="3"/>
        </dgm:presLayoutVars>
      </dgm:prSet>
      <dgm:spPr/>
    </dgm:pt>
    <dgm:pt modelId="{D4F308E4-7A68-4392-AC2C-1DFAEAF583B0}" type="pres">
      <dgm:prSet presAssocID="{3C326B68-2CF1-4FFC-9EA1-A2DC9AF0E2A6}" presName="rootConnector" presStyleLbl="node4" presStyleIdx="1" presStyleCnt="5"/>
      <dgm:spPr/>
    </dgm:pt>
    <dgm:pt modelId="{2FFC5F59-B252-492D-B5B5-351A1A803DB7}" type="pres">
      <dgm:prSet presAssocID="{3C326B68-2CF1-4FFC-9EA1-A2DC9AF0E2A6}" presName="hierChild4" presStyleCnt="0"/>
      <dgm:spPr/>
    </dgm:pt>
    <dgm:pt modelId="{FF372FB2-21CE-404C-9517-FA37C55FC7AA}" type="pres">
      <dgm:prSet presAssocID="{3C326B68-2CF1-4FFC-9EA1-A2DC9AF0E2A6}" presName="hierChild5" presStyleCnt="0"/>
      <dgm:spPr/>
    </dgm:pt>
    <dgm:pt modelId="{792435EA-C33F-4B13-8FAB-DEC5C3291E39}" type="pres">
      <dgm:prSet presAssocID="{99E8186A-7461-4D7F-92D8-79AF5B9E3128}" presName="hierChild5" presStyleCnt="0"/>
      <dgm:spPr/>
    </dgm:pt>
    <dgm:pt modelId="{AAF2EC19-D112-410D-913D-52F1630468CB}" type="pres">
      <dgm:prSet presAssocID="{95A20C27-C5D6-46FF-B44A-6DCF70643324}" presName="Name37" presStyleLbl="parChTrans1D3" presStyleIdx="1" presStyleCnt="5"/>
      <dgm:spPr/>
    </dgm:pt>
    <dgm:pt modelId="{0CC89950-39BD-4C2C-A730-02B39CA65123}" type="pres">
      <dgm:prSet presAssocID="{B4FA0D0C-9E08-4780-AD83-4DDA4B2E7009}" presName="hierRoot2" presStyleCnt="0">
        <dgm:presLayoutVars>
          <dgm:hierBranch val="init"/>
        </dgm:presLayoutVars>
      </dgm:prSet>
      <dgm:spPr/>
    </dgm:pt>
    <dgm:pt modelId="{68E61B7C-17F2-44E5-9558-80B652E0D02A}" type="pres">
      <dgm:prSet presAssocID="{B4FA0D0C-9E08-4780-AD83-4DDA4B2E7009}" presName="rootComposite" presStyleCnt="0"/>
      <dgm:spPr/>
    </dgm:pt>
    <dgm:pt modelId="{2D8F0FBD-12C9-443F-B523-C3AAD25DC83D}" type="pres">
      <dgm:prSet presAssocID="{B4FA0D0C-9E08-4780-AD83-4DDA4B2E7009}" presName="rootText" presStyleLbl="node3" presStyleIdx="1" presStyleCnt="5">
        <dgm:presLayoutVars>
          <dgm:chPref val="3"/>
        </dgm:presLayoutVars>
      </dgm:prSet>
      <dgm:spPr/>
    </dgm:pt>
    <dgm:pt modelId="{0C088099-DEE8-4E82-AA2A-84059B16607A}" type="pres">
      <dgm:prSet presAssocID="{B4FA0D0C-9E08-4780-AD83-4DDA4B2E7009}" presName="rootConnector" presStyleLbl="node3" presStyleIdx="1" presStyleCnt="5"/>
      <dgm:spPr/>
    </dgm:pt>
    <dgm:pt modelId="{46E88975-942E-493B-80DC-BA0641D8BCC4}" type="pres">
      <dgm:prSet presAssocID="{B4FA0D0C-9E08-4780-AD83-4DDA4B2E7009}" presName="hierChild4" presStyleCnt="0"/>
      <dgm:spPr/>
    </dgm:pt>
    <dgm:pt modelId="{0B0C4AC1-B041-4544-8BC3-DEBFEC8D1AF6}" type="pres">
      <dgm:prSet presAssocID="{D37E4808-5142-4937-90B1-A5A01D2B52DC}" presName="Name37" presStyleLbl="parChTrans1D4" presStyleIdx="2" presStyleCnt="5"/>
      <dgm:spPr/>
    </dgm:pt>
    <dgm:pt modelId="{542905A1-F5CD-488B-A693-65E649B0F87A}" type="pres">
      <dgm:prSet presAssocID="{135AAED9-7CC4-4F6B-B58D-D5D33163E11D}" presName="hierRoot2" presStyleCnt="0">
        <dgm:presLayoutVars>
          <dgm:hierBranch val="init"/>
        </dgm:presLayoutVars>
      </dgm:prSet>
      <dgm:spPr/>
    </dgm:pt>
    <dgm:pt modelId="{1C71AB4D-682D-4D17-86F8-0D94CC47DD04}" type="pres">
      <dgm:prSet presAssocID="{135AAED9-7CC4-4F6B-B58D-D5D33163E11D}" presName="rootComposite" presStyleCnt="0"/>
      <dgm:spPr/>
    </dgm:pt>
    <dgm:pt modelId="{1A0072F5-741C-4DFD-BB6C-3D7CE89FA41D}" type="pres">
      <dgm:prSet presAssocID="{135AAED9-7CC4-4F6B-B58D-D5D33163E11D}" presName="rootText" presStyleLbl="node4" presStyleIdx="2" presStyleCnt="5">
        <dgm:presLayoutVars>
          <dgm:chPref val="3"/>
        </dgm:presLayoutVars>
      </dgm:prSet>
      <dgm:spPr/>
    </dgm:pt>
    <dgm:pt modelId="{22879375-B738-45C0-83DC-A06CCFD9ABE9}" type="pres">
      <dgm:prSet presAssocID="{135AAED9-7CC4-4F6B-B58D-D5D33163E11D}" presName="rootConnector" presStyleLbl="node4" presStyleIdx="2" presStyleCnt="5"/>
      <dgm:spPr/>
    </dgm:pt>
    <dgm:pt modelId="{DEF7E2F4-8583-4CD1-851B-FD3DD7881BF7}" type="pres">
      <dgm:prSet presAssocID="{135AAED9-7CC4-4F6B-B58D-D5D33163E11D}" presName="hierChild4" presStyleCnt="0"/>
      <dgm:spPr/>
    </dgm:pt>
    <dgm:pt modelId="{A9084942-0E69-4729-97C5-1D50C5E46994}" type="pres">
      <dgm:prSet presAssocID="{135AAED9-7CC4-4F6B-B58D-D5D33163E11D}" presName="hierChild5" presStyleCnt="0"/>
      <dgm:spPr/>
    </dgm:pt>
    <dgm:pt modelId="{45EC0C31-5601-4488-BAE3-E74C89AD587B}" type="pres">
      <dgm:prSet presAssocID="{B4FA0D0C-9E08-4780-AD83-4DDA4B2E7009}" presName="hierChild5" presStyleCnt="0"/>
      <dgm:spPr/>
    </dgm:pt>
    <dgm:pt modelId="{349666EA-933D-4E12-8DF7-C58CDD9FC403}" type="pres">
      <dgm:prSet presAssocID="{F1F4FF47-E04A-4939-9122-9F76781BC341}" presName="Name37" presStyleLbl="parChTrans1D3" presStyleIdx="2" presStyleCnt="5"/>
      <dgm:spPr/>
    </dgm:pt>
    <dgm:pt modelId="{7710A063-F7CB-4BB6-A31F-E411C3A6BE36}" type="pres">
      <dgm:prSet presAssocID="{692AD708-2BC0-441A-A1B8-7EAE40AB383A}" presName="hierRoot2" presStyleCnt="0">
        <dgm:presLayoutVars>
          <dgm:hierBranch val="init"/>
        </dgm:presLayoutVars>
      </dgm:prSet>
      <dgm:spPr/>
    </dgm:pt>
    <dgm:pt modelId="{D5187BD8-20BB-4461-B9B4-4FFFBA7B518C}" type="pres">
      <dgm:prSet presAssocID="{692AD708-2BC0-441A-A1B8-7EAE40AB383A}" presName="rootComposite" presStyleCnt="0"/>
      <dgm:spPr/>
    </dgm:pt>
    <dgm:pt modelId="{AA16F678-2385-435B-84B5-696C3EE2263E}" type="pres">
      <dgm:prSet presAssocID="{692AD708-2BC0-441A-A1B8-7EAE40AB383A}" presName="rootText" presStyleLbl="node3" presStyleIdx="2" presStyleCnt="5">
        <dgm:presLayoutVars>
          <dgm:chPref val="3"/>
        </dgm:presLayoutVars>
      </dgm:prSet>
      <dgm:spPr/>
    </dgm:pt>
    <dgm:pt modelId="{709F5297-7D76-4362-BA03-0817088799D5}" type="pres">
      <dgm:prSet presAssocID="{692AD708-2BC0-441A-A1B8-7EAE40AB383A}" presName="rootConnector" presStyleLbl="node3" presStyleIdx="2" presStyleCnt="5"/>
      <dgm:spPr/>
    </dgm:pt>
    <dgm:pt modelId="{FEB7FAF7-794C-45A3-A6F1-2E550CF6881E}" type="pres">
      <dgm:prSet presAssocID="{692AD708-2BC0-441A-A1B8-7EAE40AB383A}" presName="hierChild4" presStyleCnt="0"/>
      <dgm:spPr/>
    </dgm:pt>
    <dgm:pt modelId="{458E090A-3E4D-420F-807C-BEF65F6D2345}" type="pres">
      <dgm:prSet presAssocID="{D9C0340B-DFCE-43B1-854A-EEC94E038900}" presName="Name37" presStyleLbl="parChTrans1D4" presStyleIdx="3" presStyleCnt="5"/>
      <dgm:spPr/>
    </dgm:pt>
    <dgm:pt modelId="{FB224CBF-C63B-4177-98C9-8F6EAD3D4274}" type="pres">
      <dgm:prSet presAssocID="{78C0B8F7-4F87-4A98-8E89-6A8D010D20DB}" presName="hierRoot2" presStyleCnt="0">
        <dgm:presLayoutVars>
          <dgm:hierBranch val="init"/>
        </dgm:presLayoutVars>
      </dgm:prSet>
      <dgm:spPr/>
    </dgm:pt>
    <dgm:pt modelId="{EAE6B896-F06F-4089-8AA5-EEE1815D43A8}" type="pres">
      <dgm:prSet presAssocID="{78C0B8F7-4F87-4A98-8E89-6A8D010D20DB}" presName="rootComposite" presStyleCnt="0"/>
      <dgm:spPr/>
    </dgm:pt>
    <dgm:pt modelId="{4A875546-5144-47DB-8F64-E515D6459693}" type="pres">
      <dgm:prSet presAssocID="{78C0B8F7-4F87-4A98-8E89-6A8D010D20DB}" presName="rootText" presStyleLbl="node4" presStyleIdx="3" presStyleCnt="5">
        <dgm:presLayoutVars>
          <dgm:chPref val="3"/>
        </dgm:presLayoutVars>
      </dgm:prSet>
      <dgm:spPr/>
    </dgm:pt>
    <dgm:pt modelId="{7AAEA6B5-12DF-4266-AD82-37999D5A23A6}" type="pres">
      <dgm:prSet presAssocID="{78C0B8F7-4F87-4A98-8E89-6A8D010D20DB}" presName="rootConnector" presStyleLbl="node4" presStyleIdx="3" presStyleCnt="5"/>
      <dgm:spPr/>
    </dgm:pt>
    <dgm:pt modelId="{D56E23AF-71A8-4250-9648-89C15AFEA939}" type="pres">
      <dgm:prSet presAssocID="{78C0B8F7-4F87-4A98-8E89-6A8D010D20DB}" presName="hierChild4" presStyleCnt="0"/>
      <dgm:spPr/>
    </dgm:pt>
    <dgm:pt modelId="{B0602907-628A-4E67-B737-E01D9DC73515}" type="pres">
      <dgm:prSet presAssocID="{78C0B8F7-4F87-4A98-8E89-6A8D010D20DB}" presName="hierChild5" presStyleCnt="0"/>
      <dgm:spPr/>
    </dgm:pt>
    <dgm:pt modelId="{783B6073-EF17-4C3B-B647-A468CBDE3FFC}" type="pres">
      <dgm:prSet presAssocID="{107E1B63-A638-4D56-A939-F903E7A5FFDA}" presName="Name37" presStyleLbl="parChTrans1D4" presStyleIdx="4" presStyleCnt="5"/>
      <dgm:spPr/>
    </dgm:pt>
    <dgm:pt modelId="{5B0825FA-398A-4A61-8890-04938FA59140}" type="pres">
      <dgm:prSet presAssocID="{9705FF77-30D6-45D5-821B-81036FC8DC7C}" presName="hierRoot2" presStyleCnt="0">
        <dgm:presLayoutVars>
          <dgm:hierBranch val="init"/>
        </dgm:presLayoutVars>
      </dgm:prSet>
      <dgm:spPr/>
    </dgm:pt>
    <dgm:pt modelId="{B77ED158-4E13-4AA5-9356-2B6268D2E12B}" type="pres">
      <dgm:prSet presAssocID="{9705FF77-30D6-45D5-821B-81036FC8DC7C}" presName="rootComposite" presStyleCnt="0"/>
      <dgm:spPr/>
    </dgm:pt>
    <dgm:pt modelId="{2E93C0BC-5062-4E18-9035-103E2246BB9E}" type="pres">
      <dgm:prSet presAssocID="{9705FF77-30D6-45D5-821B-81036FC8DC7C}" presName="rootText" presStyleLbl="node4" presStyleIdx="4" presStyleCnt="5">
        <dgm:presLayoutVars>
          <dgm:chPref val="3"/>
        </dgm:presLayoutVars>
      </dgm:prSet>
      <dgm:spPr/>
    </dgm:pt>
    <dgm:pt modelId="{5B007AB1-138D-4E6A-B885-336333AD3D11}" type="pres">
      <dgm:prSet presAssocID="{9705FF77-30D6-45D5-821B-81036FC8DC7C}" presName="rootConnector" presStyleLbl="node4" presStyleIdx="4" presStyleCnt="5"/>
      <dgm:spPr/>
    </dgm:pt>
    <dgm:pt modelId="{8DF356E9-D366-4C41-8B20-F8E511A3DF83}" type="pres">
      <dgm:prSet presAssocID="{9705FF77-30D6-45D5-821B-81036FC8DC7C}" presName="hierChild4" presStyleCnt="0"/>
      <dgm:spPr/>
    </dgm:pt>
    <dgm:pt modelId="{821A03C7-AB8F-445E-A683-EF89E049777C}" type="pres">
      <dgm:prSet presAssocID="{9705FF77-30D6-45D5-821B-81036FC8DC7C}" presName="hierChild5" presStyleCnt="0"/>
      <dgm:spPr/>
    </dgm:pt>
    <dgm:pt modelId="{96F63921-BC87-4236-AAE4-076783D6A42B}" type="pres">
      <dgm:prSet presAssocID="{692AD708-2BC0-441A-A1B8-7EAE40AB383A}" presName="hierChild5" presStyleCnt="0"/>
      <dgm:spPr/>
    </dgm:pt>
    <dgm:pt modelId="{D5CDB05A-7024-427C-AC78-44CF4CB40DCC}" type="pres">
      <dgm:prSet presAssocID="{39D46BBB-775C-4972-9977-1FA6A0572263}" presName="hierChild5" presStyleCnt="0"/>
      <dgm:spPr/>
    </dgm:pt>
    <dgm:pt modelId="{D9B325D5-0457-41B0-9404-1999F04BEB24}" type="pres">
      <dgm:prSet presAssocID="{85726FE0-272E-4E46-B481-112A590697F6}" presName="Name37" presStyleLbl="parChTrans1D2" presStyleIdx="1" presStyleCnt="2"/>
      <dgm:spPr/>
    </dgm:pt>
    <dgm:pt modelId="{B5ED3E96-DFC3-43F5-A4E5-C9D34C2198E1}" type="pres">
      <dgm:prSet presAssocID="{F3CD710C-E8FF-4C94-A6E4-823B3282A837}" presName="hierRoot2" presStyleCnt="0">
        <dgm:presLayoutVars>
          <dgm:hierBranch val="init"/>
        </dgm:presLayoutVars>
      </dgm:prSet>
      <dgm:spPr/>
    </dgm:pt>
    <dgm:pt modelId="{F9F91FAE-7784-4778-AC5B-7D1A650F3C5D}" type="pres">
      <dgm:prSet presAssocID="{F3CD710C-E8FF-4C94-A6E4-823B3282A837}" presName="rootComposite" presStyleCnt="0"/>
      <dgm:spPr/>
    </dgm:pt>
    <dgm:pt modelId="{E391047A-561C-499C-9AB9-84C0895E5D33}" type="pres">
      <dgm:prSet presAssocID="{F3CD710C-E8FF-4C94-A6E4-823B3282A837}" presName="rootText" presStyleLbl="node2" presStyleIdx="1" presStyleCnt="2">
        <dgm:presLayoutVars>
          <dgm:chPref val="3"/>
        </dgm:presLayoutVars>
      </dgm:prSet>
      <dgm:spPr/>
    </dgm:pt>
    <dgm:pt modelId="{2C303AE3-25A8-42B1-B29D-8662E00B033E}" type="pres">
      <dgm:prSet presAssocID="{F3CD710C-E8FF-4C94-A6E4-823B3282A837}" presName="rootConnector" presStyleLbl="node2" presStyleIdx="1" presStyleCnt="2"/>
      <dgm:spPr/>
    </dgm:pt>
    <dgm:pt modelId="{C229530C-FACA-4C49-9A9C-8037EF64FE9C}" type="pres">
      <dgm:prSet presAssocID="{F3CD710C-E8FF-4C94-A6E4-823B3282A837}" presName="hierChild4" presStyleCnt="0"/>
      <dgm:spPr/>
    </dgm:pt>
    <dgm:pt modelId="{D327870A-D88D-475B-9E34-07DFB6CC1E4F}" type="pres">
      <dgm:prSet presAssocID="{ACEB8365-2A4E-4FD9-852C-6E821B2A850B}" presName="Name37" presStyleLbl="parChTrans1D3" presStyleIdx="3" presStyleCnt="5"/>
      <dgm:spPr/>
    </dgm:pt>
    <dgm:pt modelId="{86692E09-FD62-48FB-B5CD-9A60A7EE4EF1}" type="pres">
      <dgm:prSet presAssocID="{593B77AD-946A-4351-BB2D-EFDA4A7B5B72}" presName="hierRoot2" presStyleCnt="0">
        <dgm:presLayoutVars>
          <dgm:hierBranch val="init"/>
        </dgm:presLayoutVars>
      </dgm:prSet>
      <dgm:spPr/>
    </dgm:pt>
    <dgm:pt modelId="{A8089FBA-D1FE-46B1-80D0-DA8A2E2C05B6}" type="pres">
      <dgm:prSet presAssocID="{593B77AD-946A-4351-BB2D-EFDA4A7B5B72}" presName="rootComposite" presStyleCnt="0"/>
      <dgm:spPr/>
    </dgm:pt>
    <dgm:pt modelId="{187A20C5-CB67-44A0-A888-388DB959E6D0}" type="pres">
      <dgm:prSet presAssocID="{593B77AD-946A-4351-BB2D-EFDA4A7B5B72}" presName="rootText" presStyleLbl="node3" presStyleIdx="3" presStyleCnt="5">
        <dgm:presLayoutVars>
          <dgm:chPref val="3"/>
        </dgm:presLayoutVars>
      </dgm:prSet>
      <dgm:spPr/>
    </dgm:pt>
    <dgm:pt modelId="{42BFBC10-8F84-40BA-90CF-82C5C2194592}" type="pres">
      <dgm:prSet presAssocID="{593B77AD-946A-4351-BB2D-EFDA4A7B5B72}" presName="rootConnector" presStyleLbl="node3" presStyleIdx="3" presStyleCnt="5"/>
      <dgm:spPr/>
    </dgm:pt>
    <dgm:pt modelId="{37BF6EEE-FDB1-4D12-8940-EC5749BFC5BC}" type="pres">
      <dgm:prSet presAssocID="{593B77AD-946A-4351-BB2D-EFDA4A7B5B72}" presName="hierChild4" presStyleCnt="0"/>
      <dgm:spPr/>
    </dgm:pt>
    <dgm:pt modelId="{DEC80AAA-28BA-4194-9B78-751CD8E6AD55}" type="pres">
      <dgm:prSet presAssocID="{593B77AD-946A-4351-BB2D-EFDA4A7B5B72}" presName="hierChild5" presStyleCnt="0"/>
      <dgm:spPr/>
    </dgm:pt>
    <dgm:pt modelId="{FECE7749-209E-4918-A868-980E290E93F4}" type="pres">
      <dgm:prSet presAssocID="{49BCA760-C19C-4DDB-8B80-98276FB8D0C2}" presName="Name37" presStyleLbl="parChTrans1D3" presStyleIdx="4" presStyleCnt="5"/>
      <dgm:spPr/>
    </dgm:pt>
    <dgm:pt modelId="{4B1556E2-CD33-4022-81BE-D5B8003CA892}" type="pres">
      <dgm:prSet presAssocID="{B70D54F3-2883-4F39-BB94-AFBE20C8CFBB}" presName="hierRoot2" presStyleCnt="0">
        <dgm:presLayoutVars>
          <dgm:hierBranch val="init"/>
        </dgm:presLayoutVars>
      </dgm:prSet>
      <dgm:spPr/>
    </dgm:pt>
    <dgm:pt modelId="{98FA6425-D221-4089-A0B6-19E34CE51579}" type="pres">
      <dgm:prSet presAssocID="{B70D54F3-2883-4F39-BB94-AFBE20C8CFBB}" presName="rootComposite" presStyleCnt="0"/>
      <dgm:spPr/>
    </dgm:pt>
    <dgm:pt modelId="{5CEFBED9-84AB-438B-8C0D-9CAB291AEFAA}" type="pres">
      <dgm:prSet presAssocID="{B70D54F3-2883-4F39-BB94-AFBE20C8CFBB}" presName="rootText" presStyleLbl="node3" presStyleIdx="4" presStyleCnt="5">
        <dgm:presLayoutVars>
          <dgm:chPref val="3"/>
        </dgm:presLayoutVars>
      </dgm:prSet>
      <dgm:spPr/>
    </dgm:pt>
    <dgm:pt modelId="{EBF1A32C-A999-4541-8EB7-2DF530D56498}" type="pres">
      <dgm:prSet presAssocID="{B70D54F3-2883-4F39-BB94-AFBE20C8CFBB}" presName="rootConnector" presStyleLbl="node3" presStyleIdx="4" presStyleCnt="5"/>
      <dgm:spPr/>
    </dgm:pt>
    <dgm:pt modelId="{3206AC5A-808A-44ED-80EE-9147D481AE71}" type="pres">
      <dgm:prSet presAssocID="{B70D54F3-2883-4F39-BB94-AFBE20C8CFBB}" presName="hierChild4" presStyleCnt="0"/>
      <dgm:spPr/>
    </dgm:pt>
    <dgm:pt modelId="{8A1255A5-07A1-4BB5-A72A-C2F63BD53950}" type="pres">
      <dgm:prSet presAssocID="{B70D54F3-2883-4F39-BB94-AFBE20C8CFBB}" presName="hierChild5" presStyleCnt="0"/>
      <dgm:spPr/>
    </dgm:pt>
    <dgm:pt modelId="{080A85B2-EF7B-4139-8F76-B740FDC98CEE}" type="pres">
      <dgm:prSet presAssocID="{F3CD710C-E8FF-4C94-A6E4-823B3282A837}" presName="hierChild5" presStyleCnt="0"/>
      <dgm:spPr/>
    </dgm:pt>
    <dgm:pt modelId="{DD58B5B1-3431-46C9-937A-53DDEB63534C}" type="pres">
      <dgm:prSet presAssocID="{092FEC4B-FBE3-40B8-82C1-C78ADA1F29A9}" presName="hierChild3" presStyleCnt="0"/>
      <dgm:spPr/>
    </dgm:pt>
  </dgm:ptLst>
  <dgm:cxnLst>
    <dgm:cxn modelId="{1860B105-BB8A-46A5-90BF-75F9C984E64F}" type="presOf" srcId="{692AD708-2BC0-441A-A1B8-7EAE40AB383A}" destId="{709F5297-7D76-4362-BA03-0817088799D5}" srcOrd="1" destOrd="0" presId="urn:microsoft.com/office/officeart/2005/8/layout/orgChart1"/>
    <dgm:cxn modelId="{40DC2F0B-1E00-44BB-8A6C-C5124FCB67D1}" type="presOf" srcId="{D9C0340B-DFCE-43B1-854A-EEC94E038900}" destId="{458E090A-3E4D-420F-807C-BEF65F6D2345}" srcOrd="0" destOrd="0" presId="urn:microsoft.com/office/officeart/2005/8/layout/orgChart1"/>
    <dgm:cxn modelId="{ADB53214-2AB9-4247-BF5F-74660A130A2A}" type="presOf" srcId="{D9F1E73A-F748-4A92-8A35-FA8DBD92547E}" destId="{36EBEB60-41A5-4AE2-A8E1-343E7516F394}" srcOrd="0" destOrd="0" presId="urn:microsoft.com/office/officeart/2005/8/layout/orgChart1"/>
    <dgm:cxn modelId="{63AEDC15-1238-4D0A-B0A7-8978F0B277B2}" type="presOf" srcId="{9705FF77-30D6-45D5-821B-81036FC8DC7C}" destId="{5B007AB1-138D-4E6A-B885-336333AD3D11}" srcOrd="1" destOrd="0" presId="urn:microsoft.com/office/officeart/2005/8/layout/orgChart1"/>
    <dgm:cxn modelId="{9278A016-4807-4EA3-AB66-142FA2153278}" srcId="{39D46BBB-775C-4972-9977-1FA6A0572263}" destId="{99E8186A-7461-4D7F-92D8-79AF5B9E3128}" srcOrd="0" destOrd="0" parTransId="{D9F1E73A-F748-4A92-8A35-FA8DBD92547E}" sibTransId="{B1350088-250B-4943-8675-7CC6A172D4F6}"/>
    <dgm:cxn modelId="{7DAD5724-F75B-4478-B719-B62943736E37}" type="presOf" srcId="{092FEC4B-FBE3-40B8-82C1-C78ADA1F29A9}" destId="{DBD3FAF8-3629-4F47-8C1D-413C116D49F6}" srcOrd="1" destOrd="0" presId="urn:microsoft.com/office/officeart/2005/8/layout/orgChart1"/>
    <dgm:cxn modelId="{B4608D26-4419-4299-AA2B-544FF9AE0A54}" type="presOf" srcId="{39D46BBB-775C-4972-9977-1FA6A0572263}" destId="{CE36BDFC-724A-4954-9294-7E79149BB27F}" srcOrd="1" destOrd="0" presId="urn:microsoft.com/office/officeart/2005/8/layout/orgChart1"/>
    <dgm:cxn modelId="{3770162F-1736-42DB-BAF7-4C22C5A37EE4}" type="presOf" srcId="{39D46BBB-775C-4972-9977-1FA6A0572263}" destId="{9C9E05C9-8370-4353-8A88-972D039FCC09}" srcOrd="0" destOrd="0" presId="urn:microsoft.com/office/officeart/2005/8/layout/orgChart1"/>
    <dgm:cxn modelId="{8DE79732-5240-4510-8C7A-55D88506C422}" srcId="{F3CD710C-E8FF-4C94-A6E4-823B3282A837}" destId="{593B77AD-946A-4351-BB2D-EFDA4A7B5B72}" srcOrd="0" destOrd="0" parTransId="{ACEB8365-2A4E-4FD9-852C-6E821B2A850B}" sibTransId="{610C1C5C-6607-4AFB-B656-04EA594D2BE4}"/>
    <dgm:cxn modelId="{3A767D36-5762-4519-BFDD-F81FE5C2951D}" type="presOf" srcId="{593B77AD-946A-4351-BB2D-EFDA4A7B5B72}" destId="{187A20C5-CB67-44A0-A888-388DB959E6D0}" srcOrd="0" destOrd="0" presId="urn:microsoft.com/office/officeart/2005/8/layout/orgChart1"/>
    <dgm:cxn modelId="{1E04D35D-E7E6-47D8-BF7F-E48E992DA0DE}" type="presOf" srcId="{692AD708-2BC0-441A-A1B8-7EAE40AB383A}" destId="{AA16F678-2385-435B-84B5-696C3EE2263E}" srcOrd="0" destOrd="0" presId="urn:microsoft.com/office/officeart/2005/8/layout/orgChart1"/>
    <dgm:cxn modelId="{947F0242-F606-43DA-B9EB-490D80959313}" type="presOf" srcId="{135AAED9-7CC4-4F6B-B58D-D5D33163E11D}" destId="{1A0072F5-741C-4DFD-BB6C-3D7CE89FA41D}" srcOrd="0" destOrd="0" presId="urn:microsoft.com/office/officeart/2005/8/layout/orgChart1"/>
    <dgm:cxn modelId="{36F4DF46-BD5B-4D58-B011-D5F033DFB626}" type="presOf" srcId="{78C0B8F7-4F87-4A98-8E89-6A8D010D20DB}" destId="{7AAEA6B5-12DF-4266-AD82-37999D5A23A6}" srcOrd="1" destOrd="0" presId="urn:microsoft.com/office/officeart/2005/8/layout/orgChart1"/>
    <dgm:cxn modelId="{FE6A0348-325B-43DA-9D4D-6B31A895AA1D}" srcId="{F3CD710C-E8FF-4C94-A6E4-823B3282A837}" destId="{B70D54F3-2883-4F39-BB94-AFBE20C8CFBB}" srcOrd="1" destOrd="0" parTransId="{49BCA760-C19C-4DDB-8B80-98276FB8D0C2}" sibTransId="{130FF948-0F36-4FD6-B9B3-F5A770E0677F}"/>
    <dgm:cxn modelId="{BF11B44E-3A86-4C8E-BA68-331230D23298}" srcId="{092FEC4B-FBE3-40B8-82C1-C78ADA1F29A9}" destId="{39D46BBB-775C-4972-9977-1FA6A0572263}" srcOrd="0" destOrd="0" parTransId="{9EA0B9C7-65E2-41B2-B556-90A6C4592AE2}" sibTransId="{FB79CC92-6737-4372-A91C-39097106C886}"/>
    <dgm:cxn modelId="{3747A54F-E131-4522-B9F1-600C88548DFC}" type="presOf" srcId="{107E1B63-A638-4D56-A939-F903E7A5FFDA}" destId="{783B6073-EF17-4C3B-B647-A468CBDE3FFC}" srcOrd="0" destOrd="0" presId="urn:microsoft.com/office/officeart/2005/8/layout/orgChart1"/>
    <dgm:cxn modelId="{2BB9C94F-889A-43C5-974B-39E03C0D2B65}" type="presOf" srcId="{135AAED9-7CC4-4F6B-B58D-D5D33163E11D}" destId="{22879375-B738-45C0-83DC-A06CCFD9ABE9}" srcOrd="1" destOrd="0" presId="urn:microsoft.com/office/officeart/2005/8/layout/orgChart1"/>
    <dgm:cxn modelId="{9F7B1155-7256-443E-804B-ED7BB20CE9EC}" srcId="{B4FA0D0C-9E08-4780-AD83-4DDA4B2E7009}" destId="{135AAED9-7CC4-4F6B-B58D-D5D33163E11D}" srcOrd="0" destOrd="0" parTransId="{D37E4808-5142-4937-90B1-A5A01D2B52DC}" sibTransId="{C61644E6-41FC-4870-8707-11850F3D7CE4}"/>
    <dgm:cxn modelId="{620BA575-6924-401D-BEC6-E63A871514C1}" type="presOf" srcId="{C30C6A43-E173-4C4B-91A7-BBDD838EB0EB}" destId="{BC19A943-305D-4852-A977-559E83761980}" srcOrd="1" destOrd="0" presId="urn:microsoft.com/office/officeart/2005/8/layout/orgChart1"/>
    <dgm:cxn modelId="{09417856-DDB7-405A-B7C5-5D4105843ECD}" type="presOf" srcId="{3C326B68-2CF1-4FFC-9EA1-A2DC9AF0E2A6}" destId="{46AF54DB-6F3D-41FF-B623-ECB8DAA08327}" srcOrd="0" destOrd="0" presId="urn:microsoft.com/office/officeart/2005/8/layout/orgChart1"/>
    <dgm:cxn modelId="{C40BF976-D49A-4820-B3E7-3FA69AA5D11A}" type="presOf" srcId="{9705FF77-30D6-45D5-821B-81036FC8DC7C}" destId="{2E93C0BC-5062-4E18-9035-103E2246BB9E}" srcOrd="0" destOrd="0" presId="urn:microsoft.com/office/officeart/2005/8/layout/orgChart1"/>
    <dgm:cxn modelId="{0A440759-DE36-4C4B-AF77-C0D8FC925C2E}" type="presOf" srcId="{85726FE0-272E-4E46-B481-112A590697F6}" destId="{D9B325D5-0457-41B0-9404-1999F04BEB24}" srcOrd="0" destOrd="0" presId="urn:microsoft.com/office/officeart/2005/8/layout/orgChart1"/>
    <dgm:cxn modelId="{68B54E7D-CD3E-42BD-A05A-8F219AE62B85}" type="presOf" srcId="{3C326B68-2CF1-4FFC-9EA1-A2DC9AF0E2A6}" destId="{D4F308E4-7A68-4392-AC2C-1DFAEAF583B0}" srcOrd="1" destOrd="0" presId="urn:microsoft.com/office/officeart/2005/8/layout/orgChart1"/>
    <dgm:cxn modelId="{E60A4F81-1F9E-4277-ACFB-BFE593AE00A6}" type="presOf" srcId="{95A20C27-C5D6-46FF-B44A-6DCF70643324}" destId="{AAF2EC19-D112-410D-913D-52F1630468CB}" srcOrd="0" destOrd="0" presId="urn:microsoft.com/office/officeart/2005/8/layout/orgChart1"/>
    <dgm:cxn modelId="{6DAA3384-B278-4ECA-8E02-BA0B8570CA05}" srcId="{692AD708-2BC0-441A-A1B8-7EAE40AB383A}" destId="{78C0B8F7-4F87-4A98-8E89-6A8D010D20DB}" srcOrd="0" destOrd="0" parTransId="{D9C0340B-DFCE-43B1-854A-EEC94E038900}" sibTransId="{6255AB7A-8D04-4B0B-83B5-5AEA0481935A}"/>
    <dgm:cxn modelId="{39FD1489-5AC7-45C9-A78C-EA5DBFC77E44}" type="presOf" srcId="{99E8186A-7461-4D7F-92D8-79AF5B9E3128}" destId="{A84FE275-CE3F-4318-88F7-DFD6D700436B}" srcOrd="0" destOrd="0" presId="urn:microsoft.com/office/officeart/2005/8/layout/orgChart1"/>
    <dgm:cxn modelId="{D699758A-4DD4-4587-84CF-BC38928E8739}" type="presOf" srcId="{F3CD710C-E8FF-4C94-A6E4-823B3282A837}" destId="{2C303AE3-25A8-42B1-B29D-8662E00B033E}" srcOrd="1" destOrd="0" presId="urn:microsoft.com/office/officeart/2005/8/layout/orgChart1"/>
    <dgm:cxn modelId="{4F8A6B8D-4C24-40F3-91F0-41535EAF7227}" srcId="{28208F9F-ACD1-48C5-BF10-7F2603C268E5}" destId="{092FEC4B-FBE3-40B8-82C1-C78ADA1F29A9}" srcOrd="0" destOrd="0" parTransId="{44BEC383-229D-4E76-A249-D930837B2077}" sibTransId="{4D73FA6A-D270-42F5-A7EE-4F38E17A3B7A}"/>
    <dgm:cxn modelId="{62D45C9A-E325-40BB-9131-7DF32AF77E49}" type="presOf" srcId="{49BCA760-C19C-4DDB-8B80-98276FB8D0C2}" destId="{FECE7749-209E-4918-A868-980E290E93F4}" srcOrd="0" destOrd="0" presId="urn:microsoft.com/office/officeart/2005/8/layout/orgChart1"/>
    <dgm:cxn modelId="{9750689F-9B1D-4AB4-966F-CBB847E1C852}" type="presOf" srcId="{F3CD710C-E8FF-4C94-A6E4-823B3282A837}" destId="{E391047A-561C-499C-9AB9-84C0895E5D33}" srcOrd="0" destOrd="0" presId="urn:microsoft.com/office/officeart/2005/8/layout/orgChart1"/>
    <dgm:cxn modelId="{830756A0-1662-4D14-A6C7-992CB60863BE}" srcId="{99E8186A-7461-4D7F-92D8-79AF5B9E3128}" destId="{3C326B68-2CF1-4FFC-9EA1-A2DC9AF0E2A6}" srcOrd="1" destOrd="0" parTransId="{479717E2-A0F8-4BCC-B22A-FAE30DDA235F}" sibTransId="{688B3928-229A-492B-81F5-B775C239C3BD}"/>
    <dgm:cxn modelId="{00B72CA5-5198-4527-9ED1-C44DD4E0C617}" type="presOf" srcId="{F1F4FF47-E04A-4939-9122-9F76781BC341}" destId="{349666EA-933D-4E12-8DF7-C58CDD9FC403}" srcOrd="0" destOrd="0" presId="urn:microsoft.com/office/officeart/2005/8/layout/orgChart1"/>
    <dgm:cxn modelId="{532949A5-71DF-49FF-BD9F-C0F852CF8F6A}" type="presOf" srcId="{B4FA0D0C-9E08-4780-AD83-4DDA4B2E7009}" destId="{2D8F0FBD-12C9-443F-B523-C3AAD25DC83D}" srcOrd="0" destOrd="0" presId="urn:microsoft.com/office/officeart/2005/8/layout/orgChart1"/>
    <dgm:cxn modelId="{603F9FA7-1407-45F3-8CFD-8292C1FB8CA3}" type="presOf" srcId="{C2BEED5F-AB29-4682-AB94-E120E4083281}" destId="{31E42A5C-A06F-4CD6-992E-C7B8E49FF9BF}" srcOrd="0" destOrd="0" presId="urn:microsoft.com/office/officeart/2005/8/layout/orgChart1"/>
    <dgm:cxn modelId="{C58817B9-693D-4F19-94D5-40248036652D}" srcId="{092FEC4B-FBE3-40B8-82C1-C78ADA1F29A9}" destId="{F3CD710C-E8FF-4C94-A6E4-823B3282A837}" srcOrd="1" destOrd="0" parTransId="{85726FE0-272E-4E46-B481-112A590697F6}" sibTransId="{E565C85B-A71C-41F0-8443-62799BF84833}"/>
    <dgm:cxn modelId="{148D58C6-CEB3-4701-9378-656360EEE1C0}" type="presOf" srcId="{B70D54F3-2883-4F39-BB94-AFBE20C8CFBB}" destId="{EBF1A32C-A999-4541-8EB7-2DF530D56498}" srcOrd="1" destOrd="0" presId="urn:microsoft.com/office/officeart/2005/8/layout/orgChart1"/>
    <dgm:cxn modelId="{12CF95C6-443D-4C5A-9A64-BB26E85A34D6}" type="presOf" srcId="{78C0B8F7-4F87-4A98-8E89-6A8D010D20DB}" destId="{4A875546-5144-47DB-8F64-E515D6459693}" srcOrd="0" destOrd="0" presId="urn:microsoft.com/office/officeart/2005/8/layout/orgChart1"/>
    <dgm:cxn modelId="{6EA985CA-8155-43B9-8D8F-046674B5495B}" type="presOf" srcId="{D37E4808-5142-4937-90B1-A5A01D2B52DC}" destId="{0B0C4AC1-B041-4544-8BC3-DEBFEC8D1AF6}" srcOrd="0" destOrd="0" presId="urn:microsoft.com/office/officeart/2005/8/layout/orgChart1"/>
    <dgm:cxn modelId="{FB7380CD-D2F0-4D26-8A45-258EE6DE65C2}" type="presOf" srcId="{B70D54F3-2883-4F39-BB94-AFBE20C8CFBB}" destId="{5CEFBED9-84AB-438B-8C0D-9CAB291AEFAA}" srcOrd="0" destOrd="0" presId="urn:microsoft.com/office/officeart/2005/8/layout/orgChart1"/>
    <dgm:cxn modelId="{B7F5DECE-902B-476A-866A-E555A0F01F4F}" srcId="{39D46BBB-775C-4972-9977-1FA6A0572263}" destId="{B4FA0D0C-9E08-4780-AD83-4DDA4B2E7009}" srcOrd="1" destOrd="0" parTransId="{95A20C27-C5D6-46FF-B44A-6DCF70643324}" sibTransId="{326086D8-F9E5-4F1F-A8A9-4861F283762F}"/>
    <dgm:cxn modelId="{E89227D2-3282-4A2F-B4F9-4C68123B1DD5}" type="presOf" srcId="{C30C6A43-E173-4C4B-91A7-BBDD838EB0EB}" destId="{C779AB02-662B-41D4-9A2C-40F980EB6559}" srcOrd="0" destOrd="0" presId="urn:microsoft.com/office/officeart/2005/8/layout/orgChart1"/>
    <dgm:cxn modelId="{6A562ED3-2783-4416-84A0-EBF8B7FE00BC}" type="presOf" srcId="{B4FA0D0C-9E08-4780-AD83-4DDA4B2E7009}" destId="{0C088099-DEE8-4E82-AA2A-84059B16607A}" srcOrd="1" destOrd="0" presId="urn:microsoft.com/office/officeart/2005/8/layout/orgChart1"/>
    <dgm:cxn modelId="{3A9EC4D6-51FA-4F4F-A8A8-E0B185D21346}" type="presOf" srcId="{092FEC4B-FBE3-40B8-82C1-C78ADA1F29A9}" destId="{A72830A8-5FE8-413A-9988-2BBC79682108}" srcOrd="0" destOrd="0" presId="urn:microsoft.com/office/officeart/2005/8/layout/orgChart1"/>
    <dgm:cxn modelId="{02D57FD9-6017-40A4-B24A-CE0BEDAE3D4D}" type="presOf" srcId="{28208F9F-ACD1-48C5-BF10-7F2603C268E5}" destId="{75E02095-19D0-491D-AE10-F6E03E72A9D5}" srcOrd="0" destOrd="0" presId="urn:microsoft.com/office/officeart/2005/8/layout/orgChart1"/>
    <dgm:cxn modelId="{8FB1F0DB-A94F-4911-9758-D41859F8BEE2}" type="presOf" srcId="{593B77AD-946A-4351-BB2D-EFDA4A7B5B72}" destId="{42BFBC10-8F84-40BA-90CF-82C5C2194592}" srcOrd="1" destOrd="0" presId="urn:microsoft.com/office/officeart/2005/8/layout/orgChart1"/>
    <dgm:cxn modelId="{A32B46DD-DD05-45C6-A7E8-EE33EDE0A6D7}" type="presOf" srcId="{ACEB8365-2A4E-4FD9-852C-6E821B2A850B}" destId="{D327870A-D88D-475B-9E34-07DFB6CC1E4F}" srcOrd="0" destOrd="0" presId="urn:microsoft.com/office/officeart/2005/8/layout/orgChart1"/>
    <dgm:cxn modelId="{692166DE-88D7-4285-BF8B-BBAB3E8B8F55}" type="presOf" srcId="{9EA0B9C7-65E2-41B2-B556-90A6C4592AE2}" destId="{432EE334-AD9C-4DC7-B71F-9BFB89D3DA9B}" srcOrd="0" destOrd="0" presId="urn:microsoft.com/office/officeart/2005/8/layout/orgChart1"/>
    <dgm:cxn modelId="{4C7666EE-EB2A-484E-A75A-53E261255BA2}" srcId="{99E8186A-7461-4D7F-92D8-79AF5B9E3128}" destId="{C30C6A43-E173-4C4B-91A7-BBDD838EB0EB}" srcOrd="0" destOrd="0" parTransId="{C2BEED5F-AB29-4682-AB94-E120E4083281}" sibTransId="{773B856A-5956-4B78-A417-53B7745688E2}"/>
    <dgm:cxn modelId="{2D15C1EF-A64A-4E81-9728-C5920FB59268}" srcId="{39D46BBB-775C-4972-9977-1FA6A0572263}" destId="{692AD708-2BC0-441A-A1B8-7EAE40AB383A}" srcOrd="2" destOrd="0" parTransId="{F1F4FF47-E04A-4939-9122-9F76781BC341}" sibTransId="{7CCC1395-F52A-4A8A-9668-4A914D5C145D}"/>
    <dgm:cxn modelId="{F4340AF3-1085-4D9A-B5BB-54D11666B8FE}" type="presOf" srcId="{99E8186A-7461-4D7F-92D8-79AF5B9E3128}" destId="{8F9C2A48-E6A7-424C-827D-BF09B2FEE998}" srcOrd="1" destOrd="0" presId="urn:microsoft.com/office/officeart/2005/8/layout/orgChart1"/>
    <dgm:cxn modelId="{93FE4CF6-469C-4021-8613-9826E9205E33}" srcId="{692AD708-2BC0-441A-A1B8-7EAE40AB383A}" destId="{9705FF77-30D6-45D5-821B-81036FC8DC7C}" srcOrd="1" destOrd="0" parTransId="{107E1B63-A638-4D56-A939-F903E7A5FFDA}" sibTransId="{E8441815-F47F-4536-92CB-42BF2C42F04E}"/>
    <dgm:cxn modelId="{DAD9BCF8-D03E-4766-9443-53B77DAC622C}" type="presOf" srcId="{479717E2-A0F8-4BCC-B22A-FAE30DDA235F}" destId="{2A71D483-A851-4E28-A252-9B5AACDAF99B}" srcOrd="0" destOrd="0" presId="urn:microsoft.com/office/officeart/2005/8/layout/orgChart1"/>
    <dgm:cxn modelId="{AB092921-941E-47C0-8EB4-5381EC93E7CC}" type="presParOf" srcId="{75E02095-19D0-491D-AE10-F6E03E72A9D5}" destId="{2CED11A0-3062-4210-A845-7D32EA5E0E13}" srcOrd="0" destOrd="0" presId="urn:microsoft.com/office/officeart/2005/8/layout/orgChart1"/>
    <dgm:cxn modelId="{57C500DD-34D2-49CF-A0A0-032D32439E7C}" type="presParOf" srcId="{2CED11A0-3062-4210-A845-7D32EA5E0E13}" destId="{2B34F0B1-AFEE-4AB6-8822-D72A9EC5D1C3}" srcOrd="0" destOrd="0" presId="urn:microsoft.com/office/officeart/2005/8/layout/orgChart1"/>
    <dgm:cxn modelId="{9FD89BC8-7AA7-4C2D-A57C-E0407B433BD1}" type="presParOf" srcId="{2B34F0B1-AFEE-4AB6-8822-D72A9EC5D1C3}" destId="{A72830A8-5FE8-413A-9988-2BBC79682108}" srcOrd="0" destOrd="0" presId="urn:microsoft.com/office/officeart/2005/8/layout/orgChart1"/>
    <dgm:cxn modelId="{0F800DD8-2520-4984-8D6F-4E0D2A289C58}" type="presParOf" srcId="{2B34F0B1-AFEE-4AB6-8822-D72A9EC5D1C3}" destId="{DBD3FAF8-3629-4F47-8C1D-413C116D49F6}" srcOrd="1" destOrd="0" presId="urn:microsoft.com/office/officeart/2005/8/layout/orgChart1"/>
    <dgm:cxn modelId="{E7712872-A202-47F7-A7E0-987C26FB6C39}" type="presParOf" srcId="{2CED11A0-3062-4210-A845-7D32EA5E0E13}" destId="{7BA83FCB-BA72-4663-BB7A-188BCB2EFDD0}" srcOrd="1" destOrd="0" presId="urn:microsoft.com/office/officeart/2005/8/layout/orgChart1"/>
    <dgm:cxn modelId="{A9EF5B98-89CB-467E-80E1-5B1D404C6067}" type="presParOf" srcId="{7BA83FCB-BA72-4663-BB7A-188BCB2EFDD0}" destId="{432EE334-AD9C-4DC7-B71F-9BFB89D3DA9B}" srcOrd="0" destOrd="0" presId="urn:microsoft.com/office/officeart/2005/8/layout/orgChart1"/>
    <dgm:cxn modelId="{3CE562F7-FD35-4E3C-94D3-EC8FD1AA684E}" type="presParOf" srcId="{7BA83FCB-BA72-4663-BB7A-188BCB2EFDD0}" destId="{1CCB4E5E-B0FD-49D4-A634-E40D4D49C7CD}" srcOrd="1" destOrd="0" presId="urn:microsoft.com/office/officeart/2005/8/layout/orgChart1"/>
    <dgm:cxn modelId="{42977C65-5AD9-466A-A3EC-959306E35B29}" type="presParOf" srcId="{1CCB4E5E-B0FD-49D4-A634-E40D4D49C7CD}" destId="{9FC2513D-9F7F-4F82-831E-7F6D382F02A4}" srcOrd="0" destOrd="0" presId="urn:microsoft.com/office/officeart/2005/8/layout/orgChart1"/>
    <dgm:cxn modelId="{BF9AF40C-F584-478E-8077-765AF00C5238}" type="presParOf" srcId="{9FC2513D-9F7F-4F82-831E-7F6D382F02A4}" destId="{9C9E05C9-8370-4353-8A88-972D039FCC09}" srcOrd="0" destOrd="0" presId="urn:microsoft.com/office/officeart/2005/8/layout/orgChart1"/>
    <dgm:cxn modelId="{5ACE394C-3355-47B7-9A64-36EF1677EC6B}" type="presParOf" srcId="{9FC2513D-9F7F-4F82-831E-7F6D382F02A4}" destId="{CE36BDFC-724A-4954-9294-7E79149BB27F}" srcOrd="1" destOrd="0" presId="urn:microsoft.com/office/officeart/2005/8/layout/orgChart1"/>
    <dgm:cxn modelId="{581E26B6-0D81-4BED-8912-AED506401AD9}" type="presParOf" srcId="{1CCB4E5E-B0FD-49D4-A634-E40D4D49C7CD}" destId="{BB0DB0DF-4CD5-44B4-A86D-415B73D01E10}" srcOrd="1" destOrd="0" presId="urn:microsoft.com/office/officeart/2005/8/layout/orgChart1"/>
    <dgm:cxn modelId="{FBB282E7-7F93-4700-AA4E-0F9371F91DF7}" type="presParOf" srcId="{BB0DB0DF-4CD5-44B4-A86D-415B73D01E10}" destId="{36EBEB60-41A5-4AE2-A8E1-343E7516F394}" srcOrd="0" destOrd="0" presId="urn:microsoft.com/office/officeart/2005/8/layout/orgChart1"/>
    <dgm:cxn modelId="{58747078-2755-4A9D-A2F4-DE53B364357A}" type="presParOf" srcId="{BB0DB0DF-4CD5-44B4-A86D-415B73D01E10}" destId="{67CDB958-530C-4861-BA2C-D42B2229D531}" srcOrd="1" destOrd="0" presId="urn:microsoft.com/office/officeart/2005/8/layout/orgChart1"/>
    <dgm:cxn modelId="{67EF49DD-2AC2-41F4-83F4-9E5400674794}" type="presParOf" srcId="{67CDB958-530C-4861-BA2C-D42B2229D531}" destId="{49246A8F-0321-48F6-AC6B-E503D3C9D648}" srcOrd="0" destOrd="0" presId="urn:microsoft.com/office/officeart/2005/8/layout/orgChart1"/>
    <dgm:cxn modelId="{028CFB13-C139-4F44-A245-9FB6C6466092}" type="presParOf" srcId="{49246A8F-0321-48F6-AC6B-E503D3C9D648}" destId="{A84FE275-CE3F-4318-88F7-DFD6D700436B}" srcOrd="0" destOrd="0" presId="urn:microsoft.com/office/officeart/2005/8/layout/orgChart1"/>
    <dgm:cxn modelId="{289EBCCE-8246-4A4F-BC9A-E1481DFEAF73}" type="presParOf" srcId="{49246A8F-0321-48F6-AC6B-E503D3C9D648}" destId="{8F9C2A48-E6A7-424C-827D-BF09B2FEE998}" srcOrd="1" destOrd="0" presId="urn:microsoft.com/office/officeart/2005/8/layout/orgChart1"/>
    <dgm:cxn modelId="{44851C34-36D6-4339-A9FC-17660306E3AC}" type="presParOf" srcId="{67CDB958-530C-4861-BA2C-D42B2229D531}" destId="{9C07453C-4CCF-42CF-BA17-826FB7907880}" srcOrd="1" destOrd="0" presId="urn:microsoft.com/office/officeart/2005/8/layout/orgChart1"/>
    <dgm:cxn modelId="{8405723C-FF24-4192-A29E-F771F8A8270D}" type="presParOf" srcId="{9C07453C-4CCF-42CF-BA17-826FB7907880}" destId="{31E42A5C-A06F-4CD6-992E-C7B8E49FF9BF}" srcOrd="0" destOrd="0" presId="urn:microsoft.com/office/officeart/2005/8/layout/orgChart1"/>
    <dgm:cxn modelId="{62EF55B1-386B-447B-B359-9C43C6B3838E}" type="presParOf" srcId="{9C07453C-4CCF-42CF-BA17-826FB7907880}" destId="{3C82AC71-B698-4BFC-AF06-92813F37B2C9}" srcOrd="1" destOrd="0" presId="urn:microsoft.com/office/officeart/2005/8/layout/orgChart1"/>
    <dgm:cxn modelId="{4BCF1EDB-7BE1-446D-8479-AA92ED1D6005}" type="presParOf" srcId="{3C82AC71-B698-4BFC-AF06-92813F37B2C9}" destId="{8572ED1B-FDFB-4529-90B1-9A1AEFEEDC49}" srcOrd="0" destOrd="0" presId="urn:microsoft.com/office/officeart/2005/8/layout/orgChart1"/>
    <dgm:cxn modelId="{42518DA8-0B7F-4179-BDD4-38519DAA737D}" type="presParOf" srcId="{8572ED1B-FDFB-4529-90B1-9A1AEFEEDC49}" destId="{C779AB02-662B-41D4-9A2C-40F980EB6559}" srcOrd="0" destOrd="0" presId="urn:microsoft.com/office/officeart/2005/8/layout/orgChart1"/>
    <dgm:cxn modelId="{3B7EE889-58CD-44E7-B846-72384C526E67}" type="presParOf" srcId="{8572ED1B-FDFB-4529-90B1-9A1AEFEEDC49}" destId="{BC19A943-305D-4852-A977-559E83761980}" srcOrd="1" destOrd="0" presId="urn:microsoft.com/office/officeart/2005/8/layout/orgChart1"/>
    <dgm:cxn modelId="{71EB1184-A656-47BD-82EC-C4C8786E1E17}" type="presParOf" srcId="{3C82AC71-B698-4BFC-AF06-92813F37B2C9}" destId="{884A243B-8F59-4EEF-A41C-A134F7F80A6D}" srcOrd="1" destOrd="0" presId="urn:microsoft.com/office/officeart/2005/8/layout/orgChart1"/>
    <dgm:cxn modelId="{769DDB8E-1741-486E-AD55-3B911693D7E3}" type="presParOf" srcId="{3C82AC71-B698-4BFC-AF06-92813F37B2C9}" destId="{5F68427C-70E2-44E9-9660-D90FF877CAAD}" srcOrd="2" destOrd="0" presId="urn:microsoft.com/office/officeart/2005/8/layout/orgChart1"/>
    <dgm:cxn modelId="{EF6B2C55-6EE3-4B3C-BC5F-8E4C7210961E}" type="presParOf" srcId="{9C07453C-4CCF-42CF-BA17-826FB7907880}" destId="{2A71D483-A851-4E28-A252-9B5AACDAF99B}" srcOrd="2" destOrd="0" presId="urn:microsoft.com/office/officeart/2005/8/layout/orgChart1"/>
    <dgm:cxn modelId="{CA6E80D1-2A53-4996-85B7-0F262AC04BF7}" type="presParOf" srcId="{9C07453C-4CCF-42CF-BA17-826FB7907880}" destId="{F6E2B772-E3BE-467D-9CF9-8339A703D8F9}" srcOrd="3" destOrd="0" presId="urn:microsoft.com/office/officeart/2005/8/layout/orgChart1"/>
    <dgm:cxn modelId="{29C8CD65-BC6F-4822-82B4-FDF4DB0D5C10}" type="presParOf" srcId="{F6E2B772-E3BE-467D-9CF9-8339A703D8F9}" destId="{ECCCE572-F41C-47D9-BE45-FB974F6C32DA}" srcOrd="0" destOrd="0" presId="urn:microsoft.com/office/officeart/2005/8/layout/orgChart1"/>
    <dgm:cxn modelId="{F1D64467-EB6E-4564-A798-A086CE6668FB}" type="presParOf" srcId="{ECCCE572-F41C-47D9-BE45-FB974F6C32DA}" destId="{46AF54DB-6F3D-41FF-B623-ECB8DAA08327}" srcOrd="0" destOrd="0" presId="urn:microsoft.com/office/officeart/2005/8/layout/orgChart1"/>
    <dgm:cxn modelId="{EEA71536-D88F-4342-86C0-7DF0AFA5996F}" type="presParOf" srcId="{ECCCE572-F41C-47D9-BE45-FB974F6C32DA}" destId="{D4F308E4-7A68-4392-AC2C-1DFAEAF583B0}" srcOrd="1" destOrd="0" presId="urn:microsoft.com/office/officeart/2005/8/layout/orgChart1"/>
    <dgm:cxn modelId="{821DE452-3D9E-417A-A4F4-FDB638067FA1}" type="presParOf" srcId="{F6E2B772-E3BE-467D-9CF9-8339A703D8F9}" destId="{2FFC5F59-B252-492D-B5B5-351A1A803DB7}" srcOrd="1" destOrd="0" presId="urn:microsoft.com/office/officeart/2005/8/layout/orgChart1"/>
    <dgm:cxn modelId="{337FF14C-9B18-42E9-8CDB-98861E326093}" type="presParOf" srcId="{F6E2B772-E3BE-467D-9CF9-8339A703D8F9}" destId="{FF372FB2-21CE-404C-9517-FA37C55FC7AA}" srcOrd="2" destOrd="0" presId="urn:microsoft.com/office/officeart/2005/8/layout/orgChart1"/>
    <dgm:cxn modelId="{BC0F4D77-8128-432B-AFF5-C3A39C2B4D11}" type="presParOf" srcId="{67CDB958-530C-4861-BA2C-D42B2229D531}" destId="{792435EA-C33F-4B13-8FAB-DEC5C3291E39}" srcOrd="2" destOrd="0" presId="urn:microsoft.com/office/officeart/2005/8/layout/orgChart1"/>
    <dgm:cxn modelId="{91588007-4206-4512-9D7B-6F8EFE162390}" type="presParOf" srcId="{BB0DB0DF-4CD5-44B4-A86D-415B73D01E10}" destId="{AAF2EC19-D112-410D-913D-52F1630468CB}" srcOrd="2" destOrd="0" presId="urn:microsoft.com/office/officeart/2005/8/layout/orgChart1"/>
    <dgm:cxn modelId="{F6A44F08-76D1-493D-BEEC-30D49C5A224C}" type="presParOf" srcId="{BB0DB0DF-4CD5-44B4-A86D-415B73D01E10}" destId="{0CC89950-39BD-4C2C-A730-02B39CA65123}" srcOrd="3" destOrd="0" presId="urn:microsoft.com/office/officeart/2005/8/layout/orgChart1"/>
    <dgm:cxn modelId="{F4FC4C4C-A86E-435C-A497-DB43FC168B42}" type="presParOf" srcId="{0CC89950-39BD-4C2C-A730-02B39CA65123}" destId="{68E61B7C-17F2-44E5-9558-80B652E0D02A}" srcOrd="0" destOrd="0" presId="urn:microsoft.com/office/officeart/2005/8/layout/orgChart1"/>
    <dgm:cxn modelId="{C4808E6D-716C-41A4-9277-CC221BEDB0B5}" type="presParOf" srcId="{68E61B7C-17F2-44E5-9558-80B652E0D02A}" destId="{2D8F0FBD-12C9-443F-B523-C3AAD25DC83D}" srcOrd="0" destOrd="0" presId="urn:microsoft.com/office/officeart/2005/8/layout/orgChart1"/>
    <dgm:cxn modelId="{98D6FCF6-F3B0-4D4B-AA6F-1EFE42BAAE6A}" type="presParOf" srcId="{68E61B7C-17F2-44E5-9558-80B652E0D02A}" destId="{0C088099-DEE8-4E82-AA2A-84059B16607A}" srcOrd="1" destOrd="0" presId="urn:microsoft.com/office/officeart/2005/8/layout/orgChart1"/>
    <dgm:cxn modelId="{97EFB4E8-26DB-40F0-BA12-3A2F68AC4376}" type="presParOf" srcId="{0CC89950-39BD-4C2C-A730-02B39CA65123}" destId="{46E88975-942E-493B-80DC-BA0641D8BCC4}" srcOrd="1" destOrd="0" presId="urn:microsoft.com/office/officeart/2005/8/layout/orgChart1"/>
    <dgm:cxn modelId="{737212E3-E420-4744-BD64-EA4C42CBA5E1}" type="presParOf" srcId="{46E88975-942E-493B-80DC-BA0641D8BCC4}" destId="{0B0C4AC1-B041-4544-8BC3-DEBFEC8D1AF6}" srcOrd="0" destOrd="0" presId="urn:microsoft.com/office/officeart/2005/8/layout/orgChart1"/>
    <dgm:cxn modelId="{95A8BC4B-A568-4B2E-9F10-15448F895629}" type="presParOf" srcId="{46E88975-942E-493B-80DC-BA0641D8BCC4}" destId="{542905A1-F5CD-488B-A693-65E649B0F87A}" srcOrd="1" destOrd="0" presId="urn:microsoft.com/office/officeart/2005/8/layout/orgChart1"/>
    <dgm:cxn modelId="{C23A4A15-DFF3-4A73-87B2-EC50194DF719}" type="presParOf" srcId="{542905A1-F5CD-488B-A693-65E649B0F87A}" destId="{1C71AB4D-682D-4D17-86F8-0D94CC47DD04}" srcOrd="0" destOrd="0" presId="urn:microsoft.com/office/officeart/2005/8/layout/orgChart1"/>
    <dgm:cxn modelId="{96A78619-6E86-470B-8BA3-62AC366DE8AB}" type="presParOf" srcId="{1C71AB4D-682D-4D17-86F8-0D94CC47DD04}" destId="{1A0072F5-741C-4DFD-BB6C-3D7CE89FA41D}" srcOrd="0" destOrd="0" presId="urn:microsoft.com/office/officeart/2005/8/layout/orgChart1"/>
    <dgm:cxn modelId="{E46541A5-2969-484C-A801-ADF2C65AB293}" type="presParOf" srcId="{1C71AB4D-682D-4D17-86F8-0D94CC47DD04}" destId="{22879375-B738-45C0-83DC-A06CCFD9ABE9}" srcOrd="1" destOrd="0" presId="urn:microsoft.com/office/officeart/2005/8/layout/orgChart1"/>
    <dgm:cxn modelId="{11DCD009-2A5B-4324-8D1D-BD7874C1C6B4}" type="presParOf" srcId="{542905A1-F5CD-488B-A693-65E649B0F87A}" destId="{DEF7E2F4-8583-4CD1-851B-FD3DD7881BF7}" srcOrd="1" destOrd="0" presId="urn:microsoft.com/office/officeart/2005/8/layout/orgChart1"/>
    <dgm:cxn modelId="{E0D9AD27-0980-4906-BE31-3C0A5C1ED4CD}" type="presParOf" srcId="{542905A1-F5CD-488B-A693-65E649B0F87A}" destId="{A9084942-0E69-4729-97C5-1D50C5E46994}" srcOrd="2" destOrd="0" presId="urn:microsoft.com/office/officeart/2005/8/layout/orgChart1"/>
    <dgm:cxn modelId="{C94BC17F-8081-414F-92CC-90F7BE497EC6}" type="presParOf" srcId="{0CC89950-39BD-4C2C-A730-02B39CA65123}" destId="{45EC0C31-5601-4488-BAE3-E74C89AD587B}" srcOrd="2" destOrd="0" presId="urn:microsoft.com/office/officeart/2005/8/layout/orgChart1"/>
    <dgm:cxn modelId="{5F21B865-6868-4215-89C0-5C77F9C04A5A}" type="presParOf" srcId="{BB0DB0DF-4CD5-44B4-A86D-415B73D01E10}" destId="{349666EA-933D-4E12-8DF7-C58CDD9FC403}" srcOrd="4" destOrd="0" presId="urn:microsoft.com/office/officeart/2005/8/layout/orgChart1"/>
    <dgm:cxn modelId="{6C53E675-B5AD-401B-92FB-B86CD1EB8C7B}" type="presParOf" srcId="{BB0DB0DF-4CD5-44B4-A86D-415B73D01E10}" destId="{7710A063-F7CB-4BB6-A31F-E411C3A6BE36}" srcOrd="5" destOrd="0" presId="urn:microsoft.com/office/officeart/2005/8/layout/orgChart1"/>
    <dgm:cxn modelId="{30C3D5FD-DC24-40E0-BB76-C78D1A4F1C94}" type="presParOf" srcId="{7710A063-F7CB-4BB6-A31F-E411C3A6BE36}" destId="{D5187BD8-20BB-4461-B9B4-4FFFBA7B518C}" srcOrd="0" destOrd="0" presId="urn:microsoft.com/office/officeart/2005/8/layout/orgChart1"/>
    <dgm:cxn modelId="{3BB8DA42-817D-474F-8D48-8C3D4E91C5D1}" type="presParOf" srcId="{D5187BD8-20BB-4461-B9B4-4FFFBA7B518C}" destId="{AA16F678-2385-435B-84B5-696C3EE2263E}" srcOrd="0" destOrd="0" presId="urn:microsoft.com/office/officeart/2005/8/layout/orgChart1"/>
    <dgm:cxn modelId="{4A3C3E9E-E0ED-48DB-9B0D-78ACC928FC5F}" type="presParOf" srcId="{D5187BD8-20BB-4461-B9B4-4FFFBA7B518C}" destId="{709F5297-7D76-4362-BA03-0817088799D5}" srcOrd="1" destOrd="0" presId="urn:microsoft.com/office/officeart/2005/8/layout/orgChart1"/>
    <dgm:cxn modelId="{80F17291-EA00-40CF-B942-6BFC2C14F6FD}" type="presParOf" srcId="{7710A063-F7CB-4BB6-A31F-E411C3A6BE36}" destId="{FEB7FAF7-794C-45A3-A6F1-2E550CF6881E}" srcOrd="1" destOrd="0" presId="urn:microsoft.com/office/officeart/2005/8/layout/orgChart1"/>
    <dgm:cxn modelId="{DC0BD02E-66E1-4895-9496-F46A9403DA9C}" type="presParOf" srcId="{FEB7FAF7-794C-45A3-A6F1-2E550CF6881E}" destId="{458E090A-3E4D-420F-807C-BEF65F6D2345}" srcOrd="0" destOrd="0" presId="urn:microsoft.com/office/officeart/2005/8/layout/orgChart1"/>
    <dgm:cxn modelId="{B6C36C9A-F7FF-48F1-A775-4ED1B11A3219}" type="presParOf" srcId="{FEB7FAF7-794C-45A3-A6F1-2E550CF6881E}" destId="{FB224CBF-C63B-4177-98C9-8F6EAD3D4274}" srcOrd="1" destOrd="0" presId="urn:microsoft.com/office/officeart/2005/8/layout/orgChart1"/>
    <dgm:cxn modelId="{08E34441-400F-4B04-8E1A-75CA0BA1616A}" type="presParOf" srcId="{FB224CBF-C63B-4177-98C9-8F6EAD3D4274}" destId="{EAE6B896-F06F-4089-8AA5-EEE1815D43A8}" srcOrd="0" destOrd="0" presId="urn:microsoft.com/office/officeart/2005/8/layout/orgChart1"/>
    <dgm:cxn modelId="{33549D9E-4BA4-4690-8D1C-37E38B7E769C}" type="presParOf" srcId="{EAE6B896-F06F-4089-8AA5-EEE1815D43A8}" destId="{4A875546-5144-47DB-8F64-E515D6459693}" srcOrd="0" destOrd="0" presId="urn:microsoft.com/office/officeart/2005/8/layout/orgChart1"/>
    <dgm:cxn modelId="{6A65E970-31B7-4386-9AAE-519C06157758}" type="presParOf" srcId="{EAE6B896-F06F-4089-8AA5-EEE1815D43A8}" destId="{7AAEA6B5-12DF-4266-AD82-37999D5A23A6}" srcOrd="1" destOrd="0" presId="urn:microsoft.com/office/officeart/2005/8/layout/orgChart1"/>
    <dgm:cxn modelId="{3781F305-E82D-4888-B4B4-92E11890C5D0}" type="presParOf" srcId="{FB224CBF-C63B-4177-98C9-8F6EAD3D4274}" destId="{D56E23AF-71A8-4250-9648-89C15AFEA939}" srcOrd="1" destOrd="0" presId="urn:microsoft.com/office/officeart/2005/8/layout/orgChart1"/>
    <dgm:cxn modelId="{A0851298-F72A-47E8-BF67-E37C3CDE7DE3}" type="presParOf" srcId="{FB224CBF-C63B-4177-98C9-8F6EAD3D4274}" destId="{B0602907-628A-4E67-B737-E01D9DC73515}" srcOrd="2" destOrd="0" presId="urn:microsoft.com/office/officeart/2005/8/layout/orgChart1"/>
    <dgm:cxn modelId="{8EB26AAF-146A-4F54-A85D-D9E02CD161E2}" type="presParOf" srcId="{FEB7FAF7-794C-45A3-A6F1-2E550CF6881E}" destId="{783B6073-EF17-4C3B-B647-A468CBDE3FFC}" srcOrd="2" destOrd="0" presId="urn:microsoft.com/office/officeart/2005/8/layout/orgChart1"/>
    <dgm:cxn modelId="{04525382-BB20-48AA-B002-D9A04938A79A}" type="presParOf" srcId="{FEB7FAF7-794C-45A3-A6F1-2E550CF6881E}" destId="{5B0825FA-398A-4A61-8890-04938FA59140}" srcOrd="3" destOrd="0" presId="urn:microsoft.com/office/officeart/2005/8/layout/orgChart1"/>
    <dgm:cxn modelId="{02B57C9D-F6DE-4DED-B866-EF374CE0179A}" type="presParOf" srcId="{5B0825FA-398A-4A61-8890-04938FA59140}" destId="{B77ED158-4E13-4AA5-9356-2B6268D2E12B}" srcOrd="0" destOrd="0" presId="urn:microsoft.com/office/officeart/2005/8/layout/orgChart1"/>
    <dgm:cxn modelId="{78FB5413-EAC0-478D-AE6B-B0A4C7EFF2C9}" type="presParOf" srcId="{B77ED158-4E13-4AA5-9356-2B6268D2E12B}" destId="{2E93C0BC-5062-4E18-9035-103E2246BB9E}" srcOrd="0" destOrd="0" presId="urn:microsoft.com/office/officeart/2005/8/layout/orgChart1"/>
    <dgm:cxn modelId="{9CAA2694-C8DF-4352-8ED2-4AE80921F062}" type="presParOf" srcId="{B77ED158-4E13-4AA5-9356-2B6268D2E12B}" destId="{5B007AB1-138D-4E6A-B885-336333AD3D11}" srcOrd="1" destOrd="0" presId="urn:microsoft.com/office/officeart/2005/8/layout/orgChart1"/>
    <dgm:cxn modelId="{176E0B97-A303-4D12-B78D-D9DA35BFC43D}" type="presParOf" srcId="{5B0825FA-398A-4A61-8890-04938FA59140}" destId="{8DF356E9-D366-4C41-8B20-F8E511A3DF83}" srcOrd="1" destOrd="0" presId="urn:microsoft.com/office/officeart/2005/8/layout/orgChart1"/>
    <dgm:cxn modelId="{3DA8A4DA-1101-47C7-999D-D97BCDE6447B}" type="presParOf" srcId="{5B0825FA-398A-4A61-8890-04938FA59140}" destId="{821A03C7-AB8F-445E-A683-EF89E049777C}" srcOrd="2" destOrd="0" presId="urn:microsoft.com/office/officeart/2005/8/layout/orgChart1"/>
    <dgm:cxn modelId="{6C0CC6AC-A641-4808-912A-6AD6E5C556E6}" type="presParOf" srcId="{7710A063-F7CB-4BB6-A31F-E411C3A6BE36}" destId="{96F63921-BC87-4236-AAE4-076783D6A42B}" srcOrd="2" destOrd="0" presId="urn:microsoft.com/office/officeart/2005/8/layout/orgChart1"/>
    <dgm:cxn modelId="{FE093FE8-2009-4E45-BDCB-A7B0C1CE60F7}" type="presParOf" srcId="{1CCB4E5E-B0FD-49D4-A634-E40D4D49C7CD}" destId="{D5CDB05A-7024-427C-AC78-44CF4CB40DCC}" srcOrd="2" destOrd="0" presId="urn:microsoft.com/office/officeart/2005/8/layout/orgChart1"/>
    <dgm:cxn modelId="{BA98D43C-7ABF-4E98-AA82-3392F8BF66AC}" type="presParOf" srcId="{7BA83FCB-BA72-4663-BB7A-188BCB2EFDD0}" destId="{D9B325D5-0457-41B0-9404-1999F04BEB24}" srcOrd="2" destOrd="0" presId="urn:microsoft.com/office/officeart/2005/8/layout/orgChart1"/>
    <dgm:cxn modelId="{633BC469-707A-4E58-89BF-2E682AE63A6B}" type="presParOf" srcId="{7BA83FCB-BA72-4663-BB7A-188BCB2EFDD0}" destId="{B5ED3E96-DFC3-43F5-A4E5-C9D34C2198E1}" srcOrd="3" destOrd="0" presId="urn:microsoft.com/office/officeart/2005/8/layout/orgChart1"/>
    <dgm:cxn modelId="{7A1D96FF-33FD-4810-BC28-C22029C6E6C4}" type="presParOf" srcId="{B5ED3E96-DFC3-43F5-A4E5-C9D34C2198E1}" destId="{F9F91FAE-7784-4778-AC5B-7D1A650F3C5D}" srcOrd="0" destOrd="0" presId="urn:microsoft.com/office/officeart/2005/8/layout/orgChart1"/>
    <dgm:cxn modelId="{0EDEC9FE-1E36-4683-B31D-1049AF2AD7AA}" type="presParOf" srcId="{F9F91FAE-7784-4778-AC5B-7D1A650F3C5D}" destId="{E391047A-561C-499C-9AB9-84C0895E5D33}" srcOrd="0" destOrd="0" presId="urn:microsoft.com/office/officeart/2005/8/layout/orgChart1"/>
    <dgm:cxn modelId="{9A56E270-C628-4AE4-A44B-BD2854FEB0A3}" type="presParOf" srcId="{F9F91FAE-7784-4778-AC5B-7D1A650F3C5D}" destId="{2C303AE3-25A8-42B1-B29D-8662E00B033E}" srcOrd="1" destOrd="0" presId="urn:microsoft.com/office/officeart/2005/8/layout/orgChart1"/>
    <dgm:cxn modelId="{EA31A4CA-5003-49B3-BB46-58AE6504D942}" type="presParOf" srcId="{B5ED3E96-DFC3-43F5-A4E5-C9D34C2198E1}" destId="{C229530C-FACA-4C49-9A9C-8037EF64FE9C}" srcOrd="1" destOrd="0" presId="urn:microsoft.com/office/officeart/2005/8/layout/orgChart1"/>
    <dgm:cxn modelId="{20B32385-5E4C-4EA9-BAFD-3FF55DE93A0A}" type="presParOf" srcId="{C229530C-FACA-4C49-9A9C-8037EF64FE9C}" destId="{D327870A-D88D-475B-9E34-07DFB6CC1E4F}" srcOrd="0" destOrd="0" presId="urn:microsoft.com/office/officeart/2005/8/layout/orgChart1"/>
    <dgm:cxn modelId="{CB5AD82A-8494-4A3F-B710-9D3DAA8828A8}" type="presParOf" srcId="{C229530C-FACA-4C49-9A9C-8037EF64FE9C}" destId="{86692E09-FD62-48FB-B5CD-9A60A7EE4EF1}" srcOrd="1" destOrd="0" presId="urn:microsoft.com/office/officeart/2005/8/layout/orgChart1"/>
    <dgm:cxn modelId="{B5450876-8220-46B6-A9BD-866CCB2F57CC}" type="presParOf" srcId="{86692E09-FD62-48FB-B5CD-9A60A7EE4EF1}" destId="{A8089FBA-D1FE-46B1-80D0-DA8A2E2C05B6}" srcOrd="0" destOrd="0" presId="urn:microsoft.com/office/officeart/2005/8/layout/orgChart1"/>
    <dgm:cxn modelId="{ED3A7326-C05F-4386-85D0-CE0A7008482F}" type="presParOf" srcId="{A8089FBA-D1FE-46B1-80D0-DA8A2E2C05B6}" destId="{187A20C5-CB67-44A0-A888-388DB959E6D0}" srcOrd="0" destOrd="0" presId="urn:microsoft.com/office/officeart/2005/8/layout/orgChart1"/>
    <dgm:cxn modelId="{9ED37152-F1EA-466B-B8D2-782502E3794A}" type="presParOf" srcId="{A8089FBA-D1FE-46B1-80D0-DA8A2E2C05B6}" destId="{42BFBC10-8F84-40BA-90CF-82C5C2194592}" srcOrd="1" destOrd="0" presId="urn:microsoft.com/office/officeart/2005/8/layout/orgChart1"/>
    <dgm:cxn modelId="{9454EAF3-C956-4032-B64A-7011202CDE9E}" type="presParOf" srcId="{86692E09-FD62-48FB-B5CD-9A60A7EE4EF1}" destId="{37BF6EEE-FDB1-4D12-8940-EC5749BFC5BC}" srcOrd="1" destOrd="0" presId="urn:microsoft.com/office/officeart/2005/8/layout/orgChart1"/>
    <dgm:cxn modelId="{914F6229-C5DD-4F79-92DE-18A8798DFB0D}" type="presParOf" srcId="{86692E09-FD62-48FB-B5CD-9A60A7EE4EF1}" destId="{DEC80AAA-28BA-4194-9B78-751CD8E6AD55}" srcOrd="2" destOrd="0" presId="urn:microsoft.com/office/officeart/2005/8/layout/orgChart1"/>
    <dgm:cxn modelId="{D6F75BA6-7B44-4481-B2D4-800273DB22A0}" type="presParOf" srcId="{C229530C-FACA-4C49-9A9C-8037EF64FE9C}" destId="{FECE7749-209E-4918-A868-980E290E93F4}" srcOrd="2" destOrd="0" presId="urn:microsoft.com/office/officeart/2005/8/layout/orgChart1"/>
    <dgm:cxn modelId="{2CA445FB-3666-4288-AA01-1755D8716E41}" type="presParOf" srcId="{C229530C-FACA-4C49-9A9C-8037EF64FE9C}" destId="{4B1556E2-CD33-4022-81BE-D5B8003CA892}" srcOrd="3" destOrd="0" presId="urn:microsoft.com/office/officeart/2005/8/layout/orgChart1"/>
    <dgm:cxn modelId="{4E5EF8EA-BED2-4096-A1B6-B36C7EE70AD3}" type="presParOf" srcId="{4B1556E2-CD33-4022-81BE-D5B8003CA892}" destId="{98FA6425-D221-4089-A0B6-19E34CE51579}" srcOrd="0" destOrd="0" presId="urn:microsoft.com/office/officeart/2005/8/layout/orgChart1"/>
    <dgm:cxn modelId="{6867495D-B82C-4718-B68A-B3A5A8775BE2}" type="presParOf" srcId="{98FA6425-D221-4089-A0B6-19E34CE51579}" destId="{5CEFBED9-84AB-438B-8C0D-9CAB291AEFAA}" srcOrd="0" destOrd="0" presId="urn:microsoft.com/office/officeart/2005/8/layout/orgChart1"/>
    <dgm:cxn modelId="{5146D2C9-0F4E-426E-AFC5-AB74875ABFED}" type="presParOf" srcId="{98FA6425-D221-4089-A0B6-19E34CE51579}" destId="{EBF1A32C-A999-4541-8EB7-2DF530D56498}" srcOrd="1" destOrd="0" presId="urn:microsoft.com/office/officeart/2005/8/layout/orgChart1"/>
    <dgm:cxn modelId="{8D89975F-89E0-458E-9A95-D1ECE6ED01A7}" type="presParOf" srcId="{4B1556E2-CD33-4022-81BE-D5B8003CA892}" destId="{3206AC5A-808A-44ED-80EE-9147D481AE71}" srcOrd="1" destOrd="0" presId="urn:microsoft.com/office/officeart/2005/8/layout/orgChart1"/>
    <dgm:cxn modelId="{C0774339-2880-41F7-9D5B-3A7A6891F023}" type="presParOf" srcId="{4B1556E2-CD33-4022-81BE-D5B8003CA892}" destId="{8A1255A5-07A1-4BB5-A72A-C2F63BD53950}" srcOrd="2" destOrd="0" presId="urn:microsoft.com/office/officeart/2005/8/layout/orgChart1"/>
    <dgm:cxn modelId="{CDCDDB3E-2CB2-4B1F-8523-D1824663FF4B}" type="presParOf" srcId="{B5ED3E96-DFC3-43F5-A4E5-C9D34C2198E1}" destId="{080A85B2-EF7B-4139-8F76-B740FDC98CEE}" srcOrd="2" destOrd="0" presId="urn:microsoft.com/office/officeart/2005/8/layout/orgChart1"/>
    <dgm:cxn modelId="{96C9A249-340D-4DC1-9C2A-B25060357119}" type="presParOf" srcId="{2CED11A0-3062-4210-A845-7D32EA5E0E13}" destId="{DD58B5B1-3431-46C9-937A-53DDEB63534C}"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3BFD81-32E5-4164-BA63-77EEA95490DA}" type="doc">
      <dgm:prSet loTypeId="urn:microsoft.com/office/officeart/2005/8/layout/chevron1" loCatId="process" qsTypeId="urn:microsoft.com/office/officeart/2005/8/quickstyle/simple1" qsCatId="simple" csTypeId="urn:microsoft.com/office/officeart/2005/8/colors/accent1_2" csCatId="accent1" phldr="1"/>
      <dgm:spPr/>
    </dgm:pt>
    <dgm:pt modelId="{113CD311-2EBB-40C0-BED9-719FA5D24F91}">
      <dgm:prSet phldrT="[Texto]"/>
      <dgm:spPr>
        <a:solidFill>
          <a:schemeClr val="accent1">
            <a:lumMod val="75000"/>
          </a:schemeClr>
        </a:solidFill>
      </dgm:spPr>
      <dgm:t>
        <a:bodyPr/>
        <a:lstStyle/>
        <a:p>
          <a:r>
            <a:rPr lang="pt-BR" dirty="0"/>
            <a:t>Energy Supply</a:t>
          </a:r>
        </a:p>
      </dgm:t>
    </dgm:pt>
    <dgm:pt modelId="{A51727B1-A308-43BC-9AA8-6BF613F9DE8D}" type="parTrans" cxnId="{066C6C9D-D0DC-4C3E-A369-B58E95A877EB}">
      <dgm:prSet/>
      <dgm:spPr/>
      <dgm:t>
        <a:bodyPr/>
        <a:lstStyle/>
        <a:p>
          <a:endParaRPr lang="pt-BR"/>
        </a:p>
      </dgm:t>
    </dgm:pt>
    <dgm:pt modelId="{654D28F3-6472-4280-A0F3-B42979566213}" type="sibTrans" cxnId="{066C6C9D-D0DC-4C3E-A369-B58E95A877EB}">
      <dgm:prSet/>
      <dgm:spPr/>
      <dgm:t>
        <a:bodyPr/>
        <a:lstStyle/>
        <a:p>
          <a:endParaRPr lang="pt-BR"/>
        </a:p>
      </dgm:t>
    </dgm:pt>
    <dgm:pt modelId="{6E68EB57-2457-4AF0-8C88-72615B4FECA0}">
      <dgm:prSet phldrT="[Texto]"/>
      <dgm:spPr>
        <a:solidFill>
          <a:schemeClr val="accent1">
            <a:lumMod val="75000"/>
          </a:schemeClr>
        </a:solidFill>
      </dgm:spPr>
      <dgm:t>
        <a:bodyPr/>
        <a:lstStyle/>
        <a:p>
          <a:r>
            <a:rPr lang="pt-BR" dirty="0"/>
            <a:t>Charging </a:t>
          </a:r>
          <a:r>
            <a:rPr lang="pt-BR" dirty="0" err="1"/>
            <a:t>Infrastructure</a:t>
          </a:r>
          <a:endParaRPr lang="pt-BR" dirty="0"/>
        </a:p>
      </dgm:t>
    </dgm:pt>
    <dgm:pt modelId="{F1E3CA32-DD45-45A6-8E48-001DC9C00F60}" type="parTrans" cxnId="{3CD2ABDE-6C20-4F44-B3E7-7FB2484E6F7C}">
      <dgm:prSet/>
      <dgm:spPr/>
      <dgm:t>
        <a:bodyPr/>
        <a:lstStyle/>
        <a:p>
          <a:endParaRPr lang="pt-BR"/>
        </a:p>
      </dgm:t>
    </dgm:pt>
    <dgm:pt modelId="{ED3DEFC8-D402-45EB-A29F-941E368E2D79}" type="sibTrans" cxnId="{3CD2ABDE-6C20-4F44-B3E7-7FB2484E6F7C}">
      <dgm:prSet/>
      <dgm:spPr/>
      <dgm:t>
        <a:bodyPr/>
        <a:lstStyle/>
        <a:p>
          <a:endParaRPr lang="pt-BR"/>
        </a:p>
      </dgm:t>
    </dgm:pt>
    <dgm:pt modelId="{DF1D714B-505A-422E-962B-5D2A0F76A750}">
      <dgm:prSet phldrT="[Texto]"/>
      <dgm:spPr>
        <a:solidFill>
          <a:schemeClr val="accent1">
            <a:lumMod val="75000"/>
          </a:schemeClr>
        </a:solidFill>
      </dgm:spPr>
      <dgm:t>
        <a:bodyPr/>
        <a:lstStyle/>
        <a:p>
          <a:r>
            <a:rPr lang="pt-BR" dirty="0"/>
            <a:t>Add-on Services</a:t>
          </a:r>
        </a:p>
      </dgm:t>
    </dgm:pt>
    <dgm:pt modelId="{95B60AB8-8736-4181-988C-84A31FFB6165}" type="parTrans" cxnId="{E89EE390-55BB-4F3E-ACD3-3662915DB17C}">
      <dgm:prSet/>
      <dgm:spPr/>
      <dgm:t>
        <a:bodyPr/>
        <a:lstStyle/>
        <a:p>
          <a:endParaRPr lang="pt-BR"/>
        </a:p>
      </dgm:t>
    </dgm:pt>
    <dgm:pt modelId="{64452237-FBC0-4D92-83CA-D5AD1C058206}" type="sibTrans" cxnId="{E89EE390-55BB-4F3E-ACD3-3662915DB17C}">
      <dgm:prSet/>
      <dgm:spPr/>
      <dgm:t>
        <a:bodyPr/>
        <a:lstStyle/>
        <a:p>
          <a:endParaRPr lang="pt-BR"/>
        </a:p>
      </dgm:t>
    </dgm:pt>
    <dgm:pt modelId="{752E5354-4267-481E-B64F-7908B14E8270}" type="pres">
      <dgm:prSet presAssocID="{4C3BFD81-32E5-4164-BA63-77EEA95490DA}" presName="Name0" presStyleCnt="0">
        <dgm:presLayoutVars>
          <dgm:dir/>
          <dgm:animLvl val="lvl"/>
          <dgm:resizeHandles val="exact"/>
        </dgm:presLayoutVars>
      </dgm:prSet>
      <dgm:spPr/>
    </dgm:pt>
    <dgm:pt modelId="{243756B7-1E82-4E0F-9B93-F1477C0E8B9C}" type="pres">
      <dgm:prSet presAssocID="{113CD311-2EBB-40C0-BED9-719FA5D24F91}" presName="parTxOnly" presStyleLbl="node1" presStyleIdx="0" presStyleCnt="3">
        <dgm:presLayoutVars>
          <dgm:chMax val="0"/>
          <dgm:chPref val="0"/>
          <dgm:bulletEnabled val="1"/>
        </dgm:presLayoutVars>
      </dgm:prSet>
      <dgm:spPr/>
    </dgm:pt>
    <dgm:pt modelId="{8CF3B22E-6727-41AB-B8AD-8652857E4A9C}" type="pres">
      <dgm:prSet presAssocID="{654D28F3-6472-4280-A0F3-B42979566213}" presName="parTxOnlySpace" presStyleCnt="0"/>
      <dgm:spPr/>
    </dgm:pt>
    <dgm:pt modelId="{3EBE7CB7-19CE-4B67-A7C7-327B9F0F7B1E}" type="pres">
      <dgm:prSet presAssocID="{6E68EB57-2457-4AF0-8C88-72615B4FECA0}" presName="parTxOnly" presStyleLbl="node1" presStyleIdx="1" presStyleCnt="3">
        <dgm:presLayoutVars>
          <dgm:chMax val="0"/>
          <dgm:chPref val="0"/>
          <dgm:bulletEnabled val="1"/>
        </dgm:presLayoutVars>
      </dgm:prSet>
      <dgm:spPr/>
    </dgm:pt>
    <dgm:pt modelId="{9B8E2D33-C19B-4F42-8541-D475DE31BF9E}" type="pres">
      <dgm:prSet presAssocID="{ED3DEFC8-D402-45EB-A29F-941E368E2D79}" presName="parTxOnlySpace" presStyleCnt="0"/>
      <dgm:spPr/>
    </dgm:pt>
    <dgm:pt modelId="{870EE602-4DDB-4443-B53E-9B283FA7748D}" type="pres">
      <dgm:prSet presAssocID="{DF1D714B-505A-422E-962B-5D2A0F76A750}" presName="parTxOnly" presStyleLbl="node1" presStyleIdx="2" presStyleCnt="3">
        <dgm:presLayoutVars>
          <dgm:chMax val="0"/>
          <dgm:chPref val="0"/>
          <dgm:bulletEnabled val="1"/>
        </dgm:presLayoutVars>
      </dgm:prSet>
      <dgm:spPr/>
    </dgm:pt>
  </dgm:ptLst>
  <dgm:cxnLst>
    <dgm:cxn modelId="{9F4EDD89-B617-462F-8B41-DCD19622AC37}" type="presOf" srcId="{113CD311-2EBB-40C0-BED9-719FA5D24F91}" destId="{243756B7-1E82-4E0F-9B93-F1477C0E8B9C}" srcOrd="0" destOrd="0" presId="urn:microsoft.com/office/officeart/2005/8/layout/chevron1"/>
    <dgm:cxn modelId="{E89EE390-55BB-4F3E-ACD3-3662915DB17C}" srcId="{4C3BFD81-32E5-4164-BA63-77EEA95490DA}" destId="{DF1D714B-505A-422E-962B-5D2A0F76A750}" srcOrd="2" destOrd="0" parTransId="{95B60AB8-8736-4181-988C-84A31FFB6165}" sibTransId="{64452237-FBC0-4D92-83CA-D5AD1C058206}"/>
    <dgm:cxn modelId="{B8869E96-F594-45CC-A91F-8B4F83E0B9FF}" type="presOf" srcId="{6E68EB57-2457-4AF0-8C88-72615B4FECA0}" destId="{3EBE7CB7-19CE-4B67-A7C7-327B9F0F7B1E}" srcOrd="0" destOrd="0" presId="urn:microsoft.com/office/officeart/2005/8/layout/chevron1"/>
    <dgm:cxn modelId="{066C6C9D-D0DC-4C3E-A369-B58E95A877EB}" srcId="{4C3BFD81-32E5-4164-BA63-77EEA95490DA}" destId="{113CD311-2EBB-40C0-BED9-719FA5D24F91}" srcOrd="0" destOrd="0" parTransId="{A51727B1-A308-43BC-9AA8-6BF613F9DE8D}" sibTransId="{654D28F3-6472-4280-A0F3-B42979566213}"/>
    <dgm:cxn modelId="{1B02179F-D70A-40AD-93E6-1892534DD0F5}" type="presOf" srcId="{DF1D714B-505A-422E-962B-5D2A0F76A750}" destId="{870EE602-4DDB-4443-B53E-9B283FA7748D}" srcOrd="0" destOrd="0" presId="urn:microsoft.com/office/officeart/2005/8/layout/chevron1"/>
    <dgm:cxn modelId="{3CD2ABDE-6C20-4F44-B3E7-7FB2484E6F7C}" srcId="{4C3BFD81-32E5-4164-BA63-77EEA95490DA}" destId="{6E68EB57-2457-4AF0-8C88-72615B4FECA0}" srcOrd="1" destOrd="0" parTransId="{F1E3CA32-DD45-45A6-8E48-001DC9C00F60}" sibTransId="{ED3DEFC8-D402-45EB-A29F-941E368E2D79}"/>
    <dgm:cxn modelId="{39D5C8E9-C3EC-4981-B191-FA3F20C86659}" type="presOf" srcId="{4C3BFD81-32E5-4164-BA63-77EEA95490DA}" destId="{752E5354-4267-481E-B64F-7908B14E8270}" srcOrd="0" destOrd="0" presId="urn:microsoft.com/office/officeart/2005/8/layout/chevron1"/>
    <dgm:cxn modelId="{BBA5C7DB-0EC5-435C-BA28-D5E172CA46DF}" type="presParOf" srcId="{752E5354-4267-481E-B64F-7908B14E8270}" destId="{243756B7-1E82-4E0F-9B93-F1477C0E8B9C}" srcOrd="0" destOrd="0" presId="urn:microsoft.com/office/officeart/2005/8/layout/chevron1"/>
    <dgm:cxn modelId="{9321E51D-83F5-4CAC-A06D-101EA5F2E29C}" type="presParOf" srcId="{752E5354-4267-481E-B64F-7908B14E8270}" destId="{8CF3B22E-6727-41AB-B8AD-8652857E4A9C}" srcOrd="1" destOrd="0" presId="urn:microsoft.com/office/officeart/2005/8/layout/chevron1"/>
    <dgm:cxn modelId="{1597E788-760F-488A-B267-A46546CD9C7D}" type="presParOf" srcId="{752E5354-4267-481E-B64F-7908B14E8270}" destId="{3EBE7CB7-19CE-4B67-A7C7-327B9F0F7B1E}" srcOrd="2" destOrd="0" presId="urn:microsoft.com/office/officeart/2005/8/layout/chevron1"/>
    <dgm:cxn modelId="{BBDE6386-AAAD-4AE0-B8A8-C111E0597F7D}" type="presParOf" srcId="{752E5354-4267-481E-B64F-7908B14E8270}" destId="{9B8E2D33-C19B-4F42-8541-D475DE31BF9E}" srcOrd="3" destOrd="0" presId="urn:microsoft.com/office/officeart/2005/8/layout/chevron1"/>
    <dgm:cxn modelId="{98EF4D93-3891-4577-9B56-CDC0A98285BD}" type="presParOf" srcId="{752E5354-4267-481E-B64F-7908B14E8270}" destId="{870EE602-4DDB-4443-B53E-9B283FA7748D}" srcOrd="4"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AB52F3-52F1-4552-B0C9-F35E2A80F2EF}" type="doc">
      <dgm:prSet loTypeId="urn:microsoft.com/office/officeart/2005/8/layout/hList7" loCatId="relationship" qsTypeId="urn:microsoft.com/office/officeart/2005/8/quickstyle/simple4" qsCatId="simple" csTypeId="urn:microsoft.com/office/officeart/2005/8/colors/accent1_2" csCatId="accent1" phldr="1"/>
      <dgm:spPr/>
      <dgm:t>
        <a:bodyPr/>
        <a:lstStyle/>
        <a:p>
          <a:endParaRPr lang="pt-BR"/>
        </a:p>
      </dgm:t>
    </dgm:pt>
    <dgm:pt modelId="{4B2A7F20-CD34-4A5E-8CC5-7FF28E8C53D5}">
      <dgm:prSet phldrT="[Texto]" custT="1"/>
      <dgm:spPr>
        <a:xfrm>
          <a:off x="941" y="0"/>
          <a:ext cx="1465487" cy="2724150"/>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None/>
          </a:pPr>
          <a:r>
            <a:rPr lang="pt-BR" sz="1400" b="1" dirty="0">
              <a:solidFill>
                <a:sysClr val="window" lastClr="FFFFFF"/>
              </a:solidFill>
              <a:latin typeface="Arial" panose="020B0604020202020204" pitchFamily="34" charset="0"/>
              <a:ea typeface="+mn-ea"/>
              <a:cs typeface="Arial" panose="020B0604020202020204" pitchFamily="34" charset="0"/>
            </a:rPr>
            <a:t>Dimensão Federal</a:t>
          </a:r>
          <a:br>
            <a:rPr lang="pt-BR" sz="1400" dirty="0">
              <a:solidFill>
                <a:sysClr val="window" lastClr="FFFFFF"/>
              </a:solidFill>
              <a:latin typeface="Arial" panose="020B0604020202020204" pitchFamily="34" charset="0"/>
              <a:ea typeface="+mn-ea"/>
              <a:cs typeface="Arial" panose="020B0604020202020204" pitchFamily="34" charset="0"/>
            </a:rPr>
          </a:b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Ministérios </a:t>
          </a: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Bancos Públicos </a:t>
          </a: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Congresso Federal</a:t>
          </a:r>
        </a:p>
      </dgm:t>
    </dgm:pt>
    <dgm:pt modelId="{D8781C22-59A3-4624-BC65-1BF0F0CA4D00}" type="parTrans" cxnId="{18ACA9E5-D329-4E01-9E04-B041EED29A82}">
      <dgm:prSet/>
      <dgm:spPr/>
      <dgm:t>
        <a:bodyPr/>
        <a:lstStyle/>
        <a:p>
          <a:endParaRPr lang="pt-BR" sz="1000">
            <a:latin typeface="Arial" panose="020B0604020202020204" pitchFamily="34" charset="0"/>
            <a:cs typeface="Arial" panose="020B0604020202020204" pitchFamily="34" charset="0"/>
          </a:endParaRPr>
        </a:p>
      </dgm:t>
    </dgm:pt>
    <dgm:pt modelId="{3088CA30-CD51-48AC-A544-8350362DA615}" type="sibTrans" cxnId="{18ACA9E5-D329-4E01-9E04-B041EED29A82}">
      <dgm:prSet/>
      <dgm:spPr/>
      <dgm:t>
        <a:bodyPr/>
        <a:lstStyle/>
        <a:p>
          <a:endParaRPr lang="pt-BR" sz="1000">
            <a:latin typeface="Arial" panose="020B0604020202020204" pitchFamily="34" charset="0"/>
            <a:cs typeface="Arial" panose="020B0604020202020204" pitchFamily="34" charset="0"/>
          </a:endParaRPr>
        </a:p>
      </dgm:t>
    </dgm:pt>
    <dgm:pt modelId="{3F3E7A71-F6B5-4903-8FA8-14A09894E5FF}">
      <dgm:prSet phldrT="[Texto]" custT="1"/>
      <dgm:spPr>
        <a:xfrm>
          <a:off x="1510393" y="0"/>
          <a:ext cx="1465487" cy="2724150"/>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None/>
          </a:pPr>
          <a:r>
            <a:rPr lang="pt-BR" sz="1400" b="1" dirty="0">
              <a:solidFill>
                <a:sysClr val="window" lastClr="FFFFFF"/>
              </a:solidFill>
              <a:latin typeface="Arial" panose="020B0604020202020204" pitchFamily="34" charset="0"/>
              <a:ea typeface="+mn-ea"/>
              <a:cs typeface="Arial" panose="020B0604020202020204" pitchFamily="34" charset="0"/>
            </a:rPr>
            <a:t>Dimensão Estadual</a:t>
          </a:r>
          <a:br>
            <a:rPr lang="pt-BR" sz="1400" b="1" dirty="0">
              <a:solidFill>
                <a:sysClr val="window" lastClr="FFFFFF"/>
              </a:solidFill>
              <a:latin typeface="Arial" panose="020B0604020202020204" pitchFamily="34" charset="0"/>
              <a:ea typeface="+mn-ea"/>
              <a:cs typeface="Arial" panose="020B0604020202020204" pitchFamily="34" charset="0"/>
            </a:rPr>
          </a:br>
          <a:br>
            <a:rPr lang="pt-BR" sz="1400" dirty="0">
              <a:solidFill>
                <a:sysClr val="window" lastClr="FFFFFF"/>
              </a:solidFill>
              <a:latin typeface="Arial" panose="020B0604020202020204" pitchFamily="34" charset="0"/>
              <a:ea typeface="+mn-ea"/>
              <a:cs typeface="Arial" panose="020B0604020202020204" pitchFamily="34" charset="0"/>
            </a:rPr>
          </a:b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Secretarias Estaduais </a:t>
          </a: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Assembleias Legislativas</a:t>
          </a:r>
        </a:p>
      </dgm:t>
    </dgm:pt>
    <dgm:pt modelId="{C2ECD67D-3AE9-4809-B3AF-949D2EA7EA5B}" type="parTrans" cxnId="{A820E197-EA17-4169-8763-97D8CA11D925}">
      <dgm:prSet/>
      <dgm:spPr/>
      <dgm:t>
        <a:bodyPr/>
        <a:lstStyle/>
        <a:p>
          <a:endParaRPr lang="pt-BR" sz="1000">
            <a:latin typeface="Arial" panose="020B0604020202020204" pitchFamily="34" charset="0"/>
            <a:cs typeface="Arial" panose="020B0604020202020204" pitchFamily="34" charset="0"/>
          </a:endParaRPr>
        </a:p>
      </dgm:t>
    </dgm:pt>
    <dgm:pt modelId="{B5B74815-3142-4700-B28C-CC3FAAC62D26}" type="sibTrans" cxnId="{A820E197-EA17-4169-8763-97D8CA11D925}">
      <dgm:prSet/>
      <dgm:spPr/>
      <dgm:t>
        <a:bodyPr/>
        <a:lstStyle/>
        <a:p>
          <a:endParaRPr lang="pt-BR" sz="1000">
            <a:latin typeface="Arial" panose="020B0604020202020204" pitchFamily="34" charset="0"/>
            <a:cs typeface="Arial" panose="020B0604020202020204" pitchFamily="34" charset="0"/>
          </a:endParaRPr>
        </a:p>
      </dgm:t>
    </dgm:pt>
    <dgm:pt modelId="{CEFB9EEE-9D0C-4FF5-BB2A-B91B9EAAE082}">
      <dgm:prSet phldrT="[Texto]" custT="1"/>
      <dgm:spPr>
        <a:xfrm>
          <a:off x="3019845" y="0"/>
          <a:ext cx="1465487" cy="2724150"/>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buNone/>
          </a:pPr>
          <a:r>
            <a:rPr lang="pt-BR" sz="1400" b="1" dirty="0">
              <a:solidFill>
                <a:sysClr val="window" lastClr="FFFFFF"/>
              </a:solidFill>
              <a:latin typeface="Arial" panose="020B0604020202020204" pitchFamily="34" charset="0"/>
              <a:ea typeface="+mn-ea"/>
              <a:cs typeface="Arial" panose="020B0604020202020204" pitchFamily="34" charset="0"/>
            </a:rPr>
            <a:t>Dimensão das Cidades</a:t>
          </a:r>
          <a:br>
            <a:rPr lang="pt-BR" sz="1400" dirty="0">
              <a:solidFill>
                <a:sysClr val="window" lastClr="FFFFFF"/>
              </a:solidFill>
              <a:latin typeface="Arial" panose="020B0604020202020204" pitchFamily="34" charset="0"/>
              <a:ea typeface="+mn-ea"/>
              <a:cs typeface="Arial" panose="020B0604020202020204" pitchFamily="34" charset="0"/>
            </a:rPr>
          </a:b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Secretarias Municipais</a:t>
          </a:r>
          <a:br>
            <a:rPr lang="pt-BR" sz="1400" dirty="0">
              <a:solidFill>
                <a:sysClr val="window" lastClr="FFFFFF"/>
              </a:solidFill>
              <a:latin typeface="Arial" panose="020B0604020202020204" pitchFamily="34" charset="0"/>
              <a:ea typeface="+mn-ea"/>
              <a:cs typeface="Arial" panose="020B0604020202020204" pitchFamily="34" charset="0"/>
            </a:rPr>
          </a:br>
          <a:r>
            <a:rPr lang="pt-BR" sz="1400" dirty="0">
              <a:solidFill>
                <a:sysClr val="window" lastClr="FFFFFF"/>
              </a:solidFill>
              <a:latin typeface="Arial" panose="020B0604020202020204" pitchFamily="34" charset="0"/>
              <a:ea typeface="+mn-ea"/>
              <a:cs typeface="Arial" panose="020B0604020202020204" pitchFamily="34" charset="0"/>
            </a:rPr>
            <a:t>Câmaras de Vereadores</a:t>
          </a:r>
          <a:br>
            <a:rPr lang="pt-BR" sz="1400" dirty="0">
              <a:solidFill>
                <a:sysClr val="window" lastClr="FFFFFF"/>
              </a:solidFill>
              <a:latin typeface="Arial" panose="020B0604020202020204" pitchFamily="34" charset="0"/>
              <a:ea typeface="+mn-ea"/>
              <a:cs typeface="Arial" panose="020B0604020202020204" pitchFamily="34" charset="0"/>
            </a:rPr>
          </a:br>
          <a:endParaRPr lang="pt-BR" sz="1400" dirty="0">
            <a:solidFill>
              <a:sysClr val="window" lastClr="FFFFFF"/>
            </a:solidFill>
            <a:latin typeface="Arial" panose="020B0604020202020204" pitchFamily="34" charset="0"/>
            <a:ea typeface="+mn-ea"/>
            <a:cs typeface="Arial" panose="020B0604020202020204" pitchFamily="34" charset="0"/>
          </a:endParaRPr>
        </a:p>
      </dgm:t>
    </dgm:pt>
    <dgm:pt modelId="{3EA645A7-8344-4654-94F6-FB065C8D0E44}" type="parTrans" cxnId="{6AD113BA-54AF-41F2-8AF3-0A6A06BD79B4}">
      <dgm:prSet/>
      <dgm:spPr/>
      <dgm:t>
        <a:bodyPr/>
        <a:lstStyle/>
        <a:p>
          <a:endParaRPr lang="pt-BR" sz="1000">
            <a:latin typeface="Arial" panose="020B0604020202020204" pitchFamily="34" charset="0"/>
            <a:cs typeface="Arial" panose="020B0604020202020204" pitchFamily="34" charset="0"/>
          </a:endParaRPr>
        </a:p>
      </dgm:t>
    </dgm:pt>
    <dgm:pt modelId="{159D3BAD-0B79-4ED3-89DC-536F1171DBA0}" type="sibTrans" cxnId="{6AD113BA-54AF-41F2-8AF3-0A6A06BD79B4}">
      <dgm:prSet/>
      <dgm:spPr/>
      <dgm:t>
        <a:bodyPr/>
        <a:lstStyle/>
        <a:p>
          <a:endParaRPr lang="pt-BR" sz="1000">
            <a:latin typeface="Arial" panose="020B0604020202020204" pitchFamily="34" charset="0"/>
            <a:cs typeface="Arial" panose="020B0604020202020204" pitchFamily="34" charset="0"/>
          </a:endParaRPr>
        </a:p>
      </dgm:t>
    </dgm:pt>
    <dgm:pt modelId="{D188455A-7345-4F18-B18B-A1CEAB61861B}" type="pres">
      <dgm:prSet presAssocID="{7BAB52F3-52F1-4552-B0C9-F35E2A80F2EF}" presName="Name0" presStyleCnt="0">
        <dgm:presLayoutVars>
          <dgm:dir/>
          <dgm:resizeHandles val="exact"/>
        </dgm:presLayoutVars>
      </dgm:prSet>
      <dgm:spPr/>
    </dgm:pt>
    <dgm:pt modelId="{3DBC6EC6-5BA5-40D1-9884-DBCC1FB84048}" type="pres">
      <dgm:prSet presAssocID="{7BAB52F3-52F1-4552-B0C9-F35E2A80F2EF}" presName="fgShape" presStyleLbl="fgShp" presStyleIdx="0" presStyleCnt="1"/>
      <dgm:spPr>
        <a:xfrm>
          <a:off x="179450" y="2179320"/>
          <a:ext cx="4127373" cy="408622"/>
        </a:xfrm>
        <a:prstGeom prst="leftRightArrow">
          <a:avLst/>
        </a:prstGeom>
        <a:gradFill rotWithShape="0">
          <a:gsLst>
            <a:gs pos="0">
              <a:srgbClr val="4F81BD">
                <a:tint val="60000"/>
                <a:hueOff val="0"/>
                <a:satOff val="0"/>
                <a:lumOff val="0"/>
                <a:alphaOff val="0"/>
                <a:shade val="51000"/>
                <a:satMod val="130000"/>
              </a:srgbClr>
            </a:gs>
            <a:gs pos="80000">
              <a:srgbClr val="4F81BD">
                <a:tint val="60000"/>
                <a:hueOff val="0"/>
                <a:satOff val="0"/>
                <a:lumOff val="0"/>
                <a:alphaOff val="0"/>
                <a:shade val="93000"/>
                <a:satMod val="130000"/>
              </a:srgbClr>
            </a:gs>
            <a:gs pos="100000">
              <a:srgbClr val="4F81BD">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pt>
    <dgm:pt modelId="{9D7951CB-7D4F-47E5-A548-4EFBD0099DF2}" type="pres">
      <dgm:prSet presAssocID="{7BAB52F3-52F1-4552-B0C9-F35E2A80F2EF}" presName="linComp" presStyleCnt="0"/>
      <dgm:spPr/>
    </dgm:pt>
    <dgm:pt modelId="{896B2B7D-BFB0-440F-83F1-7E6512DA3A8C}" type="pres">
      <dgm:prSet presAssocID="{4B2A7F20-CD34-4A5E-8CC5-7FF28E8C53D5}" presName="compNode" presStyleCnt="0"/>
      <dgm:spPr/>
    </dgm:pt>
    <dgm:pt modelId="{A863CE0B-A6E5-4EAE-B1F1-79628D4A61FC}" type="pres">
      <dgm:prSet presAssocID="{4B2A7F20-CD34-4A5E-8CC5-7FF28E8C53D5}" presName="bkgdShape" presStyleLbl="node1" presStyleIdx="0" presStyleCnt="3"/>
      <dgm:spPr/>
    </dgm:pt>
    <dgm:pt modelId="{05A667D4-CDAD-4D8F-9273-6ADF47D59E5B}" type="pres">
      <dgm:prSet presAssocID="{4B2A7F20-CD34-4A5E-8CC5-7FF28E8C53D5}" presName="nodeTx" presStyleLbl="node1" presStyleIdx="0" presStyleCnt="3">
        <dgm:presLayoutVars>
          <dgm:bulletEnabled val="1"/>
        </dgm:presLayoutVars>
      </dgm:prSet>
      <dgm:spPr/>
    </dgm:pt>
    <dgm:pt modelId="{8B8FB596-7772-4392-9760-752056FC5D30}" type="pres">
      <dgm:prSet presAssocID="{4B2A7F20-CD34-4A5E-8CC5-7FF28E8C53D5}" presName="invisiNode" presStyleLbl="node1" presStyleIdx="0" presStyleCnt="3"/>
      <dgm:spPr/>
    </dgm:pt>
    <dgm:pt modelId="{A1AC7B42-3C50-4B2C-BC92-B2A974535FFB}" type="pres">
      <dgm:prSet presAssocID="{4B2A7F20-CD34-4A5E-8CC5-7FF28E8C53D5}" presName="imagNode" presStyleLbl="fgImgPlace1" presStyleIdx="0" presStyleCnt="3"/>
      <dgm:spPr>
        <a:xfrm>
          <a:off x="280114" y="163449"/>
          <a:ext cx="907141" cy="907141"/>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dgm:spPr>
    </dgm:pt>
    <dgm:pt modelId="{34A902C6-BBAC-44B5-826F-B2948BD0C452}" type="pres">
      <dgm:prSet presAssocID="{3088CA30-CD51-48AC-A544-8350362DA615}" presName="sibTrans" presStyleLbl="sibTrans2D1" presStyleIdx="0" presStyleCnt="0"/>
      <dgm:spPr/>
    </dgm:pt>
    <dgm:pt modelId="{91135FCD-34C2-4CD9-9B58-93E1F5B0E416}" type="pres">
      <dgm:prSet presAssocID="{3F3E7A71-F6B5-4903-8FA8-14A09894E5FF}" presName="compNode" presStyleCnt="0"/>
      <dgm:spPr/>
    </dgm:pt>
    <dgm:pt modelId="{889BAA37-A342-459E-BF06-D02E9EB0EEE0}" type="pres">
      <dgm:prSet presAssocID="{3F3E7A71-F6B5-4903-8FA8-14A09894E5FF}" presName="bkgdShape" presStyleLbl="node1" presStyleIdx="1" presStyleCnt="3"/>
      <dgm:spPr/>
    </dgm:pt>
    <dgm:pt modelId="{96E9F017-B165-4C9A-BB78-D371F42834BD}" type="pres">
      <dgm:prSet presAssocID="{3F3E7A71-F6B5-4903-8FA8-14A09894E5FF}" presName="nodeTx" presStyleLbl="node1" presStyleIdx="1" presStyleCnt="3">
        <dgm:presLayoutVars>
          <dgm:bulletEnabled val="1"/>
        </dgm:presLayoutVars>
      </dgm:prSet>
      <dgm:spPr/>
    </dgm:pt>
    <dgm:pt modelId="{0F33BC87-CF63-4505-BD82-78D6B803DE8E}" type="pres">
      <dgm:prSet presAssocID="{3F3E7A71-F6B5-4903-8FA8-14A09894E5FF}" presName="invisiNode" presStyleLbl="node1" presStyleIdx="1" presStyleCnt="3"/>
      <dgm:spPr/>
    </dgm:pt>
    <dgm:pt modelId="{B9DEBF31-5472-4EF3-A622-29D1B30451E5}" type="pres">
      <dgm:prSet presAssocID="{3F3E7A71-F6B5-4903-8FA8-14A09894E5FF}" presName="imagNode" presStyleLbl="fgImgPlace1" presStyleIdx="1" presStyleCnt="3"/>
      <dgm:spPr>
        <a:xfrm>
          <a:off x="1789566" y="163449"/>
          <a:ext cx="907141" cy="907141"/>
        </a:xfrm>
        <a:prstGeom prst="ellipse">
          <a:avLst/>
        </a:prstGeom>
        <a:blipFill rotWithShape="1">
          <a:blip xmlns:r="http://schemas.openxmlformats.org/officeDocument/2006/relationships" r:embed="rId2"/>
          <a:srcRect/>
          <a:stretch>
            <a:fillRect l="-25000" r="-25000"/>
          </a:stretch>
        </a:blipFill>
        <a:ln>
          <a:noFill/>
        </a:ln>
        <a:effectLst>
          <a:outerShdw blurRad="40000" dist="23000" dir="5400000" rotWithShape="0">
            <a:srgbClr val="000000">
              <a:alpha val="35000"/>
            </a:srgbClr>
          </a:outerShdw>
        </a:effectLst>
      </dgm:spPr>
    </dgm:pt>
    <dgm:pt modelId="{6FEDC93A-4904-4383-AA59-4D578298772E}" type="pres">
      <dgm:prSet presAssocID="{B5B74815-3142-4700-B28C-CC3FAAC62D26}" presName="sibTrans" presStyleLbl="sibTrans2D1" presStyleIdx="0" presStyleCnt="0"/>
      <dgm:spPr/>
    </dgm:pt>
    <dgm:pt modelId="{6D24C5CE-3759-4020-828F-AB1407156345}" type="pres">
      <dgm:prSet presAssocID="{CEFB9EEE-9D0C-4FF5-BB2A-B91B9EAAE082}" presName="compNode" presStyleCnt="0"/>
      <dgm:spPr/>
    </dgm:pt>
    <dgm:pt modelId="{DD8C1AE3-8B72-4D48-B87E-8D4AAE0095EB}" type="pres">
      <dgm:prSet presAssocID="{CEFB9EEE-9D0C-4FF5-BB2A-B91B9EAAE082}" presName="bkgdShape" presStyleLbl="node1" presStyleIdx="2" presStyleCnt="3"/>
      <dgm:spPr/>
    </dgm:pt>
    <dgm:pt modelId="{7555ACD6-5029-40BA-BCFE-FBAE1296BB38}" type="pres">
      <dgm:prSet presAssocID="{CEFB9EEE-9D0C-4FF5-BB2A-B91B9EAAE082}" presName="nodeTx" presStyleLbl="node1" presStyleIdx="2" presStyleCnt="3">
        <dgm:presLayoutVars>
          <dgm:bulletEnabled val="1"/>
        </dgm:presLayoutVars>
      </dgm:prSet>
      <dgm:spPr/>
    </dgm:pt>
    <dgm:pt modelId="{AF468C02-2494-471C-9AD2-BA43E6E1A4B6}" type="pres">
      <dgm:prSet presAssocID="{CEFB9EEE-9D0C-4FF5-BB2A-B91B9EAAE082}" presName="invisiNode" presStyleLbl="node1" presStyleIdx="2" presStyleCnt="3"/>
      <dgm:spPr/>
    </dgm:pt>
    <dgm:pt modelId="{0B3226C2-31CF-441C-A2C3-0CEC8370E543}" type="pres">
      <dgm:prSet presAssocID="{CEFB9EEE-9D0C-4FF5-BB2A-B91B9EAAE082}" presName="imagNode" presStyleLbl="fgImgPlace1" presStyleIdx="2" presStyleCnt="3"/>
      <dgm:spPr>
        <a:xfrm>
          <a:off x="3299018" y="163449"/>
          <a:ext cx="907141" cy="907141"/>
        </a:xfrm>
        <a:prstGeom prst="ellipse">
          <a:avLst/>
        </a:prstGeom>
        <a:blipFill rotWithShape="1">
          <a:blip xmlns:r="http://schemas.openxmlformats.org/officeDocument/2006/relationships" r:embed="rId3"/>
          <a:srcRect/>
          <a:stretch>
            <a:fillRect l="-21000" r="-21000"/>
          </a:stretch>
        </a:blipFill>
        <a:ln>
          <a:noFill/>
        </a:ln>
        <a:effectLst>
          <a:outerShdw blurRad="40000" dist="23000" dir="5400000" rotWithShape="0">
            <a:srgbClr val="000000">
              <a:alpha val="35000"/>
            </a:srgbClr>
          </a:outerShdw>
        </a:effectLst>
      </dgm:spPr>
    </dgm:pt>
  </dgm:ptLst>
  <dgm:cxnLst>
    <dgm:cxn modelId="{A0E3C123-FAD4-4172-ADD0-5A682A13D297}" type="presOf" srcId="{CEFB9EEE-9D0C-4FF5-BB2A-B91B9EAAE082}" destId="{DD8C1AE3-8B72-4D48-B87E-8D4AAE0095EB}" srcOrd="0" destOrd="0" presId="urn:microsoft.com/office/officeart/2005/8/layout/hList7"/>
    <dgm:cxn modelId="{E3345825-1434-4392-AB98-94709046A0CB}" type="presOf" srcId="{CEFB9EEE-9D0C-4FF5-BB2A-B91B9EAAE082}" destId="{7555ACD6-5029-40BA-BCFE-FBAE1296BB38}" srcOrd="1" destOrd="0" presId="urn:microsoft.com/office/officeart/2005/8/layout/hList7"/>
    <dgm:cxn modelId="{A24B4C31-3067-4FCB-8F96-4F2747FD5CBB}" type="presOf" srcId="{3F3E7A71-F6B5-4903-8FA8-14A09894E5FF}" destId="{96E9F017-B165-4C9A-BB78-D371F42834BD}" srcOrd="1" destOrd="0" presId="urn:microsoft.com/office/officeart/2005/8/layout/hList7"/>
    <dgm:cxn modelId="{18EB9972-33C3-408C-9EAD-FE55F3EA9B52}" type="presOf" srcId="{4B2A7F20-CD34-4A5E-8CC5-7FF28E8C53D5}" destId="{05A667D4-CDAD-4D8F-9273-6ADF47D59E5B}" srcOrd="1" destOrd="0" presId="urn:microsoft.com/office/officeart/2005/8/layout/hList7"/>
    <dgm:cxn modelId="{9A6BF074-A634-4E39-9ECC-B7A33623894B}" type="presOf" srcId="{7BAB52F3-52F1-4552-B0C9-F35E2A80F2EF}" destId="{D188455A-7345-4F18-B18B-A1CEAB61861B}" srcOrd="0" destOrd="0" presId="urn:microsoft.com/office/officeart/2005/8/layout/hList7"/>
    <dgm:cxn modelId="{A820E197-EA17-4169-8763-97D8CA11D925}" srcId="{7BAB52F3-52F1-4552-B0C9-F35E2A80F2EF}" destId="{3F3E7A71-F6B5-4903-8FA8-14A09894E5FF}" srcOrd="1" destOrd="0" parTransId="{C2ECD67D-3AE9-4809-B3AF-949D2EA7EA5B}" sibTransId="{B5B74815-3142-4700-B28C-CC3FAAC62D26}"/>
    <dgm:cxn modelId="{177252A1-D055-4C1D-839B-14682342BB26}" type="presOf" srcId="{B5B74815-3142-4700-B28C-CC3FAAC62D26}" destId="{6FEDC93A-4904-4383-AA59-4D578298772E}" srcOrd="0" destOrd="0" presId="urn:microsoft.com/office/officeart/2005/8/layout/hList7"/>
    <dgm:cxn modelId="{214A94AB-468A-43FD-B905-1CA1EACC3B96}" type="presOf" srcId="{3088CA30-CD51-48AC-A544-8350362DA615}" destId="{34A902C6-BBAC-44B5-826F-B2948BD0C452}" srcOrd="0" destOrd="0" presId="urn:microsoft.com/office/officeart/2005/8/layout/hList7"/>
    <dgm:cxn modelId="{B3D180B2-6F0F-4466-A982-A12BE4791C64}" type="presOf" srcId="{4B2A7F20-CD34-4A5E-8CC5-7FF28E8C53D5}" destId="{A863CE0B-A6E5-4EAE-B1F1-79628D4A61FC}" srcOrd="0" destOrd="0" presId="urn:microsoft.com/office/officeart/2005/8/layout/hList7"/>
    <dgm:cxn modelId="{6AD113BA-54AF-41F2-8AF3-0A6A06BD79B4}" srcId="{7BAB52F3-52F1-4552-B0C9-F35E2A80F2EF}" destId="{CEFB9EEE-9D0C-4FF5-BB2A-B91B9EAAE082}" srcOrd="2" destOrd="0" parTransId="{3EA645A7-8344-4654-94F6-FB065C8D0E44}" sibTransId="{159D3BAD-0B79-4ED3-89DC-536F1171DBA0}"/>
    <dgm:cxn modelId="{3F8707E1-DE15-417B-B968-AB7EFF52C517}" type="presOf" srcId="{3F3E7A71-F6B5-4903-8FA8-14A09894E5FF}" destId="{889BAA37-A342-459E-BF06-D02E9EB0EEE0}" srcOrd="0" destOrd="0" presId="urn:microsoft.com/office/officeart/2005/8/layout/hList7"/>
    <dgm:cxn modelId="{18ACA9E5-D329-4E01-9E04-B041EED29A82}" srcId="{7BAB52F3-52F1-4552-B0C9-F35E2A80F2EF}" destId="{4B2A7F20-CD34-4A5E-8CC5-7FF28E8C53D5}" srcOrd="0" destOrd="0" parTransId="{D8781C22-59A3-4624-BC65-1BF0F0CA4D00}" sibTransId="{3088CA30-CD51-48AC-A544-8350362DA615}"/>
    <dgm:cxn modelId="{010CC4AA-83C0-4F33-B614-E000C7889F12}" type="presParOf" srcId="{D188455A-7345-4F18-B18B-A1CEAB61861B}" destId="{3DBC6EC6-5BA5-40D1-9884-DBCC1FB84048}" srcOrd="0" destOrd="0" presId="urn:microsoft.com/office/officeart/2005/8/layout/hList7"/>
    <dgm:cxn modelId="{10D3BE85-C300-4D9E-AAA4-4C2058A16698}" type="presParOf" srcId="{D188455A-7345-4F18-B18B-A1CEAB61861B}" destId="{9D7951CB-7D4F-47E5-A548-4EFBD0099DF2}" srcOrd="1" destOrd="0" presId="urn:microsoft.com/office/officeart/2005/8/layout/hList7"/>
    <dgm:cxn modelId="{936DA59A-20A7-4556-9E0B-E0CED74F562B}" type="presParOf" srcId="{9D7951CB-7D4F-47E5-A548-4EFBD0099DF2}" destId="{896B2B7D-BFB0-440F-83F1-7E6512DA3A8C}" srcOrd="0" destOrd="0" presId="urn:microsoft.com/office/officeart/2005/8/layout/hList7"/>
    <dgm:cxn modelId="{9CD760C3-EAFB-4BA5-B582-C5501920878D}" type="presParOf" srcId="{896B2B7D-BFB0-440F-83F1-7E6512DA3A8C}" destId="{A863CE0B-A6E5-4EAE-B1F1-79628D4A61FC}" srcOrd="0" destOrd="0" presId="urn:microsoft.com/office/officeart/2005/8/layout/hList7"/>
    <dgm:cxn modelId="{70C0045E-A415-4DD5-9F91-B3C6ABC65D66}" type="presParOf" srcId="{896B2B7D-BFB0-440F-83F1-7E6512DA3A8C}" destId="{05A667D4-CDAD-4D8F-9273-6ADF47D59E5B}" srcOrd="1" destOrd="0" presId="urn:microsoft.com/office/officeart/2005/8/layout/hList7"/>
    <dgm:cxn modelId="{54D8478E-243D-430C-BC82-F2104EB555B6}" type="presParOf" srcId="{896B2B7D-BFB0-440F-83F1-7E6512DA3A8C}" destId="{8B8FB596-7772-4392-9760-752056FC5D30}" srcOrd="2" destOrd="0" presId="urn:microsoft.com/office/officeart/2005/8/layout/hList7"/>
    <dgm:cxn modelId="{CC70D915-3AC1-4E5F-88A9-B393EF9F7D30}" type="presParOf" srcId="{896B2B7D-BFB0-440F-83F1-7E6512DA3A8C}" destId="{A1AC7B42-3C50-4B2C-BC92-B2A974535FFB}" srcOrd="3" destOrd="0" presId="urn:microsoft.com/office/officeart/2005/8/layout/hList7"/>
    <dgm:cxn modelId="{32835197-DBC0-4C97-A0A2-BC04124EFBAD}" type="presParOf" srcId="{9D7951CB-7D4F-47E5-A548-4EFBD0099DF2}" destId="{34A902C6-BBAC-44B5-826F-B2948BD0C452}" srcOrd="1" destOrd="0" presId="urn:microsoft.com/office/officeart/2005/8/layout/hList7"/>
    <dgm:cxn modelId="{377F6393-9035-4876-B1E6-2BA2B227C9F6}" type="presParOf" srcId="{9D7951CB-7D4F-47E5-A548-4EFBD0099DF2}" destId="{91135FCD-34C2-4CD9-9B58-93E1F5B0E416}" srcOrd="2" destOrd="0" presId="urn:microsoft.com/office/officeart/2005/8/layout/hList7"/>
    <dgm:cxn modelId="{15AB63EF-6D45-4DFD-83D8-CA29AD0BF8A2}" type="presParOf" srcId="{91135FCD-34C2-4CD9-9B58-93E1F5B0E416}" destId="{889BAA37-A342-459E-BF06-D02E9EB0EEE0}" srcOrd="0" destOrd="0" presId="urn:microsoft.com/office/officeart/2005/8/layout/hList7"/>
    <dgm:cxn modelId="{1F8DAD99-8F52-46D3-86C9-F38547DA6715}" type="presParOf" srcId="{91135FCD-34C2-4CD9-9B58-93E1F5B0E416}" destId="{96E9F017-B165-4C9A-BB78-D371F42834BD}" srcOrd="1" destOrd="0" presId="urn:microsoft.com/office/officeart/2005/8/layout/hList7"/>
    <dgm:cxn modelId="{EAA21313-615C-4466-9658-086A0B4A8689}" type="presParOf" srcId="{91135FCD-34C2-4CD9-9B58-93E1F5B0E416}" destId="{0F33BC87-CF63-4505-BD82-78D6B803DE8E}" srcOrd="2" destOrd="0" presId="urn:microsoft.com/office/officeart/2005/8/layout/hList7"/>
    <dgm:cxn modelId="{CA91F3EB-55BB-4900-8A46-20D186E3EDB7}" type="presParOf" srcId="{91135FCD-34C2-4CD9-9B58-93E1F5B0E416}" destId="{B9DEBF31-5472-4EF3-A622-29D1B30451E5}" srcOrd="3" destOrd="0" presId="urn:microsoft.com/office/officeart/2005/8/layout/hList7"/>
    <dgm:cxn modelId="{FF061C2F-4606-45CB-BDE7-6841B3C0282F}" type="presParOf" srcId="{9D7951CB-7D4F-47E5-A548-4EFBD0099DF2}" destId="{6FEDC93A-4904-4383-AA59-4D578298772E}" srcOrd="3" destOrd="0" presId="urn:microsoft.com/office/officeart/2005/8/layout/hList7"/>
    <dgm:cxn modelId="{5373F41D-58BB-4D54-AA6D-1DA1DF29505C}" type="presParOf" srcId="{9D7951CB-7D4F-47E5-A548-4EFBD0099DF2}" destId="{6D24C5CE-3759-4020-828F-AB1407156345}" srcOrd="4" destOrd="0" presId="urn:microsoft.com/office/officeart/2005/8/layout/hList7"/>
    <dgm:cxn modelId="{2344D673-C3D7-4C9A-B0F0-CAB3FBDEE466}" type="presParOf" srcId="{6D24C5CE-3759-4020-828F-AB1407156345}" destId="{DD8C1AE3-8B72-4D48-B87E-8D4AAE0095EB}" srcOrd="0" destOrd="0" presId="urn:microsoft.com/office/officeart/2005/8/layout/hList7"/>
    <dgm:cxn modelId="{66E7C830-820B-4CA5-B4A9-A77237880E85}" type="presParOf" srcId="{6D24C5CE-3759-4020-828F-AB1407156345}" destId="{7555ACD6-5029-40BA-BCFE-FBAE1296BB38}" srcOrd="1" destOrd="0" presId="urn:microsoft.com/office/officeart/2005/8/layout/hList7"/>
    <dgm:cxn modelId="{407419EC-5438-4532-A3BC-5FD51981A5CA}" type="presParOf" srcId="{6D24C5CE-3759-4020-828F-AB1407156345}" destId="{AF468C02-2494-471C-9AD2-BA43E6E1A4B6}" srcOrd="2" destOrd="0" presId="urn:microsoft.com/office/officeart/2005/8/layout/hList7"/>
    <dgm:cxn modelId="{3A0F1733-66D9-43A9-98CB-1122F36F66C5}" type="presParOf" srcId="{6D24C5CE-3759-4020-828F-AB1407156345}" destId="{0B3226C2-31CF-441C-A2C3-0CEC8370E54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F5F02C-BEF3-4F07-B6D4-EED819D695B5}"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pt-BR"/>
        </a:p>
      </dgm:t>
    </dgm:pt>
    <dgm:pt modelId="{64EDA3F2-C8FB-4790-8D77-0E1619F0BAC0}">
      <dgm:prSet phldrT="[Texto]"/>
      <dgm:spPr/>
      <dgm:t>
        <a:bodyPr/>
        <a:lstStyle/>
        <a:p>
          <a:r>
            <a:rPr lang="pt-BR" dirty="0"/>
            <a:t>Terra</a:t>
          </a:r>
        </a:p>
      </dgm:t>
    </dgm:pt>
    <dgm:pt modelId="{54BA9CBB-9554-497E-B957-EBDE7650EC53}" type="parTrans" cxnId="{E403BADA-1EAF-43C3-98FC-4234F842BF55}">
      <dgm:prSet/>
      <dgm:spPr/>
      <dgm:t>
        <a:bodyPr/>
        <a:lstStyle/>
        <a:p>
          <a:endParaRPr lang="pt-BR"/>
        </a:p>
      </dgm:t>
    </dgm:pt>
    <dgm:pt modelId="{8F335E0E-5BF4-493D-BDCF-8684CBD0AD82}" type="sibTrans" cxnId="{E403BADA-1EAF-43C3-98FC-4234F842BF55}">
      <dgm:prSet/>
      <dgm:spPr/>
      <dgm:t>
        <a:bodyPr/>
        <a:lstStyle/>
        <a:p>
          <a:endParaRPr lang="pt-BR"/>
        </a:p>
      </dgm:t>
    </dgm:pt>
    <dgm:pt modelId="{FD77F2E9-DE60-4747-BB3A-C40C4E7C0903}">
      <dgm:prSet phldrT="[Texto]"/>
      <dgm:spPr/>
      <dgm:t>
        <a:bodyPr/>
        <a:lstStyle/>
        <a:p>
          <a:r>
            <a:rPr lang="pt-BR" dirty="0"/>
            <a:t>Agua</a:t>
          </a:r>
          <a:br>
            <a:rPr lang="pt-BR" dirty="0"/>
          </a:br>
          <a:r>
            <a:rPr lang="pt-BR" dirty="0"/>
            <a:t>Ar</a:t>
          </a:r>
        </a:p>
      </dgm:t>
    </dgm:pt>
    <dgm:pt modelId="{74B32E66-2E25-4107-8490-495D131F9307}" type="parTrans" cxnId="{6B8790CA-E4EB-4C39-A6AB-D10CE0491C19}">
      <dgm:prSet/>
      <dgm:spPr/>
      <dgm:t>
        <a:bodyPr/>
        <a:lstStyle/>
        <a:p>
          <a:endParaRPr lang="pt-BR"/>
        </a:p>
      </dgm:t>
    </dgm:pt>
    <dgm:pt modelId="{F402025C-B94D-497C-8CD4-AD3E098047F5}" type="sibTrans" cxnId="{6B8790CA-E4EB-4C39-A6AB-D10CE0491C19}">
      <dgm:prSet/>
      <dgm:spPr/>
      <dgm:t>
        <a:bodyPr/>
        <a:lstStyle/>
        <a:p>
          <a:endParaRPr lang="pt-BR"/>
        </a:p>
      </dgm:t>
    </dgm:pt>
    <dgm:pt modelId="{C9926B32-1BFD-408F-AAA0-68415784FA8C}" type="pres">
      <dgm:prSet presAssocID="{05F5F02C-BEF3-4F07-B6D4-EED819D695B5}" presName="Name0" presStyleCnt="0">
        <dgm:presLayoutVars>
          <dgm:chMax val="7"/>
          <dgm:resizeHandles val="exact"/>
        </dgm:presLayoutVars>
      </dgm:prSet>
      <dgm:spPr/>
    </dgm:pt>
    <dgm:pt modelId="{7F646D30-9E2B-42C5-AEBA-9A7664A36244}" type="pres">
      <dgm:prSet presAssocID="{05F5F02C-BEF3-4F07-B6D4-EED819D695B5}" presName="comp1" presStyleCnt="0"/>
      <dgm:spPr/>
    </dgm:pt>
    <dgm:pt modelId="{875AFB94-F2F9-4E19-B100-0CDB0832EBCE}" type="pres">
      <dgm:prSet presAssocID="{05F5F02C-BEF3-4F07-B6D4-EED819D695B5}" presName="circle1" presStyleLbl="node1" presStyleIdx="0" presStyleCnt="2" custLinFactNeighborX="-1166" custLinFactNeighborY="-5645"/>
      <dgm:spPr/>
    </dgm:pt>
    <dgm:pt modelId="{CDB4C9E6-F222-4DA1-AC8E-0C1510D67303}" type="pres">
      <dgm:prSet presAssocID="{05F5F02C-BEF3-4F07-B6D4-EED819D695B5}" presName="c1text" presStyleLbl="node1" presStyleIdx="0" presStyleCnt="2">
        <dgm:presLayoutVars>
          <dgm:bulletEnabled val="1"/>
        </dgm:presLayoutVars>
      </dgm:prSet>
      <dgm:spPr/>
    </dgm:pt>
    <dgm:pt modelId="{FDA2A4FE-5264-46D0-BCCA-E82BD62C96C8}" type="pres">
      <dgm:prSet presAssocID="{05F5F02C-BEF3-4F07-B6D4-EED819D695B5}" presName="comp2" presStyleCnt="0"/>
      <dgm:spPr/>
    </dgm:pt>
    <dgm:pt modelId="{A2795052-5C0B-4713-AD32-ED5967AA9215}" type="pres">
      <dgm:prSet presAssocID="{05F5F02C-BEF3-4F07-B6D4-EED819D695B5}" presName="circle2" presStyleLbl="node1" presStyleIdx="1" presStyleCnt="2" custScaleX="44531" custScaleY="45052" custLinFactNeighborY="27422"/>
      <dgm:spPr/>
    </dgm:pt>
    <dgm:pt modelId="{88517BBE-9019-4F53-B47A-36B55D334A76}" type="pres">
      <dgm:prSet presAssocID="{05F5F02C-BEF3-4F07-B6D4-EED819D695B5}" presName="c2text" presStyleLbl="node1" presStyleIdx="1" presStyleCnt="2">
        <dgm:presLayoutVars>
          <dgm:bulletEnabled val="1"/>
        </dgm:presLayoutVars>
      </dgm:prSet>
      <dgm:spPr/>
    </dgm:pt>
  </dgm:ptLst>
  <dgm:cxnLst>
    <dgm:cxn modelId="{A38DE01E-BBEF-4AD5-9C83-464633BEE28D}" type="presOf" srcId="{05F5F02C-BEF3-4F07-B6D4-EED819D695B5}" destId="{C9926B32-1BFD-408F-AAA0-68415784FA8C}" srcOrd="0" destOrd="0" presId="urn:microsoft.com/office/officeart/2005/8/layout/venn2"/>
    <dgm:cxn modelId="{8F42A17B-28C3-46D5-873B-1486D5B6AE1C}" type="presOf" srcId="{FD77F2E9-DE60-4747-BB3A-C40C4E7C0903}" destId="{A2795052-5C0B-4713-AD32-ED5967AA9215}" srcOrd="0" destOrd="0" presId="urn:microsoft.com/office/officeart/2005/8/layout/venn2"/>
    <dgm:cxn modelId="{F6385094-4C44-4EA9-85AE-E49EE69842B7}" type="presOf" srcId="{64EDA3F2-C8FB-4790-8D77-0E1619F0BAC0}" destId="{875AFB94-F2F9-4E19-B100-0CDB0832EBCE}" srcOrd="0" destOrd="0" presId="urn:microsoft.com/office/officeart/2005/8/layout/venn2"/>
    <dgm:cxn modelId="{BEA746CA-0815-4F94-A8CF-F46724C3E467}" type="presOf" srcId="{FD77F2E9-DE60-4747-BB3A-C40C4E7C0903}" destId="{88517BBE-9019-4F53-B47A-36B55D334A76}" srcOrd="1" destOrd="0" presId="urn:microsoft.com/office/officeart/2005/8/layout/venn2"/>
    <dgm:cxn modelId="{6B8790CA-E4EB-4C39-A6AB-D10CE0491C19}" srcId="{05F5F02C-BEF3-4F07-B6D4-EED819D695B5}" destId="{FD77F2E9-DE60-4747-BB3A-C40C4E7C0903}" srcOrd="1" destOrd="0" parTransId="{74B32E66-2E25-4107-8490-495D131F9307}" sibTransId="{F402025C-B94D-497C-8CD4-AD3E098047F5}"/>
    <dgm:cxn modelId="{E403BADA-1EAF-43C3-98FC-4234F842BF55}" srcId="{05F5F02C-BEF3-4F07-B6D4-EED819D695B5}" destId="{64EDA3F2-C8FB-4790-8D77-0E1619F0BAC0}" srcOrd="0" destOrd="0" parTransId="{54BA9CBB-9554-497E-B957-EBDE7650EC53}" sibTransId="{8F335E0E-5BF4-493D-BDCF-8684CBD0AD82}"/>
    <dgm:cxn modelId="{59144CF5-ABD4-457A-B5C2-AF4818BC3ABC}" type="presOf" srcId="{64EDA3F2-C8FB-4790-8D77-0E1619F0BAC0}" destId="{CDB4C9E6-F222-4DA1-AC8E-0C1510D67303}" srcOrd="1" destOrd="0" presId="urn:microsoft.com/office/officeart/2005/8/layout/venn2"/>
    <dgm:cxn modelId="{CD54ED0E-7806-4BF6-8E90-5ECE302AF548}" type="presParOf" srcId="{C9926B32-1BFD-408F-AAA0-68415784FA8C}" destId="{7F646D30-9E2B-42C5-AEBA-9A7664A36244}" srcOrd="0" destOrd="0" presId="urn:microsoft.com/office/officeart/2005/8/layout/venn2"/>
    <dgm:cxn modelId="{DDBCCB44-2DFF-4614-831D-B2DD3F76148C}" type="presParOf" srcId="{7F646D30-9E2B-42C5-AEBA-9A7664A36244}" destId="{875AFB94-F2F9-4E19-B100-0CDB0832EBCE}" srcOrd="0" destOrd="0" presId="urn:microsoft.com/office/officeart/2005/8/layout/venn2"/>
    <dgm:cxn modelId="{AE64401E-185A-4032-AB43-A3E15FDD7790}" type="presParOf" srcId="{7F646D30-9E2B-42C5-AEBA-9A7664A36244}" destId="{CDB4C9E6-F222-4DA1-AC8E-0C1510D67303}" srcOrd="1" destOrd="0" presId="urn:microsoft.com/office/officeart/2005/8/layout/venn2"/>
    <dgm:cxn modelId="{B0CFAD4D-56AF-4712-91F3-E2E91C6C403E}" type="presParOf" srcId="{C9926B32-1BFD-408F-AAA0-68415784FA8C}" destId="{FDA2A4FE-5264-46D0-BCCA-E82BD62C96C8}" srcOrd="1" destOrd="0" presId="urn:microsoft.com/office/officeart/2005/8/layout/venn2"/>
    <dgm:cxn modelId="{24771C87-7B91-4D90-89B4-2E02AD09031D}" type="presParOf" srcId="{FDA2A4FE-5264-46D0-BCCA-E82BD62C96C8}" destId="{A2795052-5C0B-4713-AD32-ED5967AA9215}" srcOrd="0" destOrd="0" presId="urn:microsoft.com/office/officeart/2005/8/layout/venn2"/>
    <dgm:cxn modelId="{31B50462-877A-43C3-8011-264CFA5138AC}" type="presParOf" srcId="{FDA2A4FE-5264-46D0-BCCA-E82BD62C96C8}" destId="{88517BBE-9019-4F53-B47A-36B55D334A7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7117323" y="1830216"/>
          <a:ext cx="226644" cy="1767825"/>
        </a:xfrm>
        <a:custGeom>
          <a:avLst/>
          <a:gdLst/>
          <a:ahLst/>
          <a:cxnLst/>
          <a:rect l="0" t="0" r="0" b="0"/>
          <a:pathLst>
            <a:path>
              <a:moveTo>
                <a:pt x="0" y="0"/>
              </a:moveTo>
              <a:lnTo>
                <a:pt x="0" y="1767825"/>
              </a:lnTo>
              <a:lnTo>
                <a:pt x="226644" y="17678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7117323" y="1830216"/>
          <a:ext cx="226644" cy="695042"/>
        </a:xfrm>
        <a:custGeom>
          <a:avLst/>
          <a:gdLst/>
          <a:ahLst/>
          <a:cxnLst/>
          <a:rect l="0" t="0" r="0" b="0"/>
          <a:pathLst>
            <a:path>
              <a:moveTo>
                <a:pt x="0" y="0"/>
              </a:moveTo>
              <a:lnTo>
                <a:pt x="0" y="695042"/>
              </a:lnTo>
              <a:lnTo>
                <a:pt x="226644" y="6950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5893444" y="757433"/>
          <a:ext cx="1828263" cy="317301"/>
        </a:xfrm>
        <a:custGeom>
          <a:avLst/>
          <a:gdLst/>
          <a:ahLst/>
          <a:cxnLst/>
          <a:rect l="0" t="0" r="0" b="0"/>
          <a:pathLst>
            <a:path>
              <a:moveTo>
                <a:pt x="0" y="0"/>
              </a:moveTo>
              <a:lnTo>
                <a:pt x="0" y="158650"/>
              </a:lnTo>
              <a:lnTo>
                <a:pt x="1828263" y="158650"/>
              </a:lnTo>
              <a:lnTo>
                <a:pt x="1828263" y="317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5289059" y="2902999"/>
          <a:ext cx="226644" cy="1767825"/>
        </a:xfrm>
        <a:custGeom>
          <a:avLst/>
          <a:gdLst/>
          <a:ahLst/>
          <a:cxnLst/>
          <a:rect l="0" t="0" r="0" b="0"/>
          <a:pathLst>
            <a:path>
              <a:moveTo>
                <a:pt x="0" y="0"/>
              </a:moveTo>
              <a:lnTo>
                <a:pt x="0" y="1767825"/>
              </a:lnTo>
              <a:lnTo>
                <a:pt x="226644" y="17678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5289059" y="2902999"/>
          <a:ext cx="226644" cy="695042"/>
        </a:xfrm>
        <a:custGeom>
          <a:avLst/>
          <a:gdLst/>
          <a:ahLst/>
          <a:cxnLst/>
          <a:rect l="0" t="0" r="0" b="0"/>
          <a:pathLst>
            <a:path>
              <a:moveTo>
                <a:pt x="0" y="0"/>
              </a:moveTo>
              <a:lnTo>
                <a:pt x="0" y="695042"/>
              </a:lnTo>
              <a:lnTo>
                <a:pt x="226644" y="6950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4065180" y="1830216"/>
          <a:ext cx="1828263" cy="317301"/>
        </a:xfrm>
        <a:custGeom>
          <a:avLst/>
          <a:gdLst/>
          <a:ahLst/>
          <a:cxnLst/>
          <a:rect l="0" t="0" r="0" b="0"/>
          <a:pathLst>
            <a:path>
              <a:moveTo>
                <a:pt x="0" y="0"/>
              </a:moveTo>
              <a:lnTo>
                <a:pt x="0" y="158650"/>
              </a:lnTo>
              <a:lnTo>
                <a:pt x="1828263" y="158650"/>
              </a:lnTo>
              <a:lnTo>
                <a:pt x="1828263" y="3173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3460796" y="2902999"/>
          <a:ext cx="226644" cy="695042"/>
        </a:xfrm>
        <a:custGeom>
          <a:avLst/>
          <a:gdLst/>
          <a:ahLst/>
          <a:cxnLst/>
          <a:rect l="0" t="0" r="0" b="0"/>
          <a:pathLst>
            <a:path>
              <a:moveTo>
                <a:pt x="0" y="0"/>
              </a:moveTo>
              <a:lnTo>
                <a:pt x="0" y="695042"/>
              </a:lnTo>
              <a:lnTo>
                <a:pt x="226644" y="6950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4019460" y="1830216"/>
          <a:ext cx="91440" cy="317301"/>
        </a:xfrm>
        <a:custGeom>
          <a:avLst/>
          <a:gdLst/>
          <a:ahLst/>
          <a:cxnLst/>
          <a:rect l="0" t="0" r="0" b="0"/>
          <a:pathLst>
            <a:path>
              <a:moveTo>
                <a:pt x="45720" y="0"/>
              </a:moveTo>
              <a:lnTo>
                <a:pt x="45720" y="3173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1632532" y="2902999"/>
          <a:ext cx="226644" cy="1767825"/>
        </a:xfrm>
        <a:custGeom>
          <a:avLst/>
          <a:gdLst/>
          <a:ahLst/>
          <a:cxnLst/>
          <a:rect l="0" t="0" r="0" b="0"/>
          <a:pathLst>
            <a:path>
              <a:moveTo>
                <a:pt x="0" y="0"/>
              </a:moveTo>
              <a:lnTo>
                <a:pt x="0" y="1767825"/>
              </a:lnTo>
              <a:lnTo>
                <a:pt x="226644" y="17678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1632532" y="2902999"/>
          <a:ext cx="226644" cy="695042"/>
        </a:xfrm>
        <a:custGeom>
          <a:avLst/>
          <a:gdLst/>
          <a:ahLst/>
          <a:cxnLst/>
          <a:rect l="0" t="0" r="0" b="0"/>
          <a:pathLst>
            <a:path>
              <a:moveTo>
                <a:pt x="0" y="0"/>
              </a:moveTo>
              <a:lnTo>
                <a:pt x="0" y="695042"/>
              </a:lnTo>
              <a:lnTo>
                <a:pt x="226644" y="6950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2236917" y="1830216"/>
          <a:ext cx="1828263" cy="317301"/>
        </a:xfrm>
        <a:custGeom>
          <a:avLst/>
          <a:gdLst/>
          <a:ahLst/>
          <a:cxnLst/>
          <a:rect l="0" t="0" r="0" b="0"/>
          <a:pathLst>
            <a:path>
              <a:moveTo>
                <a:pt x="1828263" y="0"/>
              </a:moveTo>
              <a:lnTo>
                <a:pt x="1828263" y="158650"/>
              </a:lnTo>
              <a:lnTo>
                <a:pt x="0" y="158650"/>
              </a:lnTo>
              <a:lnTo>
                <a:pt x="0" y="3173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4065180" y="757433"/>
          <a:ext cx="1828263" cy="317301"/>
        </a:xfrm>
        <a:custGeom>
          <a:avLst/>
          <a:gdLst/>
          <a:ahLst/>
          <a:cxnLst/>
          <a:rect l="0" t="0" r="0" b="0"/>
          <a:pathLst>
            <a:path>
              <a:moveTo>
                <a:pt x="1828263" y="0"/>
              </a:moveTo>
              <a:lnTo>
                <a:pt x="1828263" y="158650"/>
              </a:lnTo>
              <a:lnTo>
                <a:pt x="0" y="158650"/>
              </a:lnTo>
              <a:lnTo>
                <a:pt x="0" y="317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5137963" y="1952"/>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Veículos</a:t>
          </a:r>
        </a:p>
      </dsp:txBody>
      <dsp:txXfrm>
        <a:off x="5137963" y="1952"/>
        <a:ext cx="1510961" cy="755480"/>
      </dsp:txXfrm>
    </dsp:sp>
    <dsp:sp modelId="{9C9E05C9-8370-4353-8A88-972D039FCC09}">
      <dsp:nvSpPr>
        <dsp:cNvPr id="0" name=""/>
        <dsp:cNvSpPr/>
      </dsp:nvSpPr>
      <dsp:spPr>
        <a:xfrm>
          <a:off x="3309700" y="1074735"/>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Veículos de passageiros </a:t>
          </a:r>
        </a:p>
        <a:p>
          <a:pPr marL="0" lvl="0" indent="0" algn="ctr" defTabSz="533400">
            <a:lnSpc>
              <a:spcPct val="90000"/>
            </a:lnSpc>
            <a:spcBef>
              <a:spcPct val="0"/>
            </a:spcBef>
            <a:spcAft>
              <a:spcPct val="35000"/>
            </a:spcAft>
            <a:buNone/>
          </a:pPr>
          <a:r>
            <a:rPr lang="pt-BR" sz="1200" kern="1200" dirty="0"/>
            <a:t>(Passenger Vehicles)</a:t>
          </a:r>
        </a:p>
      </dsp:txBody>
      <dsp:txXfrm>
        <a:off x="3309700" y="1074735"/>
        <a:ext cx="1510961" cy="755480"/>
      </dsp:txXfrm>
    </dsp:sp>
    <dsp:sp modelId="{A84FE275-CE3F-4318-88F7-DFD6D700436B}">
      <dsp:nvSpPr>
        <dsp:cNvPr id="0" name=""/>
        <dsp:cNvSpPr/>
      </dsp:nvSpPr>
      <dsp:spPr>
        <a:xfrm>
          <a:off x="1481436" y="2147518"/>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Leves</a:t>
          </a:r>
        </a:p>
        <a:p>
          <a:pPr marL="0" lvl="0" indent="0" algn="ctr" defTabSz="533400">
            <a:lnSpc>
              <a:spcPct val="90000"/>
            </a:lnSpc>
            <a:spcBef>
              <a:spcPct val="0"/>
            </a:spcBef>
            <a:spcAft>
              <a:spcPct val="35000"/>
            </a:spcAft>
            <a:buNone/>
          </a:pPr>
          <a:r>
            <a:rPr lang="pt-BR" sz="1200" kern="1200" dirty="0"/>
            <a:t> (Light Vehicles)</a:t>
          </a:r>
        </a:p>
      </dsp:txBody>
      <dsp:txXfrm>
        <a:off x="1481436" y="2147518"/>
        <a:ext cx="1510961" cy="755480"/>
      </dsp:txXfrm>
    </dsp:sp>
    <dsp:sp modelId="{C779AB02-662B-41D4-9A2C-40F980EB6559}">
      <dsp:nvSpPr>
        <dsp:cNvPr id="0" name=""/>
        <dsp:cNvSpPr/>
      </dsp:nvSpPr>
      <dsp:spPr>
        <a:xfrm>
          <a:off x="1859176" y="3220301"/>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Carros</a:t>
          </a:r>
        </a:p>
        <a:p>
          <a:pPr marL="0" lvl="0" indent="0" algn="ctr" defTabSz="533400">
            <a:lnSpc>
              <a:spcPct val="90000"/>
            </a:lnSpc>
            <a:spcBef>
              <a:spcPct val="0"/>
            </a:spcBef>
            <a:spcAft>
              <a:spcPct val="35000"/>
            </a:spcAft>
            <a:buNone/>
          </a:pPr>
          <a:r>
            <a:rPr lang="pt-BR" sz="1200" kern="1200" dirty="0"/>
            <a:t> (Cars)</a:t>
          </a:r>
        </a:p>
      </dsp:txBody>
      <dsp:txXfrm>
        <a:off x="1859176" y="3220301"/>
        <a:ext cx="1510961" cy="755480"/>
      </dsp:txXfrm>
    </dsp:sp>
    <dsp:sp modelId="{46AF54DB-6F3D-41FF-B623-ECB8DAA08327}">
      <dsp:nvSpPr>
        <dsp:cNvPr id="0" name=""/>
        <dsp:cNvSpPr/>
      </dsp:nvSpPr>
      <dsp:spPr>
        <a:xfrm>
          <a:off x="1859176" y="4293084"/>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Pick-ups</a:t>
          </a:r>
        </a:p>
      </dsp:txBody>
      <dsp:txXfrm>
        <a:off x="1859176" y="4293084"/>
        <a:ext cx="1510961" cy="755480"/>
      </dsp:txXfrm>
    </dsp:sp>
    <dsp:sp modelId="{2D8F0FBD-12C9-443F-B523-C3AAD25DC83D}">
      <dsp:nvSpPr>
        <dsp:cNvPr id="0" name=""/>
        <dsp:cNvSpPr/>
      </dsp:nvSpPr>
      <dsp:spPr>
        <a:xfrm>
          <a:off x="3309700" y="2147518"/>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Pesados </a:t>
          </a:r>
        </a:p>
        <a:p>
          <a:pPr marL="0" lvl="0" indent="0" algn="ctr" defTabSz="533400">
            <a:lnSpc>
              <a:spcPct val="90000"/>
            </a:lnSpc>
            <a:spcBef>
              <a:spcPct val="0"/>
            </a:spcBef>
            <a:spcAft>
              <a:spcPct val="35000"/>
            </a:spcAft>
            <a:buNone/>
          </a:pPr>
          <a:r>
            <a:rPr lang="pt-BR" sz="1200" kern="1200" dirty="0"/>
            <a:t>(Heavy Vehicles)</a:t>
          </a:r>
        </a:p>
      </dsp:txBody>
      <dsp:txXfrm>
        <a:off x="3309700" y="2147518"/>
        <a:ext cx="1510961" cy="755480"/>
      </dsp:txXfrm>
    </dsp:sp>
    <dsp:sp modelId="{1A0072F5-741C-4DFD-BB6C-3D7CE89FA41D}">
      <dsp:nvSpPr>
        <dsp:cNvPr id="0" name=""/>
        <dsp:cNvSpPr/>
      </dsp:nvSpPr>
      <dsp:spPr>
        <a:xfrm>
          <a:off x="3687440" y="3220301"/>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Ônibus</a:t>
          </a:r>
        </a:p>
        <a:p>
          <a:pPr marL="0" lvl="0" indent="0" algn="ctr" defTabSz="533400">
            <a:lnSpc>
              <a:spcPct val="90000"/>
            </a:lnSpc>
            <a:spcBef>
              <a:spcPct val="0"/>
            </a:spcBef>
            <a:spcAft>
              <a:spcPct val="35000"/>
            </a:spcAft>
            <a:buNone/>
          </a:pPr>
          <a:r>
            <a:rPr lang="pt-BR" sz="1200" kern="1200" dirty="0"/>
            <a:t> (Buses)</a:t>
          </a:r>
        </a:p>
      </dsp:txBody>
      <dsp:txXfrm>
        <a:off x="3687440" y="3220301"/>
        <a:ext cx="1510961" cy="755480"/>
      </dsp:txXfrm>
    </dsp:sp>
    <dsp:sp modelId="{AA16F678-2385-435B-84B5-696C3EE2263E}">
      <dsp:nvSpPr>
        <dsp:cNvPr id="0" name=""/>
        <dsp:cNvSpPr/>
      </dsp:nvSpPr>
      <dsp:spPr>
        <a:xfrm>
          <a:off x="5137963" y="2147518"/>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Levíssimos</a:t>
          </a:r>
        </a:p>
        <a:p>
          <a:pPr marL="0" lvl="0" indent="0" algn="ctr" defTabSz="533400">
            <a:lnSpc>
              <a:spcPct val="90000"/>
            </a:lnSpc>
            <a:spcBef>
              <a:spcPct val="0"/>
            </a:spcBef>
            <a:spcAft>
              <a:spcPct val="35000"/>
            </a:spcAft>
            <a:buNone/>
          </a:pPr>
          <a:r>
            <a:rPr lang="pt-BR" sz="1200" kern="1200" dirty="0"/>
            <a:t> (Ultra Light Vehicles)</a:t>
          </a:r>
        </a:p>
      </dsp:txBody>
      <dsp:txXfrm>
        <a:off x="5137963" y="2147518"/>
        <a:ext cx="1510961" cy="755480"/>
      </dsp:txXfrm>
    </dsp:sp>
    <dsp:sp modelId="{4A875546-5144-47DB-8F64-E515D6459693}">
      <dsp:nvSpPr>
        <dsp:cNvPr id="0" name=""/>
        <dsp:cNvSpPr/>
      </dsp:nvSpPr>
      <dsp:spPr>
        <a:xfrm>
          <a:off x="5515704" y="3220301"/>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Bicicletas</a:t>
          </a:r>
        </a:p>
      </dsp:txBody>
      <dsp:txXfrm>
        <a:off x="5515704" y="3220301"/>
        <a:ext cx="1510961" cy="755480"/>
      </dsp:txXfrm>
    </dsp:sp>
    <dsp:sp modelId="{2E93C0BC-5062-4E18-9035-103E2246BB9E}">
      <dsp:nvSpPr>
        <dsp:cNvPr id="0" name=""/>
        <dsp:cNvSpPr/>
      </dsp:nvSpPr>
      <dsp:spPr>
        <a:xfrm>
          <a:off x="5515704" y="4293084"/>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Scooters</a:t>
          </a:r>
        </a:p>
      </dsp:txBody>
      <dsp:txXfrm>
        <a:off x="5515704" y="4293084"/>
        <a:ext cx="1510961" cy="755480"/>
      </dsp:txXfrm>
    </dsp:sp>
    <dsp:sp modelId="{E391047A-561C-499C-9AB9-84C0895E5D33}">
      <dsp:nvSpPr>
        <dsp:cNvPr id="0" name=""/>
        <dsp:cNvSpPr/>
      </dsp:nvSpPr>
      <dsp:spPr>
        <a:xfrm>
          <a:off x="6966227" y="1074735"/>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Veículos de bens/transporte bens (Goods Vehicles)</a:t>
          </a:r>
        </a:p>
      </dsp:txBody>
      <dsp:txXfrm>
        <a:off x="6966227" y="1074735"/>
        <a:ext cx="1510961" cy="755480"/>
      </dsp:txXfrm>
    </dsp:sp>
    <dsp:sp modelId="{187A20C5-CB67-44A0-A888-388DB959E6D0}">
      <dsp:nvSpPr>
        <dsp:cNvPr id="0" name=""/>
        <dsp:cNvSpPr/>
      </dsp:nvSpPr>
      <dsp:spPr>
        <a:xfrm>
          <a:off x="7343967" y="2147518"/>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Leves</a:t>
          </a:r>
        </a:p>
        <a:p>
          <a:pPr marL="0" lvl="0" indent="0" algn="ctr" defTabSz="533400">
            <a:lnSpc>
              <a:spcPct val="90000"/>
            </a:lnSpc>
            <a:spcBef>
              <a:spcPct val="0"/>
            </a:spcBef>
            <a:spcAft>
              <a:spcPct val="35000"/>
            </a:spcAft>
            <a:buNone/>
          </a:pPr>
          <a:r>
            <a:rPr lang="pt-BR" sz="1200" kern="1200" dirty="0"/>
            <a:t>LCV (Light </a:t>
          </a:r>
        </a:p>
        <a:p>
          <a:pPr marL="0" lvl="0" indent="0" algn="ctr" defTabSz="533400">
            <a:lnSpc>
              <a:spcPct val="90000"/>
            </a:lnSpc>
            <a:spcBef>
              <a:spcPct val="0"/>
            </a:spcBef>
            <a:spcAft>
              <a:spcPct val="35000"/>
            </a:spcAft>
            <a:buNone/>
          </a:pPr>
          <a:r>
            <a:rPr lang="pt-BR" sz="1200" kern="1200" dirty="0"/>
            <a:t>Commercial Vehicles)</a:t>
          </a:r>
        </a:p>
      </dsp:txBody>
      <dsp:txXfrm>
        <a:off x="7343967" y="2147518"/>
        <a:ext cx="1510961" cy="755480"/>
      </dsp:txXfrm>
    </dsp:sp>
    <dsp:sp modelId="{5CEFBED9-84AB-438B-8C0D-9CAB291AEFAA}">
      <dsp:nvSpPr>
        <dsp:cNvPr id="0" name=""/>
        <dsp:cNvSpPr/>
      </dsp:nvSpPr>
      <dsp:spPr>
        <a:xfrm>
          <a:off x="7343967" y="3220301"/>
          <a:ext cx="1510961" cy="755480"/>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Pesados</a:t>
          </a:r>
        </a:p>
        <a:p>
          <a:pPr marL="0" lvl="0" indent="0" algn="ctr" defTabSz="533400">
            <a:lnSpc>
              <a:spcPct val="90000"/>
            </a:lnSpc>
            <a:spcBef>
              <a:spcPct val="0"/>
            </a:spcBef>
            <a:spcAft>
              <a:spcPct val="35000"/>
            </a:spcAft>
            <a:buNone/>
          </a:pPr>
          <a:r>
            <a:rPr lang="pt-BR" sz="1200" kern="1200" dirty="0"/>
            <a:t>MR &amp; HD CV (Mid Range &amp; Heavy Duty Commercial Vehicles)</a:t>
          </a:r>
        </a:p>
      </dsp:txBody>
      <dsp:txXfrm>
        <a:off x="7343967" y="3220301"/>
        <a:ext cx="1510961" cy="7554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A739B-DDA0-43F1-85D1-EE4EF3526A50}">
      <dsp:nvSpPr>
        <dsp:cNvPr id="0" name=""/>
        <dsp:cNvSpPr/>
      </dsp:nvSpPr>
      <dsp:spPr>
        <a:xfrm>
          <a:off x="3859913" y="0"/>
          <a:ext cx="1694408" cy="1129605"/>
        </a:xfrm>
        <a:prstGeom prst="roundRect">
          <a:avLst>
            <a:gd name="adj" fmla="val 10000"/>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Impactos na rede</a:t>
          </a:r>
          <a:endParaRPr lang="es-MX" sz="1800" kern="1200" dirty="0"/>
        </a:p>
      </dsp:txBody>
      <dsp:txXfrm>
        <a:off x="3892998" y="33085"/>
        <a:ext cx="1628238" cy="1063435"/>
      </dsp:txXfrm>
    </dsp:sp>
    <dsp:sp modelId="{B04C18CF-B58B-4382-917C-0278AA895E86}">
      <dsp:nvSpPr>
        <dsp:cNvPr id="0" name=""/>
        <dsp:cNvSpPr/>
      </dsp:nvSpPr>
      <dsp:spPr>
        <a:xfrm>
          <a:off x="1953704" y="1129605"/>
          <a:ext cx="2753413" cy="451842"/>
        </a:xfrm>
        <a:custGeom>
          <a:avLst/>
          <a:gdLst/>
          <a:ahLst/>
          <a:cxnLst/>
          <a:rect l="0" t="0" r="0" b="0"/>
          <a:pathLst>
            <a:path>
              <a:moveTo>
                <a:pt x="2753413" y="0"/>
              </a:moveTo>
              <a:lnTo>
                <a:pt x="2753413" y="225921"/>
              </a:lnTo>
              <a:lnTo>
                <a:pt x="0" y="225921"/>
              </a:lnTo>
              <a:lnTo>
                <a:pt x="0" y="451842"/>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AE803-D6EF-42A8-8EBE-F4000179AEB7}">
      <dsp:nvSpPr>
        <dsp:cNvPr id="0" name=""/>
        <dsp:cNvSpPr/>
      </dsp:nvSpPr>
      <dsp:spPr>
        <a:xfrm>
          <a:off x="1106499" y="1581447"/>
          <a:ext cx="1694408" cy="1129605"/>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err="1"/>
            <a:t>Poblemas</a:t>
          </a:r>
          <a:r>
            <a:rPr lang="pt-BR" sz="1800" kern="1200" dirty="0"/>
            <a:t> de sobrecarga</a:t>
          </a:r>
          <a:endParaRPr lang="es-MX" sz="1800" kern="1200" dirty="0"/>
        </a:p>
      </dsp:txBody>
      <dsp:txXfrm>
        <a:off x="1139584" y="1614532"/>
        <a:ext cx="1628238" cy="1063435"/>
      </dsp:txXfrm>
    </dsp:sp>
    <dsp:sp modelId="{7C3B640F-C3A3-4C44-BF15-49912051055B}">
      <dsp:nvSpPr>
        <dsp:cNvPr id="0" name=""/>
        <dsp:cNvSpPr/>
      </dsp:nvSpPr>
      <dsp:spPr>
        <a:xfrm>
          <a:off x="852338" y="2711053"/>
          <a:ext cx="1101365" cy="451842"/>
        </a:xfrm>
        <a:custGeom>
          <a:avLst/>
          <a:gdLst/>
          <a:ahLst/>
          <a:cxnLst/>
          <a:rect l="0" t="0" r="0" b="0"/>
          <a:pathLst>
            <a:path>
              <a:moveTo>
                <a:pt x="1101365" y="0"/>
              </a:moveTo>
              <a:lnTo>
                <a:pt x="1101365" y="225921"/>
              </a:lnTo>
              <a:lnTo>
                <a:pt x="0" y="225921"/>
              </a:lnTo>
              <a:lnTo>
                <a:pt x="0" y="45184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30AC05-3276-47DB-926B-36C619F2392E}">
      <dsp:nvSpPr>
        <dsp:cNvPr id="0" name=""/>
        <dsp:cNvSpPr/>
      </dsp:nvSpPr>
      <dsp:spPr>
        <a:xfrm>
          <a:off x="5134" y="3162895"/>
          <a:ext cx="1694408" cy="1129605"/>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Transformadores</a:t>
          </a:r>
          <a:endParaRPr lang="es-MX" sz="1800" kern="1200" dirty="0"/>
        </a:p>
      </dsp:txBody>
      <dsp:txXfrm>
        <a:off x="38219" y="3195980"/>
        <a:ext cx="1628238" cy="1063435"/>
      </dsp:txXfrm>
    </dsp:sp>
    <dsp:sp modelId="{013DAABD-A74B-49D2-8089-2773BF534864}">
      <dsp:nvSpPr>
        <dsp:cNvPr id="0" name=""/>
        <dsp:cNvSpPr/>
      </dsp:nvSpPr>
      <dsp:spPr>
        <a:xfrm>
          <a:off x="1953704" y="2711053"/>
          <a:ext cx="1101365" cy="451842"/>
        </a:xfrm>
        <a:custGeom>
          <a:avLst/>
          <a:gdLst/>
          <a:ahLst/>
          <a:cxnLst/>
          <a:rect l="0" t="0" r="0" b="0"/>
          <a:pathLst>
            <a:path>
              <a:moveTo>
                <a:pt x="0" y="0"/>
              </a:moveTo>
              <a:lnTo>
                <a:pt x="0" y="225921"/>
              </a:lnTo>
              <a:lnTo>
                <a:pt x="1101365" y="225921"/>
              </a:lnTo>
              <a:lnTo>
                <a:pt x="1101365" y="45184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23A3B-1BAD-4D04-8FC4-A6C46D024555}">
      <dsp:nvSpPr>
        <dsp:cNvPr id="0" name=""/>
        <dsp:cNvSpPr/>
      </dsp:nvSpPr>
      <dsp:spPr>
        <a:xfrm>
          <a:off x="2207865" y="3162895"/>
          <a:ext cx="1694408" cy="1129605"/>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Circuitos</a:t>
          </a:r>
          <a:endParaRPr lang="es-MX" sz="1800" kern="1200" dirty="0"/>
        </a:p>
      </dsp:txBody>
      <dsp:txXfrm>
        <a:off x="2240950" y="3195980"/>
        <a:ext cx="1628238" cy="1063435"/>
      </dsp:txXfrm>
    </dsp:sp>
    <dsp:sp modelId="{AF072752-43EF-424E-AC7E-952F8E181579}">
      <dsp:nvSpPr>
        <dsp:cNvPr id="0" name=""/>
        <dsp:cNvSpPr/>
      </dsp:nvSpPr>
      <dsp:spPr>
        <a:xfrm>
          <a:off x="4707117" y="1129605"/>
          <a:ext cx="2790486" cy="473767"/>
        </a:xfrm>
        <a:custGeom>
          <a:avLst/>
          <a:gdLst/>
          <a:ahLst/>
          <a:cxnLst/>
          <a:rect l="0" t="0" r="0" b="0"/>
          <a:pathLst>
            <a:path>
              <a:moveTo>
                <a:pt x="0" y="0"/>
              </a:moveTo>
              <a:lnTo>
                <a:pt x="0" y="236883"/>
              </a:lnTo>
              <a:lnTo>
                <a:pt x="2790486" y="236883"/>
              </a:lnTo>
              <a:lnTo>
                <a:pt x="2790486" y="473767"/>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EF39FF-29F9-4DEA-A00F-B10C5C61E661}">
      <dsp:nvSpPr>
        <dsp:cNvPr id="0" name=""/>
        <dsp:cNvSpPr/>
      </dsp:nvSpPr>
      <dsp:spPr>
        <a:xfrm>
          <a:off x="6650400" y="1603373"/>
          <a:ext cx="1694408" cy="1129605"/>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Problemas de tensão</a:t>
          </a:r>
          <a:endParaRPr lang="es-MX" sz="1800" kern="1200" dirty="0"/>
        </a:p>
      </dsp:txBody>
      <dsp:txXfrm>
        <a:off x="6683485" y="1636458"/>
        <a:ext cx="1628238" cy="1063435"/>
      </dsp:txXfrm>
    </dsp:sp>
    <dsp:sp modelId="{BA0E2882-7111-4CE0-B443-DA065C91F4DB}">
      <dsp:nvSpPr>
        <dsp:cNvPr id="0" name=""/>
        <dsp:cNvSpPr/>
      </dsp:nvSpPr>
      <dsp:spPr>
        <a:xfrm>
          <a:off x="5257800" y="2732978"/>
          <a:ext cx="2239804" cy="429916"/>
        </a:xfrm>
        <a:custGeom>
          <a:avLst/>
          <a:gdLst/>
          <a:ahLst/>
          <a:cxnLst/>
          <a:rect l="0" t="0" r="0" b="0"/>
          <a:pathLst>
            <a:path>
              <a:moveTo>
                <a:pt x="2239804" y="0"/>
              </a:moveTo>
              <a:lnTo>
                <a:pt x="2239804" y="214958"/>
              </a:lnTo>
              <a:lnTo>
                <a:pt x="0" y="214958"/>
              </a:lnTo>
              <a:lnTo>
                <a:pt x="0" y="42991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41FF30-26EF-472A-B791-A61E0847C771}">
      <dsp:nvSpPr>
        <dsp:cNvPr id="0" name=""/>
        <dsp:cNvSpPr/>
      </dsp:nvSpPr>
      <dsp:spPr>
        <a:xfrm>
          <a:off x="4410595" y="3162895"/>
          <a:ext cx="1694408" cy="1129605"/>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Magnitude de tensão</a:t>
          </a:r>
          <a:endParaRPr lang="es-MX" sz="1800" kern="1200" dirty="0"/>
        </a:p>
      </dsp:txBody>
      <dsp:txXfrm>
        <a:off x="4443680" y="3195980"/>
        <a:ext cx="1628238" cy="1063435"/>
      </dsp:txXfrm>
    </dsp:sp>
    <dsp:sp modelId="{3624CDDE-7598-4250-852E-0155C80ECF68}">
      <dsp:nvSpPr>
        <dsp:cNvPr id="0" name=""/>
        <dsp:cNvSpPr/>
      </dsp:nvSpPr>
      <dsp:spPr>
        <a:xfrm>
          <a:off x="7414810" y="2732978"/>
          <a:ext cx="91440" cy="429916"/>
        </a:xfrm>
        <a:custGeom>
          <a:avLst/>
          <a:gdLst/>
          <a:ahLst/>
          <a:cxnLst/>
          <a:rect l="0" t="0" r="0" b="0"/>
          <a:pathLst>
            <a:path>
              <a:moveTo>
                <a:pt x="82793" y="0"/>
              </a:moveTo>
              <a:lnTo>
                <a:pt x="82793" y="214958"/>
              </a:lnTo>
              <a:lnTo>
                <a:pt x="45720" y="214958"/>
              </a:lnTo>
              <a:lnTo>
                <a:pt x="45720" y="42991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EBB7D-5E5C-4BFB-9438-2FC2794D0C0B}">
      <dsp:nvSpPr>
        <dsp:cNvPr id="0" name=""/>
        <dsp:cNvSpPr/>
      </dsp:nvSpPr>
      <dsp:spPr>
        <a:xfrm>
          <a:off x="6613326" y="3162895"/>
          <a:ext cx="1694408" cy="1129605"/>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Desequilíbrio </a:t>
          </a:r>
          <a:endParaRPr lang="es-MX" sz="1800" kern="1200" dirty="0"/>
        </a:p>
      </dsp:txBody>
      <dsp:txXfrm>
        <a:off x="6646411" y="3195980"/>
        <a:ext cx="1628238" cy="1063435"/>
      </dsp:txXfrm>
    </dsp:sp>
    <dsp:sp modelId="{4BE4F253-965A-44F6-AD20-1FF69D1ABC45}">
      <dsp:nvSpPr>
        <dsp:cNvPr id="0" name=""/>
        <dsp:cNvSpPr/>
      </dsp:nvSpPr>
      <dsp:spPr>
        <a:xfrm>
          <a:off x="7497604" y="2732978"/>
          <a:ext cx="2165657" cy="429916"/>
        </a:xfrm>
        <a:custGeom>
          <a:avLst/>
          <a:gdLst/>
          <a:ahLst/>
          <a:cxnLst/>
          <a:rect l="0" t="0" r="0" b="0"/>
          <a:pathLst>
            <a:path>
              <a:moveTo>
                <a:pt x="0" y="0"/>
              </a:moveTo>
              <a:lnTo>
                <a:pt x="0" y="214958"/>
              </a:lnTo>
              <a:lnTo>
                <a:pt x="2165657" y="214958"/>
              </a:lnTo>
              <a:lnTo>
                <a:pt x="2165657" y="42991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40B242-AE2A-446F-98FA-BF4DF062694B}">
      <dsp:nvSpPr>
        <dsp:cNvPr id="0" name=""/>
        <dsp:cNvSpPr/>
      </dsp:nvSpPr>
      <dsp:spPr>
        <a:xfrm>
          <a:off x="8816057" y="3162895"/>
          <a:ext cx="1694408" cy="1129605"/>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harmónicos</a:t>
          </a:r>
          <a:endParaRPr lang="es-MX" sz="1800" kern="1200" dirty="0"/>
        </a:p>
      </dsp:txBody>
      <dsp:txXfrm>
        <a:off x="8849142" y="3195980"/>
        <a:ext cx="1628238" cy="10634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0EF34-E54B-4CA8-A28C-8B7B1BADAE0C}">
      <dsp:nvSpPr>
        <dsp:cNvPr id="0" name=""/>
        <dsp:cNvSpPr/>
      </dsp:nvSpPr>
      <dsp:spPr>
        <a:xfrm>
          <a:off x="1" y="6408"/>
          <a:ext cx="2964995" cy="54286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effectLst>
                <a:outerShdw blurRad="38100" dist="38100" dir="2700000" algn="tl">
                  <a:srgbClr val="000000">
                    <a:alpha val="43137"/>
                  </a:srgbClr>
                </a:outerShdw>
              </a:effectLst>
              <a:latin typeface="Cambria" panose="02040503050406030204" pitchFamily="18" charset="0"/>
            </a:rPr>
            <a:t>Carregamento</a:t>
          </a:r>
        </a:p>
      </dsp:txBody>
      <dsp:txXfrm>
        <a:off x="15901" y="22308"/>
        <a:ext cx="2933195" cy="511064"/>
      </dsp:txXfrm>
    </dsp:sp>
    <dsp:sp modelId="{12D2876B-0C8F-44B5-8894-1DCE73C1213B}">
      <dsp:nvSpPr>
        <dsp:cNvPr id="0" name=""/>
        <dsp:cNvSpPr/>
      </dsp:nvSpPr>
      <dsp:spPr>
        <a:xfrm>
          <a:off x="296501" y="549272"/>
          <a:ext cx="296499" cy="606139"/>
        </a:xfrm>
        <a:custGeom>
          <a:avLst/>
          <a:gdLst/>
          <a:ahLst/>
          <a:cxnLst/>
          <a:rect l="0" t="0" r="0" b="0"/>
          <a:pathLst>
            <a:path>
              <a:moveTo>
                <a:pt x="0" y="0"/>
              </a:moveTo>
              <a:lnTo>
                <a:pt x="0" y="606139"/>
              </a:lnTo>
              <a:lnTo>
                <a:pt x="296499" y="60613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DE73B-0FDB-4540-BAA3-FEDCB2CE0298}">
      <dsp:nvSpPr>
        <dsp:cNvPr id="0" name=""/>
        <dsp:cNvSpPr/>
      </dsp:nvSpPr>
      <dsp:spPr>
        <a:xfrm>
          <a:off x="593000" y="909659"/>
          <a:ext cx="3674211" cy="4915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Áreas residenciais</a:t>
          </a:r>
        </a:p>
      </dsp:txBody>
      <dsp:txXfrm>
        <a:off x="607396" y="924055"/>
        <a:ext cx="3645419" cy="462712"/>
      </dsp:txXfrm>
    </dsp:sp>
    <dsp:sp modelId="{ED2E346C-20FD-466B-8162-BFAFE1C4F629}">
      <dsp:nvSpPr>
        <dsp:cNvPr id="0" name=""/>
        <dsp:cNvSpPr/>
      </dsp:nvSpPr>
      <dsp:spPr>
        <a:xfrm>
          <a:off x="296501" y="549272"/>
          <a:ext cx="296499" cy="1352551"/>
        </a:xfrm>
        <a:custGeom>
          <a:avLst/>
          <a:gdLst/>
          <a:ahLst/>
          <a:cxnLst/>
          <a:rect l="0" t="0" r="0" b="0"/>
          <a:pathLst>
            <a:path>
              <a:moveTo>
                <a:pt x="0" y="0"/>
              </a:moveTo>
              <a:lnTo>
                <a:pt x="0" y="1352551"/>
              </a:lnTo>
              <a:lnTo>
                <a:pt x="296499" y="13525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4F4BD-B39B-4789-9F4D-F00355E2C7FC}">
      <dsp:nvSpPr>
        <dsp:cNvPr id="0" name=""/>
        <dsp:cNvSpPr/>
      </dsp:nvSpPr>
      <dsp:spPr>
        <a:xfrm>
          <a:off x="593000" y="1695521"/>
          <a:ext cx="3657294" cy="41260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Áreas comerciais, industriais</a:t>
          </a:r>
        </a:p>
      </dsp:txBody>
      <dsp:txXfrm>
        <a:off x="605085" y="1707606"/>
        <a:ext cx="3633124" cy="388435"/>
      </dsp:txXfrm>
    </dsp:sp>
    <dsp:sp modelId="{C892C52E-56D9-4A3C-BB90-B6C2A02CDD49}">
      <dsp:nvSpPr>
        <dsp:cNvPr id="0" name=""/>
        <dsp:cNvSpPr/>
      </dsp:nvSpPr>
      <dsp:spPr>
        <a:xfrm>
          <a:off x="296501" y="549272"/>
          <a:ext cx="296499" cy="2059513"/>
        </a:xfrm>
        <a:custGeom>
          <a:avLst/>
          <a:gdLst/>
          <a:ahLst/>
          <a:cxnLst/>
          <a:rect l="0" t="0" r="0" b="0"/>
          <a:pathLst>
            <a:path>
              <a:moveTo>
                <a:pt x="0" y="0"/>
              </a:moveTo>
              <a:lnTo>
                <a:pt x="0" y="2059513"/>
              </a:lnTo>
              <a:lnTo>
                <a:pt x="296499" y="205951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862E9-FCFC-47E5-A5B5-A100296BED7A}">
      <dsp:nvSpPr>
        <dsp:cNvPr id="0" name=""/>
        <dsp:cNvSpPr/>
      </dsp:nvSpPr>
      <dsp:spPr>
        <a:xfrm>
          <a:off x="593000" y="2402483"/>
          <a:ext cx="3674908" cy="4126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Estações de carregamento público</a:t>
          </a:r>
        </a:p>
      </dsp:txBody>
      <dsp:txXfrm>
        <a:off x="605085" y="2414568"/>
        <a:ext cx="3650738" cy="3884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0EF34-E54B-4CA8-A28C-8B7B1BADAE0C}">
      <dsp:nvSpPr>
        <dsp:cNvPr id="0" name=""/>
        <dsp:cNvSpPr/>
      </dsp:nvSpPr>
      <dsp:spPr>
        <a:xfrm>
          <a:off x="1" y="6408"/>
          <a:ext cx="2964995" cy="54286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effectLst>
                <a:outerShdw blurRad="38100" dist="38100" dir="2700000" algn="tl">
                  <a:srgbClr val="000000">
                    <a:alpha val="43137"/>
                  </a:srgbClr>
                </a:outerShdw>
              </a:effectLst>
              <a:latin typeface="Cambria" panose="02040503050406030204" pitchFamily="18" charset="0"/>
            </a:rPr>
            <a:t>Carregamento</a:t>
          </a:r>
        </a:p>
      </dsp:txBody>
      <dsp:txXfrm>
        <a:off x="15901" y="22308"/>
        <a:ext cx="2933195" cy="511064"/>
      </dsp:txXfrm>
    </dsp:sp>
    <dsp:sp modelId="{12D2876B-0C8F-44B5-8894-1DCE73C1213B}">
      <dsp:nvSpPr>
        <dsp:cNvPr id="0" name=""/>
        <dsp:cNvSpPr/>
      </dsp:nvSpPr>
      <dsp:spPr>
        <a:xfrm>
          <a:off x="296501" y="549272"/>
          <a:ext cx="296499" cy="606139"/>
        </a:xfrm>
        <a:custGeom>
          <a:avLst/>
          <a:gdLst/>
          <a:ahLst/>
          <a:cxnLst/>
          <a:rect l="0" t="0" r="0" b="0"/>
          <a:pathLst>
            <a:path>
              <a:moveTo>
                <a:pt x="0" y="0"/>
              </a:moveTo>
              <a:lnTo>
                <a:pt x="0" y="606139"/>
              </a:lnTo>
              <a:lnTo>
                <a:pt x="296499" y="60613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DE73B-0FDB-4540-BAA3-FEDCB2CE0298}">
      <dsp:nvSpPr>
        <dsp:cNvPr id="0" name=""/>
        <dsp:cNvSpPr/>
      </dsp:nvSpPr>
      <dsp:spPr>
        <a:xfrm>
          <a:off x="593000" y="909659"/>
          <a:ext cx="3674211" cy="4915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Áreas residenciais</a:t>
          </a:r>
        </a:p>
      </dsp:txBody>
      <dsp:txXfrm>
        <a:off x="607396" y="924055"/>
        <a:ext cx="3645419" cy="462712"/>
      </dsp:txXfrm>
    </dsp:sp>
    <dsp:sp modelId="{ED2E346C-20FD-466B-8162-BFAFE1C4F629}">
      <dsp:nvSpPr>
        <dsp:cNvPr id="0" name=""/>
        <dsp:cNvSpPr/>
      </dsp:nvSpPr>
      <dsp:spPr>
        <a:xfrm>
          <a:off x="296501" y="549272"/>
          <a:ext cx="296499" cy="1352551"/>
        </a:xfrm>
        <a:custGeom>
          <a:avLst/>
          <a:gdLst/>
          <a:ahLst/>
          <a:cxnLst/>
          <a:rect l="0" t="0" r="0" b="0"/>
          <a:pathLst>
            <a:path>
              <a:moveTo>
                <a:pt x="0" y="0"/>
              </a:moveTo>
              <a:lnTo>
                <a:pt x="0" y="1352551"/>
              </a:lnTo>
              <a:lnTo>
                <a:pt x="296499" y="13525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4F4BD-B39B-4789-9F4D-F00355E2C7FC}">
      <dsp:nvSpPr>
        <dsp:cNvPr id="0" name=""/>
        <dsp:cNvSpPr/>
      </dsp:nvSpPr>
      <dsp:spPr>
        <a:xfrm>
          <a:off x="593000" y="1695521"/>
          <a:ext cx="3657294" cy="41260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Áreas comerciais, industriais</a:t>
          </a:r>
        </a:p>
      </dsp:txBody>
      <dsp:txXfrm>
        <a:off x="605085" y="1707606"/>
        <a:ext cx="3633124" cy="388435"/>
      </dsp:txXfrm>
    </dsp:sp>
    <dsp:sp modelId="{C892C52E-56D9-4A3C-BB90-B6C2A02CDD49}">
      <dsp:nvSpPr>
        <dsp:cNvPr id="0" name=""/>
        <dsp:cNvSpPr/>
      </dsp:nvSpPr>
      <dsp:spPr>
        <a:xfrm>
          <a:off x="296501" y="549272"/>
          <a:ext cx="296499" cy="2059513"/>
        </a:xfrm>
        <a:custGeom>
          <a:avLst/>
          <a:gdLst/>
          <a:ahLst/>
          <a:cxnLst/>
          <a:rect l="0" t="0" r="0" b="0"/>
          <a:pathLst>
            <a:path>
              <a:moveTo>
                <a:pt x="0" y="0"/>
              </a:moveTo>
              <a:lnTo>
                <a:pt x="0" y="2059513"/>
              </a:lnTo>
              <a:lnTo>
                <a:pt x="296499" y="205951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862E9-FCFC-47E5-A5B5-A100296BED7A}">
      <dsp:nvSpPr>
        <dsp:cNvPr id="0" name=""/>
        <dsp:cNvSpPr/>
      </dsp:nvSpPr>
      <dsp:spPr>
        <a:xfrm>
          <a:off x="593000" y="2402483"/>
          <a:ext cx="3674908" cy="41260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Cambria" panose="02040503050406030204" pitchFamily="18" charset="0"/>
            </a:rPr>
            <a:t>Estações de carregamento público</a:t>
          </a:r>
        </a:p>
      </dsp:txBody>
      <dsp:txXfrm>
        <a:off x="605085" y="2414568"/>
        <a:ext cx="3650738" cy="3884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1D012-FBA2-46F4-9E10-DB4FF5756BA1}">
      <dsp:nvSpPr>
        <dsp:cNvPr id="0" name=""/>
        <dsp:cNvSpPr/>
      </dsp:nvSpPr>
      <dsp:spPr>
        <a:xfrm>
          <a:off x="3648464" y="815251"/>
          <a:ext cx="609475" cy="748362"/>
        </a:xfrm>
        <a:custGeom>
          <a:avLst/>
          <a:gdLst/>
          <a:ahLst/>
          <a:cxnLst/>
          <a:rect l="0" t="0" r="0" b="0"/>
          <a:pathLst>
            <a:path>
              <a:moveTo>
                <a:pt x="609475" y="0"/>
              </a:moveTo>
              <a:lnTo>
                <a:pt x="609475" y="748362"/>
              </a:lnTo>
              <a:lnTo>
                <a:pt x="0" y="748362"/>
              </a:lnTo>
            </a:path>
          </a:pathLst>
        </a:custGeom>
        <a:noFill/>
        <a:ln w="25400" cap="flat" cmpd="sng" algn="ctr">
          <a:solidFill>
            <a:schemeClr val="tx2"/>
          </a:solidFill>
          <a:prstDash val="sysDash"/>
        </a:ln>
        <a:effectLst/>
      </dsp:spPr>
      <dsp:style>
        <a:lnRef idx="2">
          <a:scrgbClr r="0" g="0" b="0"/>
        </a:lnRef>
        <a:fillRef idx="0">
          <a:scrgbClr r="0" g="0" b="0"/>
        </a:fillRef>
        <a:effectRef idx="0">
          <a:scrgbClr r="0" g="0" b="0"/>
        </a:effectRef>
        <a:fontRef idx="minor"/>
      </dsp:style>
    </dsp:sp>
    <dsp:sp modelId="{4D3C8DF0-A178-4AFF-8CE5-72391DABFC25}">
      <dsp:nvSpPr>
        <dsp:cNvPr id="0" name=""/>
        <dsp:cNvSpPr/>
      </dsp:nvSpPr>
      <dsp:spPr>
        <a:xfrm>
          <a:off x="4257940" y="815251"/>
          <a:ext cx="2756441" cy="1498538"/>
        </a:xfrm>
        <a:custGeom>
          <a:avLst/>
          <a:gdLst/>
          <a:ahLst/>
          <a:cxnLst/>
          <a:rect l="0" t="0" r="0" b="0"/>
          <a:pathLst>
            <a:path>
              <a:moveTo>
                <a:pt x="0" y="0"/>
              </a:moveTo>
              <a:lnTo>
                <a:pt x="0" y="1327716"/>
              </a:lnTo>
              <a:lnTo>
                <a:pt x="2756441" y="1327716"/>
              </a:lnTo>
              <a:lnTo>
                <a:pt x="2756441" y="149853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6F076-B871-4F4F-BED1-0F5FE9D3F661}">
      <dsp:nvSpPr>
        <dsp:cNvPr id="0" name=""/>
        <dsp:cNvSpPr/>
      </dsp:nvSpPr>
      <dsp:spPr>
        <a:xfrm>
          <a:off x="1501499" y="815251"/>
          <a:ext cx="2756441" cy="1498538"/>
        </a:xfrm>
        <a:custGeom>
          <a:avLst/>
          <a:gdLst/>
          <a:ahLst/>
          <a:cxnLst/>
          <a:rect l="0" t="0" r="0" b="0"/>
          <a:pathLst>
            <a:path>
              <a:moveTo>
                <a:pt x="2756441" y="0"/>
              </a:moveTo>
              <a:lnTo>
                <a:pt x="2756441" y="1327716"/>
              </a:lnTo>
              <a:lnTo>
                <a:pt x="0" y="1327716"/>
              </a:lnTo>
              <a:lnTo>
                <a:pt x="0" y="149853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D8FAE-FDDF-4931-9862-694B36EEC12B}">
      <dsp:nvSpPr>
        <dsp:cNvPr id="0" name=""/>
        <dsp:cNvSpPr/>
      </dsp:nvSpPr>
      <dsp:spPr>
        <a:xfrm>
          <a:off x="2756441" y="1814"/>
          <a:ext cx="3002998" cy="81343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0" kern="1200" dirty="0">
              <a:effectLst/>
              <a:latin typeface="+mj-lt"/>
              <a:cs typeface="Arial" panose="020B0604020202020204" pitchFamily="34" charset="0"/>
            </a:rPr>
            <a:t>Sistema elétrico</a:t>
          </a:r>
          <a:endParaRPr lang="es-MX" sz="1800" b="0" kern="1200" dirty="0">
            <a:effectLst/>
            <a:latin typeface="+mj-lt"/>
            <a:cs typeface="Arial" panose="020B0604020202020204" pitchFamily="34" charset="0"/>
          </a:endParaRPr>
        </a:p>
      </dsp:txBody>
      <dsp:txXfrm>
        <a:off x="2756441" y="1814"/>
        <a:ext cx="3002998" cy="813437"/>
      </dsp:txXfrm>
    </dsp:sp>
    <dsp:sp modelId="{91121AFF-C673-4076-B73C-FAECE9BF1097}">
      <dsp:nvSpPr>
        <dsp:cNvPr id="0" name=""/>
        <dsp:cNvSpPr/>
      </dsp:nvSpPr>
      <dsp:spPr>
        <a:xfrm>
          <a:off x="0" y="2313789"/>
          <a:ext cx="3002998" cy="81343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0" kern="1200" dirty="0">
              <a:effectLst/>
              <a:latin typeface="+mj-lt"/>
              <a:cs typeface="Arial" panose="020B0604020202020204" pitchFamily="34" charset="0"/>
            </a:rPr>
            <a:t>Planejamento da expansão do sistema elétrico</a:t>
          </a:r>
          <a:endParaRPr lang="es-MX" sz="1800" b="0" kern="1200" dirty="0">
            <a:effectLst/>
            <a:latin typeface="+mj-lt"/>
            <a:cs typeface="Arial" panose="020B0604020202020204" pitchFamily="34" charset="0"/>
          </a:endParaRPr>
        </a:p>
      </dsp:txBody>
      <dsp:txXfrm>
        <a:off x="0" y="2313789"/>
        <a:ext cx="3002998" cy="813437"/>
      </dsp:txXfrm>
    </dsp:sp>
    <dsp:sp modelId="{BEEB1C9D-9BD8-4A13-B873-936157985012}">
      <dsp:nvSpPr>
        <dsp:cNvPr id="0" name=""/>
        <dsp:cNvSpPr/>
      </dsp:nvSpPr>
      <dsp:spPr>
        <a:xfrm>
          <a:off x="5512882" y="2313789"/>
          <a:ext cx="3002998" cy="81343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0" kern="1200" dirty="0">
              <a:effectLst/>
              <a:latin typeface="+mj-lt"/>
              <a:cs typeface="Arial" panose="020B0604020202020204" pitchFamily="34" charset="0"/>
            </a:rPr>
            <a:t>Planejamento da operação do sistema elétrico </a:t>
          </a:r>
          <a:endParaRPr lang="es-MX" sz="1800" b="0" kern="1200" dirty="0">
            <a:effectLst/>
            <a:latin typeface="+mj-lt"/>
            <a:cs typeface="Arial" panose="020B0604020202020204" pitchFamily="34" charset="0"/>
          </a:endParaRPr>
        </a:p>
      </dsp:txBody>
      <dsp:txXfrm>
        <a:off x="5512882" y="2313789"/>
        <a:ext cx="3002998" cy="813437"/>
      </dsp:txXfrm>
    </dsp:sp>
    <dsp:sp modelId="{9B90E4C8-108B-4DB1-B759-3E613574C6A1}">
      <dsp:nvSpPr>
        <dsp:cNvPr id="0" name=""/>
        <dsp:cNvSpPr/>
      </dsp:nvSpPr>
      <dsp:spPr>
        <a:xfrm>
          <a:off x="645466" y="1156894"/>
          <a:ext cx="3002998" cy="813437"/>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0" kern="1200" dirty="0">
              <a:effectLst/>
              <a:latin typeface="+mj-lt"/>
              <a:cs typeface="Arial" panose="020B0604020202020204" pitchFamily="34" charset="0"/>
            </a:rPr>
            <a:t>Integração dos </a:t>
          </a:r>
          <a:r>
            <a:rPr lang="pt-BR" sz="1800" b="0" kern="1200" dirty="0" err="1">
              <a:effectLst/>
              <a:latin typeface="+mj-lt"/>
              <a:cs typeface="Arial" panose="020B0604020202020204" pitchFamily="34" charset="0"/>
            </a:rPr>
            <a:t>VEs</a:t>
          </a:r>
          <a:endParaRPr lang="es-MX" sz="1800" b="0" kern="1200" dirty="0">
            <a:effectLst/>
            <a:latin typeface="+mj-lt"/>
            <a:cs typeface="Arial" panose="020B0604020202020204" pitchFamily="34" charset="0"/>
          </a:endParaRPr>
        </a:p>
      </dsp:txBody>
      <dsp:txXfrm>
        <a:off x="645466" y="1156894"/>
        <a:ext cx="3002998" cy="8134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0E2FA-B837-4C78-97DF-49D0963CD339}">
      <dsp:nvSpPr>
        <dsp:cNvPr id="0" name=""/>
        <dsp:cNvSpPr/>
      </dsp:nvSpPr>
      <dsp:spPr>
        <a:xfrm>
          <a:off x="0" y="61264"/>
          <a:ext cx="4952813" cy="8745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Quem pode fazer?</a:t>
          </a:r>
        </a:p>
      </dsp:txBody>
      <dsp:txXfrm>
        <a:off x="42693" y="103957"/>
        <a:ext cx="4867427" cy="789189"/>
      </dsp:txXfrm>
    </dsp:sp>
    <dsp:sp modelId="{53FEE623-CA50-4717-84B2-4A92E0648EF9}">
      <dsp:nvSpPr>
        <dsp:cNvPr id="0" name=""/>
        <dsp:cNvSpPr/>
      </dsp:nvSpPr>
      <dsp:spPr>
        <a:xfrm>
          <a:off x="0" y="935839"/>
          <a:ext cx="495281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pt-BR" sz="1800" kern="1200" dirty="0"/>
            <a:t>Qualquer interessado</a:t>
          </a:r>
        </a:p>
      </dsp:txBody>
      <dsp:txXfrm>
        <a:off x="0" y="935839"/>
        <a:ext cx="4952813" cy="380880"/>
      </dsp:txXfrm>
    </dsp:sp>
    <dsp:sp modelId="{1AC652A3-DC1C-400A-8428-C38151B941BE}">
      <dsp:nvSpPr>
        <dsp:cNvPr id="0" name=""/>
        <dsp:cNvSpPr/>
      </dsp:nvSpPr>
      <dsp:spPr>
        <a:xfrm>
          <a:off x="0" y="1316719"/>
          <a:ext cx="4952813" cy="8745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Qual o preço?</a:t>
          </a:r>
        </a:p>
      </dsp:txBody>
      <dsp:txXfrm>
        <a:off x="42693" y="1359412"/>
        <a:ext cx="4867427" cy="789189"/>
      </dsp:txXfrm>
    </dsp:sp>
    <dsp:sp modelId="{8F41732D-F6F7-4F68-B772-FE7DCB205433}">
      <dsp:nvSpPr>
        <dsp:cNvPr id="0" name=""/>
        <dsp:cNvSpPr/>
      </dsp:nvSpPr>
      <dsp:spPr>
        <a:xfrm>
          <a:off x="0" y="2191294"/>
          <a:ext cx="495281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pt-BR" sz="1800" kern="1200" dirty="0"/>
            <a:t>Livremente negociado</a:t>
          </a:r>
        </a:p>
      </dsp:txBody>
      <dsp:txXfrm>
        <a:off x="0" y="2191294"/>
        <a:ext cx="4952813" cy="380880"/>
      </dsp:txXfrm>
    </dsp:sp>
    <dsp:sp modelId="{F25112C9-62BC-4DC7-8E4A-EA95E5DD242B}">
      <dsp:nvSpPr>
        <dsp:cNvPr id="0" name=""/>
        <dsp:cNvSpPr/>
      </dsp:nvSpPr>
      <dsp:spPr>
        <a:xfrm>
          <a:off x="0" y="2572174"/>
          <a:ext cx="4952813" cy="8745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Qual é a métrica de cobrança?</a:t>
          </a:r>
        </a:p>
      </dsp:txBody>
      <dsp:txXfrm>
        <a:off x="42693" y="2614867"/>
        <a:ext cx="4867427" cy="789189"/>
      </dsp:txXfrm>
    </dsp:sp>
    <dsp:sp modelId="{9711558C-AB1E-4836-B8F3-4888F385AF30}">
      <dsp:nvSpPr>
        <dsp:cNvPr id="0" name=""/>
        <dsp:cNvSpPr/>
      </dsp:nvSpPr>
      <dsp:spPr>
        <a:xfrm>
          <a:off x="0" y="3446749"/>
          <a:ext cx="495281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pt-BR" sz="1800" kern="1200" dirty="0"/>
            <a:t>Definida pelos interessados</a:t>
          </a:r>
        </a:p>
      </dsp:txBody>
      <dsp:txXfrm>
        <a:off x="0" y="3446749"/>
        <a:ext cx="4952813" cy="380880"/>
      </dsp:txXfrm>
    </dsp:sp>
    <dsp:sp modelId="{98A7808A-76BC-4EB5-9F16-28C8B0C9449E}">
      <dsp:nvSpPr>
        <dsp:cNvPr id="0" name=""/>
        <dsp:cNvSpPr/>
      </dsp:nvSpPr>
      <dsp:spPr>
        <a:xfrm>
          <a:off x="0" y="3827629"/>
          <a:ext cx="4952813" cy="87457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Quais os padrões técnicos a serem seguidos (e.g. conectores)?</a:t>
          </a:r>
        </a:p>
      </dsp:txBody>
      <dsp:txXfrm>
        <a:off x="42693" y="3870322"/>
        <a:ext cx="4867427" cy="789189"/>
      </dsp:txXfrm>
    </dsp:sp>
    <dsp:sp modelId="{348126C5-8FC7-4A67-A53D-EEC50BE557AA}">
      <dsp:nvSpPr>
        <dsp:cNvPr id="0" name=""/>
        <dsp:cNvSpPr/>
      </dsp:nvSpPr>
      <dsp:spPr>
        <a:xfrm>
          <a:off x="0" y="4702205"/>
          <a:ext cx="4952813"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pt-BR" sz="1800" kern="1200" dirty="0"/>
            <a:t>Não é estabelecido pela Aneel</a:t>
          </a:r>
        </a:p>
      </dsp:txBody>
      <dsp:txXfrm>
        <a:off x="0" y="4702205"/>
        <a:ext cx="4952813" cy="3808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3FD8D-AAF0-4191-8F58-F0A9A89E804D}">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57E64-F583-4DE9-9D84-EA67D41DB01D}">
      <dsp:nvSpPr>
        <dsp:cNvPr id="0" name=""/>
        <dsp:cNvSpPr/>
      </dsp:nvSpPr>
      <dsp:spPr>
        <a:xfrm>
          <a:off x="752110" y="541866"/>
          <a:ext cx="7301111"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latin typeface="Roboto" panose="02000000000000000000" pitchFamily="2" charset="0"/>
              <a:ea typeface="Roboto" panose="02000000000000000000" pitchFamily="2" charset="0"/>
              <a:cs typeface="Roboto" panose="02000000000000000000" pitchFamily="2" charset="0"/>
            </a:rPr>
            <a:t>Instalação de estação de recarga deve ser comunicada à distribuidora se resultar em mudanças na conexão</a:t>
          </a:r>
        </a:p>
      </dsp:txBody>
      <dsp:txXfrm>
        <a:off x="752110" y="541866"/>
        <a:ext cx="7301111" cy="1083733"/>
      </dsp:txXfrm>
    </dsp:sp>
    <dsp:sp modelId="{3603DBAC-4C52-40A4-90B3-C9E8537C49E5}">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9AB446-350D-493B-B8CD-615CEE011BCD}">
      <dsp:nvSpPr>
        <dsp:cNvPr id="0" name=""/>
        <dsp:cNvSpPr/>
      </dsp:nvSpPr>
      <dsp:spPr>
        <a:xfrm>
          <a:off x="1146048" y="2167466"/>
          <a:ext cx="6907174"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latin typeface="Roboto" panose="02000000000000000000" pitchFamily="2" charset="0"/>
              <a:ea typeface="Roboto" panose="02000000000000000000" pitchFamily="2" charset="0"/>
              <a:cs typeface="Roboto" panose="02000000000000000000" pitchFamily="2" charset="0"/>
            </a:rPr>
            <a:t>Distribuidora consolida informação e envia semestralmente para Aneel </a:t>
          </a:r>
        </a:p>
      </dsp:txBody>
      <dsp:txXfrm>
        <a:off x="1146048" y="2167466"/>
        <a:ext cx="6907174" cy="1083733"/>
      </dsp:txXfrm>
    </dsp:sp>
    <dsp:sp modelId="{81A0CE9B-CDD5-4F19-91AA-BB0818562A8C}">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C91630-D23E-4A44-8432-71AD579A4289}">
      <dsp:nvSpPr>
        <dsp:cNvPr id="0" name=""/>
        <dsp:cNvSpPr/>
      </dsp:nvSpPr>
      <dsp:spPr>
        <a:xfrm>
          <a:off x="752110" y="3793066"/>
          <a:ext cx="7301111"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latin typeface="Roboto" panose="02000000000000000000" pitchFamily="2" charset="0"/>
              <a:ea typeface="Roboto" panose="02000000000000000000" pitchFamily="2" charset="0"/>
              <a:cs typeface="Roboto" panose="02000000000000000000" pitchFamily="2" charset="0"/>
            </a:rPr>
            <a:t>Interessados podem registrar diretamente na Aneel</a:t>
          </a:r>
        </a:p>
      </dsp:txBody>
      <dsp:txXfrm>
        <a:off x="752110" y="3793066"/>
        <a:ext cx="7301111" cy="1083733"/>
      </dsp:txXfrm>
    </dsp:sp>
    <dsp:sp modelId="{72F3E6C6-E2F0-4C29-8AAB-FB7101E6A63E}">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AD932-5205-4B91-80AE-0B99AAC80826}">
      <dsp:nvSpPr>
        <dsp:cNvPr id="0" name=""/>
        <dsp:cNvSpPr/>
      </dsp:nvSpPr>
      <dsp:spPr>
        <a:xfrm>
          <a:off x="2376" y="588319"/>
          <a:ext cx="1170806" cy="96567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pt-BR" sz="1000" kern="1200" dirty="0">
              <a:latin typeface="Roboto" panose="02000000000000000000" pitchFamily="2" charset="0"/>
              <a:ea typeface="Roboto" panose="02000000000000000000" pitchFamily="2" charset="0"/>
              <a:cs typeface="Roboto" panose="02000000000000000000" pitchFamily="2" charset="0"/>
            </a:rPr>
            <a:t>Consumidor solicita o ressarcimento à distribuidora</a:t>
          </a:r>
        </a:p>
      </dsp:txBody>
      <dsp:txXfrm>
        <a:off x="24599" y="610542"/>
        <a:ext cx="1126360" cy="714295"/>
      </dsp:txXfrm>
    </dsp:sp>
    <dsp:sp modelId="{26268FE5-CD18-4FB1-BB58-7F5C36F295A1}">
      <dsp:nvSpPr>
        <dsp:cNvPr id="0" name=""/>
        <dsp:cNvSpPr/>
      </dsp:nvSpPr>
      <dsp:spPr>
        <a:xfrm>
          <a:off x="634939" y="727086"/>
          <a:ext cx="1425948" cy="1425948"/>
        </a:xfrm>
        <a:prstGeom prst="leftCircularArrow">
          <a:avLst>
            <a:gd name="adj1" fmla="val 4093"/>
            <a:gd name="adj2" fmla="val 515121"/>
            <a:gd name="adj3" fmla="val 2290632"/>
            <a:gd name="adj4" fmla="val 9024489"/>
            <a:gd name="adj5" fmla="val 4775"/>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B4E324D-A853-49B5-9C67-B6A278D950C9}">
      <dsp:nvSpPr>
        <dsp:cNvPr id="0" name=""/>
        <dsp:cNvSpPr/>
      </dsp:nvSpPr>
      <dsp:spPr>
        <a:xfrm>
          <a:off x="262555" y="1347060"/>
          <a:ext cx="1040717" cy="41385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Roboto" panose="02000000000000000000" pitchFamily="2" charset="0"/>
              <a:ea typeface="Roboto" panose="02000000000000000000" pitchFamily="2" charset="0"/>
              <a:cs typeface="Roboto" panose="02000000000000000000" pitchFamily="2" charset="0"/>
            </a:rPr>
            <a:t>Recebimento</a:t>
          </a:r>
        </a:p>
      </dsp:txBody>
      <dsp:txXfrm>
        <a:off x="274676" y="1359181"/>
        <a:ext cx="1016475" cy="389616"/>
      </dsp:txXfrm>
    </dsp:sp>
    <dsp:sp modelId="{38E21B80-AECB-414C-B938-1E6127D3233A}">
      <dsp:nvSpPr>
        <dsp:cNvPr id="0" name=""/>
        <dsp:cNvSpPr/>
      </dsp:nvSpPr>
      <dsp:spPr>
        <a:xfrm>
          <a:off x="1581184" y="588319"/>
          <a:ext cx="1170806" cy="96567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pt-BR" sz="1000" kern="1200" dirty="0">
              <a:latin typeface="Roboto" panose="02000000000000000000" pitchFamily="2" charset="0"/>
              <a:ea typeface="Roboto" panose="02000000000000000000" pitchFamily="2" charset="0"/>
              <a:cs typeface="Roboto" panose="02000000000000000000" pitchFamily="2" charset="0"/>
            </a:rPr>
            <a:t>Distribuidora avalia a sua responsabilidade pelo dano</a:t>
          </a:r>
        </a:p>
      </dsp:txBody>
      <dsp:txXfrm>
        <a:off x="1603407" y="817471"/>
        <a:ext cx="1126360" cy="714295"/>
      </dsp:txXfrm>
    </dsp:sp>
    <dsp:sp modelId="{6A472AA4-F542-4556-9E56-3917DA423ACF}">
      <dsp:nvSpPr>
        <dsp:cNvPr id="0" name=""/>
        <dsp:cNvSpPr/>
      </dsp:nvSpPr>
      <dsp:spPr>
        <a:xfrm>
          <a:off x="2203991" y="-48589"/>
          <a:ext cx="1575552" cy="1575552"/>
        </a:xfrm>
        <a:prstGeom prst="circularArrow">
          <a:avLst>
            <a:gd name="adj1" fmla="val 3704"/>
            <a:gd name="adj2" fmla="val 461856"/>
            <a:gd name="adj3" fmla="val 19362633"/>
            <a:gd name="adj4" fmla="val 12575511"/>
            <a:gd name="adj5" fmla="val 432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47D73C7-4003-4947-AE88-AF66E0269AD8}">
      <dsp:nvSpPr>
        <dsp:cNvPr id="0" name=""/>
        <dsp:cNvSpPr/>
      </dsp:nvSpPr>
      <dsp:spPr>
        <a:xfrm>
          <a:off x="1841364" y="381389"/>
          <a:ext cx="1040717" cy="41385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Roboto" panose="02000000000000000000" pitchFamily="2" charset="0"/>
              <a:ea typeface="Roboto" panose="02000000000000000000" pitchFamily="2" charset="0"/>
              <a:cs typeface="Roboto" panose="02000000000000000000" pitchFamily="2" charset="0"/>
            </a:rPr>
            <a:t>Análise</a:t>
          </a:r>
        </a:p>
      </dsp:txBody>
      <dsp:txXfrm>
        <a:off x="1853485" y="393510"/>
        <a:ext cx="1016475" cy="389616"/>
      </dsp:txXfrm>
    </dsp:sp>
    <dsp:sp modelId="{55FE2D2E-EDE5-422F-BE73-904054011D3C}">
      <dsp:nvSpPr>
        <dsp:cNvPr id="0" name=""/>
        <dsp:cNvSpPr/>
      </dsp:nvSpPr>
      <dsp:spPr>
        <a:xfrm>
          <a:off x="3159993" y="588319"/>
          <a:ext cx="1170806" cy="96567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pt-BR" sz="1000" kern="1200" dirty="0">
              <a:latin typeface="Roboto" panose="02000000000000000000" pitchFamily="2" charset="0"/>
              <a:ea typeface="Roboto" panose="02000000000000000000" pitchFamily="2" charset="0"/>
              <a:cs typeface="Roboto" panose="02000000000000000000" pitchFamily="2" charset="0"/>
            </a:rPr>
            <a:t>Distribuidora responde ao consumidor</a:t>
          </a:r>
        </a:p>
      </dsp:txBody>
      <dsp:txXfrm>
        <a:off x="3182216" y="610542"/>
        <a:ext cx="1126360" cy="714295"/>
      </dsp:txXfrm>
    </dsp:sp>
    <dsp:sp modelId="{A149FE76-4670-44B3-A866-ACCEC284F023}">
      <dsp:nvSpPr>
        <dsp:cNvPr id="0" name=""/>
        <dsp:cNvSpPr/>
      </dsp:nvSpPr>
      <dsp:spPr>
        <a:xfrm>
          <a:off x="3800789" y="741756"/>
          <a:ext cx="1426400" cy="1426400"/>
        </a:xfrm>
        <a:prstGeom prst="leftCircularArrow">
          <a:avLst>
            <a:gd name="adj1" fmla="val 4092"/>
            <a:gd name="adj2" fmla="val 514942"/>
            <a:gd name="adj3" fmla="val 2381063"/>
            <a:gd name="adj4" fmla="val 9115100"/>
            <a:gd name="adj5" fmla="val 477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5587A6C-A305-4C3E-AA18-BCE3D544C38E}">
      <dsp:nvSpPr>
        <dsp:cNvPr id="0" name=""/>
        <dsp:cNvSpPr/>
      </dsp:nvSpPr>
      <dsp:spPr>
        <a:xfrm>
          <a:off x="3420172" y="1347060"/>
          <a:ext cx="1040717" cy="41385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Roboto" panose="02000000000000000000" pitchFamily="2" charset="0"/>
              <a:ea typeface="Roboto" panose="02000000000000000000" pitchFamily="2" charset="0"/>
              <a:cs typeface="Roboto" panose="02000000000000000000" pitchFamily="2" charset="0"/>
            </a:rPr>
            <a:t>Resposta</a:t>
          </a:r>
        </a:p>
      </dsp:txBody>
      <dsp:txXfrm>
        <a:off x="3432293" y="1359181"/>
        <a:ext cx="1016475" cy="389616"/>
      </dsp:txXfrm>
    </dsp:sp>
    <dsp:sp modelId="{7DDF4978-053B-4A2F-916A-57B1D5781C4C}">
      <dsp:nvSpPr>
        <dsp:cNvPr id="0" name=""/>
        <dsp:cNvSpPr/>
      </dsp:nvSpPr>
      <dsp:spPr>
        <a:xfrm>
          <a:off x="4738801" y="618110"/>
          <a:ext cx="1170806" cy="96567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pt-BR" sz="1000" kern="1200" dirty="0">
              <a:latin typeface="Roboto" panose="02000000000000000000" pitchFamily="2" charset="0"/>
              <a:ea typeface="Roboto" panose="02000000000000000000" pitchFamily="2" charset="0"/>
              <a:cs typeface="Roboto" panose="02000000000000000000" pitchFamily="2" charset="0"/>
            </a:rPr>
            <a:t>Conserto, substituição ou pagamento em dinheiro.</a:t>
          </a:r>
        </a:p>
      </dsp:txBody>
      <dsp:txXfrm>
        <a:off x="4761024" y="847262"/>
        <a:ext cx="1126360" cy="714295"/>
      </dsp:txXfrm>
    </dsp:sp>
    <dsp:sp modelId="{5D5161AA-1D49-4ECA-A54B-7F0243BEB33F}">
      <dsp:nvSpPr>
        <dsp:cNvPr id="0" name=""/>
        <dsp:cNvSpPr/>
      </dsp:nvSpPr>
      <dsp:spPr>
        <a:xfrm>
          <a:off x="4998981" y="381389"/>
          <a:ext cx="1040717" cy="41385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Roboto" panose="02000000000000000000" pitchFamily="2" charset="0"/>
              <a:ea typeface="Roboto" panose="02000000000000000000" pitchFamily="2" charset="0"/>
              <a:cs typeface="Roboto" panose="02000000000000000000" pitchFamily="2" charset="0"/>
            </a:rPr>
            <a:t>Ressarcimento</a:t>
          </a:r>
        </a:p>
      </dsp:txBody>
      <dsp:txXfrm>
        <a:off x="5011102" y="393510"/>
        <a:ext cx="1016475" cy="389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2559399" y="826491"/>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2559399" y="826491"/>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2006578" y="341919"/>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173358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173358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1180758" y="826491"/>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90776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1135038" y="826491"/>
          <a:ext cx="91440" cy="143324"/>
        </a:xfrm>
        <a:custGeom>
          <a:avLst/>
          <a:gdLst/>
          <a:ahLst/>
          <a:cxnLst/>
          <a:rect l="0" t="0" r="0" b="0"/>
          <a:pathLst>
            <a:path>
              <a:moveTo>
                <a:pt x="45720" y="0"/>
              </a:moveTo>
              <a:lnTo>
                <a:pt x="4572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8194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8194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354938" y="826491"/>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1180758" y="341919"/>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1665330" y="672"/>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a:t>
          </a:r>
        </a:p>
      </dsp:txBody>
      <dsp:txXfrm>
        <a:off x="1665330" y="672"/>
        <a:ext cx="682495" cy="341247"/>
      </dsp:txXfrm>
    </dsp:sp>
    <dsp:sp modelId="{9C9E05C9-8370-4353-8A88-972D039FCC09}">
      <dsp:nvSpPr>
        <dsp:cNvPr id="0" name=""/>
        <dsp:cNvSpPr/>
      </dsp:nvSpPr>
      <dsp:spPr>
        <a:xfrm>
          <a:off x="83951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passageiros </a:t>
          </a:r>
        </a:p>
        <a:p>
          <a:pPr marL="0" lvl="0" indent="0" algn="ctr" defTabSz="222250">
            <a:lnSpc>
              <a:spcPct val="90000"/>
            </a:lnSpc>
            <a:spcBef>
              <a:spcPct val="0"/>
            </a:spcBef>
            <a:spcAft>
              <a:spcPct val="35000"/>
            </a:spcAft>
            <a:buNone/>
          </a:pPr>
          <a:r>
            <a:rPr lang="pt-BR" sz="500" kern="1200" dirty="0"/>
            <a:t>(Passenger Vehicles)</a:t>
          </a:r>
        </a:p>
      </dsp:txBody>
      <dsp:txXfrm>
        <a:off x="839510" y="485244"/>
        <a:ext cx="682495" cy="341247"/>
      </dsp:txXfrm>
    </dsp:sp>
    <dsp:sp modelId="{A84FE275-CE3F-4318-88F7-DFD6D700436B}">
      <dsp:nvSpPr>
        <dsp:cNvPr id="0" name=""/>
        <dsp:cNvSpPr/>
      </dsp:nvSpPr>
      <dsp:spPr>
        <a:xfrm>
          <a:off x="1369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 (Light Vehicles)</a:t>
          </a:r>
        </a:p>
      </dsp:txBody>
      <dsp:txXfrm>
        <a:off x="13690" y="969816"/>
        <a:ext cx="682495" cy="341247"/>
      </dsp:txXfrm>
    </dsp:sp>
    <dsp:sp modelId="{C779AB02-662B-41D4-9A2C-40F980EB6559}">
      <dsp:nvSpPr>
        <dsp:cNvPr id="0" name=""/>
        <dsp:cNvSpPr/>
      </dsp:nvSpPr>
      <dsp:spPr>
        <a:xfrm>
          <a:off x="18431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Carros</a:t>
          </a:r>
        </a:p>
        <a:p>
          <a:pPr marL="0" lvl="0" indent="0" algn="ctr" defTabSz="222250">
            <a:lnSpc>
              <a:spcPct val="90000"/>
            </a:lnSpc>
            <a:spcBef>
              <a:spcPct val="0"/>
            </a:spcBef>
            <a:spcAft>
              <a:spcPct val="35000"/>
            </a:spcAft>
            <a:buNone/>
          </a:pPr>
          <a:r>
            <a:rPr lang="pt-BR" sz="500" kern="1200" dirty="0"/>
            <a:t> (Cars)</a:t>
          </a:r>
        </a:p>
      </dsp:txBody>
      <dsp:txXfrm>
        <a:off x="184314" y="1454388"/>
        <a:ext cx="682495" cy="341247"/>
      </dsp:txXfrm>
    </dsp:sp>
    <dsp:sp modelId="{46AF54DB-6F3D-41FF-B623-ECB8DAA08327}">
      <dsp:nvSpPr>
        <dsp:cNvPr id="0" name=""/>
        <dsp:cNvSpPr/>
      </dsp:nvSpPr>
      <dsp:spPr>
        <a:xfrm>
          <a:off x="18431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Pick-ups</a:t>
          </a:r>
        </a:p>
      </dsp:txBody>
      <dsp:txXfrm>
        <a:off x="184314" y="1938960"/>
        <a:ext cx="682495" cy="341247"/>
      </dsp:txXfrm>
    </dsp:sp>
    <dsp:sp modelId="{2D8F0FBD-12C9-443F-B523-C3AAD25DC83D}">
      <dsp:nvSpPr>
        <dsp:cNvPr id="0" name=""/>
        <dsp:cNvSpPr/>
      </dsp:nvSpPr>
      <dsp:spPr>
        <a:xfrm>
          <a:off x="83951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 </a:t>
          </a:r>
        </a:p>
        <a:p>
          <a:pPr marL="0" lvl="0" indent="0" algn="ctr" defTabSz="222250">
            <a:lnSpc>
              <a:spcPct val="90000"/>
            </a:lnSpc>
            <a:spcBef>
              <a:spcPct val="0"/>
            </a:spcBef>
            <a:spcAft>
              <a:spcPct val="35000"/>
            </a:spcAft>
            <a:buNone/>
          </a:pPr>
          <a:r>
            <a:rPr lang="pt-BR" sz="500" kern="1200" dirty="0"/>
            <a:t>(Heavy Vehicles)</a:t>
          </a:r>
        </a:p>
      </dsp:txBody>
      <dsp:txXfrm>
        <a:off x="839510" y="969816"/>
        <a:ext cx="682495" cy="341247"/>
      </dsp:txXfrm>
    </dsp:sp>
    <dsp:sp modelId="{1A0072F5-741C-4DFD-BB6C-3D7CE89FA41D}">
      <dsp:nvSpPr>
        <dsp:cNvPr id="0" name=""/>
        <dsp:cNvSpPr/>
      </dsp:nvSpPr>
      <dsp:spPr>
        <a:xfrm>
          <a:off x="101013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Ônibus</a:t>
          </a:r>
        </a:p>
        <a:p>
          <a:pPr marL="0" lvl="0" indent="0" algn="ctr" defTabSz="222250">
            <a:lnSpc>
              <a:spcPct val="90000"/>
            </a:lnSpc>
            <a:spcBef>
              <a:spcPct val="0"/>
            </a:spcBef>
            <a:spcAft>
              <a:spcPct val="35000"/>
            </a:spcAft>
            <a:buNone/>
          </a:pPr>
          <a:r>
            <a:rPr lang="pt-BR" sz="500" kern="1200" dirty="0"/>
            <a:t> (Buses)</a:t>
          </a:r>
        </a:p>
      </dsp:txBody>
      <dsp:txXfrm>
        <a:off x="1010134" y="1454388"/>
        <a:ext cx="682495" cy="341247"/>
      </dsp:txXfrm>
    </dsp:sp>
    <dsp:sp modelId="{AA16F678-2385-435B-84B5-696C3EE2263E}">
      <dsp:nvSpPr>
        <dsp:cNvPr id="0" name=""/>
        <dsp:cNvSpPr/>
      </dsp:nvSpPr>
      <dsp:spPr>
        <a:xfrm>
          <a:off x="166533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Levíssimos</a:t>
          </a:r>
        </a:p>
        <a:p>
          <a:pPr marL="0" lvl="0" indent="0" algn="ctr" defTabSz="222250">
            <a:lnSpc>
              <a:spcPct val="90000"/>
            </a:lnSpc>
            <a:spcBef>
              <a:spcPct val="0"/>
            </a:spcBef>
            <a:spcAft>
              <a:spcPct val="35000"/>
            </a:spcAft>
            <a:buNone/>
          </a:pPr>
          <a:r>
            <a:rPr lang="pt-BR" sz="500" kern="1200" dirty="0"/>
            <a:t> (Ultra Light Vehicles)</a:t>
          </a:r>
        </a:p>
      </dsp:txBody>
      <dsp:txXfrm>
        <a:off x="1665330" y="969816"/>
        <a:ext cx="682495" cy="341247"/>
      </dsp:txXfrm>
    </dsp:sp>
    <dsp:sp modelId="{4A875546-5144-47DB-8F64-E515D6459693}">
      <dsp:nvSpPr>
        <dsp:cNvPr id="0" name=""/>
        <dsp:cNvSpPr/>
      </dsp:nvSpPr>
      <dsp:spPr>
        <a:xfrm>
          <a:off x="183595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Bicicletas</a:t>
          </a:r>
        </a:p>
      </dsp:txBody>
      <dsp:txXfrm>
        <a:off x="1835954" y="1454388"/>
        <a:ext cx="682495" cy="341247"/>
      </dsp:txXfrm>
    </dsp:sp>
    <dsp:sp modelId="{2E93C0BC-5062-4E18-9035-103E2246BB9E}">
      <dsp:nvSpPr>
        <dsp:cNvPr id="0" name=""/>
        <dsp:cNvSpPr/>
      </dsp:nvSpPr>
      <dsp:spPr>
        <a:xfrm>
          <a:off x="183595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Scooters</a:t>
          </a:r>
        </a:p>
      </dsp:txBody>
      <dsp:txXfrm>
        <a:off x="1835954" y="1938960"/>
        <a:ext cx="682495" cy="341247"/>
      </dsp:txXfrm>
    </dsp:sp>
    <dsp:sp modelId="{E391047A-561C-499C-9AB9-84C0895E5D33}">
      <dsp:nvSpPr>
        <dsp:cNvPr id="0" name=""/>
        <dsp:cNvSpPr/>
      </dsp:nvSpPr>
      <dsp:spPr>
        <a:xfrm>
          <a:off x="249115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bens/transporte bens (Goods Vehicles)</a:t>
          </a:r>
        </a:p>
      </dsp:txBody>
      <dsp:txXfrm>
        <a:off x="2491150" y="485244"/>
        <a:ext cx="682495" cy="341247"/>
      </dsp:txXfrm>
    </dsp:sp>
    <dsp:sp modelId="{187A20C5-CB67-44A0-A888-388DB959E6D0}">
      <dsp:nvSpPr>
        <dsp:cNvPr id="0" name=""/>
        <dsp:cNvSpPr/>
      </dsp:nvSpPr>
      <dsp:spPr>
        <a:xfrm>
          <a:off x="2661774"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LCV (Light </a:t>
          </a:r>
        </a:p>
        <a:p>
          <a:pPr marL="0" lvl="0" indent="0" algn="ctr" defTabSz="222250">
            <a:lnSpc>
              <a:spcPct val="90000"/>
            </a:lnSpc>
            <a:spcBef>
              <a:spcPct val="0"/>
            </a:spcBef>
            <a:spcAft>
              <a:spcPct val="35000"/>
            </a:spcAft>
            <a:buNone/>
          </a:pPr>
          <a:r>
            <a:rPr lang="pt-BR" sz="500" kern="1200" dirty="0"/>
            <a:t>Commercial Vehicles)</a:t>
          </a:r>
        </a:p>
      </dsp:txBody>
      <dsp:txXfrm>
        <a:off x="2661774" y="969816"/>
        <a:ext cx="682495" cy="341247"/>
      </dsp:txXfrm>
    </dsp:sp>
    <dsp:sp modelId="{5CEFBED9-84AB-438B-8C0D-9CAB291AEFAA}">
      <dsp:nvSpPr>
        <dsp:cNvPr id="0" name=""/>
        <dsp:cNvSpPr/>
      </dsp:nvSpPr>
      <dsp:spPr>
        <a:xfrm>
          <a:off x="266177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a:t>
          </a:r>
        </a:p>
        <a:p>
          <a:pPr marL="0" lvl="0" indent="0" algn="ctr" defTabSz="222250">
            <a:lnSpc>
              <a:spcPct val="90000"/>
            </a:lnSpc>
            <a:spcBef>
              <a:spcPct val="0"/>
            </a:spcBef>
            <a:spcAft>
              <a:spcPct val="35000"/>
            </a:spcAft>
            <a:buNone/>
          </a:pPr>
          <a:r>
            <a:rPr lang="pt-BR" sz="500" kern="1200" dirty="0"/>
            <a:t>MR &amp; HD CV (Mid Range &amp; Heavy Duty Commercial Vehicles)</a:t>
          </a:r>
        </a:p>
      </dsp:txBody>
      <dsp:txXfrm>
        <a:off x="2661774" y="1454388"/>
        <a:ext cx="682495" cy="3412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2559399" y="826491"/>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2559399" y="826491"/>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2006578" y="341919"/>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173358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173358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1180758" y="826491"/>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90776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1135038" y="826491"/>
          <a:ext cx="91440" cy="143324"/>
        </a:xfrm>
        <a:custGeom>
          <a:avLst/>
          <a:gdLst/>
          <a:ahLst/>
          <a:cxnLst/>
          <a:rect l="0" t="0" r="0" b="0"/>
          <a:pathLst>
            <a:path>
              <a:moveTo>
                <a:pt x="45720" y="0"/>
              </a:moveTo>
              <a:lnTo>
                <a:pt x="4572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8194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8194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354938" y="826491"/>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1180758" y="341919"/>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1665330" y="672"/>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a:t>
          </a:r>
        </a:p>
      </dsp:txBody>
      <dsp:txXfrm>
        <a:off x="1665330" y="672"/>
        <a:ext cx="682495" cy="341247"/>
      </dsp:txXfrm>
    </dsp:sp>
    <dsp:sp modelId="{9C9E05C9-8370-4353-8A88-972D039FCC09}">
      <dsp:nvSpPr>
        <dsp:cNvPr id="0" name=""/>
        <dsp:cNvSpPr/>
      </dsp:nvSpPr>
      <dsp:spPr>
        <a:xfrm>
          <a:off x="83951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passageiros </a:t>
          </a:r>
        </a:p>
        <a:p>
          <a:pPr marL="0" lvl="0" indent="0" algn="ctr" defTabSz="222250">
            <a:lnSpc>
              <a:spcPct val="90000"/>
            </a:lnSpc>
            <a:spcBef>
              <a:spcPct val="0"/>
            </a:spcBef>
            <a:spcAft>
              <a:spcPct val="35000"/>
            </a:spcAft>
            <a:buNone/>
          </a:pPr>
          <a:r>
            <a:rPr lang="pt-BR" sz="500" kern="1200" dirty="0"/>
            <a:t>(Passenger Vehicles)</a:t>
          </a:r>
        </a:p>
      </dsp:txBody>
      <dsp:txXfrm>
        <a:off x="839510" y="485244"/>
        <a:ext cx="682495" cy="341247"/>
      </dsp:txXfrm>
    </dsp:sp>
    <dsp:sp modelId="{A84FE275-CE3F-4318-88F7-DFD6D700436B}">
      <dsp:nvSpPr>
        <dsp:cNvPr id="0" name=""/>
        <dsp:cNvSpPr/>
      </dsp:nvSpPr>
      <dsp:spPr>
        <a:xfrm>
          <a:off x="1369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 (Light Vehicles)</a:t>
          </a:r>
        </a:p>
      </dsp:txBody>
      <dsp:txXfrm>
        <a:off x="13690" y="969816"/>
        <a:ext cx="682495" cy="341247"/>
      </dsp:txXfrm>
    </dsp:sp>
    <dsp:sp modelId="{C779AB02-662B-41D4-9A2C-40F980EB6559}">
      <dsp:nvSpPr>
        <dsp:cNvPr id="0" name=""/>
        <dsp:cNvSpPr/>
      </dsp:nvSpPr>
      <dsp:spPr>
        <a:xfrm>
          <a:off x="18431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Carros</a:t>
          </a:r>
        </a:p>
        <a:p>
          <a:pPr marL="0" lvl="0" indent="0" algn="ctr" defTabSz="222250">
            <a:lnSpc>
              <a:spcPct val="90000"/>
            </a:lnSpc>
            <a:spcBef>
              <a:spcPct val="0"/>
            </a:spcBef>
            <a:spcAft>
              <a:spcPct val="35000"/>
            </a:spcAft>
            <a:buNone/>
          </a:pPr>
          <a:r>
            <a:rPr lang="pt-BR" sz="500" kern="1200" dirty="0"/>
            <a:t> (Cars)</a:t>
          </a:r>
        </a:p>
      </dsp:txBody>
      <dsp:txXfrm>
        <a:off x="184314" y="1454388"/>
        <a:ext cx="682495" cy="341247"/>
      </dsp:txXfrm>
    </dsp:sp>
    <dsp:sp modelId="{46AF54DB-6F3D-41FF-B623-ECB8DAA08327}">
      <dsp:nvSpPr>
        <dsp:cNvPr id="0" name=""/>
        <dsp:cNvSpPr/>
      </dsp:nvSpPr>
      <dsp:spPr>
        <a:xfrm>
          <a:off x="18431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Pick-ups</a:t>
          </a:r>
        </a:p>
      </dsp:txBody>
      <dsp:txXfrm>
        <a:off x="184314" y="1938960"/>
        <a:ext cx="682495" cy="341247"/>
      </dsp:txXfrm>
    </dsp:sp>
    <dsp:sp modelId="{2D8F0FBD-12C9-443F-B523-C3AAD25DC83D}">
      <dsp:nvSpPr>
        <dsp:cNvPr id="0" name=""/>
        <dsp:cNvSpPr/>
      </dsp:nvSpPr>
      <dsp:spPr>
        <a:xfrm>
          <a:off x="83951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 </a:t>
          </a:r>
        </a:p>
        <a:p>
          <a:pPr marL="0" lvl="0" indent="0" algn="ctr" defTabSz="222250">
            <a:lnSpc>
              <a:spcPct val="90000"/>
            </a:lnSpc>
            <a:spcBef>
              <a:spcPct val="0"/>
            </a:spcBef>
            <a:spcAft>
              <a:spcPct val="35000"/>
            </a:spcAft>
            <a:buNone/>
          </a:pPr>
          <a:r>
            <a:rPr lang="pt-BR" sz="500" kern="1200" dirty="0"/>
            <a:t>(Heavy Vehicles)</a:t>
          </a:r>
        </a:p>
      </dsp:txBody>
      <dsp:txXfrm>
        <a:off x="839510" y="969816"/>
        <a:ext cx="682495" cy="341247"/>
      </dsp:txXfrm>
    </dsp:sp>
    <dsp:sp modelId="{1A0072F5-741C-4DFD-BB6C-3D7CE89FA41D}">
      <dsp:nvSpPr>
        <dsp:cNvPr id="0" name=""/>
        <dsp:cNvSpPr/>
      </dsp:nvSpPr>
      <dsp:spPr>
        <a:xfrm>
          <a:off x="101013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Ônibus</a:t>
          </a:r>
        </a:p>
        <a:p>
          <a:pPr marL="0" lvl="0" indent="0" algn="ctr" defTabSz="222250">
            <a:lnSpc>
              <a:spcPct val="90000"/>
            </a:lnSpc>
            <a:spcBef>
              <a:spcPct val="0"/>
            </a:spcBef>
            <a:spcAft>
              <a:spcPct val="35000"/>
            </a:spcAft>
            <a:buNone/>
          </a:pPr>
          <a:r>
            <a:rPr lang="pt-BR" sz="500" kern="1200" dirty="0"/>
            <a:t> (Buses)</a:t>
          </a:r>
        </a:p>
      </dsp:txBody>
      <dsp:txXfrm>
        <a:off x="1010134" y="1454388"/>
        <a:ext cx="682495" cy="341247"/>
      </dsp:txXfrm>
    </dsp:sp>
    <dsp:sp modelId="{AA16F678-2385-435B-84B5-696C3EE2263E}">
      <dsp:nvSpPr>
        <dsp:cNvPr id="0" name=""/>
        <dsp:cNvSpPr/>
      </dsp:nvSpPr>
      <dsp:spPr>
        <a:xfrm>
          <a:off x="166533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Levíssimos</a:t>
          </a:r>
        </a:p>
        <a:p>
          <a:pPr marL="0" lvl="0" indent="0" algn="ctr" defTabSz="222250">
            <a:lnSpc>
              <a:spcPct val="90000"/>
            </a:lnSpc>
            <a:spcBef>
              <a:spcPct val="0"/>
            </a:spcBef>
            <a:spcAft>
              <a:spcPct val="35000"/>
            </a:spcAft>
            <a:buNone/>
          </a:pPr>
          <a:r>
            <a:rPr lang="pt-BR" sz="500" kern="1200" dirty="0"/>
            <a:t> (Ultra Light Vehicles)</a:t>
          </a:r>
        </a:p>
      </dsp:txBody>
      <dsp:txXfrm>
        <a:off x="1665330" y="969816"/>
        <a:ext cx="682495" cy="341247"/>
      </dsp:txXfrm>
    </dsp:sp>
    <dsp:sp modelId="{4A875546-5144-47DB-8F64-E515D6459693}">
      <dsp:nvSpPr>
        <dsp:cNvPr id="0" name=""/>
        <dsp:cNvSpPr/>
      </dsp:nvSpPr>
      <dsp:spPr>
        <a:xfrm>
          <a:off x="183595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Bicicletas</a:t>
          </a:r>
        </a:p>
      </dsp:txBody>
      <dsp:txXfrm>
        <a:off x="1835954" y="1454388"/>
        <a:ext cx="682495" cy="341247"/>
      </dsp:txXfrm>
    </dsp:sp>
    <dsp:sp modelId="{2E93C0BC-5062-4E18-9035-103E2246BB9E}">
      <dsp:nvSpPr>
        <dsp:cNvPr id="0" name=""/>
        <dsp:cNvSpPr/>
      </dsp:nvSpPr>
      <dsp:spPr>
        <a:xfrm>
          <a:off x="183595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Scooters</a:t>
          </a:r>
        </a:p>
      </dsp:txBody>
      <dsp:txXfrm>
        <a:off x="1835954" y="1938960"/>
        <a:ext cx="682495" cy="341247"/>
      </dsp:txXfrm>
    </dsp:sp>
    <dsp:sp modelId="{E391047A-561C-499C-9AB9-84C0895E5D33}">
      <dsp:nvSpPr>
        <dsp:cNvPr id="0" name=""/>
        <dsp:cNvSpPr/>
      </dsp:nvSpPr>
      <dsp:spPr>
        <a:xfrm>
          <a:off x="249115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bens/transporte bens (Goods Vehicles)</a:t>
          </a:r>
        </a:p>
      </dsp:txBody>
      <dsp:txXfrm>
        <a:off x="2491150" y="485244"/>
        <a:ext cx="682495" cy="341247"/>
      </dsp:txXfrm>
    </dsp:sp>
    <dsp:sp modelId="{187A20C5-CB67-44A0-A888-388DB959E6D0}">
      <dsp:nvSpPr>
        <dsp:cNvPr id="0" name=""/>
        <dsp:cNvSpPr/>
      </dsp:nvSpPr>
      <dsp:spPr>
        <a:xfrm>
          <a:off x="2661774"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LCV (Light </a:t>
          </a:r>
        </a:p>
        <a:p>
          <a:pPr marL="0" lvl="0" indent="0" algn="ctr" defTabSz="222250">
            <a:lnSpc>
              <a:spcPct val="90000"/>
            </a:lnSpc>
            <a:spcBef>
              <a:spcPct val="0"/>
            </a:spcBef>
            <a:spcAft>
              <a:spcPct val="35000"/>
            </a:spcAft>
            <a:buNone/>
          </a:pPr>
          <a:r>
            <a:rPr lang="pt-BR" sz="500" kern="1200" dirty="0"/>
            <a:t>Commercial Vehicles)</a:t>
          </a:r>
        </a:p>
      </dsp:txBody>
      <dsp:txXfrm>
        <a:off x="2661774" y="969816"/>
        <a:ext cx="682495" cy="341247"/>
      </dsp:txXfrm>
    </dsp:sp>
    <dsp:sp modelId="{5CEFBED9-84AB-438B-8C0D-9CAB291AEFAA}">
      <dsp:nvSpPr>
        <dsp:cNvPr id="0" name=""/>
        <dsp:cNvSpPr/>
      </dsp:nvSpPr>
      <dsp:spPr>
        <a:xfrm>
          <a:off x="266177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a:t>
          </a:r>
        </a:p>
        <a:p>
          <a:pPr marL="0" lvl="0" indent="0" algn="ctr" defTabSz="222250">
            <a:lnSpc>
              <a:spcPct val="90000"/>
            </a:lnSpc>
            <a:spcBef>
              <a:spcPct val="0"/>
            </a:spcBef>
            <a:spcAft>
              <a:spcPct val="35000"/>
            </a:spcAft>
            <a:buNone/>
          </a:pPr>
          <a:r>
            <a:rPr lang="pt-BR" sz="500" kern="1200" dirty="0"/>
            <a:t>MR &amp; HD CV (Mid Range &amp; Heavy Duty Commercial Vehicles)</a:t>
          </a:r>
        </a:p>
      </dsp:txBody>
      <dsp:txXfrm>
        <a:off x="2661774" y="1454388"/>
        <a:ext cx="682495" cy="341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2559399" y="826491"/>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2559399" y="826491"/>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2006578" y="341919"/>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173358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173358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1180758" y="826491"/>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90776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1135038" y="826491"/>
          <a:ext cx="91440" cy="143324"/>
        </a:xfrm>
        <a:custGeom>
          <a:avLst/>
          <a:gdLst/>
          <a:ahLst/>
          <a:cxnLst/>
          <a:rect l="0" t="0" r="0" b="0"/>
          <a:pathLst>
            <a:path>
              <a:moveTo>
                <a:pt x="45720" y="0"/>
              </a:moveTo>
              <a:lnTo>
                <a:pt x="4572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8194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8194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354938" y="826491"/>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1180758" y="341919"/>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1665330" y="672"/>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a:t>
          </a:r>
        </a:p>
      </dsp:txBody>
      <dsp:txXfrm>
        <a:off x="1665330" y="672"/>
        <a:ext cx="682495" cy="341247"/>
      </dsp:txXfrm>
    </dsp:sp>
    <dsp:sp modelId="{9C9E05C9-8370-4353-8A88-972D039FCC09}">
      <dsp:nvSpPr>
        <dsp:cNvPr id="0" name=""/>
        <dsp:cNvSpPr/>
      </dsp:nvSpPr>
      <dsp:spPr>
        <a:xfrm>
          <a:off x="83951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passageiros </a:t>
          </a:r>
        </a:p>
        <a:p>
          <a:pPr marL="0" lvl="0" indent="0" algn="ctr" defTabSz="222250">
            <a:lnSpc>
              <a:spcPct val="90000"/>
            </a:lnSpc>
            <a:spcBef>
              <a:spcPct val="0"/>
            </a:spcBef>
            <a:spcAft>
              <a:spcPct val="35000"/>
            </a:spcAft>
            <a:buNone/>
          </a:pPr>
          <a:r>
            <a:rPr lang="pt-BR" sz="500" kern="1200" dirty="0"/>
            <a:t>(Passenger Vehicles)</a:t>
          </a:r>
        </a:p>
      </dsp:txBody>
      <dsp:txXfrm>
        <a:off x="839510" y="485244"/>
        <a:ext cx="682495" cy="341247"/>
      </dsp:txXfrm>
    </dsp:sp>
    <dsp:sp modelId="{A84FE275-CE3F-4318-88F7-DFD6D700436B}">
      <dsp:nvSpPr>
        <dsp:cNvPr id="0" name=""/>
        <dsp:cNvSpPr/>
      </dsp:nvSpPr>
      <dsp:spPr>
        <a:xfrm>
          <a:off x="1369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 (Light Vehicles)</a:t>
          </a:r>
        </a:p>
      </dsp:txBody>
      <dsp:txXfrm>
        <a:off x="13690" y="969816"/>
        <a:ext cx="682495" cy="341247"/>
      </dsp:txXfrm>
    </dsp:sp>
    <dsp:sp modelId="{C779AB02-662B-41D4-9A2C-40F980EB6559}">
      <dsp:nvSpPr>
        <dsp:cNvPr id="0" name=""/>
        <dsp:cNvSpPr/>
      </dsp:nvSpPr>
      <dsp:spPr>
        <a:xfrm>
          <a:off x="18431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Carros</a:t>
          </a:r>
        </a:p>
        <a:p>
          <a:pPr marL="0" lvl="0" indent="0" algn="ctr" defTabSz="222250">
            <a:lnSpc>
              <a:spcPct val="90000"/>
            </a:lnSpc>
            <a:spcBef>
              <a:spcPct val="0"/>
            </a:spcBef>
            <a:spcAft>
              <a:spcPct val="35000"/>
            </a:spcAft>
            <a:buNone/>
          </a:pPr>
          <a:r>
            <a:rPr lang="pt-BR" sz="500" kern="1200" dirty="0"/>
            <a:t> (Cars)</a:t>
          </a:r>
        </a:p>
      </dsp:txBody>
      <dsp:txXfrm>
        <a:off x="184314" y="1454388"/>
        <a:ext cx="682495" cy="341247"/>
      </dsp:txXfrm>
    </dsp:sp>
    <dsp:sp modelId="{46AF54DB-6F3D-41FF-B623-ECB8DAA08327}">
      <dsp:nvSpPr>
        <dsp:cNvPr id="0" name=""/>
        <dsp:cNvSpPr/>
      </dsp:nvSpPr>
      <dsp:spPr>
        <a:xfrm>
          <a:off x="18431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Pick-ups</a:t>
          </a:r>
        </a:p>
      </dsp:txBody>
      <dsp:txXfrm>
        <a:off x="184314" y="1938960"/>
        <a:ext cx="682495" cy="341247"/>
      </dsp:txXfrm>
    </dsp:sp>
    <dsp:sp modelId="{2D8F0FBD-12C9-443F-B523-C3AAD25DC83D}">
      <dsp:nvSpPr>
        <dsp:cNvPr id="0" name=""/>
        <dsp:cNvSpPr/>
      </dsp:nvSpPr>
      <dsp:spPr>
        <a:xfrm>
          <a:off x="83951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 </a:t>
          </a:r>
        </a:p>
        <a:p>
          <a:pPr marL="0" lvl="0" indent="0" algn="ctr" defTabSz="222250">
            <a:lnSpc>
              <a:spcPct val="90000"/>
            </a:lnSpc>
            <a:spcBef>
              <a:spcPct val="0"/>
            </a:spcBef>
            <a:spcAft>
              <a:spcPct val="35000"/>
            </a:spcAft>
            <a:buNone/>
          </a:pPr>
          <a:r>
            <a:rPr lang="pt-BR" sz="500" kern="1200" dirty="0"/>
            <a:t>(Heavy Vehicles)</a:t>
          </a:r>
        </a:p>
      </dsp:txBody>
      <dsp:txXfrm>
        <a:off x="839510" y="969816"/>
        <a:ext cx="682495" cy="341247"/>
      </dsp:txXfrm>
    </dsp:sp>
    <dsp:sp modelId="{1A0072F5-741C-4DFD-BB6C-3D7CE89FA41D}">
      <dsp:nvSpPr>
        <dsp:cNvPr id="0" name=""/>
        <dsp:cNvSpPr/>
      </dsp:nvSpPr>
      <dsp:spPr>
        <a:xfrm>
          <a:off x="101013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Ônibus</a:t>
          </a:r>
        </a:p>
        <a:p>
          <a:pPr marL="0" lvl="0" indent="0" algn="ctr" defTabSz="222250">
            <a:lnSpc>
              <a:spcPct val="90000"/>
            </a:lnSpc>
            <a:spcBef>
              <a:spcPct val="0"/>
            </a:spcBef>
            <a:spcAft>
              <a:spcPct val="35000"/>
            </a:spcAft>
            <a:buNone/>
          </a:pPr>
          <a:r>
            <a:rPr lang="pt-BR" sz="500" kern="1200" dirty="0"/>
            <a:t> (Buses)</a:t>
          </a:r>
        </a:p>
      </dsp:txBody>
      <dsp:txXfrm>
        <a:off x="1010134" y="1454388"/>
        <a:ext cx="682495" cy="341247"/>
      </dsp:txXfrm>
    </dsp:sp>
    <dsp:sp modelId="{AA16F678-2385-435B-84B5-696C3EE2263E}">
      <dsp:nvSpPr>
        <dsp:cNvPr id="0" name=""/>
        <dsp:cNvSpPr/>
      </dsp:nvSpPr>
      <dsp:spPr>
        <a:xfrm>
          <a:off x="166533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Levíssimos</a:t>
          </a:r>
        </a:p>
        <a:p>
          <a:pPr marL="0" lvl="0" indent="0" algn="ctr" defTabSz="222250">
            <a:lnSpc>
              <a:spcPct val="90000"/>
            </a:lnSpc>
            <a:spcBef>
              <a:spcPct val="0"/>
            </a:spcBef>
            <a:spcAft>
              <a:spcPct val="35000"/>
            </a:spcAft>
            <a:buNone/>
          </a:pPr>
          <a:r>
            <a:rPr lang="pt-BR" sz="500" kern="1200" dirty="0"/>
            <a:t> (Ultra Light Vehicles)</a:t>
          </a:r>
        </a:p>
      </dsp:txBody>
      <dsp:txXfrm>
        <a:off x="1665330" y="969816"/>
        <a:ext cx="682495" cy="341247"/>
      </dsp:txXfrm>
    </dsp:sp>
    <dsp:sp modelId="{4A875546-5144-47DB-8F64-E515D6459693}">
      <dsp:nvSpPr>
        <dsp:cNvPr id="0" name=""/>
        <dsp:cNvSpPr/>
      </dsp:nvSpPr>
      <dsp:spPr>
        <a:xfrm>
          <a:off x="183595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Bicicletas</a:t>
          </a:r>
        </a:p>
      </dsp:txBody>
      <dsp:txXfrm>
        <a:off x="1835954" y="1454388"/>
        <a:ext cx="682495" cy="341247"/>
      </dsp:txXfrm>
    </dsp:sp>
    <dsp:sp modelId="{2E93C0BC-5062-4E18-9035-103E2246BB9E}">
      <dsp:nvSpPr>
        <dsp:cNvPr id="0" name=""/>
        <dsp:cNvSpPr/>
      </dsp:nvSpPr>
      <dsp:spPr>
        <a:xfrm>
          <a:off x="183595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Scooters</a:t>
          </a:r>
        </a:p>
      </dsp:txBody>
      <dsp:txXfrm>
        <a:off x="1835954" y="1938960"/>
        <a:ext cx="682495" cy="341247"/>
      </dsp:txXfrm>
    </dsp:sp>
    <dsp:sp modelId="{E391047A-561C-499C-9AB9-84C0895E5D33}">
      <dsp:nvSpPr>
        <dsp:cNvPr id="0" name=""/>
        <dsp:cNvSpPr/>
      </dsp:nvSpPr>
      <dsp:spPr>
        <a:xfrm>
          <a:off x="249115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bens/transporte bens (Goods Vehicles)</a:t>
          </a:r>
        </a:p>
      </dsp:txBody>
      <dsp:txXfrm>
        <a:off x="2491150" y="485244"/>
        <a:ext cx="682495" cy="341247"/>
      </dsp:txXfrm>
    </dsp:sp>
    <dsp:sp modelId="{187A20C5-CB67-44A0-A888-388DB959E6D0}">
      <dsp:nvSpPr>
        <dsp:cNvPr id="0" name=""/>
        <dsp:cNvSpPr/>
      </dsp:nvSpPr>
      <dsp:spPr>
        <a:xfrm>
          <a:off x="2661774"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LCV (Light </a:t>
          </a:r>
        </a:p>
        <a:p>
          <a:pPr marL="0" lvl="0" indent="0" algn="ctr" defTabSz="222250">
            <a:lnSpc>
              <a:spcPct val="90000"/>
            </a:lnSpc>
            <a:spcBef>
              <a:spcPct val="0"/>
            </a:spcBef>
            <a:spcAft>
              <a:spcPct val="35000"/>
            </a:spcAft>
            <a:buNone/>
          </a:pPr>
          <a:r>
            <a:rPr lang="pt-BR" sz="500" kern="1200" dirty="0"/>
            <a:t>Commercial Vehicles)</a:t>
          </a:r>
        </a:p>
      </dsp:txBody>
      <dsp:txXfrm>
        <a:off x="2661774" y="969816"/>
        <a:ext cx="682495" cy="341247"/>
      </dsp:txXfrm>
    </dsp:sp>
    <dsp:sp modelId="{5CEFBED9-84AB-438B-8C0D-9CAB291AEFAA}">
      <dsp:nvSpPr>
        <dsp:cNvPr id="0" name=""/>
        <dsp:cNvSpPr/>
      </dsp:nvSpPr>
      <dsp:spPr>
        <a:xfrm>
          <a:off x="266177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a:t>
          </a:r>
        </a:p>
        <a:p>
          <a:pPr marL="0" lvl="0" indent="0" algn="ctr" defTabSz="222250">
            <a:lnSpc>
              <a:spcPct val="90000"/>
            </a:lnSpc>
            <a:spcBef>
              <a:spcPct val="0"/>
            </a:spcBef>
            <a:spcAft>
              <a:spcPct val="35000"/>
            </a:spcAft>
            <a:buNone/>
          </a:pPr>
          <a:r>
            <a:rPr lang="pt-BR" sz="500" kern="1200" dirty="0"/>
            <a:t>MR &amp; HD CV (Mid Range &amp; Heavy Duty Commercial Vehicles)</a:t>
          </a:r>
        </a:p>
      </dsp:txBody>
      <dsp:txXfrm>
        <a:off x="2661774" y="1454388"/>
        <a:ext cx="682495" cy="341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2517097" y="786629"/>
          <a:ext cx="97455" cy="760152"/>
        </a:xfrm>
        <a:custGeom>
          <a:avLst/>
          <a:gdLst/>
          <a:ahLst/>
          <a:cxnLst/>
          <a:rect l="0" t="0" r="0" b="0"/>
          <a:pathLst>
            <a:path>
              <a:moveTo>
                <a:pt x="0" y="0"/>
              </a:moveTo>
              <a:lnTo>
                <a:pt x="0" y="760152"/>
              </a:lnTo>
              <a:lnTo>
                <a:pt x="97455" y="7601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2517097" y="786629"/>
          <a:ext cx="97455" cy="298863"/>
        </a:xfrm>
        <a:custGeom>
          <a:avLst/>
          <a:gdLst/>
          <a:ahLst/>
          <a:cxnLst/>
          <a:rect l="0" t="0" r="0" b="0"/>
          <a:pathLst>
            <a:path>
              <a:moveTo>
                <a:pt x="0" y="0"/>
              </a:moveTo>
              <a:lnTo>
                <a:pt x="0" y="298863"/>
              </a:lnTo>
              <a:lnTo>
                <a:pt x="97455" y="298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1990838" y="325340"/>
          <a:ext cx="786140" cy="136437"/>
        </a:xfrm>
        <a:custGeom>
          <a:avLst/>
          <a:gdLst/>
          <a:ahLst/>
          <a:cxnLst/>
          <a:rect l="0" t="0" r="0" b="0"/>
          <a:pathLst>
            <a:path>
              <a:moveTo>
                <a:pt x="0" y="0"/>
              </a:moveTo>
              <a:lnTo>
                <a:pt x="0" y="68218"/>
              </a:lnTo>
              <a:lnTo>
                <a:pt x="786140" y="68218"/>
              </a:lnTo>
              <a:lnTo>
                <a:pt x="786140" y="13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1730956" y="1247918"/>
          <a:ext cx="97455" cy="760152"/>
        </a:xfrm>
        <a:custGeom>
          <a:avLst/>
          <a:gdLst/>
          <a:ahLst/>
          <a:cxnLst/>
          <a:rect l="0" t="0" r="0" b="0"/>
          <a:pathLst>
            <a:path>
              <a:moveTo>
                <a:pt x="0" y="0"/>
              </a:moveTo>
              <a:lnTo>
                <a:pt x="0" y="760152"/>
              </a:lnTo>
              <a:lnTo>
                <a:pt x="97455" y="7601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1730956" y="1247918"/>
          <a:ext cx="97455" cy="298863"/>
        </a:xfrm>
        <a:custGeom>
          <a:avLst/>
          <a:gdLst/>
          <a:ahLst/>
          <a:cxnLst/>
          <a:rect l="0" t="0" r="0" b="0"/>
          <a:pathLst>
            <a:path>
              <a:moveTo>
                <a:pt x="0" y="0"/>
              </a:moveTo>
              <a:lnTo>
                <a:pt x="0" y="298863"/>
              </a:lnTo>
              <a:lnTo>
                <a:pt x="97455" y="298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1204697" y="786629"/>
          <a:ext cx="786140" cy="136437"/>
        </a:xfrm>
        <a:custGeom>
          <a:avLst/>
          <a:gdLst/>
          <a:ahLst/>
          <a:cxnLst/>
          <a:rect l="0" t="0" r="0" b="0"/>
          <a:pathLst>
            <a:path>
              <a:moveTo>
                <a:pt x="0" y="0"/>
              </a:moveTo>
              <a:lnTo>
                <a:pt x="0" y="68218"/>
              </a:lnTo>
              <a:lnTo>
                <a:pt x="786140" y="68218"/>
              </a:lnTo>
              <a:lnTo>
                <a:pt x="786140" y="1364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944815" y="1247918"/>
          <a:ext cx="97455" cy="298863"/>
        </a:xfrm>
        <a:custGeom>
          <a:avLst/>
          <a:gdLst/>
          <a:ahLst/>
          <a:cxnLst/>
          <a:rect l="0" t="0" r="0" b="0"/>
          <a:pathLst>
            <a:path>
              <a:moveTo>
                <a:pt x="0" y="0"/>
              </a:moveTo>
              <a:lnTo>
                <a:pt x="0" y="298863"/>
              </a:lnTo>
              <a:lnTo>
                <a:pt x="97455" y="298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1158977" y="786629"/>
          <a:ext cx="91440" cy="136437"/>
        </a:xfrm>
        <a:custGeom>
          <a:avLst/>
          <a:gdLst/>
          <a:ahLst/>
          <a:cxnLst/>
          <a:rect l="0" t="0" r="0" b="0"/>
          <a:pathLst>
            <a:path>
              <a:moveTo>
                <a:pt x="45720" y="0"/>
              </a:moveTo>
              <a:lnTo>
                <a:pt x="45720" y="1364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158675" y="1247918"/>
          <a:ext cx="97455" cy="760152"/>
        </a:xfrm>
        <a:custGeom>
          <a:avLst/>
          <a:gdLst/>
          <a:ahLst/>
          <a:cxnLst/>
          <a:rect l="0" t="0" r="0" b="0"/>
          <a:pathLst>
            <a:path>
              <a:moveTo>
                <a:pt x="0" y="0"/>
              </a:moveTo>
              <a:lnTo>
                <a:pt x="0" y="760152"/>
              </a:lnTo>
              <a:lnTo>
                <a:pt x="97455" y="7601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158675" y="1247918"/>
          <a:ext cx="97455" cy="298863"/>
        </a:xfrm>
        <a:custGeom>
          <a:avLst/>
          <a:gdLst/>
          <a:ahLst/>
          <a:cxnLst/>
          <a:rect l="0" t="0" r="0" b="0"/>
          <a:pathLst>
            <a:path>
              <a:moveTo>
                <a:pt x="0" y="0"/>
              </a:moveTo>
              <a:lnTo>
                <a:pt x="0" y="298863"/>
              </a:lnTo>
              <a:lnTo>
                <a:pt x="97455" y="298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418556" y="786629"/>
          <a:ext cx="786140" cy="136437"/>
        </a:xfrm>
        <a:custGeom>
          <a:avLst/>
          <a:gdLst/>
          <a:ahLst/>
          <a:cxnLst/>
          <a:rect l="0" t="0" r="0" b="0"/>
          <a:pathLst>
            <a:path>
              <a:moveTo>
                <a:pt x="786140" y="0"/>
              </a:moveTo>
              <a:lnTo>
                <a:pt x="786140" y="68218"/>
              </a:lnTo>
              <a:lnTo>
                <a:pt x="0" y="68218"/>
              </a:lnTo>
              <a:lnTo>
                <a:pt x="0" y="1364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1204697" y="325340"/>
          <a:ext cx="786140" cy="136437"/>
        </a:xfrm>
        <a:custGeom>
          <a:avLst/>
          <a:gdLst/>
          <a:ahLst/>
          <a:cxnLst/>
          <a:rect l="0" t="0" r="0" b="0"/>
          <a:pathLst>
            <a:path>
              <a:moveTo>
                <a:pt x="786140" y="0"/>
              </a:moveTo>
              <a:lnTo>
                <a:pt x="786140" y="68218"/>
              </a:lnTo>
              <a:lnTo>
                <a:pt x="0" y="68218"/>
              </a:lnTo>
              <a:lnTo>
                <a:pt x="0" y="13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1665986" y="488"/>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a:t>
          </a:r>
        </a:p>
      </dsp:txBody>
      <dsp:txXfrm>
        <a:off x="1665986" y="488"/>
        <a:ext cx="649703" cy="324851"/>
      </dsp:txXfrm>
    </dsp:sp>
    <dsp:sp modelId="{9C9E05C9-8370-4353-8A88-972D039FCC09}">
      <dsp:nvSpPr>
        <dsp:cNvPr id="0" name=""/>
        <dsp:cNvSpPr/>
      </dsp:nvSpPr>
      <dsp:spPr>
        <a:xfrm>
          <a:off x="879845" y="46177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passageiros </a:t>
          </a:r>
        </a:p>
        <a:p>
          <a:pPr marL="0" lvl="0" indent="0" algn="ctr" defTabSz="222250">
            <a:lnSpc>
              <a:spcPct val="90000"/>
            </a:lnSpc>
            <a:spcBef>
              <a:spcPct val="0"/>
            </a:spcBef>
            <a:spcAft>
              <a:spcPct val="35000"/>
            </a:spcAft>
            <a:buNone/>
          </a:pPr>
          <a:r>
            <a:rPr lang="pt-BR" sz="500" kern="1200" dirty="0"/>
            <a:t>(Passenger Vehicles)</a:t>
          </a:r>
        </a:p>
      </dsp:txBody>
      <dsp:txXfrm>
        <a:off x="879845" y="461777"/>
        <a:ext cx="649703" cy="324851"/>
      </dsp:txXfrm>
    </dsp:sp>
    <dsp:sp modelId="{A84FE275-CE3F-4318-88F7-DFD6D700436B}">
      <dsp:nvSpPr>
        <dsp:cNvPr id="0" name=""/>
        <dsp:cNvSpPr/>
      </dsp:nvSpPr>
      <dsp:spPr>
        <a:xfrm>
          <a:off x="93704" y="92306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 (Light Vehicles)</a:t>
          </a:r>
        </a:p>
      </dsp:txBody>
      <dsp:txXfrm>
        <a:off x="93704" y="923067"/>
        <a:ext cx="649703" cy="324851"/>
      </dsp:txXfrm>
    </dsp:sp>
    <dsp:sp modelId="{C779AB02-662B-41D4-9A2C-40F980EB6559}">
      <dsp:nvSpPr>
        <dsp:cNvPr id="0" name=""/>
        <dsp:cNvSpPr/>
      </dsp:nvSpPr>
      <dsp:spPr>
        <a:xfrm>
          <a:off x="256130" y="1384356"/>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Carros</a:t>
          </a:r>
        </a:p>
        <a:p>
          <a:pPr marL="0" lvl="0" indent="0" algn="ctr" defTabSz="222250">
            <a:lnSpc>
              <a:spcPct val="90000"/>
            </a:lnSpc>
            <a:spcBef>
              <a:spcPct val="0"/>
            </a:spcBef>
            <a:spcAft>
              <a:spcPct val="35000"/>
            </a:spcAft>
            <a:buNone/>
          </a:pPr>
          <a:r>
            <a:rPr lang="pt-BR" sz="500" kern="1200" dirty="0"/>
            <a:t> (Cars)</a:t>
          </a:r>
        </a:p>
      </dsp:txBody>
      <dsp:txXfrm>
        <a:off x="256130" y="1384356"/>
        <a:ext cx="649703" cy="324851"/>
      </dsp:txXfrm>
    </dsp:sp>
    <dsp:sp modelId="{46AF54DB-6F3D-41FF-B623-ECB8DAA08327}">
      <dsp:nvSpPr>
        <dsp:cNvPr id="0" name=""/>
        <dsp:cNvSpPr/>
      </dsp:nvSpPr>
      <dsp:spPr>
        <a:xfrm>
          <a:off x="256130" y="1845645"/>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Pick-ups</a:t>
          </a:r>
        </a:p>
      </dsp:txBody>
      <dsp:txXfrm>
        <a:off x="256130" y="1845645"/>
        <a:ext cx="649703" cy="324851"/>
      </dsp:txXfrm>
    </dsp:sp>
    <dsp:sp modelId="{2D8F0FBD-12C9-443F-B523-C3AAD25DC83D}">
      <dsp:nvSpPr>
        <dsp:cNvPr id="0" name=""/>
        <dsp:cNvSpPr/>
      </dsp:nvSpPr>
      <dsp:spPr>
        <a:xfrm>
          <a:off x="879845" y="92306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 </a:t>
          </a:r>
        </a:p>
        <a:p>
          <a:pPr marL="0" lvl="0" indent="0" algn="ctr" defTabSz="222250">
            <a:lnSpc>
              <a:spcPct val="90000"/>
            </a:lnSpc>
            <a:spcBef>
              <a:spcPct val="0"/>
            </a:spcBef>
            <a:spcAft>
              <a:spcPct val="35000"/>
            </a:spcAft>
            <a:buNone/>
          </a:pPr>
          <a:r>
            <a:rPr lang="pt-BR" sz="500" kern="1200" dirty="0"/>
            <a:t>(Heavy Vehicles)</a:t>
          </a:r>
        </a:p>
      </dsp:txBody>
      <dsp:txXfrm>
        <a:off x="879845" y="923067"/>
        <a:ext cx="649703" cy="324851"/>
      </dsp:txXfrm>
    </dsp:sp>
    <dsp:sp modelId="{1A0072F5-741C-4DFD-BB6C-3D7CE89FA41D}">
      <dsp:nvSpPr>
        <dsp:cNvPr id="0" name=""/>
        <dsp:cNvSpPr/>
      </dsp:nvSpPr>
      <dsp:spPr>
        <a:xfrm>
          <a:off x="1042271" y="1384356"/>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Ônibus</a:t>
          </a:r>
        </a:p>
        <a:p>
          <a:pPr marL="0" lvl="0" indent="0" algn="ctr" defTabSz="222250">
            <a:lnSpc>
              <a:spcPct val="90000"/>
            </a:lnSpc>
            <a:spcBef>
              <a:spcPct val="0"/>
            </a:spcBef>
            <a:spcAft>
              <a:spcPct val="35000"/>
            </a:spcAft>
            <a:buNone/>
          </a:pPr>
          <a:r>
            <a:rPr lang="pt-BR" sz="500" kern="1200" dirty="0"/>
            <a:t> (Buses)</a:t>
          </a:r>
        </a:p>
      </dsp:txBody>
      <dsp:txXfrm>
        <a:off x="1042271" y="1384356"/>
        <a:ext cx="649703" cy="324851"/>
      </dsp:txXfrm>
    </dsp:sp>
    <dsp:sp modelId="{AA16F678-2385-435B-84B5-696C3EE2263E}">
      <dsp:nvSpPr>
        <dsp:cNvPr id="0" name=""/>
        <dsp:cNvSpPr/>
      </dsp:nvSpPr>
      <dsp:spPr>
        <a:xfrm>
          <a:off x="1665986" y="92306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Levíssimos</a:t>
          </a:r>
        </a:p>
        <a:p>
          <a:pPr marL="0" lvl="0" indent="0" algn="ctr" defTabSz="222250">
            <a:lnSpc>
              <a:spcPct val="90000"/>
            </a:lnSpc>
            <a:spcBef>
              <a:spcPct val="0"/>
            </a:spcBef>
            <a:spcAft>
              <a:spcPct val="35000"/>
            </a:spcAft>
            <a:buNone/>
          </a:pPr>
          <a:r>
            <a:rPr lang="pt-BR" sz="500" kern="1200" dirty="0"/>
            <a:t> (Ultra Light Vehicles)</a:t>
          </a:r>
        </a:p>
      </dsp:txBody>
      <dsp:txXfrm>
        <a:off x="1665986" y="923067"/>
        <a:ext cx="649703" cy="324851"/>
      </dsp:txXfrm>
    </dsp:sp>
    <dsp:sp modelId="{4A875546-5144-47DB-8F64-E515D6459693}">
      <dsp:nvSpPr>
        <dsp:cNvPr id="0" name=""/>
        <dsp:cNvSpPr/>
      </dsp:nvSpPr>
      <dsp:spPr>
        <a:xfrm>
          <a:off x="1828412" y="1384356"/>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Bicicletas</a:t>
          </a:r>
        </a:p>
      </dsp:txBody>
      <dsp:txXfrm>
        <a:off x="1828412" y="1384356"/>
        <a:ext cx="649703" cy="324851"/>
      </dsp:txXfrm>
    </dsp:sp>
    <dsp:sp modelId="{2E93C0BC-5062-4E18-9035-103E2246BB9E}">
      <dsp:nvSpPr>
        <dsp:cNvPr id="0" name=""/>
        <dsp:cNvSpPr/>
      </dsp:nvSpPr>
      <dsp:spPr>
        <a:xfrm>
          <a:off x="1828412" y="1845645"/>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Scooters</a:t>
          </a:r>
        </a:p>
      </dsp:txBody>
      <dsp:txXfrm>
        <a:off x="1828412" y="1845645"/>
        <a:ext cx="649703" cy="324851"/>
      </dsp:txXfrm>
    </dsp:sp>
    <dsp:sp modelId="{E391047A-561C-499C-9AB9-84C0895E5D33}">
      <dsp:nvSpPr>
        <dsp:cNvPr id="0" name=""/>
        <dsp:cNvSpPr/>
      </dsp:nvSpPr>
      <dsp:spPr>
        <a:xfrm>
          <a:off x="2452127" y="46177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bens/transporte bens (Goods Vehicles)</a:t>
          </a:r>
        </a:p>
      </dsp:txBody>
      <dsp:txXfrm>
        <a:off x="2452127" y="461777"/>
        <a:ext cx="649703" cy="324851"/>
      </dsp:txXfrm>
    </dsp:sp>
    <dsp:sp modelId="{187A20C5-CB67-44A0-A888-388DB959E6D0}">
      <dsp:nvSpPr>
        <dsp:cNvPr id="0" name=""/>
        <dsp:cNvSpPr/>
      </dsp:nvSpPr>
      <dsp:spPr>
        <a:xfrm>
          <a:off x="2614553" y="923067"/>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LCV (Light </a:t>
          </a:r>
        </a:p>
        <a:p>
          <a:pPr marL="0" lvl="0" indent="0" algn="ctr" defTabSz="222250">
            <a:lnSpc>
              <a:spcPct val="90000"/>
            </a:lnSpc>
            <a:spcBef>
              <a:spcPct val="0"/>
            </a:spcBef>
            <a:spcAft>
              <a:spcPct val="35000"/>
            </a:spcAft>
            <a:buNone/>
          </a:pPr>
          <a:r>
            <a:rPr lang="pt-BR" sz="500" kern="1200" dirty="0"/>
            <a:t>Commercial Vehicles)</a:t>
          </a:r>
        </a:p>
      </dsp:txBody>
      <dsp:txXfrm>
        <a:off x="2614553" y="923067"/>
        <a:ext cx="649703" cy="324851"/>
      </dsp:txXfrm>
    </dsp:sp>
    <dsp:sp modelId="{5CEFBED9-84AB-438B-8C0D-9CAB291AEFAA}">
      <dsp:nvSpPr>
        <dsp:cNvPr id="0" name=""/>
        <dsp:cNvSpPr/>
      </dsp:nvSpPr>
      <dsp:spPr>
        <a:xfrm>
          <a:off x="2614553" y="1384356"/>
          <a:ext cx="649703" cy="324851"/>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a:t>
          </a:r>
        </a:p>
        <a:p>
          <a:pPr marL="0" lvl="0" indent="0" algn="ctr" defTabSz="222250">
            <a:lnSpc>
              <a:spcPct val="90000"/>
            </a:lnSpc>
            <a:spcBef>
              <a:spcPct val="0"/>
            </a:spcBef>
            <a:spcAft>
              <a:spcPct val="35000"/>
            </a:spcAft>
            <a:buNone/>
          </a:pPr>
          <a:r>
            <a:rPr lang="pt-BR" sz="500" kern="1200" dirty="0"/>
            <a:t>MR &amp; HD CV (Mid Range &amp; Heavy Duty Commercial Vehicles)</a:t>
          </a:r>
        </a:p>
      </dsp:txBody>
      <dsp:txXfrm>
        <a:off x="2614553" y="1384356"/>
        <a:ext cx="649703" cy="3248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E7749-209E-4918-A868-980E290E93F4}">
      <dsp:nvSpPr>
        <dsp:cNvPr id="0" name=""/>
        <dsp:cNvSpPr/>
      </dsp:nvSpPr>
      <dsp:spPr>
        <a:xfrm>
          <a:off x="2559399" y="826491"/>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7870A-D88D-475B-9E34-07DFB6CC1E4F}">
      <dsp:nvSpPr>
        <dsp:cNvPr id="0" name=""/>
        <dsp:cNvSpPr/>
      </dsp:nvSpPr>
      <dsp:spPr>
        <a:xfrm>
          <a:off x="2559399" y="826491"/>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325D5-0457-41B0-9404-1999F04BEB24}">
      <dsp:nvSpPr>
        <dsp:cNvPr id="0" name=""/>
        <dsp:cNvSpPr/>
      </dsp:nvSpPr>
      <dsp:spPr>
        <a:xfrm>
          <a:off x="2006578" y="341919"/>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B6073-EF17-4C3B-B647-A468CBDE3FFC}">
      <dsp:nvSpPr>
        <dsp:cNvPr id="0" name=""/>
        <dsp:cNvSpPr/>
      </dsp:nvSpPr>
      <dsp:spPr>
        <a:xfrm>
          <a:off x="173358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8E090A-3E4D-420F-807C-BEF65F6D2345}">
      <dsp:nvSpPr>
        <dsp:cNvPr id="0" name=""/>
        <dsp:cNvSpPr/>
      </dsp:nvSpPr>
      <dsp:spPr>
        <a:xfrm>
          <a:off x="173358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666EA-933D-4E12-8DF7-C58CDD9FC403}">
      <dsp:nvSpPr>
        <dsp:cNvPr id="0" name=""/>
        <dsp:cNvSpPr/>
      </dsp:nvSpPr>
      <dsp:spPr>
        <a:xfrm>
          <a:off x="1180758" y="826491"/>
          <a:ext cx="825819" cy="143324"/>
        </a:xfrm>
        <a:custGeom>
          <a:avLst/>
          <a:gdLst/>
          <a:ahLst/>
          <a:cxnLst/>
          <a:rect l="0" t="0" r="0" b="0"/>
          <a:pathLst>
            <a:path>
              <a:moveTo>
                <a:pt x="0" y="0"/>
              </a:moveTo>
              <a:lnTo>
                <a:pt x="0" y="71662"/>
              </a:lnTo>
              <a:lnTo>
                <a:pt x="825819" y="71662"/>
              </a:lnTo>
              <a:lnTo>
                <a:pt x="825819"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0C4AC1-B041-4544-8BC3-DEBFEC8D1AF6}">
      <dsp:nvSpPr>
        <dsp:cNvPr id="0" name=""/>
        <dsp:cNvSpPr/>
      </dsp:nvSpPr>
      <dsp:spPr>
        <a:xfrm>
          <a:off x="90776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F2EC19-D112-410D-913D-52F1630468CB}">
      <dsp:nvSpPr>
        <dsp:cNvPr id="0" name=""/>
        <dsp:cNvSpPr/>
      </dsp:nvSpPr>
      <dsp:spPr>
        <a:xfrm>
          <a:off x="1135038" y="826491"/>
          <a:ext cx="91440" cy="143324"/>
        </a:xfrm>
        <a:custGeom>
          <a:avLst/>
          <a:gdLst/>
          <a:ahLst/>
          <a:cxnLst/>
          <a:rect l="0" t="0" r="0" b="0"/>
          <a:pathLst>
            <a:path>
              <a:moveTo>
                <a:pt x="45720" y="0"/>
              </a:moveTo>
              <a:lnTo>
                <a:pt x="4572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71D483-A851-4E28-A252-9B5AACDAF99B}">
      <dsp:nvSpPr>
        <dsp:cNvPr id="0" name=""/>
        <dsp:cNvSpPr/>
      </dsp:nvSpPr>
      <dsp:spPr>
        <a:xfrm>
          <a:off x="81940" y="1311063"/>
          <a:ext cx="102374" cy="798520"/>
        </a:xfrm>
        <a:custGeom>
          <a:avLst/>
          <a:gdLst/>
          <a:ahLst/>
          <a:cxnLst/>
          <a:rect l="0" t="0" r="0" b="0"/>
          <a:pathLst>
            <a:path>
              <a:moveTo>
                <a:pt x="0" y="0"/>
              </a:moveTo>
              <a:lnTo>
                <a:pt x="0" y="798520"/>
              </a:lnTo>
              <a:lnTo>
                <a:pt x="102374" y="7985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42A5C-A06F-4CD6-992E-C7B8E49FF9BF}">
      <dsp:nvSpPr>
        <dsp:cNvPr id="0" name=""/>
        <dsp:cNvSpPr/>
      </dsp:nvSpPr>
      <dsp:spPr>
        <a:xfrm>
          <a:off x="81940" y="1311063"/>
          <a:ext cx="102374" cy="313948"/>
        </a:xfrm>
        <a:custGeom>
          <a:avLst/>
          <a:gdLst/>
          <a:ahLst/>
          <a:cxnLst/>
          <a:rect l="0" t="0" r="0" b="0"/>
          <a:pathLst>
            <a:path>
              <a:moveTo>
                <a:pt x="0" y="0"/>
              </a:moveTo>
              <a:lnTo>
                <a:pt x="0" y="313948"/>
              </a:lnTo>
              <a:lnTo>
                <a:pt x="102374" y="3139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BEB60-41A5-4AE2-A8E1-343E7516F394}">
      <dsp:nvSpPr>
        <dsp:cNvPr id="0" name=""/>
        <dsp:cNvSpPr/>
      </dsp:nvSpPr>
      <dsp:spPr>
        <a:xfrm>
          <a:off x="354938" y="826491"/>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EE334-AD9C-4DC7-B71F-9BFB89D3DA9B}">
      <dsp:nvSpPr>
        <dsp:cNvPr id="0" name=""/>
        <dsp:cNvSpPr/>
      </dsp:nvSpPr>
      <dsp:spPr>
        <a:xfrm>
          <a:off x="1180758" y="341919"/>
          <a:ext cx="825819" cy="143324"/>
        </a:xfrm>
        <a:custGeom>
          <a:avLst/>
          <a:gdLst/>
          <a:ahLst/>
          <a:cxnLst/>
          <a:rect l="0" t="0" r="0" b="0"/>
          <a:pathLst>
            <a:path>
              <a:moveTo>
                <a:pt x="825819" y="0"/>
              </a:moveTo>
              <a:lnTo>
                <a:pt x="825819" y="71662"/>
              </a:lnTo>
              <a:lnTo>
                <a:pt x="0" y="71662"/>
              </a:lnTo>
              <a:lnTo>
                <a:pt x="0" y="1433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2830A8-5FE8-413A-9988-2BBC79682108}">
      <dsp:nvSpPr>
        <dsp:cNvPr id="0" name=""/>
        <dsp:cNvSpPr/>
      </dsp:nvSpPr>
      <dsp:spPr>
        <a:xfrm>
          <a:off x="1665330" y="672"/>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a:t>
          </a:r>
        </a:p>
      </dsp:txBody>
      <dsp:txXfrm>
        <a:off x="1665330" y="672"/>
        <a:ext cx="682495" cy="341247"/>
      </dsp:txXfrm>
    </dsp:sp>
    <dsp:sp modelId="{9C9E05C9-8370-4353-8A88-972D039FCC09}">
      <dsp:nvSpPr>
        <dsp:cNvPr id="0" name=""/>
        <dsp:cNvSpPr/>
      </dsp:nvSpPr>
      <dsp:spPr>
        <a:xfrm>
          <a:off x="83951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passageiros </a:t>
          </a:r>
        </a:p>
        <a:p>
          <a:pPr marL="0" lvl="0" indent="0" algn="ctr" defTabSz="222250">
            <a:lnSpc>
              <a:spcPct val="90000"/>
            </a:lnSpc>
            <a:spcBef>
              <a:spcPct val="0"/>
            </a:spcBef>
            <a:spcAft>
              <a:spcPct val="35000"/>
            </a:spcAft>
            <a:buNone/>
          </a:pPr>
          <a:r>
            <a:rPr lang="pt-BR" sz="500" kern="1200" dirty="0"/>
            <a:t>(Passenger Vehicles)</a:t>
          </a:r>
        </a:p>
      </dsp:txBody>
      <dsp:txXfrm>
        <a:off x="839510" y="485244"/>
        <a:ext cx="682495" cy="341247"/>
      </dsp:txXfrm>
    </dsp:sp>
    <dsp:sp modelId="{A84FE275-CE3F-4318-88F7-DFD6D700436B}">
      <dsp:nvSpPr>
        <dsp:cNvPr id="0" name=""/>
        <dsp:cNvSpPr/>
      </dsp:nvSpPr>
      <dsp:spPr>
        <a:xfrm>
          <a:off x="1369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 (Light Vehicles)</a:t>
          </a:r>
        </a:p>
      </dsp:txBody>
      <dsp:txXfrm>
        <a:off x="13690" y="969816"/>
        <a:ext cx="682495" cy="341247"/>
      </dsp:txXfrm>
    </dsp:sp>
    <dsp:sp modelId="{C779AB02-662B-41D4-9A2C-40F980EB6559}">
      <dsp:nvSpPr>
        <dsp:cNvPr id="0" name=""/>
        <dsp:cNvSpPr/>
      </dsp:nvSpPr>
      <dsp:spPr>
        <a:xfrm>
          <a:off x="18431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Carros</a:t>
          </a:r>
        </a:p>
        <a:p>
          <a:pPr marL="0" lvl="0" indent="0" algn="ctr" defTabSz="222250">
            <a:lnSpc>
              <a:spcPct val="90000"/>
            </a:lnSpc>
            <a:spcBef>
              <a:spcPct val="0"/>
            </a:spcBef>
            <a:spcAft>
              <a:spcPct val="35000"/>
            </a:spcAft>
            <a:buNone/>
          </a:pPr>
          <a:r>
            <a:rPr lang="pt-BR" sz="500" kern="1200" dirty="0"/>
            <a:t> (Cars)</a:t>
          </a:r>
        </a:p>
      </dsp:txBody>
      <dsp:txXfrm>
        <a:off x="184314" y="1454388"/>
        <a:ext cx="682495" cy="341247"/>
      </dsp:txXfrm>
    </dsp:sp>
    <dsp:sp modelId="{46AF54DB-6F3D-41FF-B623-ECB8DAA08327}">
      <dsp:nvSpPr>
        <dsp:cNvPr id="0" name=""/>
        <dsp:cNvSpPr/>
      </dsp:nvSpPr>
      <dsp:spPr>
        <a:xfrm>
          <a:off x="18431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Pick-ups</a:t>
          </a:r>
        </a:p>
      </dsp:txBody>
      <dsp:txXfrm>
        <a:off x="184314" y="1938960"/>
        <a:ext cx="682495" cy="341247"/>
      </dsp:txXfrm>
    </dsp:sp>
    <dsp:sp modelId="{2D8F0FBD-12C9-443F-B523-C3AAD25DC83D}">
      <dsp:nvSpPr>
        <dsp:cNvPr id="0" name=""/>
        <dsp:cNvSpPr/>
      </dsp:nvSpPr>
      <dsp:spPr>
        <a:xfrm>
          <a:off x="83951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 </a:t>
          </a:r>
        </a:p>
        <a:p>
          <a:pPr marL="0" lvl="0" indent="0" algn="ctr" defTabSz="222250">
            <a:lnSpc>
              <a:spcPct val="90000"/>
            </a:lnSpc>
            <a:spcBef>
              <a:spcPct val="0"/>
            </a:spcBef>
            <a:spcAft>
              <a:spcPct val="35000"/>
            </a:spcAft>
            <a:buNone/>
          </a:pPr>
          <a:r>
            <a:rPr lang="pt-BR" sz="500" kern="1200" dirty="0"/>
            <a:t>(Heavy Vehicles)</a:t>
          </a:r>
        </a:p>
      </dsp:txBody>
      <dsp:txXfrm>
        <a:off x="839510" y="969816"/>
        <a:ext cx="682495" cy="341247"/>
      </dsp:txXfrm>
    </dsp:sp>
    <dsp:sp modelId="{1A0072F5-741C-4DFD-BB6C-3D7CE89FA41D}">
      <dsp:nvSpPr>
        <dsp:cNvPr id="0" name=""/>
        <dsp:cNvSpPr/>
      </dsp:nvSpPr>
      <dsp:spPr>
        <a:xfrm>
          <a:off x="101013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Ônibus</a:t>
          </a:r>
        </a:p>
        <a:p>
          <a:pPr marL="0" lvl="0" indent="0" algn="ctr" defTabSz="222250">
            <a:lnSpc>
              <a:spcPct val="90000"/>
            </a:lnSpc>
            <a:spcBef>
              <a:spcPct val="0"/>
            </a:spcBef>
            <a:spcAft>
              <a:spcPct val="35000"/>
            </a:spcAft>
            <a:buNone/>
          </a:pPr>
          <a:r>
            <a:rPr lang="pt-BR" sz="500" kern="1200" dirty="0"/>
            <a:t> (Buses)</a:t>
          </a:r>
        </a:p>
      </dsp:txBody>
      <dsp:txXfrm>
        <a:off x="1010134" y="1454388"/>
        <a:ext cx="682495" cy="341247"/>
      </dsp:txXfrm>
    </dsp:sp>
    <dsp:sp modelId="{AA16F678-2385-435B-84B5-696C3EE2263E}">
      <dsp:nvSpPr>
        <dsp:cNvPr id="0" name=""/>
        <dsp:cNvSpPr/>
      </dsp:nvSpPr>
      <dsp:spPr>
        <a:xfrm>
          <a:off x="1665330"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Levíssimos</a:t>
          </a:r>
        </a:p>
        <a:p>
          <a:pPr marL="0" lvl="0" indent="0" algn="ctr" defTabSz="222250">
            <a:lnSpc>
              <a:spcPct val="90000"/>
            </a:lnSpc>
            <a:spcBef>
              <a:spcPct val="0"/>
            </a:spcBef>
            <a:spcAft>
              <a:spcPct val="35000"/>
            </a:spcAft>
            <a:buNone/>
          </a:pPr>
          <a:r>
            <a:rPr lang="pt-BR" sz="500" kern="1200" dirty="0"/>
            <a:t> (Ultra Light Vehicles)</a:t>
          </a:r>
        </a:p>
      </dsp:txBody>
      <dsp:txXfrm>
        <a:off x="1665330" y="969816"/>
        <a:ext cx="682495" cy="341247"/>
      </dsp:txXfrm>
    </dsp:sp>
    <dsp:sp modelId="{4A875546-5144-47DB-8F64-E515D6459693}">
      <dsp:nvSpPr>
        <dsp:cNvPr id="0" name=""/>
        <dsp:cNvSpPr/>
      </dsp:nvSpPr>
      <dsp:spPr>
        <a:xfrm>
          <a:off x="183595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Bicicletas</a:t>
          </a:r>
        </a:p>
      </dsp:txBody>
      <dsp:txXfrm>
        <a:off x="1835954" y="1454388"/>
        <a:ext cx="682495" cy="341247"/>
      </dsp:txXfrm>
    </dsp:sp>
    <dsp:sp modelId="{2E93C0BC-5062-4E18-9035-103E2246BB9E}">
      <dsp:nvSpPr>
        <dsp:cNvPr id="0" name=""/>
        <dsp:cNvSpPr/>
      </dsp:nvSpPr>
      <dsp:spPr>
        <a:xfrm>
          <a:off x="1835954" y="1938960"/>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Scooters</a:t>
          </a:r>
        </a:p>
      </dsp:txBody>
      <dsp:txXfrm>
        <a:off x="1835954" y="1938960"/>
        <a:ext cx="682495" cy="341247"/>
      </dsp:txXfrm>
    </dsp:sp>
    <dsp:sp modelId="{E391047A-561C-499C-9AB9-84C0895E5D33}">
      <dsp:nvSpPr>
        <dsp:cNvPr id="0" name=""/>
        <dsp:cNvSpPr/>
      </dsp:nvSpPr>
      <dsp:spPr>
        <a:xfrm>
          <a:off x="2491150" y="485244"/>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Veículos de bens/transporte bens (Goods Vehicles)</a:t>
          </a:r>
        </a:p>
      </dsp:txBody>
      <dsp:txXfrm>
        <a:off x="2491150" y="485244"/>
        <a:ext cx="682495" cy="341247"/>
      </dsp:txXfrm>
    </dsp:sp>
    <dsp:sp modelId="{187A20C5-CB67-44A0-A888-388DB959E6D0}">
      <dsp:nvSpPr>
        <dsp:cNvPr id="0" name=""/>
        <dsp:cNvSpPr/>
      </dsp:nvSpPr>
      <dsp:spPr>
        <a:xfrm>
          <a:off x="2661774" y="969816"/>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Leves</a:t>
          </a:r>
        </a:p>
        <a:p>
          <a:pPr marL="0" lvl="0" indent="0" algn="ctr" defTabSz="222250">
            <a:lnSpc>
              <a:spcPct val="90000"/>
            </a:lnSpc>
            <a:spcBef>
              <a:spcPct val="0"/>
            </a:spcBef>
            <a:spcAft>
              <a:spcPct val="35000"/>
            </a:spcAft>
            <a:buNone/>
          </a:pPr>
          <a:r>
            <a:rPr lang="pt-BR" sz="500" kern="1200" dirty="0"/>
            <a:t>LCV (Light </a:t>
          </a:r>
        </a:p>
        <a:p>
          <a:pPr marL="0" lvl="0" indent="0" algn="ctr" defTabSz="222250">
            <a:lnSpc>
              <a:spcPct val="90000"/>
            </a:lnSpc>
            <a:spcBef>
              <a:spcPct val="0"/>
            </a:spcBef>
            <a:spcAft>
              <a:spcPct val="35000"/>
            </a:spcAft>
            <a:buNone/>
          </a:pPr>
          <a:r>
            <a:rPr lang="pt-BR" sz="500" kern="1200" dirty="0"/>
            <a:t>Commercial Vehicles)</a:t>
          </a:r>
        </a:p>
      </dsp:txBody>
      <dsp:txXfrm>
        <a:off x="2661774" y="969816"/>
        <a:ext cx="682495" cy="341247"/>
      </dsp:txXfrm>
    </dsp:sp>
    <dsp:sp modelId="{5CEFBED9-84AB-438B-8C0D-9CAB291AEFAA}">
      <dsp:nvSpPr>
        <dsp:cNvPr id="0" name=""/>
        <dsp:cNvSpPr/>
      </dsp:nvSpPr>
      <dsp:spPr>
        <a:xfrm>
          <a:off x="2661774" y="1454388"/>
          <a:ext cx="682495" cy="341247"/>
        </a:xfrm>
        <a:prstGeom prst="rect">
          <a:avLst/>
        </a:prstGeom>
        <a:solidFill>
          <a:srgbClr val="3829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pt-BR" sz="500" kern="1200" dirty="0"/>
            <a:t>Pesados</a:t>
          </a:r>
        </a:p>
        <a:p>
          <a:pPr marL="0" lvl="0" indent="0" algn="ctr" defTabSz="222250">
            <a:lnSpc>
              <a:spcPct val="90000"/>
            </a:lnSpc>
            <a:spcBef>
              <a:spcPct val="0"/>
            </a:spcBef>
            <a:spcAft>
              <a:spcPct val="35000"/>
            </a:spcAft>
            <a:buNone/>
          </a:pPr>
          <a:r>
            <a:rPr lang="pt-BR" sz="500" kern="1200" dirty="0"/>
            <a:t>MR &amp; HD CV (Mid Range &amp; Heavy Duty Commercial Vehicles)</a:t>
          </a:r>
        </a:p>
      </dsp:txBody>
      <dsp:txXfrm>
        <a:off x="2661774" y="1454388"/>
        <a:ext cx="682495" cy="341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756B7-1E82-4E0F-9B93-F1477C0E8B9C}">
      <dsp:nvSpPr>
        <dsp:cNvPr id="0" name=""/>
        <dsp:cNvSpPr/>
      </dsp:nvSpPr>
      <dsp:spPr>
        <a:xfrm>
          <a:off x="995" y="117883"/>
          <a:ext cx="1212314" cy="484925"/>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kern="1200" dirty="0"/>
            <a:t>Energy Supply</a:t>
          </a:r>
        </a:p>
      </dsp:txBody>
      <dsp:txXfrm>
        <a:off x="243458" y="117883"/>
        <a:ext cx="727389" cy="484925"/>
      </dsp:txXfrm>
    </dsp:sp>
    <dsp:sp modelId="{3EBE7CB7-19CE-4B67-A7C7-327B9F0F7B1E}">
      <dsp:nvSpPr>
        <dsp:cNvPr id="0" name=""/>
        <dsp:cNvSpPr/>
      </dsp:nvSpPr>
      <dsp:spPr>
        <a:xfrm>
          <a:off x="1092078" y="117883"/>
          <a:ext cx="1212314" cy="484925"/>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kern="1200" dirty="0"/>
            <a:t>Charging </a:t>
          </a:r>
          <a:r>
            <a:rPr lang="pt-BR" sz="900" kern="1200" dirty="0" err="1"/>
            <a:t>Infrastructure</a:t>
          </a:r>
          <a:endParaRPr lang="pt-BR" sz="900" kern="1200" dirty="0"/>
        </a:p>
      </dsp:txBody>
      <dsp:txXfrm>
        <a:off x="1334541" y="117883"/>
        <a:ext cx="727389" cy="484925"/>
      </dsp:txXfrm>
    </dsp:sp>
    <dsp:sp modelId="{870EE602-4DDB-4443-B53E-9B283FA7748D}">
      <dsp:nvSpPr>
        <dsp:cNvPr id="0" name=""/>
        <dsp:cNvSpPr/>
      </dsp:nvSpPr>
      <dsp:spPr>
        <a:xfrm>
          <a:off x="2183161" y="117883"/>
          <a:ext cx="1212314" cy="484925"/>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pt-BR" sz="900" kern="1200" dirty="0"/>
            <a:t>Add-on Services</a:t>
          </a:r>
        </a:p>
      </dsp:txBody>
      <dsp:txXfrm>
        <a:off x="2425624" y="117883"/>
        <a:ext cx="727389" cy="484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3CE0B-A6E5-4EAE-B1F1-79628D4A61FC}">
      <dsp:nvSpPr>
        <dsp:cNvPr id="0" name=""/>
        <dsp:cNvSpPr/>
      </dsp:nvSpPr>
      <dsp:spPr>
        <a:xfrm>
          <a:off x="1398" y="0"/>
          <a:ext cx="2175884" cy="4294656"/>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ysClr val="window" lastClr="FFFFFF"/>
              </a:solidFill>
              <a:latin typeface="Arial" panose="020B0604020202020204" pitchFamily="34" charset="0"/>
              <a:ea typeface="+mn-ea"/>
              <a:cs typeface="Arial" panose="020B0604020202020204" pitchFamily="34" charset="0"/>
            </a:rPr>
            <a:t>Dimensão Federal</a:t>
          </a:r>
          <a:br>
            <a:rPr lang="pt-BR" sz="1400" kern="1200" dirty="0">
              <a:solidFill>
                <a:sysClr val="window" lastClr="FFFFFF"/>
              </a:solidFill>
              <a:latin typeface="Arial" panose="020B0604020202020204" pitchFamily="34" charset="0"/>
              <a:ea typeface="+mn-ea"/>
              <a:cs typeface="Arial" panose="020B0604020202020204" pitchFamily="34" charset="0"/>
            </a:rPr>
          </a:b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Ministérios </a:t>
          </a: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Bancos Públicos </a:t>
          </a: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Congresso Federal</a:t>
          </a:r>
        </a:p>
      </dsp:txBody>
      <dsp:txXfrm>
        <a:off x="51712" y="1768176"/>
        <a:ext cx="2075256" cy="1617234"/>
      </dsp:txXfrm>
    </dsp:sp>
    <dsp:sp modelId="{A1AC7B42-3C50-4B2C-BC92-B2A974535FFB}">
      <dsp:nvSpPr>
        <dsp:cNvPr id="0" name=""/>
        <dsp:cNvSpPr/>
      </dsp:nvSpPr>
      <dsp:spPr>
        <a:xfrm>
          <a:off x="374280" y="257679"/>
          <a:ext cx="1430120" cy="1430120"/>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89BAA37-A342-459E-BF06-D02E9EB0EEE0}">
      <dsp:nvSpPr>
        <dsp:cNvPr id="0" name=""/>
        <dsp:cNvSpPr/>
      </dsp:nvSpPr>
      <dsp:spPr>
        <a:xfrm>
          <a:off x="2242559" y="0"/>
          <a:ext cx="2175884" cy="4294656"/>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ysClr val="window" lastClr="FFFFFF"/>
              </a:solidFill>
              <a:latin typeface="Arial" panose="020B0604020202020204" pitchFamily="34" charset="0"/>
              <a:ea typeface="+mn-ea"/>
              <a:cs typeface="Arial" panose="020B0604020202020204" pitchFamily="34" charset="0"/>
            </a:rPr>
            <a:t>Dimensão Estadual</a:t>
          </a:r>
          <a:br>
            <a:rPr lang="pt-BR" sz="1400" b="1" kern="1200" dirty="0">
              <a:solidFill>
                <a:sysClr val="window" lastClr="FFFFFF"/>
              </a:solidFill>
              <a:latin typeface="Arial" panose="020B0604020202020204" pitchFamily="34" charset="0"/>
              <a:ea typeface="+mn-ea"/>
              <a:cs typeface="Arial" panose="020B0604020202020204" pitchFamily="34" charset="0"/>
            </a:rPr>
          </a:br>
          <a:br>
            <a:rPr lang="pt-BR" sz="1400" kern="1200" dirty="0">
              <a:solidFill>
                <a:sysClr val="window" lastClr="FFFFFF"/>
              </a:solidFill>
              <a:latin typeface="Arial" panose="020B0604020202020204" pitchFamily="34" charset="0"/>
              <a:ea typeface="+mn-ea"/>
              <a:cs typeface="Arial" panose="020B0604020202020204" pitchFamily="34" charset="0"/>
            </a:rPr>
          </a:b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Secretarias Estaduais </a:t>
          </a: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Assembleias Legislativas</a:t>
          </a:r>
        </a:p>
      </dsp:txBody>
      <dsp:txXfrm>
        <a:off x="2292873" y="1768176"/>
        <a:ext cx="2075256" cy="1617234"/>
      </dsp:txXfrm>
    </dsp:sp>
    <dsp:sp modelId="{B9DEBF31-5472-4EF3-A622-29D1B30451E5}">
      <dsp:nvSpPr>
        <dsp:cNvPr id="0" name=""/>
        <dsp:cNvSpPr/>
      </dsp:nvSpPr>
      <dsp:spPr>
        <a:xfrm>
          <a:off x="2615441" y="257679"/>
          <a:ext cx="1430120" cy="1430120"/>
        </a:xfrm>
        <a:prstGeom prst="ellipse">
          <a:avLst/>
        </a:prstGeom>
        <a:blipFill rotWithShape="1">
          <a:blip xmlns:r="http://schemas.openxmlformats.org/officeDocument/2006/relationships" r:embed="rId2"/>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D8C1AE3-8B72-4D48-B87E-8D4AAE0095EB}">
      <dsp:nvSpPr>
        <dsp:cNvPr id="0" name=""/>
        <dsp:cNvSpPr/>
      </dsp:nvSpPr>
      <dsp:spPr>
        <a:xfrm>
          <a:off x="4483720" y="0"/>
          <a:ext cx="2175884" cy="4294656"/>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BR" sz="1400" b="1" kern="1200" dirty="0">
              <a:solidFill>
                <a:sysClr val="window" lastClr="FFFFFF"/>
              </a:solidFill>
              <a:latin typeface="Arial" panose="020B0604020202020204" pitchFamily="34" charset="0"/>
              <a:ea typeface="+mn-ea"/>
              <a:cs typeface="Arial" panose="020B0604020202020204" pitchFamily="34" charset="0"/>
            </a:rPr>
            <a:t>Dimensão das Cidades</a:t>
          </a:r>
          <a:br>
            <a:rPr lang="pt-BR" sz="1400" kern="1200" dirty="0">
              <a:solidFill>
                <a:sysClr val="window" lastClr="FFFFFF"/>
              </a:solidFill>
              <a:latin typeface="Arial" panose="020B0604020202020204" pitchFamily="34" charset="0"/>
              <a:ea typeface="+mn-ea"/>
              <a:cs typeface="Arial" panose="020B0604020202020204" pitchFamily="34" charset="0"/>
            </a:rPr>
          </a:b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Secretarias Municipais</a:t>
          </a:r>
          <a:br>
            <a:rPr lang="pt-BR" sz="1400" kern="1200" dirty="0">
              <a:solidFill>
                <a:sysClr val="window" lastClr="FFFFFF"/>
              </a:solidFill>
              <a:latin typeface="Arial" panose="020B0604020202020204" pitchFamily="34" charset="0"/>
              <a:ea typeface="+mn-ea"/>
              <a:cs typeface="Arial" panose="020B0604020202020204" pitchFamily="34" charset="0"/>
            </a:rPr>
          </a:br>
          <a:r>
            <a:rPr lang="pt-BR" sz="1400" kern="1200" dirty="0">
              <a:solidFill>
                <a:sysClr val="window" lastClr="FFFFFF"/>
              </a:solidFill>
              <a:latin typeface="Arial" panose="020B0604020202020204" pitchFamily="34" charset="0"/>
              <a:ea typeface="+mn-ea"/>
              <a:cs typeface="Arial" panose="020B0604020202020204" pitchFamily="34" charset="0"/>
            </a:rPr>
            <a:t>Câmaras de Vereadores</a:t>
          </a:r>
          <a:br>
            <a:rPr lang="pt-BR" sz="1400" kern="1200" dirty="0">
              <a:solidFill>
                <a:sysClr val="window" lastClr="FFFFFF"/>
              </a:solidFill>
              <a:latin typeface="Arial" panose="020B0604020202020204" pitchFamily="34" charset="0"/>
              <a:ea typeface="+mn-ea"/>
              <a:cs typeface="Arial" panose="020B0604020202020204" pitchFamily="34" charset="0"/>
            </a:rPr>
          </a:br>
          <a:endParaRPr lang="pt-BR" sz="1400" kern="1200" dirty="0">
            <a:solidFill>
              <a:sysClr val="window" lastClr="FFFFFF"/>
            </a:solidFill>
            <a:latin typeface="Arial" panose="020B0604020202020204" pitchFamily="34" charset="0"/>
            <a:ea typeface="+mn-ea"/>
            <a:cs typeface="Arial" panose="020B0604020202020204" pitchFamily="34" charset="0"/>
          </a:endParaRPr>
        </a:p>
      </dsp:txBody>
      <dsp:txXfrm>
        <a:off x="4534034" y="1768176"/>
        <a:ext cx="2075256" cy="1617234"/>
      </dsp:txXfrm>
    </dsp:sp>
    <dsp:sp modelId="{0B3226C2-31CF-441C-A2C3-0CEC8370E543}">
      <dsp:nvSpPr>
        <dsp:cNvPr id="0" name=""/>
        <dsp:cNvSpPr/>
      </dsp:nvSpPr>
      <dsp:spPr>
        <a:xfrm>
          <a:off x="4856602" y="257679"/>
          <a:ext cx="1430120" cy="1430120"/>
        </a:xfrm>
        <a:prstGeom prst="ellipse">
          <a:avLst/>
        </a:prstGeom>
        <a:blipFill rotWithShape="1">
          <a:blip xmlns:r="http://schemas.openxmlformats.org/officeDocument/2006/relationships" r:embed="rId3"/>
          <a:srcRect/>
          <a:stretch>
            <a:fillRect l="-21000" r="-2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DBC6EC6-5BA5-40D1-9884-DBCC1FB84048}">
      <dsp:nvSpPr>
        <dsp:cNvPr id="0" name=""/>
        <dsp:cNvSpPr/>
      </dsp:nvSpPr>
      <dsp:spPr>
        <a:xfrm>
          <a:off x="266440" y="3435724"/>
          <a:ext cx="6128122" cy="644198"/>
        </a:xfrm>
        <a:prstGeom prst="leftRightArrow">
          <a:avLst/>
        </a:prstGeom>
        <a:gradFill rotWithShape="0">
          <a:gsLst>
            <a:gs pos="0">
              <a:srgbClr val="4F81BD">
                <a:tint val="60000"/>
                <a:hueOff val="0"/>
                <a:satOff val="0"/>
                <a:lumOff val="0"/>
                <a:alphaOff val="0"/>
                <a:shade val="51000"/>
                <a:satMod val="130000"/>
              </a:srgbClr>
            </a:gs>
            <a:gs pos="80000">
              <a:srgbClr val="4F81BD">
                <a:tint val="60000"/>
                <a:hueOff val="0"/>
                <a:satOff val="0"/>
                <a:lumOff val="0"/>
                <a:alphaOff val="0"/>
                <a:shade val="93000"/>
                <a:satMod val="130000"/>
              </a:srgbClr>
            </a:gs>
            <a:gs pos="100000">
              <a:srgbClr val="4F81BD">
                <a:tint val="6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AFB94-F2F9-4E19-B100-0CDB0832EBCE}">
      <dsp:nvSpPr>
        <dsp:cNvPr id="0" name=""/>
        <dsp:cNvSpPr/>
      </dsp:nvSpPr>
      <dsp:spPr>
        <a:xfrm>
          <a:off x="775461" y="0"/>
          <a:ext cx="3690174" cy="36901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pt-BR" sz="1500" kern="1200" dirty="0"/>
            <a:t>Terra</a:t>
          </a:r>
        </a:p>
      </dsp:txBody>
      <dsp:txXfrm>
        <a:off x="1651877" y="276763"/>
        <a:ext cx="1937341" cy="627329"/>
      </dsp:txXfrm>
    </dsp:sp>
    <dsp:sp modelId="{A2795052-5C0B-4713-AD32-ED5967AA9215}">
      <dsp:nvSpPr>
        <dsp:cNvPr id="0" name=""/>
        <dsp:cNvSpPr/>
      </dsp:nvSpPr>
      <dsp:spPr>
        <a:xfrm>
          <a:off x="2047349" y="2441861"/>
          <a:ext cx="1232453" cy="124687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pt-BR" sz="1500" kern="1200" dirty="0"/>
            <a:t>Agua</a:t>
          </a:r>
          <a:br>
            <a:rPr lang="pt-BR" sz="1500" kern="1200" dirty="0"/>
          </a:br>
          <a:r>
            <a:rPr lang="pt-BR" sz="1500" kern="1200" dirty="0"/>
            <a:t>Ar</a:t>
          </a:r>
        </a:p>
      </dsp:txBody>
      <dsp:txXfrm>
        <a:off x="2227837" y="2753580"/>
        <a:ext cx="871476" cy="62343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badi Extra Light" panose="020B0204020104020204" pitchFamily="34" charset="0"/>
                <a:ea typeface="Abadi Extra Light" panose="020B0204020104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pt-B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badi Extra Light" panose="020B0204020104020204" pitchFamily="34" charset="0"/>
                <a:ea typeface="Abadi Extra Light" panose="020B0204020104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pt-B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badi Extra Light" panose="020B0204020104020204" pitchFamily="34" charset="0"/>
                <a:ea typeface="Abadi Extra Light" panose="020B0204020104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pt-B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Abadi Extra Light" panose="020B0204020104020204" pitchFamily="34" charset="0"/>
              </a:defRPr>
            </a:lvl1pPr>
          </a:lstStyle>
          <a:p>
            <a:pPr algn="r"/>
            <a:fld id="{00000000-1234-1234-1234-123412341234}" type="slidenum">
              <a:rPr lang="pt-BR" sz="1200" smtClean="0">
                <a:solidFill>
                  <a:schemeClr val="dk1"/>
                </a:solidFill>
                <a:ea typeface="Calibri"/>
                <a:cs typeface="Calibri"/>
                <a:sym typeface="Calibri"/>
              </a:rPr>
              <a:pPr algn="r"/>
              <a:t>‹nº›</a:t>
            </a:fld>
            <a:endParaRPr lang="pt-BR" sz="1200" dirty="0">
              <a:solidFill>
                <a:schemeClr val="dk1"/>
              </a:solidFill>
              <a:ea typeface="Calibri"/>
              <a:cs typeface="Calibri"/>
              <a:sym typeface="Calibri"/>
            </a:endParaRPr>
          </a:p>
        </p:txBody>
      </p:sp>
    </p:spTree>
    <p:extLst>
      <p:ext uri="{BB962C8B-B14F-4D97-AF65-F5344CB8AC3E}">
        <p14:creationId xmlns:p14="http://schemas.microsoft.com/office/powerpoint/2010/main" val="10723531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badi Extra Light" panose="020B0204020104020204" pitchFamily="34" charset="0"/>
        <a:ea typeface="Abadi Extra Light" panose="020B02040201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3" Type="http://schemas.openxmlformats.org/officeDocument/2006/relationships/hyperlink" Target="https://ubrabio.com.br/wp-content/uploads/2019/02/2019-02-25-Davi-Rabelo-ANEEL.pdf" TargetMode="External"/><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medium.com/mateus-bernardino-arquivos/breve-hist%C3%B3ria-do-setor-brasileiro-de-energia-64f6f4186e8d#:~:text=O%20in%C3%ADcio%20da%20explora%C3%A7%C3%A3o%20e,II%2C%20atual%20Central%20do%20Brasi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edium.com/mateus-bernardino-arquivos/breve-hist%C3%B3ria-do-setor-brasileiro-de-energia-64f6f4186e8d#:~:text=O%20in%C3%ADcio%20da%20explora%C3%A7%C3%A3o%20e,II%2C%20atual%20Central%20do%20Brasi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medium.com/mateus-bernardino-arquivos/breve-hist%C3%B3ria-do-setor-brasileiro-de-energia-64f6f4186e8d#:~:text=O%20in%C3%ADcio%20da%20explora%C3%A7%C3%A3o%20e,II%2C%20atual%20Central%20do%20Brasi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ons.org.br/home/"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medium.com/mateus-bernardino-arquivos/breve-hist%C3%B3ria-do-setor-brasileiro-de-energia-64f6f4186e8d#:~:text=O%20in%C3%ADcio%20da%20explora%C3%A7%C3%A3o%20e,II%2C%20atual%20Central%20do%20Brasil" TargetMode="External"/><Relationship Id="rId4" Type="http://schemas.openxmlformats.org/officeDocument/2006/relationships/hyperlink" Target="http://www.ccee.org.br/"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edium.com/mateus-bernardino-arquivos/breve-hist%C3%B3ria-do-setor-brasileiro-de-energia-64f6f4186e8d#:~:text=O%20in%C3%ADcio%20da%20explora%C3%A7%C3%A3o%20e,II%2C%20atual%20Central%20do%20Brasi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t.slideshare.net/CCEEOficial/o-papel-institucional-da-ccee-e-a-operao-do-mercado-de-energi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cee.org.br/portal/faces/oquefazemos_menu_lateral/leilo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barbararubim.com.br/index.php/2020/03/19/introducao-ao-setor-eletrico-brasileiro"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ageradora.com.br/tipos-e-fontes-de-geracao-de-energia-eletrica/"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epe.gov.br/mercado/Paginas/Mercado_15.aspx"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2.aneel.gov.br/cedoc/bren2004067.pdf"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aneel.gov.br/calculo-tarifario-e-metodologia/-/asset_publisher/e2INtBH4EC4e/content/uso-do-sistema-de-distribuicao/654800?inheritRedirect=false&amp;redirect=http://hwe100:8080/web/guest/calculo-tarifario-e-metodologia?p_p_id%3D101_INSTANCE_e2INtBH4EC4e%26p_p_lifecycle%3D0%26p_p_state%3Dnormal%26p_p_mode%3Dview%26p_p_col_id%3Dcolumn-2%26p_p_col_pos%3D3%26p_p_col_count%3D4"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blog.bluesol.com.br/geracao-distribuida-da-anee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cee.org.br/portal/faces/pages_publico/o-que-fazemos/produtos/servicos_leiloes"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www.ccee.org.br/portal/faces/pages_publico/como-participar/participe/entenda_mercado?_afrLoop=441391964176702&amp;_adf.ctrl-state=jpugb6tjc_1#!%40%40%3F_afrLoop%3D441391964176702%26_adf.ctrl-state%3Djpugb6tjc_10"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mme.gov.br/documents/36104/938066/Solange+David+-+CCEE.pdf/078cdd99-4daa-4fa4-0ca8-8f99ce118c7d"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mme.gov.br/documents/36104/938066/Solange+David+-+CCEE.pdf/078cdd99-4daa-4fa4-0ca8-8f99ce118c7d"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aneel.gov.br/metodologia-distribuicao/-/asset_publisher/e2INtBH4EC4e/content/encargos-setoriais/654800?inheritRedirect=false&amp;redirect=http://www.aneel.gov.br/metodologia-distribuicao?p_p_id%3D101_INSTANCE_e2INtBH4EC4e%26p_p_lifecycle%3D0%26p_p_state%3Dnormal%26p_p_mode%3Dview%26p_p_col_id%3Dcolumn-2%26p_p_col_pos%3D3%26p_p_col_count%3D4" TargetMode="External"/><Relationship Id="rId7" Type="http://schemas.openxmlformats.org/officeDocument/2006/relationships/hyperlink" Target="https://www.aneel.gov.br/entendendo-a-tarifa/-/asset_publisher/uQ5pCGhnyj0y/content/parcela-b/654800?inheritRedirect=false&amp;redirect=http://hwe100:8080/web/guest/entendendo-a-tarifa?p_p_id%3D101_INSTANCE_uQ5pCGhnyj0y%26p_p_lifecycle%3D0%26p_p_state%3Dnormal%26p_p_mode%3Dview%26p_p_col_id%3Dcolumn-2%26p_p_col_pos%3D1%26p_p_col_count%3D2"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aneel.gov.br/entendendo-a-tarifa/-/asset_publisher/uQ5pCGhnyj0y/content/parcela-a/654800?inheritRedirect=false&amp;redirect=http://hwe100:8080/web/guest/entendendo-a-tarifa?p_p_id%3D101_INSTANCE_uQ5pCGhnyj0y%26p_p_lifecycle%3D0%26p_p_state%3Dnormal%26p_p_mode%3Dview%26p_p_col_id%3Dcolumn-2%26p_p_col_pos%3D1%26p_p_col_count%3D2" TargetMode="External"/><Relationship Id="rId5" Type="http://schemas.openxmlformats.org/officeDocument/2006/relationships/hyperlink" Target="https://www.aneel.gov.br/calculo-tarifario-e-metodologia/-/asset_publisher/e2INtBH4EC4e/content/uso-do-sistema-de-distribuicao/654800?inheritRedirect=false&amp;redirect=http://hwe100:8080/web/guest/calculo-tarifario-e-metodologia?p_p_id%3D101_INSTANCE_e2INtBH4EC4e%26p_p_lifecycle%3D0%26p_p_state%3Dnormal%26p_p_mode%3Dview%26p_p_col_id%3Dcolumn-2%26p_p_col_pos%3D3%26p_p_col_count%3D4%3D4" TargetMode="External"/><Relationship Id="rId4" Type="http://schemas.openxmlformats.org/officeDocument/2006/relationships/hyperlink" Target="https://www.aneel.gov.br/calculo-tarifario-e-metodologia/-/asset_publisher/vazcCC0v1xct/content/receita-anual-de-geracao/654800?inheritRedirect=false&amp;redirect=http://hwe100:8080/web/guest/calculo-tarifario-e-metodologia?p_p_id%3D101_INSTANCE_vazcCC0v1xct%26p_p_lifecycle%3D0%26p_p_state%3Dnormal%26p_p_mode%3Dview%26p_p_col_id%3Dcolumn-2%26p_p_col_pos%3D1%26p_p_col_count%3D4%26_101_INSTANCE_vazcCC0v1xct_struts_action%3D/asset_publisher/view" TargetMode="Externa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www.aneel.gov.br/calculo-tarifario-e-metodologia/-/asset_publisher/e2INtBH4EC4e/content/cota-de-depreciacao-e-remuneracao-dos-investimentos/654800?inheritRedirect=false&amp;redirect=http://liferayhom/web/guest/calculo-tarifario-e-metodologia?p_p_id%3D101_INSTANCE_e2INtBH4EC4e%26p_p_lifecycle%3D0%26p_p_state%3Dnormal%26p_p_mode%3Dview%26p_p_col_id%3Dcolumn-2%26p_p_col_pos%3D3%26p_p_col_count%3D4" TargetMode="External"/><Relationship Id="rId3" Type="http://schemas.openxmlformats.org/officeDocument/2006/relationships/hyperlink" Target="https://www.aneel.gov.br/calculo-tarifario-e-metodologia/-/asset_publisher/e2INtBH4EC4e/content/energ-1/654800?inheritRedirect=false&amp;redirect=http://liferayhom/web/guest/calculo-tarifario-e-metodologia?p_p_id%3D101_INSTANCE_e2INtBH4EC4e%26p_p_lifecycle%3D0%26p_p_state%3Dnormal%26p_p_mode%3Dview%26p_p_col_id%3Dcolumn-2%26p_p_col_pos%3D3%26p_p_col_count%3D4" TargetMode="External"/><Relationship Id="rId7" Type="http://schemas.openxmlformats.org/officeDocument/2006/relationships/hyperlink" Target="https://www.aneel.gov.br/calculo-tarifario-e-metodologia/-/asset_publisher/e2INtBH4EC4e/content/custo-operacional/654800?inheritRedirect=false&amp;redirect=http://liferayhom/web/guest/calculo-tarifario-e-metodologia?p_p_id%3D101_INSTANCE_e2INtBH4EC4e%26p_p_lifecycle%3D0%26p_p_state%3Dnormal%26p_p_mode%3Dview%26p_p_col_id%3Dcolumn-2%26p_p_col_pos%3D3%26p_p_col_count%3D4"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aneel.gov.br/calculo-tarifario-e-metodologia/-/asset_publisher/e2INtBH4EC4e/content/fator-x/654800?inheritRedirect=false&amp;redirect=http://liferayhom/web/guest/calculo-tarifario-e-metodologia?p_p_id%3D101_INSTANCE_e2INtBH4EC4e%26p_p_lifecycle%3D0%26p_p_state%3Dnormal%26p_p_mode%3Dview%26p_p_col_id%3Dcolumn-2%26p_p_col_pos%3D3%26p_p_col_count%3D4" TargetMode="External"/><Relationship Id="rId5" Type="http://schemas.openxmlformats.org/officeDocument/2006/relationships/hyperlink" Target="https://www.aneel.gov.br/calculo-tarifario-e-metodologia/-/asset_publisher/e2INtBH4EC4e/content/encargos-setoriais/654800?inheritRedirect=false&amp;redirect=http://liferayhom/web/guest/calculo-tarifario-e-metodologia?p_p_id%3D101_INSTANCE_e2INtBH4EC4e%26p_p_lifecycle%3D0%26p_p_state%3Dnormal%26p_p_mode%3Dview%26p_p_col_id%3Dcolumn-2%26p_p_col_pos%3D3%26p_p_col_count%3D4" TargetMode="External"/><Relationship Id="rId4" Type="http://schemas.openxmlformats.org/officeDocument/2006/relationships/hyperlink" Target="https://www.aneel.gov.br/calculo-tarifario-e-metodologia/-/asset_publisher/e2INtBH4EC4e/content/uso-do-sistema-de-distribuicao/654800?inheritRedirect=false&amp;redirect=http://liferayhom/web/guest/calculo-tarifario-e-metodologia?p_p_id%3D101_INSTANCE_e2INtBH4EC4e%26p_p_lifecycle%3D0%26p_p_state%3Dnormal%26p_p_mode%3Dview%26p_p_col_id%3Dcolumn-2%26p_p_col_pos%3D3%26p_p_col_count%3D4" TargetMode="External"/><Relationship Id="rId9" Type="http://schemas.openxmlformats.org/officeDocument/2006/relationships/hyperlink" Target="https://www.aneel.gov.br/calculo-tarifario-e-metodologia/-/asset_publisher/e2INtBH4EC4e/content/outras-receitas/654800?inheritRedirect=false&amp;redirect=http://liferayhom/web/guest/calculo-tarifario-e-metodologia?p_p_id%3D101_INSTANCE_e2INtBH4EC4e%26p_p_lifecycle%3D0%26p_p_state%3Dnormal%26p_p_mode%3Dview%26p_p_col_id%3Dcolumn-2%26p_p_col_pos%3D3%26p_p_col_count%3D4"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epe.gov.br/sites-pt/publicacoes-dados-abertos/publicacoes/PublicacoesArquivos/publicacao-160/topico-168/EPEFactSheetAnuario.pdf"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53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pt-BR" sz="1000" b="1" dirty="0">
                <a:solidFill>
                  <a:srgbClr val="5FB7F3"/>
                </a:solidFill>
                <a:latin typeface="Abadi Extra Light" panose="020B0204020104020204" pitchFamily="34" charset="0"/>
              </a:rPr>
              <a:t>ASCENÇÃO DO VE</a:t>
            </a:r>
            <a:endParaRPr lang="pt-BR" sz="1000" b="1" dirty="0">
              <a:solidFill>
                <a:srgbClr val="212529"/>
              </a:solidFill>
              <a:latin typeface="Roboto"/>
              <a:ea typeface="Roboto"/>
              <a:cs typeface="Roboto"/>
              <a:sym typeface="Roboto"/>
            </a:endParaRPr>
          </a:p>
          <a:p>
            <a:pPr marL="0" lvl="0" indent="0" algn="l" rtl="0">
              <a:lnSpc>
                <a:spcPct val="115000"/>
              </a:lnSpc>
              <a:spcBef>
                <a:spcPts val="0"/>
              </a:spcBef>
              <a:spcAft>
                <a:spcPts val="0"/>
              </a:spcAft>
              <a:buNone/>
            </a:pPr>
            <a:endParaRPr lang="pt-BR" sz="1000" dirty="0">
              <a:solidFill>
                <a:srgbClr val="212529"/>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212529"/>
                </a:solidFill>
                <a:latin typeface="Roboto"/>
                <a:ea typeface="Roboto"/>
                <a:cs typeface="Roboto"/>
                <a:sym typeface="Roboto"/>
              </a:rPr>
              <a:t>Os carros elétricos só voltaram a ser cogitados em 1966, quando começou a preocupação com a poluição ambiental. Então, várias montadoras começaram a investir em projetos de carros elétricos na década de 70. Dentre esses projetos, estão os descritos no slide</a:t>
            </a:r>
            <a:endParaRPr sz="1000" dirty="0">
              <a:latin typeface="Roboto"/>
              <a:ea typeface="Roboto"/>
              <a:cs typeface="Roboto"/>
              <a:sym typeface="Roboto"/>
            </a:endParaRPr>
          </a:p>
          <a:p>
            <a:pPr marL="0" lvl="0" indent="0" algn="l" rtl="0">
              <a:spcBef>
                <a:spcPts val="120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spcBef>
                <a:spcPts val="120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spcBef>
                <a:spcPts val="1200"/>
              </a:spcBef>
              <a:spcAft>
                <a:spcPts val="0"/>
              </a:spcAft>
              <a:buClr>
                <a:schemeClr val="dk1"/>
              </a:buClr>
              <a:buSzPts val="1100"/>
              <a:buFont typeface="Arial"/>
              <a:buNone/>
            </a:pPr>
            <a:r>
              <a:rPr lang="pt-BR" sz="1000" dirty="0">
                <a:latin typeface="Roboto"/>
                <a:ea typeface="Roboto"/>
                <a:cs typeface="Roboto"/>
                <a:sym typeface="Roboto"/>
              </a:rPr>
              <a:t>REFERÊNCIAS:</a:t>
            </a:r>
          </a:p>
          <a:p>
            <a:pPr marL="0" lvl="0" indent="0" algn="l" rtl="0">
              <a:spcBef>
                <a:spcPts val="1200"/>
              </a:spcBef>
              <a:spcAft>
                <a:spcPts val="0"/>
              </a:spcAft>
              <a:buClr>
                <a:schemeClr val="dk1"/>
              </a:buClr>
              <a:buSzPts val="1100"/>
              <a:buFont typeface="Arial"/>
              <a:buNone/>
            </a:pPr>
            <a:endParaRPr lang="pt-BR" sz="1000" dirty="0">
              <a:latin typeface="Roboto"/>
              <a:ea typeface="Roboto"/>
              <a:cs typeface="Roboto"/>
              <a:sym typeface="Roboto"/>
            </a:endParaRPr>
          </a:p>
          <a:p>
            <a:pPr marL="171450" lvl="0" indent="-171450" algn="l" rtl="0">
              <a:spcBef>
                <a:spcPts val="120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http://www.promobe.com.br/wp-content/uploads/2019/04/Getrotech_2203_Alberto-Meyer.pdf</a:t>
            </a:r>
          </a:p>
          <a:p>
            <a:pPr marL="0" lvl="0" indent="0" algn="l" rtl="0">
              <a:spcBef>
                <a:spcPts val="1200"/>
              </a:spcBef>
              <a:spcAft>
                <a:spcPts val="0"/>
              </a:spcAft>
              <a:buClr>
                <a:schemeClr val="dk1"/>
              </a:buClr>
              <a:buSzPts val="1100"/>
              <a:buFont typeface="Arial"/>
              <a:buNone/>
            </a:pPr>
            <a:endParaRPr lang="pt-BR" sz="1000" dirty="0">
              <a:latin typeface="Roboto"/>
              <a:ea typeface="Roboto"/>
              <a:cs typeface="Roboto"/>
              <a:sym typeface="Roboto"/>
            </a:endParaRPr>
          </a:p>
        </p:txBody>
      </p:sp>
      <p:sp>
        <p:nvSpPr>
          <p:cNvPr id="141" name="Google Shape;1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5275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PESADOS: CAMINHÕES ELÉTRICOS</a:t>
            </a:r>
          </a:p>
          <a:p>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Desafio latente do dimensionamento da bateria no sistema embarcado, considerando o </a:t>
            </a:r>
            <a:r>
              <a:rPr lang="pt-BR" dirty="0" err="1">
                <a:latin typeface="Abadi Extra Light" panose="020B0204020104020204" pitchFamily="34" charset="0"/>
              </a:rPr>
              <a:t>tradeoff</a:t>
            </a:r>
            <a:r>
              <a:rPr lang="pt-BR" dirty="0">
                <a:latin typeface="Abadi Extra Light" panose="020B0204020104020204" pitchFamily="34" charset="0"/>
              </a:rPr>
              <a:t> espaço para carga X espaço para bateria</a:t>
            </a:r>
          </a:p>
          <a:p>
            <a:pPr>
              <a:buFont typeface="Arial" panose="020B0604020202020204" pitchFamily="34" charset="0"/>
              <a:buChar char="•"/>
            </a:pPr>
            <a:r>
              <a:rPr lang="pt-BR" dirty="0">
                <a:latin typeface="Abadi Extra Light" panose="020B0204020104020204" pitchFamily="34" charset="0"/>
              </a:rPr>
              <a:t>Modelos ainda estão em fase de teste prototipagem no mundo</a:t>
            </a:r>
          </a:p>
          <a:p>
            <a:pPr>
              <a:buFont typeface="Arial" panose="020B0604020202020204" pitchFamily="34" charset="0"/>
              <a:buChar char="•"/>
            </a:pPr>
            <a:r>
              <a:rPr lang="en-US" dirty="0" err="1">
                <a:latin typeface="Abadi Extra Light" panose="020B0204020104020204" pitchFamily="34" charset="0"/>
              </a:rPr>
              <a:t>Há</a:t>
            </a:r>
            <a:r>
              <a:rPr lang="en-US" dirty="0">
                <a:latin typeface="Abadi Extra Light" panose="020B0204020104020204" pitchFamily="34" charset="0"/>
              </a:rPr>
              <a:t> </a:t>
            </a:r>
            <a:r>
              <a:rPr lang="en-US" dirty="0" err="1">
                <a:latin typeface="Abadi Extra Light" panose="020B0204020104020204" pitchFamily="34" charset="0"/>
              </a:rPr>
              <a:t>grande</a:t>
            </a:r>
            <a:r>
              <a:rPr lang="en-US" dirty="0">
                <a:latin typeface="Abadi Extra Light" panose="020B0204020104020204" pitchFamily="34" charset="0"/>
              </a:rPr>
              <a:t> </a:t>
            </a:r>
            <a:r>
              <a:rPr lang="en-US" dirty="0" err="1">
                <a:latin typeface="Abadi Extra Light" panose="020B0204020104020204" pitchFamily="34" charset="0"/>
              </a:rPr>
              <a:t>expectativa</a:t>
            </a:r>
            <a:r>
              <a:rPr lang="en-US" dirty="0">
                <a:latin typeface="Abadi Extra Light" panose="020B0204020104020204" pitchFamily="34" charset="0"/>
              </a:rPr>
              <a:t> para a </a:t>
            </a:r>
            <a:r>
              <a:rPr lang="en-US" dirty="0" err="1">
                <a:latin typeface="Abadi Extra Light" panose="020B0204020104020204" pitchFamily="34" charset="0"/>
              </a:rPr>
              <a:t>configuração</a:t>
            </a:r>
            <a:r>
              <a:rPr lang="en-US" dirty="0">
                <a:latin typeface="Abadi Extra Light" panose="020B0204020104020204" pitchFamily="34" charset="0"/>
              </a:rPr>
              <a:t> a </a:t>
            </a:r>
            <a:r>
              <a:rPr lang="en-US" dirty="0" err="1">
                <a:latin typeface="Abadi Extra Light" panose="020B0204020104020204" pitchFamily="34" charset="0"/>
              </a:rPr>
              <a:t>células</a:t>
            </a:r>
            <a:r>
              <a:rPr lang="en-US" dirty="0">
                <a:latin typeface="Abadi Extra Light" panose="020B0204020104020204" pitchFamily="34" charset="0"/>
              </a:rPr>
              <a:t> a </a:t>
            </a:r>
            <a:r>
              <a:rPr lang="en-US" dirty="0" err="1">
                <a:latin typeface="Abadi Extra Light" panose="020B0204020104020204" pitchFamily="34" charset="0"/>
              </a:rPr>
              <a:t>combustível</a:t>
            </a:r>
            <a:r>
              <a:rPr lang="en-US" dirty="0">
                <a:latin typeface="Abadi Extra Light" panose="020B0204020104020204" pitchFamily="34" charset="0"/>
              </a:rPr>
              <a:t> para </a:t>
            </a:r>
            <a:r>
              <a:rPr lang="en-US" dirty="0" err="1">
                <a:latin typeface="Abadi Extra Light" panose="020B0204020104020204" pitchFamily="34" charset="0"/>
              </a:rPr>
              <a:t>esta</a:t>
            </a:r>
            <a:r>
              <a:rPr lang="en-US" dirty="0">
                <a:latin typeface="Abadi Extra Light" panose="020B0204020104020204" pitchFamily="34" charset="0"/>
              </a:rPr>
              <a:t> </a:t>
            </a:r>
            <a:r>
              <a:rPr lang="en-US" dirty="0" err="1">
                <a:latin typeface="Abadi Extra Light" panose="020B0204020104020204" pitchFamily="34" charset="0"/>
              </a:rPr>
              <a:t>aplicação</a:t>
            </a:r>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948011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badi Extra Light" panose="020B0204020104020204" pitchFamily="34" charset="0"/>
              </a:rPr>
              <a:t>PERSPECTIVA TERRA, ÁGUA E AR</a:t>
            </a:r>
            <a:endParaRPr lang="en-US" b="1" dirty="0">
              <a:solidFill>
                <a:prstClr val="black"/>
              </a:solidFill>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prstClr val="black"/>
              </a:solidFill>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prstClr val="black"/>
                </a:solidFill>
                <a:latin typeface="Abadi Extra Light" panose="020B0204020104020204" pitchFamily="34" charset="0"/>
              </a:rPr>
              <a:t>Fonte: </a:t>
            </a:r>
            <a:r>
              <a:rPr lang="en-US" dirty="0" err="1">
                <a:solidFill>
                  <a:prstClr val="black"/>
                </a:solidFill>
                <a:latin typeface="Abadi Extra Light" panose="020B0204020104020204" pitchFamily="34" charset="0"/>
              </a:rPr>
              <a:t>adaptado</a:t>
            </a:r>
            <a:r>
              <a:rPr lang="en-US" dirty="0">
                <a:solidFill>
                  <a:prstClr val="black"/>
                </a:solidFill>
                <a:latin typeface="Abadi Extra Light" panose="020B0204020104020204" pitchFamily="34" charset="0"/>
              </a:rPr>
              <a:t> </a:t>
            </a:r>
            <a:r>
              <a:rPr lang="en-US" dirty="0" err="1">
                <a:solidFill>
                  <a:prstClr val="black"/>
                </a:solidFill>
                <a:latin typeface="Abadi Extra Light" panose="020B0204020104020204" pitchFamily="34" charset="0"/>
              </a:rPr>
              <a:t>pelo</a:t>
            </a:r>
            <a:r>
              <a:rPr lang="en-US" dirty="0">
                <a:solidFill>
                  <a:prstClr val="black"/>
                </a:solidFill>
                <a:latin typeface="Abadi Extra Light" panose="020B0204020104020204" pitchFamily="34" charset="0"/>
              </a:rPr>
              <a:t> </a:t>
            </a:r>
            <a:r>
              <a:rPr lang="en-US" dirty="0" err="1">
                <a:solidFill>
                  <a:prstClr val="black"/>
                </a:solidFill>
                <a:latin typeface="Abadi Extra Light" panose="020B0204020104020204" pitchFamily="34" charset="0"/>
              </a:rPr>
              <a:t>autor</a:t>
            </a:r>
            <a:r>
              <a:rPr lang="en-US" dirty="0">
                <a:solidFill>
                  <a:prstClr val="black"/>
                </a:solidFill>
                <a:latin typeface="Abadi Extra Light" panose="020B0204020104020204" pitchFamily="34" charset="0"/>
              </a:rPr>
              <a:t> de GLOBAL ROADMAP OF ACTION TOWARD SUSTAINABLE MOBILITY (2019)</a:t>
            </a:r>
            <a:endParaRPr lang="pt-BR" dirty="0">
              <a:solidFill>
                <a:prstClr val="black"/>
              </a:solidFill>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1320518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effectLst/>
                <a:latin typeface="Abadi Extra Light" panose="020B0204020104020204" pitchFamily="34" charset="0"/>
              </a:rPr>
              <a:t>OPÇÕES TECNOLÓGICAS E SUAS CARACTERÍSTICAS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rPr>
              <a:t>Veículo Elétrico a Bateria (VEB)</a:t>
            </a:r>
            <a:r>
              <a:rPr lang="pt-BR" sz="1400" dirty="0">
                <a:effectLst/>
                <a:latin typeface="Abadi Extra Light" panose="020B0204020104020204" pitchFamily="34" charset="0"/>
              </a:rPr>
              <a:t>: </a:t>
            </a:r>
            <a:r>
              <a:rPr lang="pt-BR" sz="1200" dirty="0">
                <a:effectLst/>
                <a:latin typeface="Abadi Extra Light" panose="020B0204020104020204" pitchFamily="34" charset="0"/>
              </a:rPr>
              <a:t>cuja fonte energética provém da eletricidade. A energia elétrica que alimenta o motor é armazenada numa bateria e provém de uma fonte externa ao veículo (p. ex.: rede elétrica).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rPr>
              <a:t>Veículo Elétrico Híbrido (VEH)</a:t>
            </a:r>
            <a:r>
              <a:rPr lang="pt-BR" sz="1400" dirty="0">
                <a:effectLst/>
                <a:latin typeface="Abadi Extra Light" panose="020B0204020104020204" pitchFamily="34" charset="0"/>
              </a:rPr>
              <a:t>: </a:t>
            </a:r>
            <a:r>
              <a:rPr lang="pt-BR" sz="1200" dirty="0">
                <a:effectLst/>
                <a:latin typeface="Abadi Extra Light" panose="020B0204020104020204" pitchFamily="34" charset="0"/>
              </a:rPr>
              <a:t>Esta rota tecnológica se subdivide em diversas possibilidades (p. ex.: micro híbrido, híbrido série e paralelo), pois o motor à combustão pode ser suprido por uma diversidade de combustíveis – sendo que as configurações mais avançadas buscam uma integração com os biocombustíveis.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rPr>
              <a:t>Veículo Elétrico Híbrido Plug-in (VEHP): </a:t>
            </a:r>
            <a:r>
              <a:rPr lang="pt-BR" sz="1400" dirty="0">
                <a:effectLst/>
                <a:latin typeface="Abadi Extra Light" panose="020B0204020104020204" pitchFamily="34" charset="0"/>
              </a:rPr>
              <a:t> </a:t>
            </a:r>
            <a:r>
              <a:rPr lang="pt-BR" sz="1200" dirty="0">
                <a:effectLst/>
                <a:latin typeface="Abadi Extra Light" panose="020B0204020104020204" pitchFamily="34" charset="0"/>
              </a:rPr>
              <a:t>Sua bateria tanto pode ser alimentada por uma fonte interna, como um híbrido convencional, com um motor-gerador situado a bordo do veículo, quanto por fonte externa junto à rede elétrica.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rPr>
              <a:t>Veículo Elétrico a Célula de Combustível (VECC)</a:t>
            </a:r>
            <a:r>
              <a:rPr lang="pt-BR" sz="1400" dirty="0">
                <a:effectLst/>
                <a:latin typeface="Abadi Extra Light" panose="020B0204020104020204" pitchFamily="34" charset="0"/>
              </a:rPr>
              <a:t>: </a:t>
            </a:r>
            <a:r>
              <a:rPr lang="pt-BR" sz="1200" dirty="0">
                <a:effectLst/>
                <a:latin typeface="Abadi Extra Light" panose="020B0204020104020204" pitchFamily="34" charset="0"/>
              </a:rPr>
              <a:t>Esta tecnologia é responsável por transformar o hidrogênio em eletricidade, o qual alimenta o motor elétrico do veículo. Ademais, existem diversas configurações para fornecer e armazenar o hidrogênio – inclusive a partir de fontes renováveis (como, por exemplo, o etanol).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pt-BR" dirty="0">
                <a:effectLst/>
                <a:latin typeface="Abadi Extra Light" panose="020B0204020104020204" pitchFamily="34" charset="0"/>
              </a:rPr>
            </a:br>
            <a:r>
              <a:rPr lang="pt-BR" dirty="0">
                <a:effectLst/>
                <a:latin typeface="Abadi Extra Light" panose="020B020402010402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effectLst/>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effectLst/>
                <a:latin typeface="Abadi Extra Light" panose="020B0204020104020204" pitchFamily="34" charset="0"/>
              </a:rPr>
              <a:t>BARASSA, Edgar. A construção de uma agenda para a </a:t>
            </a:r>
            <a:r>
              <a:rPr lang="pt-BR" dirty="0" err="1">
                <a:effectLst/>
                <a:latin typeface="Abadi Extra Light" panose="020B0204020104020204" pitchFamily="34" charset="0"/>
              </a:rPr>
              <a:t>eletromobilidade</a:t>
            </a:r>
            <a:r>
              <a:rPr lang="pt-BR" dirty="0">
                <a:effectLst/>
                <a:latin typeface="Abadi Extra Light" panose="020B0204020104020204" pitchFamily="34" charset="0"/>
              </a:rPr>
              <a:t> no Brasil: competências tecnológicas e governança. 2019. 1 recurso online (242 p.). Tese (doutorado) - Universidade Estadual de Campinas, Instituto de Geociências, Campinas, SP.</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97357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VEÍCULO ELETRICO A BATERIA (VEB)</a:t>
            </a:r>
          </a:p>
          <a:p>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Contudo, custo de aquisição ainda é em m</a:t>
            </a:r>
            <a:r>
              <a:rPr lang="en-US" dirty="0" err="1">
                <a:latin typeface="Abadi Extra Light" panose="020B0204020104020204" pitchFamily="34" charset="0"/>
              </a:rPr>
              <a:t>édia</a:t>
            </a:r>
            <a:r>
              <a:rPr lang="en-US" dirty="0">
                <a:latin typeface="Abadi Extra Light" panose="020B0204020104020204" pitchFamily="34" charset="0"/>
              </a:rPr>
              <a:t> </a:t>
            </a:r>
            <a:r>
              <a:rPr lang="en-US" dirty="0" err="1">
                <a:latin typeface="Abadi Extra Light" panose="020B0204020104020204" pitchFamily="34" charset="0"/>
              </a:rPr>
              <a:t>aproximadamente</a:t>
            </a:r>
            <a:r>
              <a:rPr lang="en-US" dirty="0">
                <a:latin typeface="Abadi Extra Light" panose="020B0204020104020204" pitchFamily="34" charset="0"/>
              </a:rPr>
              <a:t> 35% superior </a:t>
            </a:r>
            <a:r>
              <a:rPr lang="en-US" dirty="0" err="1">
                <a:latin typeface="Abadi Extra Light" panose="020B0204020104020204" pitchFamily="34" charset="0"/>
              </a:rPr>
              <a:t>aos</a:t>
            </a:r>
            <a:r>
              <a:rPr lang="en-US" dirty="0">
                <a:latin typeface="Abadi Extra Light" panose="020B0204020104020204" pitchFamily="34" charset="0"/>
              </a:rPr>
              <a:t> </a:t>
            </a:r>
            <a:r>
              <a:rPr lang="en-US" dirty="0" err="1">
                <a:latin typeface="Abadi Extra Light" panose="020B0204020104020204" pitchFamily="34" charset="0"/>
              </a:rPr>
              <a:t>veículos</a:t>
            </a:r>
            <a:r>
              <a:rPr lang="en-US" dirty="0">
                <a:latin typeface="Abadi Extra Light" panose="020B0204020104020204" pitchFamily="34" charset="0"/>
              </a:rPr>
              <a:t> de </a:t>
            </a:r>
            <a:r>
              <a:rPr lang="en-US" dirty="0" err="1">
                <a:latin typeface="Abadi Extra Light" panose="020B0204020104020204" pitchFamily="34" charset="0"/>
              </a:rPr>
              <a:t>combustão</a:t>
            </a:r>
            <a:endParaRPr lang="en-US"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A infraestrutura para estes veículos dentro do espaço público tem sido fundamental para a ampliação deste tipo de mercado</a:t>
            </a:r>
          </a:p>
          <a:p>
            <a:pPr>
              <a:buFont typeface="Arial" panose="020B0604020202020204" pitchFamily="34" charset="0"/>
              <a:buChar char="•"/>
            </a:pPr>
            <a:r>
              <a:rPr lang="pt-BR" dirty="0">
                <a:latin typeface="Abadi Extra Light" panose="020B0204020104020204" pitchFamily="34" charset="0"/>
              </a:rPr>
              <a:t>China é o país que conta com mais veículos deste tipo, seguindo pelo continente europeu e Estados Unidos</a:t>
            </a:r>
          </a:p>
          <a:p>
            <a:pPr>
              <a:buFont typeface="Arial" panose="020B0604020202020204" pitchFamily="34" charset="0"/>
              <a:buChar char="•"/>
            </a:pPr>
            <a:endParaRPr lang="pt-BR" dirty="0">
              <a:latin typeface="Abadi Extra Light" panose="020B0204020104020204" pitchFamily="34" charset="0"/>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pt-BR" dirty="0">
                <a:latin typeface="Abadi Extra Light" panose="020B0204020104020204" pitchFamily="34" charset="0"/>
              </a:rPr>
              <a:t>FONTE: https://www.midlandpower.coop/ev</a:t>
            </a:r>
          </a:p>
          <a:p>
            <a:pPr marL="228600" indent="0">
              <a:buFont typeface="Arial" panose="020B0604020202020204" pitchFamily="34" charset="0"/>
              <a:buNone/>
            </a:pP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219553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VEÍCULO ELÉTRICO HÍBRIDO E SUA VARIÁVEL PLUG-IN</a:t>
            </a:r>
          </a:p>
          <a:p>
            <a:endParaRPr lang="pt-BR" b="1"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Custo de aquisição é um dos agravantes, dado grande número de partes e componentes envolvidos</a:t>
            </a:r>
          </a:p>
          <a:p>
            <a:pPr>
              <a:buFont typeface="Arial" panose="020B0604020202020204" pitchFamily="34" charset="0"/>
              <a:buChar char="•"/>
            </a:pPr>
            <a:r>
              <a:rPr lang="pt-BR" sz="1200" dirty="0">
                <a:latin typeface="Abadi Extra Light" panose="020B0204020104020204" pitchFamily="34" charset="0"/>
              </a:rPr>
              <a:t>É entendido atualmente como uma tecnologia de transição que dará lugar aos elétricos, dedicados entre 10 a 15 anos</a:t>
            </a:r>
          </a:p>
          <a:p>
            <a:pPr>
              <a:buFont typeface="Arial" panose="020B0604020202020204" pitchFamily="34" charset="0"/>
              <a:buChar char="•"/>
            </a:pPr>
            <a:r>
              <a:rPr lang="pt-BR" sz="1200" dirty="0">
                <a:latin typeface="Abadi Extra Light" panose="020B0204020104020204" pitchFamily="34" charset="0"/>
              </a:rPr>
              <a:t>No Brasil, há manufatura e montagem de um veículo desta natureza e que pode utilizar biocombustível, baseado no etanol para a tração veicular</a:t>
            </a:r>
            <a:endParaRPr lang="en-US" sz="1200" dirty="0">
              <a:latin typeface="Abadi Extra Light" panose="020B0204020104020204" pitchFamily="34" charset="0"/>
            </a:endParaRPr>
          </a:p>
          <a:p>
            <a:endParaRPr lang="en-US" b="1"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0077072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VEÍCULO ELÉTRICO A CÉLULAS A COMBUSTÍVEL</a:t>
            </a:r>
          </a:p>
          <a:p>
            <a:endParaRPr lang="pt-BR" b="1" dirty="0">
              <a:latin typeface="Abadi Extra Light" panose="020B0204020104020204" pitchFamily="34" charset="0"/>
            </a:endParaRPr>
          </a:p>
          <a:p>
            <a:pPr marL="514350" indent="-285750">
              <a:buFont typeface="Arial" panose="020B0604020202020204" pitchFamily="34" charset="0"/>
              <a:buChar char="•"/>
            </a:pPr>
            <a:r>
              <a:rPr lang="pt-BR" sz="1800" dirty="0">
                <a:latin typeface="Abadi Extra Light" panose="020B0204020104020204" pitchFamily="34" charset="0"/>
              </a:rPr>
              <a:t>Dificuldades na viabilidade técnica e comercial dos veículos</a:t>
            </a:r>
          </a:p>
          <a:p>
            <a:pPr marL="514350" indent="-285750">
              <a:buFont typeface="Arial" panose="020B0604020202020204" pitchFamily="34" charset="0"/>
              <a:buChar char="•"/>
            </a:pPr>
            <a:r>
              <a:rPr lang="pt-BR" sz="1800" dirty="0">
                <a:latin typeface="Abadi Extra Light" panose="020B0204020104020204" pitchFamily="34" charset="0"/>
              </a:rPr>
              <a:t>Desengajamento de empresas e montadoras nos programas </a:t>
            </a:r>
            <a:r>
              <a:rPr lang="pt-BR" sz="1800" i="1" dirty="0" err="1">
                <a:latin typeface="Abadi Extra Light" panose="020B0204020104020204" pitchFamily="34" charset="0"/>
              </a:rPr>
              <a:t>Fuel</a:t>
            </a:r>
            <a:r>
              <a:rPr lang="pt-BR" sz="1800" i="1" dirty="0">
                <a:latin typeface="Abadi Extra Light" panose="020B0204020104020204" pitchFamily="34" charset="0"/>
              </a:rPr>
              <a:t> </a:t>
            </a:r>
            <a:r>
              <a:rPr lang="pt-BR" sz="1800" i="1" dirty="0" err="1">
                <a:latin typeface="Abadi Extra Light" panose="020B0204020104020204" pitchFamily="34" charset="0"/>
              </a:rPr>
              <a:t>Cell</a:t>
            </a:r>
            <a:r>
              <a:rPr lang="pt-BR" sz="1800" dirty="0">
                <a:latin typeface="Abadi Extra Light" panose="020B0204020104020204" pitchFamily="34" charset="0"/>
              </a:rPr>
              <a:t>:</a:t>
            </a:r>
          </a:p>
          <a:p>
            <a:pPr marL="514350" indent="-285750">
              <a:buFont typeface="Arial" panose="020B0604020202020204" pitchFamily="34" charset="0"/>
              <a:buChar char="•"/>
            </a:pPr>
            <a:endParaRPr lang="pt-BR" sz="1800" dirty="0">
              <a:latin typeface="Abadi Extra Light" panose="020B0204020104020204" pitchFamily="34" charset="0"/>
            </a:endParaRPr>
          </a:p>
          <a:p>
            <a:pPr lvl="1"/>
            <a:r>
              <a:rPr lang="pt-BR" dirty="0">
                <a:latin typeface="Abadi Extra Light" panose="020B0204020104020204" pitchFamily="34" charset="0"/>
              </a:rPr>
              <a:t>- (2016) Delphi encerrou seu P&amp;D</a:t>
            </a:r>
          </a:p>
          <a:p>
            <a:pPr lvl="1"/>
            <a:r>
              <a:rPr lang="pt-BR" dirty="0">
                <a:latin typeface="Abadi Extra Light" panose="020B0204020104020204" pitchFamily="34" charset="0"/>
              </a:rPr>
              <a:t>- (2017) Daimler se desacoplou do programa </a:t>
            </a:r>
            <a:r>
              <a:rPr lang="pt-BR" i="1" dirty="0" err="1">
                <a:latin typeface="Abadi Extra Light" panose="020B0204020104020204" pitchFamily="34" charset="0"/>
              </a:rPr>
              <a:t>Fuel</a:t>
            </a:r>
            <a:r>
              <a:rPr lang="pt-BR" i="1" dirty="0">
                <a:latin typeface="Abadi Extra Light" panose="020B0204020104020204" pitchFamily="34" charset="0"/>
              </a:rPr>
              <a:t> </a:t>
            </a:r>
            <a:r>
              <a:rPr lang="pt-BR" i="1" dirty="0" err="1">
                <a:latin typeface="Abadi Extra Light" panose="020B0204020104020204" pitchFamily="34" charset="0"/>
              </a:rPr>
              <a:t>Cell</a:t>
            </a:r>
            <a:r>
              <a:rPr lang="pt-BR" i="1" dirty="0">
                <a:latin typeface="Abadi Extra Light" panose="020B0204020104020204" pitchFamily="34" charset="0"/>
              </a:rPr>
              <a:t> </a:t>
            </a:r>
            <a:r>
              <a:rPr lang="pt-BR" dirty="0">
                <a:latin typeface="Abadi Extra Light" panose="020B0204020104020204" pitchFamily="34" charset="0"/>
              </a:rPr>
              <a:t>da Toyota</a:t>
            </a:r>
            <a:endParaRPr lang="en-US" dirty="0">
              <a:latin typeface="Abadi Extra Light" panose="020B0204020104020204" pitchFamily="34" charset="0"/>
            </a:endParaRPr>
          </a:p>
          <a:p>
            <a:endParaRPr lang="en-US" b="1"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673839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POWERTRAIN ELÉTRICO</a:t>
            </a:r>
          </a:p>
          <a:p>
            <a:endParaRPr lang="pt-BR"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Nestes motores, por meio da indução eletromagnética, as partes principais dos motores elétricos (estatores e rotores) realizam o seu movimento gerando energia cinética que será transferida às rodas por meio de uma transmissão. </a:t>
            </a:r>
          </a:p>
          <a:p>
            <a:pPr>
              <a:buFont typeface="Arial" panose="020B0604020202020204" pitchFamily="34" charset="0"/>
              <a:buChar char="•"/>
            </a:pPr>
            <a:r>
              <a:rPr lang="pt-BR" sz="1200" dirty="0">
                <a:latin typeface="Abadi Extra Light" panose="020B0204020104020204" pitchFamily="34" charset="0"/>
              </a:rPr>
              <a:t>Além dos motores elétricos, a eletrônica de potência, o hardware e o software de controle, cabos e conectores demonstram papel fundamental na orquestração e funcionamento do </a:t>
            </a:r>
            <a:r>
              <a:rPr lang="pt-BR" sz="1200" dirty="0" err="1">
                <a:latin typeface="Abadi Extra Light" panose="020B0204020104020204" pitchFamily="34" charset="0"/>
              </a:rPr>
              <a:t>Powertrain</a:t>
            </a:r>
            <a:r>
              <a:rPr lang="pt-BR" sz="1200" dirty="0">
                <a:latin typeface="Abadi Extra Light" panose="020B0204020104020204" pitchFamily="34" charset="0"/>
              </a:rPr>
              <a:t>, controlando-o e articulando este sistema junto a outras partes do veículo. </a:t>
            </a:r>
            <a:endParaRPr lang="en-US" sz="120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520914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POWERTRAIN ELÉTRICO – VISÃO GERAL</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FONTE: DENTON, T. Electric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and</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Hybrid</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Vehicles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Routledge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1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edition</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(3 July 2018), 2018. </a:t>
            </a:r>
            <a:endParaRPr lang="pt-BR" sz="1200" b="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48282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lnSpc>
                <a:spcPct val="150000"/>
              </a:lnSpc>
              <a:buFont typeface="Wingdings" panose="05000000000000000000" pitchFamily="2" charset="2"/>
              <a:buNone/>
            </a:pPr>
            <a:r>
              <a:rPr lang="pt-BR" b="1" dirty="0">
                <a:latin typeface="Abadi Extra Light" panose="020B0204020104020204" pitchFamily="34" charset="0"/>
              </a:rPr>
              <a:t>POWERTRAIN ELÉTRICO – VISÃO GERAL</a:t>
            </a: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Tem-se um sistema estator-rotor de forma que o torque gerado é aplicado diretamente;</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O inconveniente deste sistema é a adição de massa na suspensão do veículo;</a:t>
            </a:r>
          </a:p>
          <a:p>
            <a:pPr marL="285750" indent="-285750" algn="just">
              <a:lnSpc>
                <a:spcPct val="150000"/>
              </a:lnSpc>
              <a:buFont typeface="Wingdings" panose="05000000000000000000" pitchFamily="2" charset="2"/>
              <a:buChar char="ü"/>
            </a:pPr>
            <a:endParaRPr lang="pt-BR" dirty="0">
              <a:latin typeface="Abadi Extra Light" panose="020B0204020104020204" pitchFamily="34" charset="0"/>
              <a:cs typeface="Segoe UI" panose="020B0502040204020203" pitchFamily="34" charset="0"/>
            </a:endParaRP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0" indent="0" algn="just">
              <a:lnSpc>
                <a:spcPct val="150000"/>
              </a:lnSpc>
              <a:buFont typeface="Wingdings" panose="05000000000000000000" pitchFamily="2" charset="2"/>
              <a:buNone/>
            </a:pPr>
            <a:r>
              <a:rPr lang="pt-BR" dirty="0">
                <a:latin typeface="Abadi Extra Light" panose="020B0204020104020204" pitchFamily="34" charset="0"/>
                <a:cs typeface="Segoe UI" panose="020B0502040204020203" pitchFamily="34" charset="0"/>
              </a:rPr>
              <a:t>REFERÊNCIAS:</a:t>
            </a: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171450" indent="-1714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BRABUS (2020) https://fi.pinterest.com/pin/755619643704474329/</a:t>
            </a:r>
          </a:p>
          <a:p>
            <a:pPr marL="171450" indent="-171450" algn="just">
              <a:lnSpc>
                <a:spcPct val="150000"/>
              </a:lnSpc>
              <a:buFont typeface="Arial" panose="020B0604020202020204" pitchFamily="34" charset="0"/>
              <a:buChar char="•"/>
            </a:pPr>
            <a:r>
              <a:rPr lang="pt-BR" dirty="0" err="1">
                <a:solidFill>
                  <a:srgbClr val="555555"/>
                </a:solidFill>
                <a:latin typeface="Abadi Extra Light" panose="020B0204020104020204" pitchFamily="34" charset="0"/>
                <a:cs typeface="Segoe UI" panose="020B0502040204020203" pitchFamily="34" charset="0"/>
              </a:rPr>
              <a:t>Protean</a:t>
            </a:r>
            <a:r>
              <a:rPr lang="pt-BR" dirty="0">
                <a:solidFill>
                  <a:srgbClr val="555555"/>
                </a:solidFill>
                <a:latin typeface="Abadi Extra Light" panose="020B0204020104020204" pitchFamily="34" charset="0"/>
                <a:cs typeface="Segoe UI" panose="020B0502040204020203" pitchFamily="34" charset="0"/>
              </a:rPr>
              <a:t> Electric (2013) </a:t>
            </a:r>
            <a:r>
              <a:rPr lang="pt-BR" dirty="0">
                <a:latin typeface="Abadi Extra Light" panose="020B0204020104020204" pitchFamily="34" charset="0"/>
                <a:cs typeface="Segoe UI" panose="020B0502040204020203" pitchFamily="34" charset="0"/>
              </a:rPr>
              <a:t>https://www.google.com.br/amp/s/cleantechnica.com/2017/04/18/protean-electric-zhejiang-vie-science-technology-partnering-16-version-proteandrive-wheel-motor/amp/</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129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037650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POWERTRAIN ELÉTRICO – VISTA EXPLODIDA</a:t>
            </a:r>
            <a:endParaRPr lang="pt-BR" b="1" dirty="0">
              <a:solidFill>
                <a:srgbClr val="555555"/>
              </a:solidFill>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solidFill>
                <a:srgbClr val="555555"/>
              </a:solidFill>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solidFill>
                  <a:srgbClr val="555555"/>
                </a:solidFill>
                <a:latin typeface="Abadi Extra Light" panose="020B0204020104020204" pitchFamily="34" charset="0"/>
                <a:cs typeface="Segoe UI" panose="020B0502040204020203" pitchFamily="34" charset="0"/>
              </a:rPr>
              <a:t>Fonte: Renault (2020). Disponível em :</a:t>
            </a:r>
            <a:r>
              <a:rPr lang="pt-BR" dirty="0">
                <a:latin typeface="Abadi Extra Light" panose="020B0204020104020204" pitchFamily="34" charset="0"/>
              </a:rPr>
              <a:t>https://www.greencarcongress.com/2015/03/20150304-zoe.html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3956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c19a21fb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9c19a21fbe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LINHA DO TEMPO</a:t>
            </a:r>
            <a:endParaRPr lang="pt-BR" sz="1000" b="1"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Linha do tempo descrevendo a queda e a nova ascensão dos </a:t>
            </a:r>
            <a:r>
              <a:rPr lang="pt-BR" sz="1000" dirty="0" err="1">
                <a:solidFill>
                  <a:srgbClr val="000000"/>
                </a:solidFill>
                <a:latin typeface="Roboto"/>
                <a:ea typeface="Roboto"/>
                <a:cs typeface="Roboto"/>
                <a:sym typeface="Roboto"/>
              </a:rPr>
              <a:t>VEs</a:t>
            </a:r>
            <a:r>
              <a:rPr lang="pt-BR" sz="1000" dirty="0">
                <a:solidFill>
                  <a:srgbClr val="000000"/>
                </a:solidFill>
                <a:latin typeface="Roboto"/>
                <a:ea typeface="Roboto"/>
                <a:cs typeface="Roboto"/>
                <a:sym typeface="Roboto"/>
              </a:rPr>
              <a:t>, resumindo os dois slides anteriores e dando continuidade à história, incluindo a história recente com a chegada do Tesla.</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REFERÊNCIAS:</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http://www.promobe.com.br/wp-content/uploads/2019/04/Getrotech_2203_Alberto-Meyer.pdf</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p:txBody>
      </p:sp>
      <p:sp>
        <p:nvSpPr>
          <p:cNvPr id="154" name="Google Shape;154;g9c19a21fbe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a:t>
            </a:fld>
            <a:endParaRPr/>
          </a:p>
        </p:txBody>
      </p:sp>
    </p:spTree>
    <p:extLst>
      <p:ext uri="{BB962C8B-B14F-4D97-AF65-F5344CB8AC3E}">
        <p14:creationId xmlns:p14="http://schemas.microsoft.com/office/powerpoint/2010/main" val="16635451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lnSpc>
                <a:spcPct val="150000"/>
              </a:lnSpc>
              <a:buFont typeface="Wingdings" panose="05000000000000000000" pitchFamily="2" charset="2"/>
              <a:buNone/>
            </a:pPr>
            <a:r>
              <a:rPr kumimoji="0" lang="pt-PT" altLang="pt-BR" sz="1200" b="1" i="0" u="none" strike="noStrike" cap="none" normalizeH="0" baseline="0" dirty="0">
                <a:ln>
                  <a:noFill/>
                </a:ln>
                <a:solidFill>
                  <a:srgbClr val="222222"/>
                </a:solidFill>
                <a:effectLst/>
                <a:latin typeface="Abadi Extra Light" panose="020B0204020104020204" pitchFamily="34" charset="0"/>
                <a:ea typeface="Times New Roman" panose="02020603050405020304" pitchFamily="18" charset="0"/>
                <a:cs typeface="Segoe UI" panose="020B0502040204020203" pitchFamily="34" charset="0"/>
              </a:rPr>
              <a:t>POWERTRAIN – ELETRÔNICA DE POTÊNCIA</a:t>
            </a:r>
          </a:p>
          <a:p>
            <a:pPr marL="285750" indent="-285750" algn="just">
              <a:lnSpc>
                <a:spcPct val="150000"/>
              </a:lnSpc>
              <a:buFont typeface="Wingdings" panose="05000000000000000000" pitchFamily="2" charset="2"/>
              <a:buChar char="ü"/>
            </a:pPr>
            <a:endParaRPr kumimoji="0" lang="pt-PT" altLang="pt-BR" sz="1200" b="0" i="0" u="none" strike="noStrike" cap="none" normalizeH="0" baseline="0" dirty="0">
              <a:ln>
                <a:noFill/>
              </a:ln>
              <a:solidFill>
                <a:srgbClr val="222222"/>
              </a:solidFill>
              <a:effectLst/>
              <a:latin typeface="Abadi Extra Light" panose="020B0204020104020204" pitchFamily="34" charset="0"/>
              <a:ea typeface="Times New Roman" panose="02020603050405020304" pitchFamily="18" charset="0"/>
              <a:cs typeface="Segoe UI" panose="020B0502040204020203" pitchFamily="34" charset="0"/>
            </a:endParaRPr>
          </a:p>
          <a:p>
            <a:pPr marL="285750" indent="-285750" algn="just">
              <a:lnSpc>
                <a:spcPct val="150000"/>
              </a:lnSpc>
              <a:buFont typeface="Wingdings" panose="05000000000000000000" pitchFamily="2" charset="2"/>
              <a:buChar char="ü"/>
            </a:pPr>
            <a:r>
              <a:rPr kumimoji="0" lang="pt-PT" altLang="pt-BR" sz="1200" b="0" i="0" u="none" strike="noStrike" cap="none" normalizeH="0" baseline="0" dirty="0">
                <a:ln>
                  <a:noFill/>
                </a:ln>
                <a:solidFill>
                  <a:srgbClr val="222222"/>
                </a:solidFill>
                <a:effectLst/>
                <a:latin typeface="Abadi Extra Light" panose="020B0204020104020204" pitchFamily="34" charset="0"/>
                <a:ea typeface="Times New Roman" panose="02020603050405020304" pitchFamily="18" charset="0"/>
                <a:cs typeface="Segoe UI" panose="020B0502040204020203" pitchFamily="34" charset="0"/>
              </a:rPr>
              <a:t>O inversor controla a velocidade e o torque do motor, convertendo a corrente contínua da bateria em corrente alternada trifásica;</a:t>
            </a:r>
          </a:p>
          <a:p>
            <a:pPr marL="285750" indent="-285750" algn="just">
              <a:lnSpc>
                <a:spcPct val="150000"/>
              </a:lnSpc>
              <a:buFont typeface="Wingdings" panose="05000000000000000000" pitchFamily="2" charset="2"/>
              <a:buChar char="ü"/>
            </a:pPr>
            <a:r>
              <a:rPr lang="pt-PT" altLang="pt-BR" dirty="0">
                <a:solidFill>
                  <a:srgbClr val="222222"/>
                </a:solidFill>
                <a:latin typeface="Abadi Extra Light" panose="020B0204020104020204" pitchFamily="34" charset="0"/>
                <a:ea typeface="Times New Roman" panose="02020603050405020304" pitchFamily="18" charset="0"/>
                <a:cs typeface="Segoe UI" panose="020B0502040204020203" pitchFamily="34" charset="0"/>
              </a:rPr>
              <a:t>Q</a:t>
            </a:r>
            <a:r>
              <a:rPr kumimoji="0" lang="pt-PT" altLang="pt-BR" sz="1200" b="0" i="0" u="none" strike="noStrike" cap="none" normalizeH="0" baseline="0" dirty="0">
                <a:ln>
                  <a:noFill/>
                </a:ln>
                <a:solidFill>
                  <a:srgbClr val="222222"/>
                </a:solidFill>
                <a:effectLst/>
                <a:latin typeface="Abadi Extra Light" panose="020B0204020104020204" pitchFamily="34" charset="0"/>
                <a:ea typeface="Times New Roman" panose="02020603050405020304" pitchFamily="18" charset="0"/>
                <a:cs typeface="Segoe UI" panose="020B0502040204020203" pitchFamily="34" charset="0"/>
              </a:rPr>
              <a:t>uando o veículo está em fase de recuperação de energia (frenagem) o inversor segue fluxo inverso, CA trifásico para CC.</a:t>
            </a:r>
            <a:r>
              <a:rPr kumimoji="0" lang="pt-BR" altLang="pt-BR" sz="1050" b="0" i="0" u="none" strike="noStrike" cap="none" normalizeH="0" baseline="0" dirty="0">
                <a:ln>
                  <a:noFill/>
                </a:ln>
                <a:solidFill>
                  <a:schemeClr val="tx1"/>
                </a:solidFill>
                <a:effectLst/>
                <a:latin typeface="Abadi Extra Light" panose="020B0204020104020204" pitchFamily="34" charset="0"/>
                <a:cs typeface="Segoe UI" panose="020B0502040204020203" pitchFamily="34" charset="0"/>
              </a:rPr>
              <a:t> </a:t>
            </a:r>
            <a:endParaRPr lang="pt-BR" alt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solidFill>
                <a:srgbClr val="555555"/>
              </a:solidFill>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solidFill>
                  <a:srgbClr val="555555"/>
                </a:solidFill>
                <a:latin typeface="Abadi Extra Light" panose="020B0204020104020204" pitchFamily="34" charset="0"/>
                <a:cs typeface="Segoe UI" panose="020B0502040204020203" pitchFamily="34" charset="0"/>
              </a:rPr>
              <a:t>Fonte: Renault (2020). Disponível em :</a:t>
            </a:r>
            <a:r>
              <a:rPr lang="pt-BR" dirty="0">
                <a:latin typeface="Abadi Extra Light" panose="020B0204020104020204" pitchFamily="34" charset="0"/>
              </a:rPr>
              <a:t>https://www.greencarcongress.com/2015/03/20150304-zoe.html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206307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POWERTRAIN – MOTOR ELÉTRICO</a:t>
            </a:r>
            <a:endParaRPr lang="pt-BR" b="1" dirty="0">
              <a:solidFill>
                <a:srgbClr val="555555"/>
              </a:solidFill>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solidFill>
                <a:srgbClr val="555555"/>
              </a:solidFill>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solidFill>
                  <a:srgbClr val="555555"/>
                </a:solidFill>
                <a:latin typeface="Abadi Extra Light" panose="020B0204020104020204" pitchFamily="34" charset="0"/>
                <a:cs typeface="Segoe UI" panose="020B0502040204020203" pitchFamily="34" charset="0"/>
              </a:rPr>
              <a:t>Fonte: Renault (2020). Disponível em :</a:t>
            </a:r>
            <a:r>
              <a:rPr lang="pt-BR" dirty="0">
                <a:latin typeface="Abadi Extra Light" panose="020B0204020104020204" pitchFamily="34" charset="0"/>
              </a:rPr>
              <a:t>https://www.greencarcongress.com/2015/03/20150304-zoe.html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9785246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POWERTRAIN ELÉTRICO - TRANSMISSÃO</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385521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ACUMULADORES DE ENERGIA</a:t>
            </a:r>
          </a:p>
          <a:p>
            <a:endParaRPr lang="pt-BR" b="1" dirty="0">
              <a:latin typeface="Abadi Extra Light" panose="020B0204020104020204" pitchFamily="34" charset="0"/>
            </a:endParaRP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Figura-se como a tecnologia mais critica deste sistema, pois aspectos inerentes ao desenvolvimento tecnológico das baterias não estão plenamente equacionados, prevalecendo ainda um custo elevado de produção ante ao veículo como um todo (aproximadamente 35%, sendo que há menos de 10 anos, representava 70% ). </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Autonomia das baterias é inferior se comparadas aos veículos tradicionais, trazendo o efeito do “range </a:t>
            </a:r>
            <a:r>
              <a:rPr lang="pt-BR" dirty="0" err="1">
                <a:latin typeface="Abadi Extra Light" panose="020B0204020104020204" pitchFamily="34" charset="0"/>
                <a:cs typeface="Segoe UI" panose="020B0502040204020203" pitchFamily="34" charset="0"/>
              </a:rPr>
              <a:t>anxiety</a:t>
            </a:r>
            <a:r>
              <a:rPr lang="pt-BR" dirty="0">
                <a:latin typeface="Abadi Extra Light" panose="020B0204020104020204" pitchFamily="34" charset="0"/>
                <a:cs typeface="Segoe UI" panose="020B0502040204020203" pitchFamily="34" charset="0"/>
              </a:rPr>
              <a:t>”, ou da ansiedade por autonomia</a:t>
            </a:r>
            <a:endParaRPr lang="en-US" dirty="0">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br>
              <a:rPr lang="pt-BR" dirty="0">
                <a:effectLst/>
                <a:latin typeface="Abadi Extra Light" panose="020B0204020104020204" pitchFamily="34" charset="0"/>
              </a:rPr>
            </a:br>
            <a:r>
              <a:rPr lang="pt-BR" dirty="0">
                <a:effectLst/>
                <a:latin typeface="Abadi Extra Light" panose="020B0204020104020204" pitchFamily="34" charset="0"/>
              </a:rPr>
              <a:t>BARASSA, Edgar. A construção de uma agenda para a </a:t>
            </a:r>
            <a:r>
              <a:rPr lang="pt-BR" dirty="0" err="1">
                <a:effectLst/>
                <a:latin typeface="Abadi Extra Light" panose="020B0204020104020204" pitchFamily="34" charset="0"/>
              </a:rPr>
              <a:t>eletromobilidade</a:t>
            </a:r>
            <a:r>
              <a:rPr lang="pt-BR" dirty="0">
                <a:effectLst/>
                <a:latin typeface="Abadi Extra Light" panose="020B0204020104020204" pitchFamily="34" charset="0"/>
              </a:rPr>
              <a:t> no Brasil: competências tecnológicas e governança. 2019. 1 recurso online (242 p.). Tese (doutorado) - Universidade Estadual de Campinas, Instituto de Geociências, Campinas, SP.</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321674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b="1" dirty="0">
                <a:latin typeface="Abadi Extra Light" panose="020B0204020104020204" pitchFamily="34" charset="0"/>
              </a:rPr>
              <a:t>ACUMULADORES DE ENERGIA</a:t>
            </a:r>
          </a:p>
          <a:p>
            <a:endParaRPr lang="pt-BR" dirty="0">
              <a:latin typeface="Abadi Extra Light" panose="020B0204020104020204" pitchFamily="34" charset="0"/>
            </a:endParaRPr>
          </a:p>
          <a:p>
            <a:r>
              <a:rPr lang="pt-BR" dirty="0">
                <a:latin typeface="Abadi Extra Light" panose="020B0204020104020204" pitchFamily="34" charset="0"/>
                <a:cs typeface="Segoe UI" panose="020B0502040204020203" pitchFamily="34" charset="0"/>
              </a:rPr>
              <a:t>Os acumuladores dividem-se em:</a:t>
            </a:r>
          </a:p>
          <a:p>
            <a:endParaRPr lang="pt-BR" dirty="0">
              <a:latin typeface="Abadi Extra Light" panose="020B0204020104020204" pitchFamily="34" charset="0"/>
              <a:cs typeface="Segoe UI" panose="020B0502040204020203" pitchFamily="34" charset="0"/>
            </a:endParaRPr>
          </a:p>
          <a:p>
            <a:pPr>
              <a:spcBef>
                <a:spcPts val="600"/>
              </a:spcBef>
              <a:spcAft>
                <a:spcPts val="600"/>
              </a:spcAft>
              <a:buFont typeface="Arial" panose="020B0604020202020204" pitchFamily="34" charset="0"/>
              <a:buChar char="•"/>
            </a:pPr>
            <a:r>
              <a:rPr lang="pt-BR" b="1" dirty="0">
                <a:latin typeface="Abadi Extra Light" panose="020B0204020104020204" pitchFamily="34" charset="0"/>
                <a:cs typeface="Segoe UI" panose="020B0502040204020203" pitchFamily="34" charset="0"/>
              </a:rPr>
              <a:t>Baterias de baixa tensão: </a:t>
            </a:r>
            <a:r>
              <a:rPr lang="pt-BR" dirty="0">
                <a:latin typeface="Abadi Extra Light" panose="020B0204020104020204" pitchFamily="34" charset="0"/>
                <a:cs typeface="Segoe UI" panose="020B0502040204020203" pitchFamily="34" charset="0"/>
              </a:rPr>
              <a:t>destinadas, principalmente, a aplicações para veículos híbridos do tipo </a:t>
            </a:r>
            <a:r>
              <a:rPr lang="pt-BR" dirty="0" err="1">
                <a:latin typeface="Abadi Extra Light" panose="020B0204020104020204" pitchFamily="34" charset="0"/>
                <a:cs typeface="Segoe UI" panose="020B0502040204020203" pitchFamily="34" charset="0"/>
              </a:rPr>
              <a:t>micro-hybrid</a:t>
            </a:r>
            <a:r>
              <a:rPr lang="pt-BR" dirty="0">
                <a:latin typeface="Abadi Extra Light" panose="020B0204020104020204" pitchFamily="34" charset="0"/>
                <a:cs typeface="Segoe UI" panose="020B0502040204020203" pitchFamily="34" charset="0"/>
              </a:rPr>
              <a:t> (partida start-stop), </a:t>
            </a:r>
            <a:r>
              <a:rPr lang="pt-BR" dirty="0" err="1">
                <a:latin typeface="Abadi Extra Light" panose="020B0204020104020204" pitchFamily="34" charset="0"/>
                <a:cs typeface="Segoe UI" panose="020B0502040204020203" pitchFamily="34" charset="0"/>
              </a:rPr>
              <a:t>mild-hybrid</a:t>
            </a:r>
            <a:r>
              <a:rPr lang="pt-BR" dirty="0">
                <a:latin typeface="Abadi Extra Light" panose="020B0204020104020204" pitchFamily="34" charset="0"/>
                <a:cs typeface="Segoe UI" panose="020B0502040204020203" pitchFamily="34" charset="0"/>
              </a:rPr>
              <a:t> (partida assistida) e, em menor medida, full-</a:t>
            </a:r>
            <a:r>
              <a:rPr lang="pt-BR" dirty="0" err="1">
                <a:latin typeface="Abadi Extra Light" panose="020B0204020104020204" pitchFamily="34" charset="0"/>
                <a:cs typeface="Segoe UI" panose="020B0502040204020203" pitchFamily="34" charset="0"/>
              </a:rPr>
              <a:t>hybrid</a:t>
            </a:r>
            <a:r>
              <a:rPr lang="pt-BR" dirty="0">
                <a:latin typeface="Abadi Extra Light" panose="020B0204020104020204" pitchFamily="34" charset="0"/>
                <a:cs typeface="Segoe UI" panose="020B0502040204020203" pitchFamily="34" charset="0"/>
              </a:rPr>
              <a:t>. </a:t>
            </a:r>
            <a:br>
              <a:rPr lang="pt-BR" dirty="0">
                <a:latin typeface="Abadi Extra Light" panose="020B0204020104020204" pitchFamily="34" charset="0"/>
                <a:cs typeface="Segoe UI" panose="020B0502040204020203" pitchFamily="34" charset="0"/>
              </a:rPr>
            </a:br>
            <a:r>
              <a:rPr lang="pt-BR" sz="1100" dirty="0">
                <a:latin typeface="Abadi Extra Light" panose="020B0204020104020204" pitchFamily="34" charset="0"/>
                <a:cs typeface="Segoe UI" panose="020B0502040204020203" pitchFamily="34" charset="0"/>
              </a:rPr>
              <a:t>(Exemplos de tecnologias utilizadas para a produção destas baterias são as baterias de chumbo-ácido avançadas)</a:t>
            </a:r>
          </a:p>
          <a:p>
            <a:pPr marL="228600" indent="0">
              <a:spcBef>
                <a:spcPts val="600"/>
              </a:spcBef>
              <a:spcAft>
                <a:spcPts val="600"/>
              </a:spcAft>
              <a:buFont typeface="Arial" panose="020B0604020202020204" pitchFamily="34" charset="0"/>
              <a:buNone/>
            </a:pPr>
            <a:endParaRPr lang="pt-BR" sz="1100" dirty="0">
              <a:latin typeface="Abadi Extra Light" panose="020B0204020104020204" pitchFamily="34" charset="0"/>
              <a:cs typeface="Segoe UI" panose="020B0502040204020203" pitchFamily="34" charset="0"/>
            </a:endParaRPr>
          </a:p>
          <a:p>
            <a:pPr>
              <a:spcBef>
                <a:spcPts val="600"/>
              </a:spcBef>
              <a:spcAft>
                <a:spcPts val="600"/>
              </a:spcAft>
              <a:buFont typeface="Arial" panose="020B0604020202020204" pitchFamily="34" charset="0"/>
              <a:buChar char="•"/>
            </a:pPr>
            <a:r>
              <a:rPr lang="pt-BR" b="1" dirty="0">
                <a:latin typeface="Abadi Extra Light" panose="020B0204020104020204" pitchFamily="34" charset="0"/>
                <a:cs typeface="Segoe UI" panose="020B0502040204020203" pitchFamily="34" charset="0"/>
              </a:rPr>
              <a:t>Baterias de alta tensão: </a:t>
            </a:r>
            <a:r>
              <a:rPr lang="pt-BR" dirty="0">
                <a:latin typeface="Abadi Extra Light" panose="020B0204020104020204" pitchFamily="34" charset="0"/>
                <a:cs typeface="Segoe UI" panose="020B0502040204020203" pitchFamily="34" charset="0"/>
              </a:rPr>
              <a:t>destinadas, principalmente, a aplicações para veículos elétricos à bateria (elétricos “puros”) e híbridos do tipo plug-in. </a:t>
            </a:r>
            <a:br>
              <a:rPr lang="pt-BR" dirty="0">
                <a:latin typeface="Abadi Extra Light" panose="020B0204020104020204" pitchFamily="34" charset="0"/>
                <a:cs typeface="Segoe UI" panose="020B0502040204020203" pitchFamily="34" charset="0"/>
              </a:rPr>
            </a:br>
            <a:r>
              <a:rPr lang="pt-BR" sz="1100" dirty="0">
                <a:latin typeface="Abadi Extra Light" panose="020B0204020104020204" pitchFamily="34" charset="0"/>
                <a:cs typeface="Segoe UI" panose="020B0502040204020203" pitchFamily="34" charset="0"/>
              </a:rPr>
              <a:t>(Exemplos de tecnologias utilizadas para a produção destas baterias são as células de lítio-íon e suas diversas configurações: ferro-fosfato de lítio, níquel-manganês-cobalto, níquel-cobalto-alumínio). </a:t>
            </a:r>
          </a:p>
          <a:p>
            <a:pPr marL="228600" indent="0">
              <a:spcBef>
                <a:spcPts val="600"/>
              </a:spcBef>
              <a:spcAft>
                <a:spcPts val="600"/>
              </a:spcAft>
              <a:buFont typeface="Arial" panose="020B0604020202020204" pitchFamily="34" charset="0"/>
              <a:buNone/>
            </a:pPr>
            <a:endParaRPr lang="pt-BR" sz="1100" dirty="0">
              <a:latin typeface="Abadi Extra Light" panose="020B0204020104020204" pitchFamily="34" charset="0"/>
              <a:cs typeface="Segoe UI" panose="020B0502040204020203" pitchFamily="34" charset="0"/>
            </a:endParaRPr>
          </a:p>
          <a:p>
            <a:pPr>
              <a:spcBef>
                <a:spcPts val="600"/>
              </a:spcBef>
              <a:spcAft>
                <a:spcPts val="600"/>
              </a:spcAft>
              <a:buFont typeface="Arial" panose="020B0604020202020204" pitchFamily="34" charset="0"/>
              <a:buChar char="•"/>
            </a:pPr>
            <a:r>
              <a:rPr lang="pt-BR" b="1" dirty="0">
                <a:latin typeface="Abadi Extra Light" panose="020B0204020104020204" pitchFamily="34" charset="0"/>
                <a:cs typeface="Segoe UI" panose="020B0502040204020203" pitchFamily="34" charset="0"/>
              </a:rPr>
              <a:t>Células a combustível: </a:t>
            </a:r>
            <a:br>
              <a:rPr lang="pt-BR" dirty="0">
                <a:latin typeface="Abadi Extra Light" panose="020B0204020104020204" pitchFamily="34" charset="0"/>
                <a:cs typeface="Segoe UI" panose="020B0502040204020203" pitchFamily="34" charset="0"/>
              </a:rPr>
            </a:br>
            <a:r>
              <a:rPr lang="pt-BR" dirty="0">
                <a:latin typeface="Abadi Extra Light" panose="020B0204020104020204" pitchFamily="34" charset="0"/>
                <a:cs typeface="Segoe UI" panose="020B0502040204020203" pitchFamily="34" charset="0"/>
              </a:rPr>
              <a:t>PEMFC (</a:t>
            </a:r>
            <a:r>
              <a:rPr lang="pt-BR" dirty="0" err="1">
                <a:latin typeface="Abadi Extra Light" panose="020B0204020104020204" pitchFamily="34" charset="0"/>
                <a:cs typeface="Segoe UI" panose="020B0502040204020203" pitchFamily="34" charset="0"/>
              </a:rPr>
              <a:t>Proton</a:t>
            </a:r>
            <a:r>
              <a:rPr lang="pt-BR" dirty="0">
                <a:latin typeface="Abadi Extra Light" panose="020B0204020104020204" pitchFamily="34" charset="0"/>
                <a:cs typeface="Segoe UI" panose="020B0502040204020203" pitchFamily="34" charset="0"/>
              </a:rPr>
              <a:t> Exchange </a:t>
            </a:r>
            <a:r>
              <a:rPr lang="pt-BR" dirty="0" err="1">
                <a:latin typeface="Abadi Extra Light" panose="020B0204020104020204" pitchFamily="34" charset="0"/>
                <a:cs typeface="Segoe UI" panose="020B0502040204020203" pitchFamily="34" charset="0"/>
              </a:rPr>
              <a:t>Membrane</a:t>
            </a:r>
            <a:r>
              <a:rPr lang="pt-BR" dirty="0">
                <a:latin typeface="Abadi Extra Light" panose="020B0204020104020204" pitchFamily="34" charset="0"/>
                <a:cs typeface="Segoe UI" panose="020B0502040204020203" pitchFamily="34" charset="0"/>
              </a:rPr>
              <a:t> </a:t>
            </a:r>
            <a:r>
              <a:rPr lang="pt-BR" dirty="0" err="1">
                <a:latin typeface="Abadi Extra Light" panose="020B0204020104020204" pitchFamily="34" charset="0"/>
                <a:cs typeface="Segoe UI" panose="020B0502040204020203" pitchFamily="34" charset="0"/>
              </a:rPr>
              <a:t>Fuel</a:t>
            </a:r>
            <a:r>
              <a:rPr lang="pt-BR" dirty="0">
                <a:latin typeface="Abadi Extra Light" panose="020B0204020104020204" pitchFamily="34" charset="0"/>
                <a:cs typeface="Segoe UI" panose="020B0502040204020203" pitchFamily="34" charset="0"/>
              </a:rPr>
              <a:t> </a:t>
            </a:r>
            <a:r>
              <a:rPr lang="pt-BR" dirty="0" err="1">
                <a:latin typeface="Abadi Extra Light" panose="020B0204020104020204" pitchFamily="34" charset="0"/>
                <a:cs typeface="Segoe UI" panose="020B0502040204020203" pitchFamily="34" charset="0"/>
              </a:rPr>
              <a:t>Cells</a:t>
            </a:r>
            <a:r>
              <a:rPr lang="pt-BR" dirty="0">
                <a:latin typeface="Abadi Extra Light" panose="020B0204020104020204" pitchFamily="34" charset="0"/>
                <a:cs typeface="Segoe UI" panose="020B0502040204020203" pitchFamily="34" charset="0"/>
              </a:rPr>
              <a:t>), é uma célula a combustível baseada no hidrogênio;(1) </a:t>
            </a:r>
            <a:br>
              <a:rPr lang="pt-BR" dirty="0">
                <a:latin typeface="Abadi Extra Light" panose="020B0204020104020204" pitchFamily="34" charset="0"/>
                <a:cs typeface="Segoe UI" panose="020B0502040204020203" pitchFamily="34" charset="0"/>
              </a:rPr>
            </a:br>
            <a:r>
              <a:rPr lang="pt-BR" dirty="0">
                <a:latin typeface="Abadi Extra Light" panose="020B0204020104020204" pitchFamily="34" charset="0"/>
                <a:cs typeface="Segoe UI" panose="020B0502040204020203" pitchFamily="34" charset="0"/>
              </a:rPr>
              <a:t>e, SOFC (</a:t>
            </a:r>
            <a:r>
              <a:rPr lang="pt-BR" dirty="0" err="1">
                <a:latin typeface="Abadi Extra Light" panose="020B0204020104020204" pitchFamily="34" charset="0"/>
                <a:cs typeface="Segoe UI" panose="020B0502040204020203" pitchFamily="34" charset="0"/>
              </a:rPr>
              <a:t>Solid</a:t>
            </a:r>
            <a:r>
              <a:rPr lang="pt-BR" dirty="0">
                <a:latin typeface="Abadi Extra Light" panose="020B0204020104020204" pitchFamily="34" charset="0"/>
                <a:cs typeface="Segoe UI" panose="020B0502040204020203" pitchFamily="34" charset="0"/>
              </a:rPr>
              <a:t> Oxide </a:t>
            </a:r>
            <a:r>
              <a:rPr lang="pt-BR" dirty="0" err="1">
                <a:latin typeface="Abadi Extra Light" panose="020B0204020104020204" pitchFamily="34" charset="0"/>
                <a:cs typeface="Segoe UI" panose="020B0502040204020203" pitchFamily="34" charset="0"/>
              </a:rPr>
              <a:t>Fuel</a:t>
            </a:r>
            <a:r>
              <a:rPr lang="pt-BR" dirty="0">
                <a:latin typeface="Abadi Extra Light" panose="020B0204020104020204" pitchFamily="34" charset="0"/>
                <a:cs typeface="Segoe UI" panose="020B0502040204020203" pitchFamily="34" charset="0"/>
              </a:rPr>
              <a:t> </a:t>
            </a:r>
            <a:r>
              <a:rPr lang="pt-BR" dirty="0" err="1">
                <a:latin typeface="Abadi Extra Light" panose="020B0204020104020204" pitchFamily="34" charset="0"/>
                <a:cs typeface="Segoe UI" panose="020B0502040204020203" pitchFamily="34" charset="0"/>
              </a:rPr>
              <a:t>Cell</a:t>
            </a:r>
            <a:r>
              <a:rPr lang="pt-BR" dirty="0">
                <a:latin typeface="Abadi Extra Light" panose="020B0204020104020204" pitchFamily="34" charset="0"/>
                <a:cs typeface="Segoe UI" panose="020B0502040204020203" pitchFamily="34" charset="0"/>
              </a:rPr>
              <a:t>), é uma célula a combustível que pode ser baseada a partir de vários insumos, sendo o etanol, um exemplo.</a:t>
            </a:r>
          </a:p>
          <a:p>
            <a:pPr>
              <a:spcBef>
                <a:spcPts val="600"/>
              </a:spcBef>
              <a:spcAft>
                <a:spcPts val="600"/>
              </a:spcAft>
            </a:pPr>
            <a:endParaRPr lang="pt-BR" dirty="0">
              <a:latin typeface="Abadi Extra Light" panose="020B0204020104020204" pitchFamily="34" charset="0"/>
              <a:cs typeface="Segoe UI" panose="020B0502040204020203" pitchFamily="34" charset="0"/>
            </a:endParaRPr>
          </a:p>
          <a:p>
            <a:pPr>
              <a:spcBef>
                <a:spcPts val="600"/>
              </a:spcBef>
              <a:spcAft>
                <a:spcPts val="600"/>
              </a:spcAft>
            </a:pPr>
            <a:r>
              <a:rPr lang="pt-BR" dirty="0">
                <a:latin typeface="Abadi Extra Light" panose="020B0204020104020204" pitchFamily="34" charset="0"/>
                <a:cs typeface="Segoe UI" panose="020B0502040204020203" pitchFamily="34" charset="0"/>
              </a:rPr>
              <a:t>FONTE IDTECHEX (2017)https://www.idtechex.com/en/research-report/electric-vehicles-land-sea-and-air-2021-2041/779</a:t>
            </a:r>
          </a:p>
          <a:p>
            <a:pPr>
              <a:spcBef>
                <a:spcPts val="600"/>
              </a:spcBef>
              <a:spcAft>
                <a:spcPts val="600"/>
              </a:spcAft>
            </a:pPr>
            <a:br>
              <a:rPr lang="pt-BR" dirty="0">
                <a:effectLst/>
                <a:latin typeface="Abadi Extra Light" panose="020B0204020104020204" pitchFamily="34" charset="0"/>
              </a:rPr>
            </a:br>
            <a:r>
              <a:rPr lang="pt-BR" dirty="0">
                <a:effectLst/>
                <a:latin typeface="Abadi Extra Light" panose="020B0204020104020204" pitchFamily="34" charset="0"/>
              </a:rPr>
              <a:t>BARASSA, Edgar. A construção de uma agenda para a </a:t>
            </a:r>
            <a:r>
              <a:rPr lang="pt-BR" dirty="0" err="1">
                <a:effectLst/>
                <a:latin typeface="Abadi Extra Light" panose="020B0204020104020204" pitchFamily="34" charset="0"/>
              </a:rPr>
              <a:t>eletromobilidade</a:t>
            </a:r>
            <a:r>
              <a:rPr lang="pt-BR" dirty="0">
                <a:effectLst/>
                <a:latin typeface="Abadi Extra Light" panose="020B0204020104020204" pitchFamily="34" charset="0"/>
              </a:rPr>
              <a:t> no Brasil: competências tecnológicas e governança. 2019. 1 recurso online (242 p.). Tese (doutorado) - Universidade Estadual de Campinas, Instituto de Geociências, Campinas, SP.</a:t>
            </a:r>
            <a:endParaRPr lang="pt-BR" dirty="0">
              <a:latin typeface="Abadi Extra Light" panose="020B0204020104020204" pitchFamily="34" charset="0"/>
              <a:cs typeface="Segoe UI" panose="020B0502040204020203"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303318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latin typeface="Abadi Extra Light" panose="020B0204020104020204" pitchFamily="34" charset="0"/>
              </a:rPr>
              <a:t>CADEIA DE VALOR DA MOBILIDADE ELÉTRICA </a:t>
            </a:r>
            <a:r>
              <a:rPr lang="pt-BR" sz="1200" b="1" i="1" dirty="0">
                <a:latin typeface="Abadi Extra Light" panose="020B0204020104020204" pitchFamily="34" charset="0"/>
              </a:rPr>
              <a:t>AT A GLANCE: CAR ORIENTED</a:t>
            </a:r>
            <a:endParaRPr lang="pt-BR" b="1"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https://www.slideshare.net/timkreukniet/naf-biz-presentation-east-coast-electric</a:t>
            </a:r>
          </a:p>
          <a:p>
            <a:pPr>
              <a:buFont typeface="Arial" panose="020B0604020202020204" pitchFamily="34" charset="0"/>
              <a:buChar char="•"/>
            </a:pPr>
            <a:r>
              <a:rPr lang="pt-BR" dirty="0">
                <a:latin typeface="Abadi Extra Light" panose="020B0204020104020204" pitchFamily="34" charset="0"/>
              </a:rPr>
              <a:t>https://www.elsevier.es/pt-revista-revista-administracao-e-inovacao-239-articulo-battery-global-value-chain-its-S180920391730027X</a:t>
            </a:r>
          </a:p>
          <a:p>
            <a:pPr>
              <a:buFont typeface="Arial" panose="020B0604020202020204" pitchFamily="34" charset="0"/>
              <a:buChar char="•"/>
            </a:pP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345133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B</a:t>
            </a:r>
            <a:r>
              <a:rPr lang="en-US" b="1" dirty="0">
                <a:latin typeface="Abadi Extra Light" panose="020B0204020104020204" pitchFamily="34" charset="0"/>
              </a:rPr>
              <a:t>ATERIAS DE LI-ÍON – PRINCÍPIO DE FUNCIONAMENTO</a:t>
            </a:r>
          </a:p>
          <a:p>
            <a:endParaRPr lang="en-US" dirty="0">
              <a:latin typeface="Abadi Extra Light" panose="020B0204020104020204" pitchFamily="34" charset="0"/>
            </a:endParaRP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A construção de uma bateria de lítio preconiza a presença do eletrodo positivo (cátodo) e do eletrodo negativo (ânodo);</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O separador, sendo uma membrana porosa, impede o contato direto entre cátodo e ânodo;</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Na condição de descarga, elétrons se movem do ânodo para o cátodo através de um circuito externo, que gera uma corrente elétrica para o uso pretendido;</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Simultaneamente, os íons de lítio (Li+) se movem do ânodo para o cátodo através do eletrólito;</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Na condição de carga, os elétrons e os íons de lítio (Li+) se movem para o ânodo, num fluxo reverso ao da condição de descarga;</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O separador deve prover a melhor condução possível dos íons de lítio através do mesmo em todas as condições operacionais e também ter a capacidade de degradação térmica rápida, caso ocorra um evento de superaquecimento relevante, a fim de impedir o processo de avalanche térmica;</a:t>
            </a:r>
          </a:p>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O eletrólito deve prover o melhor transporte possível dos íons de lítio nas condições de uso. </a:t>
            </a: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0" indent="0" algn="just">
              <a:lnSpc>
                <a:spcPct val="150000"/>
              </a:lnSpc>
              <a:buFont typeface="Wingdings" panose="05000000000000000000" pitchFamily="2" charset="2"/>
              <a:buNone/>
            </a:pPr>
            <a:r>
              <a:rPr lang="pt-BR" dirty="0">
                <a:latin typeface="Abadi Extra Light" panose="020B0204020104020204" pitchFamily="34" charset="0"/>
                <a:cs typeface="Segoe UI" panose="020B0502040204020203" pitchFamily="34" charset="0"/>
              </a:rPr>
              <a:t>REFERÊNCIAS:</a:t>
            </a:r>
          </a:p>
          <a:p>
            <a:pPr marL="0" indent="0" algn="just">
              <a:lnSpc>
                <a:spcPct val="150000"/>
              </a:lnSpc>
              <a:buFont typeface="Wingdings" panose="05000000000000000000" pitchFamily="2" charset="2"/>
              <a:buNone/>
            </a:pPr>
            <a:endParaRPr lang="pt-BR" dirty="0">
              <a:latin typeface="Abadi Extra Light" panose="020B0204020104020204" pitchFamily="34" charset="0"/>
              <a:cs typeface="Segoe UI" panose="020B0502040204020203" pitchFamily="34" charset="0"/>
            </a:endParaRPr>
          </a:p>
          <a:p>
            <a:pPr marL="0" indent="0" algn="just">
              <a:lnSpc>
                <a:spcPct val="150000"/>
              </a:lnSpc>
              <a:buFont typeface="Wingdings" panose="05000000000000000000" pitchFamily="2" charset="2"/>
              <a:buNone/>
            </a:pPr>
            <a:r>
              <a:rPr lang="pt-BR" dirty="0">
                <a:latin typeface="Abadi Extra Light" panose="020B0204020104020204" pitchFamily="34" charset="0"/>
                <a:cs typeface="Segoe UI" panose="020B0502040204020203" pitchFamily="34" charset="0"/>
              </a:rPr>
              <a:t>VASCONCELOS, Y. Baterias Mais Eficientes. 2017. Disponível em: http://revistapesquisa.fapesp.br/2017/08/15/</a:t>
            </a:r>
            <a:r>
              <a:rPr lang="pt-BR" dirty="0" err="1">
                <a:latin typeface="Abadi Extra Light" panose="020B0204020104020204" pitchFamily="34" charset="0"/>
                <a:cs typeface="Segoe UI" panose="020B0502040204020203" pitchFamily="34" charset="0"/>
              </a:rPr>
              <a:t>bateriais</a:t>
            </a:r>
            <a:r>
              <a:rPr lang="pt-BR" dirty="0">
                <a:latin typeface="Abadi Extra Light" panose="020B0204020104020204" pitchFamily="34" charset="0"/>
                <a:cs typeface="Segoe UI" panose="020B0502040204020203" pitchFamily="34" charset="0"/>
              </a:rPr>
              <a:t>-mais-eficientes/. Acesso em: 24 fevereiro. 2020.</a:t>
            </a:r>
          </a:p>
          <a:p>
            <a:endParaRPr lang="pt-BR"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712712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BATERIAS DE LI-ÍON – TIPOS DE QUÍMICAS</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583931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BATERIAS DE LI-ÍON – ROADMAP DAS QUÍMICAS</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139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074368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BATERIAS DE LI-ÍON – TIPOS DE CÉLULAS</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06325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088f95fe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088f95fe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latin typeface="Roboto"/>
                <a:ea typeface="Roboto"/>
                <a:cs typeface="Roboto"/>
                <a:sym typeface="Roboto"/>
              </a:rPr>
              <a:t>ASCENÇÃO DOS</a:t>
            </a:r>
            <a:r>
              <a:rPr lang="pt-BR" sz="1000" b="1" baseline="0" dirty="0">
                <a:latin typeface="Roboto"/>
                <a:ea typeface="Roboto"/>
                <a:cs typeface="Roboto"/>
                <a:sym typeface="Roboto"/>
              </a:rPr>
              <a:t> VEÍCULOS ELÉTRICOS</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Em 2006,  a Tesla revela o </a:t>
            </a:r>
            <a:r>
              <a:rPr lang="pt-BR" sz="1000" dirty="0" err="1">
                <a:latin typeface="Roboto"/>
                <a:ea typeface="Roboto"/>
                <a:cs typeface="Roboto"/>
                <a:sym typeface="Roboto"/>
              </a:rPr>
              <a:t>Roadster</a:t>
            </a:r>
            <a:r>
              <a:rPr lang="pt-BR" sz="1000" dirty="0">
                <a:latin typeface="Roboto"/>
                <a:ea typeface="Roboto"/>
                <a:cs typeface="Roboto"/>
                <a:sym typeface="Roboto"/>
              </a:rPr>
              <a:t>, apresentado por </a:t>
            </a:r>
            <a:r>
              <a:rPr lang="pt-BR" sz="1000" dirty="0" err="1">
                <a:latin typeface="Roboto"/>
                <a:ea typeface="Roboto"/>
                <a:cs typeface="Roboto"/>
                <a:sym typeface="Roboto"/>
              </a:rPr>
              <a:t>Elon</a:t>
            </a:r>
            <a:r>
              <a:rPr lang="pt-BR" sz="1000" dirty="0">
                <a:latin typeface="Roboto"/>
                <a:ea typeface="Roboto"/>
                <a:cs typeface="Roboto"/>
                <a:sym typeface="Roboto"/>
              </a:rPr>
              <a:t> </a:t>
            </a:r>
            <a:r>
              <a:rPr lang="pt-BR" sz="1000" dirty="0" err="1">
                <a:latin typeface="Roboto"/>
                <a:ea typeface="Roboto"/>
                <a:cs typeface="Roboto"/>
                <a:sym typeface="Roboto"/>
              </a:rPr>
              <a:t>Musk</a:t>
            </a:r>
            <a:r>
              <a:rPr lang="pt-BR" sz="1000" dirty="0">
                <a:latin typeface="Roboto"/>
                <a:ea typeface="Roboto"/>
                <a:cs typeface="Roboto"/>
                <a:sym typeface="Roboto"/>
              </a:rPr>
              <a:t> como uma solução para o aquecimento global. Porém, surgem questionamentos sobre o fato de eles serem realmente tão limpos quanto a promessa ou se podem ser muito poluentes.</a:t>
            </a: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Sobre o futuro dos carros elétricos, ainda é incerto. As pesquisas avançam, mas não tão rápido, principalmente por fatores limitantes como a carga da bateria. Ainda não se sabe se eles vão dominar o mercado ou se vão competir com outras alternativas viáveis.</a:t>
            </a:r>
            <a:br>
              <a:rPr lang="pt-BR" sz="1000" dirty="0">
                <a:latin typeface="Roboto"/>
                <a:ea typeface="Roboto"/>
                <a:cs typeface="Roboto"/>
                <a:sym typeface="Roboto"/>
              </a:rPr>
            </a:br>
            <a:br>
              <a:rPr lang="pt-BR" sz="1000" dirty="0">
                <a:latin typeface="Roboto"/>
                <a:ea typeface="Roboto"/>
                <a:cs typeface="Roboto"/>
                <a:sym typeface="Roboto"/>
              </a:rPr>
            </a:b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REFERÊNCIAS:</a:t>
            </a:r>
          </a:p>
          <a:p>
            <a:pPr marL="0" lvl="0" indent="0" algn="l" rtl="0">
              <a:spcBef>
                <a:spcPts val="0"/>
              </a:spcBef>
              <a:spcAft>
                <a:spcPts val="0"/>
              </a:spcAft>
              <a:buNone/>
            </a:pPr>
            <a:endParaRPr lang="pt-B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https://engenharia360.com/carro-eletrico-historia/</a:t>
            </a:r>
          </a:p>
          <a:p>
            <a:pPr marL="0" lvl="0" indent="0" algn="l" rtl="0">
              <a:spcBef>
                <a:spcPts val="0"/>
              </a:spcBef>
              <a:spcAft>
                <a:spcPts val="0"/>
              </a:spcAft>
              <a:buNone/>
            </a:pPr>
            <a:endParaRPr sz="1000" dirty="0">
              <a:latin typeface="Roboto"/>
              <a:ea typeface="Roboto"/>
              <a:cs typeface="Roboto"/>
              <a:sym typeface="Roboto"/>
            </a:endParaRPr>
          </a:p>
        </p:txBody>
      </p:sp>
      <p:sp>
        <p:nvSpPr>
          <p:cNvPr id="161" name="Google Shape;161;ga088f95fe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13</a:t>
            </a:fld>
            <a:endParaRPr/>
          </a:p>
        </p:txBody>
      </p:sp>
    </p:spTree>
    <p:extLst>
      <p:ext uri="{BB962C8B-B14F-4D97-AF65-F5344CB8AC3E}">
        <p14:creationId xmlns:p14="http://schemas.microsoft.com/office/powerpoint/2010/main" val="16918893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BATERIAS DE LI-ÍON - ARQUITETURA</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035434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VISÃO DE CRESCIMENTO DA CADEIA POR COMPONENTES</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MCKINSEY &amp; COMPANY.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Reboost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comprehensive</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view</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on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the</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changing</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powertrain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component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market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and</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how</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suppliers</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can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succeed</a:t>
            </a:r>
            <a:r>
              <a:rPr lang="pt-BR" sz="1200" dirty="0">
                <a:effectLst/>
                <a:latin typeface="Abadi Extra Light" panose="020B0204020104020204" pitchFamily="34" charset="0"/>
                <a:ea typeface="Calibri" panose="020F0502020204030204" pitchFamily="34" charset="0"/>
                <a:cs typeface="Calibri" panose="020F0502020204030204" pitchFamily="34" charset="0"/>
              </a:rPr>
              <a:t>. p. 79, 2019.</a:t>
            </a:r>
            <a:endParaRPr lang="pt-BR" sz="120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7431811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OFERTA E DEMANDA POR BATERIAS DE LÍTIO </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MCKINSEY &amp; COMPANY.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Reboost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comprehensive</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view</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on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the</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changing</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powertrain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component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market</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and</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how</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suppliers</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can</a:t>
            </a: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succeed</a:t>
            </a:r>
            <a:r>
              <a:rPr lang="pt-BR" sz="1200" dirty="0">
                <a:effectLst/>
                <a:latin typeface="Abadi Extra Light" panose="020B0204020104020204" pitchFamily="34" charset="0"/>
                <a:ea typeface="Calibri" panose="020F0502020204030204" pitchFamily="34" charset="0"/>
                <a:cs typeface="Calibri" panose="020F0502020204030204" pitchFamily="34" charset="0"/>
              </a:rPr>
              <a:t>. p. 79, 2019.</a:t>
            </a:r>
            <a:endParaRPr lang="pt-BR" sz="120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807463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sym typeface="Arial"/>
              </a:rPr>
              <a:t>ECOSSISTEMA DA INFRAESTRUTURA DE RECARGA</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CAPGEMINI. Key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Fac</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Tors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E-</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Mobility</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of</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Tomorrow</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s.n.], 2019. Disponível em: &lt;www.capgemini.com/</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invent</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.&gt;.</a:t>
            </a:r>
            <a:endParaRPr lang="pt-BR" sz="1200" b="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b="0"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7529835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CAPGEMINI. </a:t>
            </a:r>
            <a:r>
              <a:rPr lang="pt-BR" sz="1200" b="1" dirty="0">
                <a:effectLst/>
                <a:latin typeface="Abadi Extra Light" panose="020B0204020104020204" pitchFamily="34" charset="0"/>
                <a:ea typeface="Calibri" panose="020F0502020204030204" pitchFamily="34" charset="0"/>
                <a:cs typeface="Calibri" panose="020F0502020204030204" pitchFamily="34" charset="0"/>
              </a:rPr>
              <a:t>Key </a:t>
            </a:r>
            <a:r>
              <a:rPr lang="pt-BR" sz="1200" b="1" dirty="0" err="1">
                <a:effectLst/>
                <a:latin typeface="Abadi Extra Light" panose="020B0204020104020204" pitchFamily="34" charset="0"/>
                <a:ea typeface="Calibri" panose="020F0502020204030204" pitchFamily="34" charset="0"/>
                <a:cs typeface="Calibri" panose="020F0502020204030204" pitchFamily="34" charset="0"/>
              </a:rPr>
              <a:t>Fac</a:t>
            </a:r>
            <a:r>
              <a:rPr lang="pt-BR" sz="1200" b="1"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1" dirty="0" err="1">
                <a:effectLst/>
                <a:latin typeface="Abadi Extra Light" panose="020B0204020104020204" pitchFamily="34" charset="0"/>
                <a:ea typeface="Calibri" panose="020F0502020204030204" pitchFamily="34" charset="0"/>
                <a:cs typeface="Calibri" panose="020F0502020204030204" pitchFamily="34" charset="0"/>
              </a:rPr>
              <a:t>Tors</a:t>
            </a:r>
            <a:r>
              <a:rPr lang="pt-BR" sz="1200" b="1" dirty="0">
                <a:effectLst/>
                <a:latin typeface="Abadi Extra Light" panose="020B0204020104020204" pitchFamily="34" charset="0"/>
                <a:ea typeface="Calibri" panose="020F0502020204030204" pitchFamily="34" charset="0"/>
                <a:cs typeface="Calibri" panose="020F0502020204030204" pitchFamily="34" charset="0"/>
              </a:rPr>
              <a:t> E-</a:t>
            </a:r>
            <a:r>
              <a:rPr lang="pt-BR" sz="1200" b="1" dirty="0" err="1">
                <a:effectLst/>
                <a:latin typeface="Abadi Extra Light" panose="020B0204020104020204" pitchFamily="34" charset="0"/>
                <a:ea typeface="Calibri" panose="020F0502020204030204" pitchFamily="34" charset="0"/>
                <a:cs typeface="Calibri" panose="020F0502020204030204" pitchFamily="34" charset="0"/>
              </a:rPr>
              <a:t>Mobility</a:t>
            </a:r>
            <a:r>
              <a:rPr lang="pt-BR" sz="1200" b="1"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1" dirty="0" err="1">
                <a:effectLst/>
                <a:latin typeface="Abadi Extra Light" panose="020B0204020104020204" pitchFamily="34" charset="0"/>
                <a:ea typeface="Calibri" panose="020F0502020204030204" pitchFamily="34" charset="0"/>
                <a:cs typeface="Calibri" panose="020F0502020204030204" pitchFamily="34" charset="0"/>
              </a:rPr>
              <a:t>of</a:t>
            </a:r>
            <a:r>
              <a:rPr lang="pt-BR" sz="1200" b="1"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1" dirty="0" err="1">
                <a:effectLst/>
                <a:latin typeface="Abadi Extra Light" panose="020B0204020104020204" pitchFamily="34" charset="0"/>
                <a:ea typeface="Calibri" panose="020F0502020204030204" pitchFamily="34" charset="0"/>
                <a:cs typeface="Calibri" panose="020F0502020204030204" pitchFamily="34" charset="0"/>
              </a:rPr>
              <a:t>Tomorrow</a:t>
            </a:r>
            <a:r>
              <a:rPr lang="pt-BR" sz="1200" dirty="0">
                <a:effectLst/>
                <a:latin typeface="Abadi Extra Light" panose="020B0204020104020204" pitchFamily="34" charset="0"/>
                <a:ea typeface="Calibri" panose="020F0502020204030204" pitchFamily="34" charset="0"/>
                <a:cs typeface="Calibri" panose="020F0502020204030204" pitchFamily="34" charset="0"/>
              </a:rPr>
              <a:t>. . [</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dirty="0">
                <a:effectLst/>
                <a:latin typeface="Abadi Extra Light" panose="020B0204020104020204" pitchFamily="34" charset="0"/>
                <a:ea typeface="Calibri" panose="020F0502020204030204" pitchFamily="34" charset="0"/>
                <a:cs typeface="Calibri" panose="020F0502020204030204" pitchFamily="34" charset="0"/>
              </a:rPr>
              <a:t>: s.n.], 2019. Disponível em: &lt;www.capgemini.com/</a:t>
            </a:r>
            <a:r>
              <a:rPr lang="pt-BR" sz="1200" dirty="0" err="1">
                <a:effectLst/>
                <a:latin typeface="Abadi Extra Light" panose="020B0204020104020204" pitchFamily="34" charset="0"/>
                <a:ea typeface="Calibri" panose="020F0502020204030204" pitchFamily="34" charset="0"/>
                <a:cs typeface="Calibri" panose="020F0502020204030204" pitchFamily="34" charset="0"/>
              </a:rPr>
              <a:t>invent</a:t>
            </a:r>
            <a:r>
              <a:rPr lang="pt-BR" sz="1200" dirty="0">
                <a:effectLst/>
                <a:latin typeface="Abadi Extra Light" panose="020B0204020104020204" pitchFamily="34" charset="0"/>
                <a:ea typeface="Calibri" panose="020F0502020204030204" pitchFamily="34" charset="0"/>
                <a:cs typeface="Calibri" panose="020F0502020204030204" pitchFamily="34" charset="0"/>
              </a:rPr>
              <a:t>.&gt;.</a:t>
            </a:r>
            <a:endParaRPr lang="pt-BR" sz="120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4562185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CADEIA DE VALOR – ORIENTADA À INFRAESTRUTURA</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b="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CAPGEMINI. Key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Fac</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Tors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E-</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Mobility</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of</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Tomorrow</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s.n.], 2019. Disponível em: &lt;www.capgemini.com/</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invent</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.&gt;.</a:t>
            </a:r>
            <a:endParaRPr lang="pt-BR" sz="1200" b="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146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608716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d8f3510e1_2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sym typeface="Arial"/>
              </a:rPr>
              <a:t>DRIVERS PARA A ELETROMOBILIDADE NO SÉCULO XXI</a:t>
            </a:r>
            <a:endParaRPr lang="pt-BR" b="1"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FONTE: https://insideevs.com/news/386024/bloombergnef-battery-prices-156-kwh-2019/</a:t>
            </a:r>
          </a:p>
          <a:p>
            <a:pPr marL="0" lvl="0" indent="0" algn="l" rtl="0">
              <a:lnSpc>
                <a:spcPct val="100000"/>
              </a:lnSpc>
              <a:spcBef>
                <a:spcPts val="0"/>
              </a:spcBef>
              <a:spcAft>
                <a:spcPts val="0"/>
              </a:spcAft>
              <a:buSzPts val="1400"/>
              <a:buNone/>
            </a:pPr>
            <a:endParaRPr dirty="0">
              <a:latin typeface="Abadi Extra Light" panose="020B0204020104020204" pitchFamily="34" charset="0"/>
            </a:endParaRPr>
          </a:p>
        </p:txBody>
      </p:sp>
      <p:sp>
        <p:nvSpPr>
          <p:cNvPr id="408" name="Google Shape;408;g5d8f3510e1_2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79870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sym typeface="Arial"/>
              </a:rPr>
              <a:t>METAS DE EMISSÕES (ICCT- 2019)</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ICCT, I</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C. O. C. T. CO2 EMISSION STANDARDS FOR PASSENGER CARS AND LIGHT-COMMERCIAL VEHICLES IN THE EUROPEAN UNION. .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s.n.], 2019.</a:t>
            </a:r>
            <a:endParaRPr lang="pt-BR" sz="1200" b="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b="0"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153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227506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PHASE-OUT PRODUTIVO: EXEMPLOS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Fonte: https://slocat.net/publications/e-mobility-trends-and-targets/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154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584644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METAS DE MERCADO: EXEMPLOS</a:t>
            </a: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IEA. Global EV Outlook 2020. </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155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72150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c19a21fb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9c19a21fbe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p:txBody>
      </p:sp>
      <p:sp>
        <p:nvSpPr>
          <p:cNvPr id="154" name="Google Shape;154;g9c19a21fbe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a:t>
            </a:fld>
            <a:endParaRPr/>
          </a:p>
        </p:txBody>
      </p:sp>
    </p:spTree>
    <p:extLst>
      <p:ext uri="{BB962C8B-B14F-4D97-AF65-F5344CB8AC3E}">
        <p14:creationId xmlns:p14="http://schemas.microsoft.com/office/powerpoint/2010/main" val="24478350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METAS DE MERCADO: EXEMPLOS</a:t>
            </a: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IEA. Global EV Outlook 2020. </a:t>
            </a:r>
            <a:endParaRPr lang="en-US"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156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95624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MERCADO INTERNACIONAL- PASSENGER CARS</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IEA. Global EV Outlook 2020. </a:t>
            </a:r>
            <a:endParaRPr lang="en-US" dirty="0">
              <a:latin typeface="Abadi Extra Light" panose="020B0204020104020204" pitchFamily="34" charset="0"/>
            </a:endParaRPr>
          </a:p>
        </p:txBody>
      </p:sp>
      <p:sp>
        <p:nvSpPr>
          <p:cNvPr id="356" name="Google Shape;3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3376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latin typeface="Abadi" panose="020B0604020104020204" pitchFamily="34" charset="0"/>
              </a:rPr>
              <a:t>Fonte: Data </a:t>
            </a:r>
            <a:r>
              <a:rPr lang="pt-BR" sz="1200" dirty="0" err="1">
                <a:latin typeface="Abadi" panose="020B0604020104020204" pitchFamily="34" charset="0"/>
              </a:rPr>
              <a:t>Stories</a:t>
            </a:r>
            <a:r>
              <a:rPr lang="pt-BR" sz="1200" dirty="0">
                <a:latin typeface="Abadi" panose="020B0604020104020204" pitchFamily="34" charset="0"/>
              </a:rPr>
              <a:t> (2020) – (https://www.youtube.com/watch?v=u6F2-uXerho)</a:t>
            </a: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158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035522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RESULTADOS DO PONTO DE VISTA RANKING GERAL DO ESTOQUE DE VE</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ICCT. Electric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vehicle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capitals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of</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the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world: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What</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markets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are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leading</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the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transition</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electric</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The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International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Council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on</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Clean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Transportation</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(ICCT).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s.n.], 2019.</a:t>
            </a:r>
            <a:endParaRPr lang="pt-BR" b="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07920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RESULTADOS DO PONTO DE VISTA DO SHARE: US CITIES</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ICCT. </a:t>
            </a:r>
            <a:r>
              <a:rPr lang="pt-BR" sz="1200" dirty="0">
                <a:effectLst/>
                <a:latin typeface="Abadi Extra Light" panose="020B0204020104020204" pitchFamily="34" charset="0"/>
                <a:ea typeface="Calibri" panose="020F0502020204030204" pitchFamily="34" charset="0"/>
              </a:rPr>
              <a:t>The surge </a:t>
            </a:r>
            <a:r>
              <a:rPr lang="pt-BR" sz="1200" dirty="0" err="1">
                <a:effectLst/>
                <a:latin typeface="Abadi Extra Light" panose="020B0204020104020204" pitchFamily="34" charset="0"/>
                <a:ea typeface="Calibri" panose="020F0502020204030204" pitchFamily="34" charset="0"/>
              </a:rPr>
              <a:t>of</a:t>
            </a:r>
            <a:r>
              <a:rPr lang="pt-BR" sz="1200" dirty="0">
                <a:effectLst/>
                <a:latin typeface="Abadi Extra Light" panose="020B0204020104020204" pitchFamily="34" charset="0"/>
                <a:ea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rPr>
              <a:t>electric</a:t>
            </a:r>
            <a:r>
              <a:rPr lang="pt-BR" sz="1200" dirty="0">
                <a:effectLst/>
                <a:latin typeface="Abadi Extra Light" panose="020B0204020104020204" pitchFamily="34" charset="0"/>
                <a:ea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rPr>
              <a:t>vehicles</a:t>
            </a:r>
            <a:r>
              <a:rPr lang="pt-BR" sz="1200" dirty="0">
                <a:effectLst/>
                <a:latin typeface="Abadi Extra Light" panose="020B0204020104020204" pitchFamily="34" charset="0"/>
                <a:ea typeface="Calibri" panose="020F0502020204030204" pitchFamily="34" charset="0"/>
              </a:rPr>
              <a:t> in United </a:t>
            </a:r>
            <a:r>
              <a:rPr lang="pt-BR" sz="1200" dirty="0" err="1">
                <a:effectLst/>
                <a:latin typeface="Abadi Extra Light" panose="020B0204020104020204" pitchFamily="34" charset="0"/>
                <a:ea typeface="Calibri" panose="020F0502020204030204" pitchFamily="34" charset="0"/>
              </a:rPr>
              <a:t>States</a:t>
            </a:r>
            <a:r>
              <a:rPr lang="pt-BR" sz="1200" dirty="0">
                <a:effectLst/>
                <a:latin typeface="Abadi Extra Light" panose="020B0204020104020204" pitchFamily="34" charset="0"/>
                <a:ea typeface="Calibri" panose="020F0502020204030204" pitchFamily="34" charset="0"/>
              </a:rPr>
              <a:t> </a:t>
            </a:r>
            <a:r>
              <a:rPr lang="pt-BR" sz="1200" dirty="0" err="1">
                <a:effectLst/>
                <a:latin typeface="Abadi Extra Light" panose="020B0204020104020204" pitchFamily="34" charset="0"/>
                <a:ea typeface="Calibri" panose="020F0502020204030204" pitchFamily="34" charset="0"/>
              </a:rPr>
              <a:t>cities</a:t>
            </a:r>
            <a:r>
              <a:rPr lang="pt-BR" sz="1200" dirty="0">
                <a:effectLst/>
                <a:latin typeface="Abadi Extra Light" panose="020B0204020104020204" pitchFamily="34" charset="0"/>
                <a:ea typeface="Calibri" panose="020F0502020204030204" pitchFamily="34" charset="0"/>
              </a:rPr>
              <a:t>. n. </a:t>
            </a:r>
            <a:r>
              <a:rPr lang="pt-BR" sz="1200" dirty="0" err="1">
                <a:effectLst/>
                <a:latin typeface="Abadi Extra Light" panose="020B0204020104020204" pitchFamily="34" charset="0"/>
                <a:ea typeface="Calibri" panose="020F0502020204030204" pitchFamily="34" charset="0"/>
              </a:rPr>
              <a:t>June</a:t>
            </a:r>
            <a:r>
              <a:rPr lang="pt-BR" sz="1200" dirty="0">
                <a:effectLst/>
                <a:latin typeface="Abadi Extra Light" panose="020B0204020104020204" pitchFamily="34" charset="0"/>
                <a:ea typeface="Calibri" panose="020F0502020204030204" pitchFamily="34" charset="0"/>
              </a:rPr>
              <a:t>, p. 16, 2019a. Disponível</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799583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RESULTADOS DO PONTO DE VISTA DO SHARE: EUROPEAN CITIES</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b="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b="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b="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dirty="0">
                <a:effectLst/>
                <a:latin typeface="Abadi Extra Light" panose="020B0204020104020204" pitchFamily="34" charset="0"/>
                <a:ea typeface="Calibri" panose="020F0502020204030204" pitchFamily="34" charset="0"/>
                <a:cs typeface="Calibri" panose="020F0502020204030204" pitchFamily="34" charset="0"/>
              </a:rPr>
              <a:t>ICCT.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Analyzing</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Policies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To</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Grow</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the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Electric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Vehicle</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Market in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European</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Cities</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 [</a:t>
            </a:r>
            <a:r>
              <a:rPr lang="pt-BR" sz="1200" b="0" dirty="0" err="1">
                <a:effectLst/>
                <a:latin typeface="Abadi Extra Light" panose="020B0204020104020204" pitchFamily="34" charset="0"/>
                <a:ea typeface="Calibri" panose="020F0502020204030204" pitchFamily="34" charset="0"/>
                <a:cs typeface="Calibri" panose="020F0502020204030204" pitchFamily="34" charset="0"/>
              </a:rPr>
              <a:t>S.l</a:t>
            </a:r>
            <a:r>
              <a:rPr lang="pt-BR" sz="1200" b="0" dirty="0">
                <a:effectLst/>
                <a:latin typeface="Abadi Extra Light" panose="020B0204020104020204" pitchFamily="34" charset="0"/>
                <a:ea typeface="Calibri" panose="020F0502020204030204" pitchFamily="34" charset="0"/>
                <a:cs typeface="Calibri" panose="020F0502020204030204" pitchFamily="34" charset="0"/>
              </a:rPr>
              <a:t>: s.n.], 2020.</a:t>
            </a:r>
            <a:endParaRPr lang="pt-BR" sz="1200" b="0" dirty="0">
              <a:effectLst/>
              <a:latin typeface="Abadi Extra Light" panose="020B0204020104020204" pitchFamily="34" charset="0"/>
              <a:ea typeface="Calibri" panose="020F0502020204030204" pitchFamily="34" charset="0"/>
              <a:cs typeface="Times New Roman" panose="02020603050405020304" pitchFamily="18"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517598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059823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MERCADO INTERNACIONAL- EXTRATO 2020 - PASSENGER CARS</a:t>
            </a:r>
            <a:endParaRPr lang="pt-BR" b="1"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pt-BR"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latin typeface="Abadi Extra Light" panose="020B0204020104020204" pitchFamily="34" charset="0"/>
              </a:rPr>
              <a:t>https://www.statista.com/topics/1010/electric-mobility/</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1143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latin typeface="Abadi Extra Light" panose="020B0204020104020204" pitchFamily="34" charset="0"/>
              </a:rPr>
              <a:t>MERCADO INTERNACIONAL- EXTRATO 2020 - PASSENGER CARS</a:t>
            </a:r>
            <a:endParaRPr lang="pt-BR" b="1" dirty="0">
              <a:latin typeface="Abadi Extra Light" panose="020B0204020104020204" pitchFamily="34" charset="0"/>
            </a:endParaRP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https://www.ev-volumes.com/country/usa/</a:t>
            </a:r>
          </a:p>
          <a:p>
            <a:pPr>
              <a:buFont typeface="Arial" panose="020B0604020202020204" pitchFamily="34" charset="0"/>
              <a:buChar char="•"/>
            </a:pPr>
            <a:r>
              <a:rPr lang="pt-BR" dirty="0">
                <a:latin typeface="Abadi Extra Light" panose="020B0204020104020204" pitchFamily="34" charset="0"/>
              </a:rPr>
              <a:t>https://www.ev-volumes.com/country/total-euefta-plug-in-vehicle-volumes-2/</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134302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MERCADO INTERNACIONAL- TRANSPORTE PÚBLICO (ÔNIBUS ELÉTRICO)</a:t>
            </a:r>
            <a:endParaRPr lang="pt-BR" sz="1200" b="1"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IEA. Global EV Outlook 2020.</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46069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0c586d5bc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a0c586d5bc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76" name="Google Shape;176;ga0c586d5bc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16</a:t>
            </a:fld>
            <a:endParaRPr/>
          </a:p>
        </p:txBody>
      </p:sp>
    </p:spTree>
    <p:extLst>
      <p:ext uri="{BB962C8B-B14F-4D97-AF65-F5344CB8AC3E}">
        <p14:creationId xmlns:p14="http://schemas.microsoft.com/office/powerpoint/2010/main" val="9726824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MERCADO INTERNACIONAL- EXTRATO DE VEÍCULOS DISPONÍVEIS E UPCOMING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b="1"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effectLst/>
              <a:latin typeface="Abadi Extra Light" panose="020B020402010402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sz="1200" dirty="0">
                <a:effectLst/>
                <a:latin typeface="Abadi Extra Light" panose="020B0204020104020204" pitchFamily="34" charset="0"/>
                <a:ea typeface="Calibri" panose="020F0502020204030204" pitchFamily="34" charset="0"/>
                <a:cs typeface="Calibri" panose="020F0502020204030204" pitchFamily="34" charset="0"/>
              </a:rPr>
              <a:t>IEA. Global EV Outlook 2020.</a:t>
            </a:r>
            <a:endParaRPr lang="en-US"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55684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AUTONOMIA E PREÇO DOS VES </a:t>
            </a:r>
            <a:r>
              <a:rPr lang="pt-BR" sz="1200" b="1" i="1" dirty="0">
                <a:latin typeface="Abadi Extra Light" panose="020B0204020104020204" pitchFamily="34" charset="0"/>
              </a:rPr>
              <a:t>AT A GLANCE</a:t>
            </a:r>
            <a:endParaRPr lang="pt-BR" b="1"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FONTE: https://www.visualcapitalist.com/range-evs-major-highway-routes/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168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911733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d8f3510e1_2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badi Extra Light" panose="020B0204020104020204" pitchFamily="34" charset="0"/>
            </a:endParaRPr>
          </a:p>
        </p:txBody>
      </p:sp>
      <p:sp>
        <p:nvSpPr>
          <p:cNvPr id="408" name="Google Shape;408;g5d8f3510e1_2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03338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https://www.gov.br/infraestrutura/pt-br/assuntos/transito/conteudo-denatran/estatisticas-denatran</a:t>
            </a:r>
          </a:p>
          <a:p>
            <a:pPr marL="0" lvl="0" indent="0" algn="l" rtl="0">
              <a:lnSpc>
                <a:spcPct val="100000"/>
              </a:lnSpc>
              <a:spcBef>
                <a:spcPts val="0"/>
              </a:spcBef>
              <a:spcAft>
                <a:spcPts val="0"/>
              </a:spcAft>
              <a:buSzPts val="1400"/>
              <a:buNone/>
            </a:pPr>
            <a:endParaRPr dirty="0">
              <a:latin typeface="Abadi Extra Light" panose="020B0204020104020204" pitchFamily="34" charset="0"/>
            </a:endParaRPr>
          </a:p>
        </p:txBody>
      </p:sp>
      <p:sp>
        <p:nvSpPr>
          <p:cNvPr id="367" name="Google Shape;3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20776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https://www.gov.br/infraestrutura/pt-br/assuntos/transito/conteudo-denatran/estatisticas-denatran</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173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634016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https://www.gov.br/infraestrutura/pt-br/assuntos/transito/conteudo-denatran/estatisticas-denatran</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174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997696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https://www.gov.br/infraestrutura/pt-br/assuntos/transito/conteudo-denatran/estatisticas-denatran</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175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118588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https://www.ebusradar.org/</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176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510473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Fonte: https://www.plugshare.com/</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178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7183836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ATORES DO ECOSSISTEMA DE INOVAÇÃO NO BRASIL</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180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58014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pt-BR" sz="1000" b="1" dirty="0">
                <a:solidFill>
                  <a:srgbClr val="5FB7F3"/>
                </a:solidFill>
                <a:latin typeface="Abadi Extra Light" panose="020B0204020104020204" pitchFamily="34" charset="0"/>
              </a:rPr>
              <a:t>MERCADO GLOBAL DE CARROS ELÉTRICOS, 2010-2019 </a:t>
            </a:r>
          </a:p>
          <a:p>
            <a:pPr marL="0" marR="0" lvl="0" indent="0" algn="l" rtl="0">
              <a:lnSpc>
                <a:spcPct val="100000"/>
              </a:lnSpc>
              <a:spcBef>
                <a:spcPts val="0"/>
              </a:spcBef>
              <a:spcAft>
                <a:spcPts val="0"/>
              </a:spcAft>
              <a:buClr>
                <a:schemeClr val="dk1"/>
              </a:buClr>
              <a:buSzPts val="1200"/>
              <a:buFont typeface="Calibri"/>
              <a:buNone/>
            </a:pPr>
            <a:endParaRPr lang="pt-BR" sz="1000" dirty="0">
              <a:solidFill>
                <a:srgbClr val="5FB7F3"/>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pt-BR" sz="1000" dirty="0">
                <a:latin typeface="Roboto"/>
                <a:ea typeface="Roboto"/>
                <a:cs typeface="Roboto"/>
                <a:sym typeface="Roboto"/>
              </a:rPr>
              <a:t>As vendas de carros elétricos atingiram 2,1 milhões globalmente em 2019, ultrapassando 2018, um ano recorde, aumentando o estoque para 7,2 milhões de carros elétricos. Os carros elétricos representaram 2,6% das vendas globais de automóveis e cerca de 1% do estoque global de automóveis em 2019. </a:t>
            </a: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pt-BR" sz="1000" dirty="0">
                <a:latin typeface="Roboto"/>
                <a:ea typeface="Roboto"/>
                <a:cs typeface="Roboto"/>
                <a:sym typeface="Roboto"/>
              </a:rPr>
              <a:t>Depois de entrar nos mercados comerciais na primeira metade da década, as vendas de carros elétricos dispararam. Apenas cerca de 17.000 carros elétricos estavam nas estradas do mundo em 2010. Em 2019, esse número havia aumentado para 7,2 milhões, 47% dos quais estavam na República Popular da China. Nove países tinham mais de 100.000 carros elétricos nas estradas. Pelo menos 20 países alcançaram quotas de mercado acima de 1%.</a:t>
            </a: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pt-BR" sz="1000" dirty="0">
                <a:latin typeface="Roboto"/>
                <a:ea typeface="Roboto"/>
                <a:cs typeface="Roboto"/>
                <a:sym typeface="Roboto"/>
              </a:rPr>
              <a:t>As vendas de 2,1 milhões de carros elétricos em 2019 representam um crescimento de 6% em relação ao ano anterior, menor que o crescimento de vendas ano a ano acima de 30% desde 2016. Três razões subjacentes explicam essa tendência:</a:t>
            </a: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O volume total de vendas de automóveis de passageiros caiu em 2019 em muitos países importantes. Na década de 2010, os mercados de rápido crescimento, como China e Índia para todos os tipos de veículos, tiveram vendas menores em 2019 do que em 2018. Neste contexto de vendas lentas em 2019, a participação de mercado de 2,6% de carros elétricos nas vendas mundiais de carros constitui um registro. </a:t>
            </a:r>
            <a:endParaRP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endParaRPr lang="pt-B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Os subsídios para compra foram reduzidos em mercados-chave. A China cortou os subsídios para a compra de carros elétricos pela metade em 2019 (como parte de uma eliminação gradual dos incentivos diretos estabelecidos em 2016). O programa de crédito fiscal federal dos EUA acabou para as principais montadoras de veículos elétricos, como General Motors e Tesla (o crédito fiscal é aplicável até um limite de vendas de 200.000 por fabricante). Essas ações contribuíram para uma queda significativa nas vendas de carros elétricos na China no segundo semestre de 2019 e uma queda de 10% nos Estados Unidos no ano. Com 90% das vendas globais de carros elétricos concentradas na China, Europa e Estados Unidos, isso afetou as vendas globais e ofuscou o notável aumento de 50% nas vendas na Europa em 2019, desacelerando assim a tendência de crescimento.</a:t>
            </a:r>
            <a:endParaRP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endParaRPr lang="pt-B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Expectativas do consumidor de novas melhorias tecnológicas e novos modelos. Melhorias significativas na tecnologia e uma maior variedade de modelos de carros elétricos em oferta estimularam as decisões de compra do consumidor. As versões 2018-19 de alguns modelos de carros elétricos comuns exibem uma densidade de energia da bateria que é 20-100% maior do que suas contrapartes em 2012. Além disso, os custos da bateria diminuíram em mais de 85% desde 2010. Para os próximos cinco anos, as montadoras anunciaram planos para lançar outros 200 novos modelos de carros elétricos, muitos dos quais estão no popular mercado de veículos utilitários esportivos segmento. À medida que as melhorias no desempenho técnico e as reduções de custos continuam, os consumidores são colocados na posição de serem atraídos por um produto, mas se perguntando se seria sensato esperar pelo “modelo mais recente e melhor”.</a:t>
            </a: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lang="pt-B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pt-BR" sz="1000" dirty="0">
                <a:latin typeface="Roboto"/>
                <a:ea typeface="Roboto"/>
                <a:cs typeface="Roboto"/>
                <a:sym typeface="Roboto"/>
              </a:rPr>
              <a:t>REFERÊNCIAS:</a:t>
            </a:r>
          </a:p>
          <a:p>
            <a:pPr marL="0" marR="0" lvl="0" indent="0" algn="l" rtl="0">
              <a:lnSpc>
                <a:spcPct val="100000"/>
              </a:lnSpc>
              <a:spcBef>
                <a:spcPts val="0"/>
              </a:spcBef>
              <a:spcAft>
                <a:spcPts val="0"/>
              </a:spcAft>
              <a:buClr>
                <a:schemeClr val="dk1"/>
              </a:buClr>
              <a:buSzPts val="1200"/>
              <a:buFont typeface="Calibri"/>
              <a:buNone/>
            </a:pPr>
            <a:endParaRPr lang="pt-BR" sz="1000" dirty="0">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pt-BR" sz="1000" dirty="0">
                <a:latin typeface="Roboto"/>
                <a:ea typeface="Roboto"/>
                <a:cs typeface="Roboto"/>
                <a:sym typeface="Roboto"/>
              </a:rPr>
              <a:t>IEA, Global EV Outlook 2020 </a:t>
            </a:r>
            <a:endParaRPr sz="1000"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p:txBody>
      </p:sp>
      <p:sp>
        <p:nvSpPr>
          <p:cNvPr id="285" name="Google Shape;28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a:t>
            </a:fld>
            <a:endParaRPr/>
          </a:p>
        </p:txBody>
      </p:sp>
    </p:spTree>
    <p:extLst>
      <p:ext uri="{BB962C8B-B14F-4D97-AF65-F5344CB8AC3E}">
        <p14:creationId xmlns:p14="http://schemas.microsoft.com/office/powerpoint/2010/main" val="21982480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POLÍTICAS PÚBLICAS E INSTRUMENTOS GOVERNAMENTAIS</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181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4219047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rial" panose="020B0604020202020204" pitchFamily="34" charset="0"/>
                <a:ea typeface="Arial" panose="020B0604020202020204" pitchFamily="34" charset="0"/>
              </a:rPr>
              <a:t>MONTANTE DE INVESTIMENTO ORGANIZADO POR INSTITUIÇÃO PÚBLICA DE FOMENTO</a:t>
            </a:r>
            <a:endParaRPr lang="pt-BR" sz="1800" b="1"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183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0063723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CHAMADA Nº 22 ANEEL</a:t>
            </a: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184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551368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CHAMADA Nº 22 ANEEL</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185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831671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EXEMPLO DE APLICAÇÕES EM LOGÍSTICA</a:t>
            </a:r>
          </a:p>
          <a:p>
            <a:endParaRPr lang="pt-BR" dirty="0">
              <a:latin typeface="Abadi Extra Light" panose="020B0204020104020204" pitchFamily="34" charset="0"/>
            </a:endParaRPr>
          </a:p>
          <a:p>
            <a:r>
              <a:rPr lang="pt-BR" dirty="0">
                <a:latin typeface="Abadi Extra Light" panose="020B0204020104020204" pitchFamily="34" charset="0"/>
              </a:rPr>
              <a:t>Comercias leves tem se tornado uma opção promissora no Brasil, pois:</a:t>
            </a:r>
          </a:p>
          <a:p>
            <a:r>
              <a:rPr lang="pt-BR" dirty="0">
                <a:latin typeface="Abadi Extra Light" panose="020B0204020104020204" pitchFamily="34" charset="0"/>
              </a:rPr>
              <a:t>	- Tem custo operacional no </a:t>
            </a:r>
            <a:r>
              <a:rPr lang="pt-BR" dirty="0" err="1">
                <a:latin typeface="Abadi Extra Light" panose="020B0204020104020204" pitchFamily="34" charset="0"/>
              </a:rPr>
              <a:t>duty</a:t>
            </a:r>
            <a:r>
              <a:rPr lang="pt-BR" dirty="0">
                <a:latin typeface="Abadi Extra Light" panose="020B0204020104020204" pitchFamily="34" charset="0"/>
              </a:rPr>
              <a:t> </a:t>
            </a:r>
            <a:r>
              <a:rPr lang="pt-BR" dirty="0" err="1">
                <a:latin typeface="Abadi Extra Light" panose="020B0204020104020204" pitchFamily="34" charset="0"/>
              </a:rPr>
              <a:t>cicle</a:t>
            </a:r>
            <a:r>
              <a:rPr lang="pt-BR" dirty="0">
                <a:latin typeface="Abadi Extra Light" panose="020B0204020104020204" pitchFamily="34" charset="0"/>
              </a:rPr>
              <a:t> (ciclo de trabalho) reduzido</a:t>
            </a:r>
          </a:p>
          <a:p>
            <a:r>
              <a:rPr lang="pt-BR" dirty="0">
                <a:latin typeface="Abadi Extra Light" panose="020B0204020104020204" pitchFamily="34" charset="0"/>
              </a:rPr>
              <a:t>	- Permitem entregas noturnas, pois não emitem ruídos</a:t>
            </a:r>
          </a:p>
          <a:p>
            <a:r>
              <a:rPr lang="pt-BR" dirty="0">
                <a:latin typeface="Abadi Extra Light" panose="020B0204020104020204" pitchFamily="34" charset="0"/>
              </a:rPr>
              <a:t>	- Ainda, acoplam-se a empresas que demonstram a perspectiva sustentável em seus negócios e transbordam isso nas suas modalidades de entrega</a:t>
            </a:r>
          </a:p>
          <a:p>
            <a:endParaRPr lang="en-US" dirty="0">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badi Extra Light" panose="020B0204020104020204" pitchFamily="34" charset="0"/>
              </a:rPr>
              <a:t>FONTE: </a:t>
            </a:r>
            <a:r>
              <a:rPr lang="pt-BR" sz="1200" dirty="0">
                <a:latin typeface="Abadi Extra Light" panose="020B0204020104020204" pitchFamily="34" charset="0"/>
              </a:rPr>
              <a:t>http://www.automotivebusiness.com.br/noticia/31946/vwco-confirma-a-venda-dos-100-primeiros-caminhoes-eletricos-a-ambev?utm_campaign=newsletter_diaria_new_ab_1910_-_duplicado&amp;utm_medium=email&amp;utm_source=RD+Station</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266491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A PERSPECTIVA DO USUÁRIO NA APROPRIAÇÃO DESTAS TECNOLOGIAS</a:t>
            </a:r>
            <a:endParaRPr lang="en-US" b="1"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Open Sans"/>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000000"/>
                </a:solidFill>
                <a:effectLst/>
                <a:latin typeface="Open Sans"/>
              </a:rPr>
              <a:t>KUMAR, RAJEEV RANJANALOK, KUMAR. Adoption of electric vehicle: A literature review and prospects for sustainability. Journal of Cleaner Production, v. 253, p. 119911, 2020.</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484290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A PERSPECTIVA DO USUÁRIO NA APROPRIAÇÃO DESTAS TECNOLOGIAS</a:t>
            </a:r>
            <a:endParaRPr lang="en-US" b="1"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Open Sans"/>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000000"/>
                </a:solidFill>
                <a:effectLst/>
                <a:latin typeface="Open Sans"/>
              </a:rPr>
              <a:t>KUMAR, RAJEEV RANJANALOK, KUMAR. Adoption of electric vehicle: A literature review and prospects for sustainability. Journal of Cleaner Production, v. 253, p. 119911, 2020.</a:t>
            </a:r>
            <a:endParaRPr lang="pt-BR" dirty="0">
              <a:latin typeface="Abadi Extra Light" panose="020B0204020104020204" pitchFamily="34" charset="0"/>
            </a:endParaRP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0518918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latin typeface="Abadi Extra Light" panose="020B0204020104020204" pitchFamily="34" charset="0"/>
              </a:rPr>
              <a:t>A PERSPECTIVA DO USUÁRIO NA APROPRIAÇÃO DESTAS TECNOLOGIAS</a:t>
            </a:r>
            <a:endParaRPr lang="en-US" b="1"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Open Sans"/>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effectLst/>
              <a:latin typeface="Open Sa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000000"/>
                </a:solidFill>
                <a:effectLst/>
                <a:latin typeface="Open Sans"/>
              </a:rPr>
              <a:t>KUMAR, RAJEEV RANJANALOK, KUMAR. Adoption of electric vehicle: A literature review and prospects for sustainability. Journal of Cleaner Production, v. 253, p. 119911, 2020.</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8812091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SEGURANÇA EM ELETRIFICAÇÃO VEICULAR (1/4)</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b="0" i="0" dirty="0">
                <a:solidFill>
                  <a:srgbClr val="222222"/>
                </a:solidFill>
                <a:effectLst/>
                <a:latin typeface="Helvetica Neue"/>
              </a:rPr>
              <a:t>REVISTA O MECÂNICO. Artigo: Veículos elétricos e híbridos pegam fogo, sim! 2020. Disponível em: https://omecanico.com.br/artigo-</a:t>
            </a:r>
            <a:r>
              <a:rPr lang="pt-BR" b="0" i="0" dirty="0" err="1">
                <a:solidFill>
                  <a:srgbClr val="222222"/>
                </a:solidFill>
                <a:effectLst/>
                <a:latin typeface="Helvetica Neue"/>
              </a:rPr>
              <a:t>veiculos</a:t>
            </a:r>
            <a:r>
              <a:rPr lang="pt-BR" b="0" i="0" dirty="0">
                <a:solidFill>
                  <a:srgbClr val="222222"/>
                </a:solidFill>
                <a:effectLst/>
                <a:latin typeface="Helvetica Neue"/>
              </a:rPr>
              <a:t>-</a:t>
            </a:r>
            <a:r>
              <a:rPr lang="pt-BR" b="0" i="0" dirty="0" err="1">
                <a:solidFill>
                  <a:srgbClr val="222222"/>
                </a:solidFill>
                <a:effectLst/>
                <a:latin typeface="Helvetica Neue"/>
              </a:rPr>
              <a:t>eletricos</a:t>
            </a:r>
            <a:r>
              <a:rPr lang="pt-BR" b="0" i="0" dirty="0">
                <a:solidFill>
                  <a:srgbClr val="222222"/>
                </a:solidFill>
                <a:effectLst/>
                <a:latin typeface="Helvetica Neue"/>
              </a:rPr>
              <a:t>-e-</a:t>
            </a:r>
            <a:r>
              <a:rPr lang="pt-BR" b="0" i="0" dirty="0" err="1">
                <a:solidFill>
                  <a:srgbClr val="222222"/>
                </a:solidFill>
                <a:effectLst/>
                <a:latin typeface="Helvetica Neue"/>
              </a:rPr>
              <a:t>hibridos</a:t>
            </a:r>
            <a:r>
              <a:rPr lang="pt-BR" b="0" i="0" dirty="0">
                <a:solidFill>
                  <a:srgbClr val="222222"/>
                </a:solidFill>
                <a:effectLst/>
                <a:latin typeface="Helvetica Neue"/>
              </a:rPr>
              <a:t>-pegam-fogo-sim/. Acesso em: 28 out. 2020.</a:t>
            </a:r>
            <a:endParaRPr lang="pt-BR" b="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411493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SEGURANÇA EM ELETRIFICAÇÃO VEICULAR (2/4)</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b="0" i="0" dirty="0">
                <a:solidFill>
                  <a:srgbClr val="222222"/>
                </a:solidFill>
                <a:effectLst/>
                <a:latin typeface="Helvetica Neue"/>
              </a:rPr>
              <a:t>REVISTA O MECÂNICO. Artigo: Veículos elétricos e híbridos pegam fogo, sim! 2020. Disponível em: https://omecanico.com.br/artigo-veiculos-eletricos-e-hibridos-pegam-fogo-sim/. Acesso em: 28 out. 2020.</a:t>
            </a:r>
            <a:endParaRPr lang="pt-BR" b="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781580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c19a21fb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c19a21fb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TIPOS DE VES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O slide mostra os tipos de carros elétricos e as diferenças com relação ao motor/bateria.</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lnSpc>
                <a:spcPct val="160000"/>
              </a:lnSpc>
              <a:spcBef>
                <a:spcPts val="0"/>
              </a:spcBef>
              <a:spcAft>
                <a:spcPts val="0"/>
              </a:spcAft>
              <a:buNone/>
            </a:pPr>
            <a:r>
              <a:rPr lang="pt-BR" sz="1000" dirty="0">
                <a:solidFill>
                  <a:srgbClr val="000000"/>
                </a:solidFill>
                <a:latin typeface="Roboto"/>
                <a:ea typeface="Roboto"/>
                <a:cs typeface="Roboto"/>
                <a:sym typeface="Roboto"/>
              </a:rPr>
              <a:t>VEÍCULO ELÉTRICO HÍBRIDO (HEV): </a:t>
            </a:r>
          </a:p>
          <a:p>
            <a:pPr marL="0" lvl="0" indent="0" algn="l" rtl="0">
              <a:lnSpc>
                <a:spcPct val="160000"/>
              </a:lnSpc>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lnSpc>
                <a:spcPct val="160000"/>
              </a:lnSpc>
              <a:spcBef>
                <a:spcPts val="0"/>
              </a:spcBef>
              <a:spcAft>
                <a:spcPts val="0"/>
              </a:spcAft>
              <a:buNone/>
            </a:pPr>
            <a:r>
              <a:rPr lang="pt-BR" sz="1000" dirty="0">
                <a:solidFill>
                  <a:srgbClr val="000000"/>
                </a:solidFill>
                <a:latin typeface="Roboto"/>
                <a:ea typeface="Roboto"/>
                <a:cs typeface="Roboto"/>
                <a:sym typeface="Roboto"/>
              </a:rPr>
              <a:t>Os veículos híbridos utilizam gasolina/álcool ou diesel como principal forma de alimentar o motor a combustão interna. Além de usar o motor a combustão, que é reabastecido normalmente como qualquer outro carro de motor a combustão, os híbridos também possuem um motor elétrico e uma bateria.</a:t>
            </a:r>
            <a:endParaRPr sz="1000" dirty="0">
              <a:solidFill>
                <a:srgbClr val="000000"/>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Utilizando tanto o motor elétrico, quanto o motor a combustão interna, os híbridos apresentam significativamente melhor eficiência do uso do combustível que um carro não híbrido. Eles também poluem menos e economizam no reabastecimento de combustível, já que o motor elétrico complementa a atividade do motor a combustão em alguns momentos. </a:t>
            </a:r>
            <a:endParaRPr sz="1000" dirty="0">
              <a:solidFill>
                <a:srgbClr val="000000"/>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a:p>
            <a:pPr marL="0" lvl="0" indent="0" algn="l" rtl="0">
              <a:lnSpc>
                <a:spcPct val="160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VEÍCULO ELÉTRICO HÍBRIDO PLUG IN (PHEV):</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000000"/>
                </a:solidFill>
                <a:latin typeface="Roboto"/>
                <a:ea typeface="Roboto"/>
                <a:cs typeface="Roboto"/>
                <a:sym typeface="Roboto"/>
              </a:rPr>
              <a:t>O veículo elétrico híbrido plug-in (PHEV, em inglês) combina motor a combustão interna alimentado por gasolina/álcool ou diesel com um motor elétrico e um banco de bateria recarregável. Diferentemente dos híbridos convencionais, os elétricos híbridos plug-in podem ter sua bateria recarregada de duas formas: a primeira é via frenagem regenerativa (</a:t>
            </a:r>
            <a:r>
              <a:rPr lang="pt-BR" sz="1000" dirty="0" err="1">
                <a:solidFill>
                  <a:srgbClr val="000000"/>
                </a:solidFill>
                <a:latin typeface="Roboto"/>
                <a:ea typeface="Roboto"/>
                <a:cs typeface="Roboto"/>
                <a:sym typeface="Roboto"/>
              </a:rPr>
              <a:t>kers</a:t>
            </a:r>
            <a:r>
              <a:rPr lang="pt-BR" sz="1000" dirty="0">
                <a:solidFill>
                  <a:srgbClr val="000000"/>
                </a:solidFill>
                <a:latin typeface="Roboto"/>
                <a:ea typeface="Roboto"/>
                <a:cs typeface="Roboto"/>
                <a:sym typeface="Roboto"/>
              </a:rPr>
              <a:t>), que é a conversão de parte da energia perdida na frenagem em eletricidade; a segunda forma é por cabo, alimentado de uma fonte externa, como a rede elétrica por exemplo, permitindo alcançar longas distâncias usando apenas eletricidade. Quando a bateria acaba, o motor a combustão interna funciona normal como um carro convencional.</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Esse tipo de carro elétrico emite consideravelmente menos poluentes que os carros de motor a combustão, devido ao fato de serem carregados por eletricidade vindo da rede. Eles não geram gases de efeito estufa quando funcionando apenas com o motor elétrico, além disso, ganham eficiência no uso do combustível líquido. Uma vez que eles utilizam menos combustível devido ao motor elétrico, dirigir um PHEV gera uma economia de muitos reais por ano em gasolina e diesel.</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lnSpc>
                <a:spcPct val="160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VEÍCULO ELÉTRICO A BATERIA (BEV):</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Carro 100% elétrico, ou veículo elétrico a bateria (do inglês BEV), como também são chamados, usam eletricidade armazenada na bateria para alimentar o motor elétrico e tracionar as rodas. A bateria, quando esgotada, é recarregada utilizando os freios regenerativos (</a:t>
            </a:r>
            <a:r>
              <a:rPr lang="pt-BR" sz="1000" dirty="0" err="1">
                <a:solidFill>
                  <a:srgbClr val="000000"/>
                </a:solidFill>
                <a:latin typeface="Roboto"/>
                <a:ea typeface="Roboto"/>
                <a:cs typeface="Roboto"/>
                <a:sym typeface="Roboto"/>
              </a:rPr>
              <a:t>kers</a:t>
            </a:r>
            <a:r>
              <a:rPr lang="pt-BR" sz="1000" dirty="0">
                <a:solidFill>
                  <a:srgbClr val="000000"/>
                </a:solidFill>
                <a:latin typeface="Roboto"/>
                <a:ea typeface="Roboto"/>
                <a:cs typeface="Roboto"/>
                <a:sym typeface="Roboto"/>
              </a:rPr>
              <a:t>) e energia proveniente da rede elétrica pela tomada mesmo ou via plugue por um carregador de carro elétrico. Como eles não utilizam gasolina/álcool ou diesel e são movidos exclusivamente por eletricidade, os veículos elétricos a bateria são considerados 100% elétricos.</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Os BEV não emitem nenhum gás poluente ou de efeito estufa pelo escapamento, até porque eles nem possuem escapamento para tal. No entanto, a eletricidade que eles utilizam podem vir de fontes que produzem gases e outras poluições na fonte de sua geração ou na extração dos combustíveis fósseis. A quantidade de poluição emitida depende de como a eletricidade é fornecida. Em outras palavras, uma termoelétrica produz mais poluentes na geração de energia do que uma hidrelétrica. </a:t>
            </a:r>
          </a:p>
          <a:p>
            <a:pPr marL="0" lvl="0" indent="0" algn="just" rtl="0">
              <a:lnSpc>
                <a:spcPct val="115000"/>
              </a:lnSpc>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De qualquer forma, mesmo utilizando uma fonte de energia “não limpa”, um veículo 100% elétrico é muito mais sustentável do que aqueles à combustão, e quando alimentados por energia renovável como solar ou eólica, eles são livres de </a:t>
            </a:r>
            <a:r>
              <a:rPr lang="pt-BR" sz="1000" dirty="0" err="1">
                <a:solidFill>
                  <a:srgbClr val="000000"/>
                </a:solidFill>
                <a:latin typeface="Roboto"/>
                <a:ea typeface="Roboto"/>
                <a:cs typeface="Roboto"/>
                <a:sym typeface="Roboto"/>
              </a:rPr>
              <a:t>poluentes.Não</a:t>
            </a:r>
            <a:r>
              <a:rPr lang="pt-BR" sz="1000" dirty="0">
                <a:solidFill>
                  <a:srgbClr val="000000"/>
                </a:solidFill>
                <a:latin typeface="Roboto"/>
                <a:ea typeface="Roboto"/>
                <a:cs typeface="Roboto"/>
                <a:sym typeface="Roboto"/>
              </a:rPr>
              <a:t> usar gasolina ou diesel também significa que os carros elétricos à bateria são significativamente mais baratos para abastecer do que os carros convencionais. Essas comparações dependem do modelo do carro e do preço do combustível, mas dirigir um 100% elétrico pode economizar, anualmente, muito dinheiro. </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lnSpc>
                <a:spcPct val="160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VEÍCULO ELÉTRICO A CÉLULA DE COMBUSTÍVEL (FCEV):</a:t>
            </a:r>
            <a:endParaRPr sz="1000" dirty="0">
              <a:solidFill>
                <a:srgbClr val="0000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Carros elétricos à célula de combustível utilizam o gás hidrogênio como principal fonte de energia. Os freios regenerativos (</a:t>
            </a:r>
            <a:r>
              <a:rPr lang="pt-BR" sz="1000" dirty="0" err="1">
                <a:solidFill>
                  <a:srgbClr val="000000"/>
                </a:solidFill>
                <a:latin typeface="Roboto"/>
                <a:ea typeface="Roboto"/>
                <a:cs typeface="Roboto"/>
                <a:sym typeface="Roboto"/>
              </a:rPr>
              <a:t>kers</a:t>
            </a:r>
            <a:r>
              <a:rPr lang="pt-BR" sz="1000" dirty="0">
                <a:solidFill>
                  <a:srgbClr val="000000"/>
                </a:solidFill>
                <a:latin typeface="Roboto"/>
                <a:ea typeface="Roboto"/>
                <a:cs typeface="Roboto"/>
                <a:sym typeface="Roboto"/>
              </a:rPr>
              <a:t>), que é a conversão de parte da energia perdida nas frenagens em eletricidade, ajudam na recarga da bateria. Diferente dos veículos convencionais que utilizam gasolina/álcool ou diesel como combustível, os de célula a combustível combinam hidrogênio e oxigênio para produzir eletricidade, que alimentará o motor elétrico. Uma vez que eles funcionam totalmente por eletricidade, esses carros são considerados veículos elétricos, enquanto sua autonomia e a forma de reabastecimento ainda se comparam a um veículo normal. Em muitos aspectos, eles se assemelham aos veículos 100% elétricos, diferenciando-se apenas pela forma que a energia é entregue ao motor elétrico.</a:t>
            </a:r>
            <a:endParaRPr sz="1000" dirty="0">
              <a:solidFill>
                <a:srgbClr val="000000"/>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00000"/>
                </a:solidFill>
                <a:latin typeface="Roboto"/>
                <a:ea typeface="Roboto"/>
                <a:cs typeface="Roboto"/>
                <a:sym typeface="Roboto"/>
              </a:rPr>
              <a:t>A conversão de gás hidrogênio em eletricidade produz apenas água e calor, ou seja, nesta conversão não há produção de gases poluentes. A produção do gás hidrogênio em si pode poluir, mas mesmo com o combustível vindo de fontes menos limpas como o carvão mineral, no total, os carros à célula a combustível geram 30% menos poluentes se comparados aos veículos convencionais.</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REFERÊNCIAS:</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http://www.promobe.com.br/wp-content/uploads/2019/04/Getrotech_2203_Alberto-Meyer.pdf</a:t>
            </a: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https://www.neocharge.com.br/tudo-sobre/carro-eletrico/tipos-veiculos-eletricos</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p:txBody>
      </p:sp>
      <p:sp>
        <p:nvSpPr>
          <p:cNvPr id="182" name="Google Shape;182;g9c19a21fb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18</a:t>
            </a:fld>
            <a:endParaRPr/>
          </a:p>
        </p:txBody>
      </p:sp>
    </p:spTree>
    <p:extLst>
      <p:ext uri="{BB962C8B-B14F-4D97-AF65-F5344CB8AC3E}">
        <p14:creationId xmlns:p14="http://schemas.microsoft.com/office/powerpoint/2010/main" val="34104986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SEGURANÇA EM ELETRIFICAÇÃO VEICULAR (3/4)</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b="0" i="0" dirty="0">
                <a:solidFill>
                  <a:srgbClr val="222222"/>
                </a:solidFill>
                <a:effectLst/>
                <a:latin typeface="Helvetica Neue"/>
              </a:rPr>
              <a:t>REVISTA O MECÂNICO. Artigo: Veículos elétricos e híbridos pegam fogo, sim! 2020. Disponível em: https://omecanico.com.br/artigo-veiculos-eletricos-e-hibridos-pegam-fogo-sim/. Acesso em: 28 out. 2020.</a:t>
            </a:r>
            <a:endParaRPr lang="pt-BR" b="0"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199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328392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SEGURANÇA EM ELETRIFICAÇÃO VEICULAR (4/4)</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b="0" i="0" dirty="0">
                <a:solidFill>
                  <a:srgbClr val="222222"/>
                </a:solidFill>
                <a:effectLst/>
                <a:latin typeface="Helvetica Neue"/>
              </a:rPr>
              <a:t>REVISTA O MECÂNICO. Artigo: Veículos elétricos e híbridos pegam fogo, sim! 2020. Disponível em: https://omecanico.com.br/artigo-veiculos-eletricos-e-hibridos-pegam-fogo-sim/. Acesso em: 28 out. 2020.</a:t>
            </a:r>
            <a:endParaRPr lang="pt-BR" b="0" dirty="0">
              <a:latin typeface="Abadi Extra Light" panose="020B0204020104020204" pitchFamily="34" charset="0"/>
            </a:endParaRP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999866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SMART GRID</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latin typeface="Abadi Extra Light" panose="020B0204020104020204" pitchFamily="34" charset="0"/>
              </a:rPr>
              <a:t>Sánchez, </a:t>
            </a:r>
            <a:r>
              <a:rPr lang="pt-BR" dirty="0" err="1">
                <a:latin typeface="Abadi Extra Light" panose="020B0204020104020204" pitchFamily="34" charset="0"/>
              </a:rPr>
              <a:t>A.s</a:t>
            </a:r>
            <a:r>
              <a:rPr lang="pt-BR" dirty="0">
                <a:latin typeface="Abadi Extra Light" panose="020B0204020104020204" pitchFamily="34" charset="0"/>
              </a:rPr>
              <a:t> &amp; Nogueira, Idelfonso &amp; </a:t>
            </a:r>
            <a:r>
              <a:rPr lang="pt-BR" dirty="0" err="1">
                <a:latin typeface="Abadi Extra Light" panose="020B0204020104020204" pitchFamily="34" charset="0"/>
              </a:rPr>
              <a:t>Kalid</a:t>
            </a:r>
            <a:r>
              <a:rPr lang="pt-BR" dirty="0">
                <a:latin typeface="Abadi Extra Light" panose="020B0204020104020204" pitchFamily="34" charset="0"/>
              </a:rPr>
              <a:t>, Ricardo &amp; Torres, </a:t>
            </a:r>
            <a:r>
              <a:rPr lang="pt-BR" dirty="0" err="1">
                <a:latin typeface="Abadi Extra Light" panose="020B0204020104020204" pitchFamily="34" charset="0"/>
              </a:rPr>
              <a:t>Ednildo</a:t>
            </a:r>
            <a:r>
              <a:rPr lang="pt-BR" dirty="0">
                <a:latin typeface="Abadi Extra Light" panose="020B0204020104020204" pitchFamily="34" charset="0"/>
              </a:rPr>
              <a:t>. (2016). </a:t>
            </a:r>
            <a:r>
              <a:rPr lang="pt-BR" dirty="0" err="1">
                <a:latin typeface="Abadi Extra Light" panose="020B0204020104020204" pitchFamily="34" charset="0"/>
              </a:rPr>
              <a:t>Load</a:t>
            </a:r>
            <a:r>
              <a:rPr lang="pt-BR" dirty="0">
                <a:latin typeface="Abadi Extra Light" panose="020B0204020104020204" pitchFamily="34" charset="0"/>
              </a:rPr>
              <a:t> </a:t>
            </a:r>
            <a:r>
              <a:rPr lang="pt-BR" dirty="0" err="1">
                <a:latin typeface="Abadi Extra Light" panose="020B0204020104020204" pitchFamily="34" charset="0"/>
              </a:rPr>
              <a:t>forecast</a:t>
            </a:r>
            <a:r>
              <a:rPr lang="pt-BR" dirty="0">
                <a:latin typeface="Abadi Extra Light" panose="020B0204020104020204" pitchFamily="34" charset="0"/>
              </a:rPr>
              <a:t> </a:t>
            </a:r>
            <a:r>
              <a:rPr lang="pt-BR" dirty="0" err="1">
                <a:latin typeface="Abadi Extra Light" panose="020B0204020104020204" pitchFamily="34" charset="0"/>
              </a:rPr>
              <a:t>models</a:t>
            </a:r>
            <a:r>
              <a:rPr lang="pt-BR" dirty="0">
                <a:latin typeface="Abadi Extra Light" panose="020B0204020104020204" pitchFamily="34" charset="0"/>
              </a:rPr>
              <a:t> </a:t>
            </a:r>
            <a:r>
              <a:rPr lang="pt-BR" dirty="0" err="1">
                <a:latin typeface="Abadi Extra Light" panose="020B0204020104020204" pitchFamily="34" charset="0"/>
              </a:rPr>
              <a:t>using</a:t>
            </a:r>
            <a:r>
              <a:rPr lang="pt-BR" dirty="0">
                <a:latin typeface="Abadi Extra Light" panose="020B0204020104020204" pitchFamily="34" charset="0"/>
              </a:rPr>
              <a:t> artificial neural networks: </a:t>
            </a:r>
            <a:r>
              <a:rPr lang="pt-BR" dirty="0" err="1">
                <a:latin typeface="Abadi Extra Light" panose="020B0204020104020204" pitchFamily="34" charset="0"/>
              </a:rPr>
              <a:t>application</a:t>
            </a:r>
            <a:r>
              <a:rPr lang="pt-BR" dirty="0">
                <a:latin typeface="Abadi Extra Light" panose="020B0204020104020204" pitchFamily="34" charset="0"/>
              </a:rPr>
              <a:t> in a </a:t>
            </a:r>
            <a:r>
              <a:rPr lang="pt-BR" dirty="0" err="1">
                <a:latin typeface="Abadi Extra Light" panose="020B0204020104020204" pitchFamily="34" charset="0"/>
              </a:rPr>
              <a:t>university</a:t>
            </a:r>
            <a:r>
              <a:rPr lang="pt-BR" dirty="0">
                <a:latin typeface="Abadi Extra Light" panose="020B0204020104020204" pitchFamily="34" charset="0"/>
              </a:rPr>
              <a:t> campus (In </a:t>
            </a:r>
            <a:r>
              <a:rPr lang="pt-BR" dirty="0" err="1">
                <a:latin typeface="Abadi Extra Light" panose="020B0204020104020204" pitchFamily="34" charset="0"/>
              </a:rPr>
              <a:t>Portuguese</a:t>
            </a:r>
            <a:r>
              <a:rPr lang="pt-BR" dirty="0">
                <a:latin typeface="Abadi Extra Light" panose="020B0204020104020204" pitchFamily="34" charset="0"/>
              </a:rPr>
              <a:t>). </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4738247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V2X (GRID</a:t>
            </a:r>
            <a:r>
              <a:rPr lang="pt-BR" b="1" baseline="0" dirty="0">
                <a:latin typeface="Abadi Extra Light" panose="020B0204020104020204" pitchFamily="34" charset="0"/>
              </a:rPr>
              <a:t> &amp; HOME)</a:t>
            </a:r>
            <a:endParaRPr lang="pt-BR"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b="0" i="0" dirty="0">
                <a:solidFill>
                  <a:srgbClr val="222222"/>
                </a:solidFill>
                <a:effectLst/>
                <a:latin typeface="Helvetica Neue"/>
              </a:rPr>
              <a:t>CHAIRIN. </a:t>
            </a:r>
            <a:r>
              <a:rPr lang="pt-BR" b="1" i="0" dirty="0">
                <a:solidFill>
                  <a:srgbClr val="222222"/>
                </a:solidFill>
                <a:effectLst/>
                <a:latin typeface="Helvetica Neue"/>
              </a:rPr>
              <a:t>“The </a:t>
            </a:r>
            <a:r>
              <a:rPr lang="pt-BR" b="1" i="0" dirty="0" err="1">
                <a:solidFill>
                  <a:srgbClr val="222222"/>
                </a:solidFill>
                <a:effectLst/>
                <a:latin typeface="Helvetica Neue"/>
              </a:rPr>
              <a:t>five</a:t>
            </a:r>
            <a:r>
              <a:rPr lang="pt-BR" b="1" i="0" dirty="0">
                <a:solidFill>
                  <a:srgbClr val="222222"/>
                </a:solidFill>
                <a:effectLst/>
                <a:latin typeface="Helvetica Neue"/>
              </a:rPr>
              <a:t> </a:t>
            </a:r>
            <a:r>
              <a:rPr lang="pt-BR" b="1" i="0" dirty="0" err="1">
                <a:solidFill>
                  <a:srgbClr val="222222"/>
                </a:solidFill>
                <a:effectLst/>
                <a:latin typeface="Helvetica Neue"/>
              </a:rPr>
              <a:t>levels</a:t>
            </a:r>
            <a:r>
              <a:rPr lang="pt-BR" b="1" i="0" dirty="0">
                <a:solidFill>
                  <a:srgbClr val="222222"/>
                </a:solidFill>
                <a:effectLst/>
                <a:latin typeface="Helvetica Neue"/>
              </a:rPr>
              <a:t> </a:t>
            </a:r>
            <a:r>
              <a:rPr lang="pt-BR" b="1" i="0" dirty="0" err="1">
                <a:solidFill>
                  <a:srgbClr val="222222"/>
                </a:solidFill>
                <a:effectLst/>
                <a:latin typeface="Helvetica Neue"/>
              </a:rPr>
              <a:t>of</a:t>
            </a:r>
            <a:r>
              <a:rPr lang="pt-BR" b="1" i="0" dirty="0">
                <a:solidFill>
                  <a:srgbClr val="222222"/>
                </a:solidFill>
                <a:effectLst/>
                <a:latin typeface="Helvetica Neue"/>
              </a:rPr>
              <a:t> Grid </a:t>
            </a:r>
            <a:r>
              <a:rPr lang="pt-BR" b="1" i="0" dirty="0" err="1">
                <a:solidFill>
                  <a:srgbClr val="222222"/>
                </a:solidFill>
                <a:effectLst/>
                <a:latin typeface="Helvetica Neue"/>
              </a:rPr>
              <a:t>Integration</a:t>
            </a:r>
            <a:r>
              <a:rPr lang="pt-BR" b="1" i="0" dirty="0">
                <a:solidFill>
                  <a:srgbClr val="222222"/>
                </a:solidFill>
                <a:effectLst/>
                <a:latin typeface="Helvetica Neue"/>
              </a:rPr>
              <a:t>”</a:t>
            </a:r>
            <a:r>
              <a:rPr lang="pt-BR" b="0" i="0" dirty="0">
                <a:solidFill>
                  <a:srgbClr val="222222"/>
                </a:solidFill>
                <a:effectLst/>
                <a:latin typeface="Helvetica Neue"/>
              </a:rPr>
              <a:t>. 2019. Disponível em: https://www.charinev.org/</a:t>
            </a:r>
            <a:r>
              <a:rPr lang="pt-BR" b="0" i="0" dirty="0" err="1">
                <a:solidFill>
                  <a:srgbClr val="222222"/>
                </a:solidFill>
                <a:effectLst/>
                <a:latin typeface="Helvetica Neue"/>
              </a:rPr>
              <a:t>news</a:t>
            </a:r>
            <a:r>
              <a:rPr lang="pt-BR" b="0" i="0" dirty="0">
                <a:solidFill>
                  <a:srgbClr val="222222"/>
                </a:solidFill>
                <a:effectLst/>
                <a:latin typeface="Helvetica Neue"/>
              </a:rPr>
              <a:t>/news-detail-2018/</a:t>
            </a:r>
            <a:r>
              <a:rPr lang="pt-BR" b="0" i="0" dirty="0" err="1">
                <a:solidFill>
                  <a:srgbClr val="222222"/>
                </a:solidFill>
                <a:effectLst/>
                <a:latin typeface="Helvetica Neue"/>
              </a:rPr>
              <a:t>news</a:t>
            </a:r>
            <a:r>
              <a:rPr lang="pt-BR" b="0" i="0" dirty="0">
                <a:solidFill>
                  <a:srgbClr val="222222"/>
                </a:solidFill>
                <a:effectLst/>
                <a:latin typeface="Helvetica Neue"/>
              </a:rPr>
              <a:t>/the-five-levels-of-grid-integration-charin-ev-grid-integration-roadmap-published/. Acesso em: 10 ago. 2020.</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059674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Calefação</a:t>
            </a:r>
            <a:r>
              <a:rPr lang="pt-BR" baseline="0" dirty="0">
                <a:latin typeface="Abadi Extra Light" panose="020B0204020104020204" pitchFamily="34" charset="0"/>
              </a:rPr>
              <a:t> </a:t>
            </a:r>
          </a:p>
          <a:p>
            <a:r>
              <a:rPr lang="pt-BR" baseline="0" dirty="0">
                <a:latin typeface="Abadi Extra Light" panose="020B0204020104020204" pitchFamily="34" charset="0"/>
              </a:rPr>
              <a:t>Conexão dispositivos inteligentes (smartphones, </a:t>
            </a:r>
            <a:r>
              <a:rPr lang="pt-BR" baseline="0" dirty="0" err="1">
                <a:latin typeface="Abadi Extra Light" panose="020B0204020104020204" pitchFamily="34" charset="0"/>
              </a:rPr>
              <a:t>pc</a:t>
            </a:r>
            <a:r>
              <a:rPr lang="pt-BR" baseline="0" dirty="0">
                <a:latin typeface="Abadi Extra Light" panose="020B0204020104020204" pitchFamily="34" charset="0"/>
              </a:rPr>
              <a:t>)</a:t>
            </a:r>
          </a:p>
          <a:p>
            <a:r>
              <a:rPr lang="pt-BR" baseline="0" dirty="0">
                <a:latin typeface="Abadi Extra Light" panose="020B0204020104020204" pitchFamily="34" charset="0"/>
              </a:rPr>
              <a:t>Suporte após uma contingencia (Ligação de sistema de iluminação, comunicação, </a:t>
            </a:r>
            <a:r>
              <a:rPr lang="pt-BR" baseline="0" dirty="0" err="1">
                <a:latin typeface="Abadi Extra Light" panose="020B0204020104020204" pitchFamily="34" charset="0"/>
              </a:rPr>
              <a:t>etc</a:t>
            </a:r>
            <a:r>
              <a:rPr lang="pt-BR" baseline="0" dirty="0">
                <a:latin typeface="Abadi Extra Light" panose="020B0204020104020204" pitchFamily="34" charset="0"/>
              </a:rPr>
              <a:t>)</a:t>
            </a:r>
          </a:p>
          <a:p>
            <a:endParaRPr lang="pt-BR" baseline="0" dirty="0">
              <a:latin typeface="Abadi Extra Light" panose="020B0204020104020204" pitchFamily="34" charset="0"/>
            </a:endParaRPr>
          </a:p>
          <a:p>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203</a:t>
            </a:fld>
            <a:endParaRPr lang="es-MX"/>
          </a:p>
        </p:txBody>
      </p:sp>
    </p:spTree>
    <p:extLst>
      <p:ext uri="{BB962C8B-B14F-4D97-AF65-F5344CB8AC3E}">
        <p14:creationId xmlns:p14="http://schemas.microsoft.com/office/powerpoint/2010/main" val="388996118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Calefação</a:t>
            </a:r>
            <a:r>
              <a:rPr lang="pt-BR" baseline="0" dirty="0">
                <a:latin typeface="Abadi Extra Light" panose="020B0204020104020204" pitchFamily="34" charset="0"/>
              </a:rPr>
              <a:t> </a:t>
            </a:r>
          </a:p>
          <a:p>
            <a:r>
              <a:rPr lang="pt-BR" baseline="0" dirty="0">
                <a:latin typeface="Abadi Extra Light" panose="020B0204020104020204" pitchFamily="34" charset="0"/>
              </a:rPr>
              <a:t>Conexão dispositivos inteligentes (smartphones, </a:t>
            </a:r>
            <a:r>
              <a:rPr lang="pt-BR" baseline="0" dirty="0" err="1">
                <a:latin typeface="Abadi Extra Light" panose="020B0204020104020204" pitchFamily="34" charset="0"/>
              </a:rPr>
              <a:t>pc</a:t>
            </a:r>
            <a:r>
              <a:rPr lang="pt-BR" baseline="0" dirty="0">
                <a:latin typeface="Abadi Extra Light" panose="020B0204020104020204" pitchFamily="34" charset="0"/>
              </a:rPr>
              <a:t>)</a:t>
            </a:r>
          </a:p>
          <a:p>
            <a:r>
              <a:rPr lang="pt-BR" baseline="0" dirty="0">
                <a:latin typeface="Abadi Extra Light" panose="020B0204020104020204" pitchFamily="34" charset="0"/>
              </a:rPr>
              <a:t>Suporte após uma contingencia (Ligação de sistema de iluminação, comunicação, </a:t>
            </a:r>
            <a:r>
              <a:rPr lang="pt-BR" baseline="0" dirty="0" err="1">
                <a:latin typeface="Abadi Extra Light" panose="020B0204020104020204" pitchFamily="34" charset="0"/>
              </a:rPr>
              <a:t>etc</a:t>
            </a:r>
            <a:r>
              <a:rPr lang="pt-BR" baseline="0" dirty="0">
                <a:latin typeface="Abadi Extra Light" panose="020B0204020104020204" pitchFamily="34" charset="0"/>
              </a:rPr>
              <a:t>)</a:t>
            </a:r>
          </a:p>
          <a:p>
            <a:endParaRPr lang="pt-BR" baseline="0" dirty="0">
              <a:latin typeface="Abadi Extra Light" panose="020B0204020104020204" pitchFamily="34" charset="0"/>
            </a:endParaRPr>
          </a:p>
          <a:p>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204</a:t>
            </a:fld>
            <a:endParaRPr lang="es-MX"/>
          </a:p>
        </p:txBody>
      </p:sp>
    </p:spTree>
    <p:extLst>
      <p:ext uri="{BB962C8B-B14F-4D97-AF65-F5344CB8AC3E}">
        <p14:creationId xmlns:p14="http://schemas.microsoft.com/office/powerpoint/2010/main" val="19924998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V2G</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7171285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Regulação</a:t>
            </a:r>
            <a:r>
              <a:rPr lang="pt-BR" baseline="0" dirty="0">
                <a:latin typeface="Abadi Extra Light" panose="020B0204020104020204" pitchFamily="34" charset="0"/>
              </a:rPr>
              <a:t> de frequência -</a:t>
            </a:r>
            <a:r>
              <a:rPr lang="pt-BR" baseline="0" dirty="0">
                <a:latin typeface="Abadi Extra Light" panose="020B0204020104020204" pitchFamily="34" charset="0"/>
                <a:sym typeface="Wingdings" panose="05000000000000000000" pitchFamily="2" charset="2"/>
              </a:rPr>
              <a:t> Serviço para o TSO, mercado estabelecido, atualmente funcionando!</a:t>
            </a:r>
          </a:p>
          <a:p>
            <a:endParaRPr lang="pt-BR" dirty="0">
              <a:latin typeface="Abadi Extra Light" panose="020B0204020104020204" pitchFamily="34" charset="0"/>
            </a:endParaRPr>
          </a:p>
          <a:p>
            <a:r>
              <a:rPr lang="pt-BR" dirty="0">
                <a:latin typeface="Abadi Extra Light" panose="020B0204020104020204" pitchFamily="34" charset="0"/>
              </a:rPr>
              <a:t>Devido</a:t>
            </a:r>
            <a:r>
              <a:rPr lang="pt-BR" baseline="0" dirty="0">
                <a:latin typeface="Abadi Extra Light" panose="020B0204020104020204" pitchFamily="34" charset="0"/>
              </a:rPr>
              <a:t> a pouca maturidade desta nova tecnologia, não existem mercados nem regulações estabelecidas para alguns serviços, especialmente ao nível de distribuição </a:t>
            </a:r>
          </a:p>
          <a:p>
            <a:endParaRPr lang="pt-BR" baseline="0" dirty="0">
              <a:latin typeface="Abadi Extra Light" panose="020B0204020104020204" pitchFamily="34" charset="0"/>
            </a:endParaRPr>
          </a:p>
          <a:p>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206</a:t>
            </a:fld>
            <a:endParaRPr lang="es-MX"/>
          </a:p>
        </p:txBody>
      </p:sp>
    </p:spTree>
    <p:extLst>
      <p:ext uri="{BB962C8B-B14F-4D97-AF65-F5344CB8AC3E}">
        <p14:creationId xmlns:p14="http://schemas.microsoft.com/office/powerpoint/2010/main" val="146682646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MX" dirty="0">
                <a:latin typeface="Abadi Extra Light" panose="020B0204020104020204" pitchFamily="34" charset="0"/>
              </a:rPr>
              <a:t>https://www.youtube.com/watch?v=YFBohHWF3L4</a:t>
            </a:r>
          </a:p>
          <a:p>
            <a:pPr marL="171450" indent="-171450">
              <a:buFontTx/>
              <a:buChar char="-"/>
            </a:pPr>
            <a:endParaRPr lang="pt-BR" dirty="0">
              <a:latin typeface="Abadi Extra Light" panose="020B0204020104020204" pitchFamily="34" charset="0"/>
            </a:endParaRPr>
          </a:p>
          <a:p>
            <a:pPr marL="171450" indent="-171450">
              <a:buFontTx/>
              <a:buChar char="-"/>
            </a:pPr>
            <a:r>
              <a:rPr lang="es-MX" dirty="0">
                <a:latin typeface="Abadi Extra Light" panose="020B0204020104020204" pitchFamily="34" charset="0"/>
              </a:rPr>
              <a:t>https://www.youtube.com/watch?v=QKg_GWDogFc</a:t>
            </a: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207</a:t>
            </a:fld>
            <a:endParaRPr lang="es-MX"/>
          </a:p>
        </p:txBody>
      </p:sp>
    </p:spTree>
    <p:extLst>
      <p:ext uri="{BB962C8B-B14F-4D97-AF65-F5344CB8AC3E}">
        <p14:creationId xmlns:p14="http://schemas.microsoft.com/office/powerpoint/2010/main" val="26084164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VEÍCULOS AUTÔNOMOS – DEFINIÇÃO E HABILITADORES </a:t>
            </a:r>
            <a:endParaRPr lang="en-US" b="1"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Helvetica Neue"/>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222222"/>
              </a:solidFill>
              <a:effectLst/>
              <a:latin typeface="Helvetica Neue"/>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222222"/>
                </a:solidFill>
                <a:effectLst/>
                <a:latin typeface="Helvetica Neue"/>
              </a:rPr>
              <a:t>THE CONVERSATION. </a:t>
            </a:r>
            <a:r>
              <a:rPr lang="en-US" b="1" i="0" dirty="0">
                <a:solidFill>
                  <a:srgbClr val="222222"/>
                </a:solidFill>
                <a:effectLst/>
                <a:latin typeface="Helvetica Neue"/>
              </a:rPr>
              <a:t>Autonomous cars: five reasons they still aren’t on our roads</a:t>
            </a:r>
            <a:r>
              <a:rPr lang="en-US" b="0" i="0" dirty="0">
                <a:solidFill>
                  <a:srgbClr val="222222"/>
                </a:solidFill>
                <a:effectLst/>
                <a:latin typeface="Helvetica Neue"/>
              </a:rPr>
              <a:t>. 2020. </a:t>
            </a:r>
            <a:r>
              <a:rPr lang="en-US" b="0" i="0" dirty="0" err="1">
                <a:solidFill>
                  <a:srgbClr val="222222"/>
                </a:solidFill>
                <a:effectLst/>
                <a:latin typeface="Helvetica Neue"/>
              </a:rPr>
              <a:t>Disponível</a:t>
            </a:r>
            <a:r>
              <a:rPr lang="en-US" b="0" i="0" dirty="0">
                <a:solidFill>
                  <a:srgbClr val="222222"/>
                </a:solidFill>
                <a:effectLst/>
                <a:latin typeface="Helvetica Neue"/>
              </a:rPr>
              <a:t> </a:t>
            </a:r>
            <a:r>
              <a:rPr lang="en-US" b="0" i="0" dirty="0" err="1">
                <a:solidFill>
                  <a:srgbClr val="222222"/>
                </a:solidFill>
                <a:effectLst/>
                <a:latin typeface="Helvetica Neue"/>
              </a:rPr>
              <a:t>em</a:t>
            </a:r>
            <a:r>
              <a:rPr lang="en-US" b="0" i="0" dirty="0">
                <a:solidFill>
                  <a:srgbClr val="222222"/>
                </a:solidFill>
                <a:effectLst/>
                <a:latin typeface="Helvetica Neue"/>
              </a:rPr>
              <a:t>: https://theconversation.com/autonomous-cars-five-reasons-they-still-arent-on-our-roads-143316. </a:t>
            </a:r>
            <a:r>
              <a:rPr lang="en-US" b="0" i="0" dirty="0" err="1">
                <a:solidFill>
                  <a:srgbClr val="222222"/>
                </a:solidFill>
                <a:effectLst/>
                <a:latin typeface="Helvetica Neue"/>
              </a:rPr>
              <a:t>Acesso</a:t>
            </a:r>
            <a:r>
              <a:rPr lang="en-US" b="0" i="0" dirty="0">
                <a:solidFill>
                  <a:srgbClr val="222222"/>
                </a:solidFill>
                <a:effectLst/>
                <a:latin typeface="Helvetica Neue"/>
              </a:rPr>
              <a:t> </a:t>
            </a:r>
            <a:r>
              <a:rPr lang="en-US" b="0" i="0" dirty="0" err="1">
                <a:solidFill>
                  <a:srgbClr val="222222"/>
                </a:solidFill>
                <a:effectLst/>
                <a:latin typeface="Helvetica Neue"/>
              </a:rPr>
              <a:t>em</a:t>
            </a:r>
            <a:r>
              <a:rPr lang="en-US" b="0" i="0" dirty="0">
                <a:solidFill>
                  <a:srgbClr val="222222"/>
                </a:solidFill>
                <a:effectLst/>
                <a:latin typeface="Helvetica Neue"/>
              </a:rPr>
              <a:t>: 10 out. 2020.</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8569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3c89b1b5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3c89b1b55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b="1" dirty="0">
                <a:solidFill>
                  <a:srgbClr val="5FB7F3"/>
                </a:solidFill>
                <a:latin typeface="Abadi Extra Light" panose="020B0204020104020204" pitchFamily="34" charset="0"/>
              </a:rPr>
              <a:t>TIPOS DISPONÍVEIS DE VES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O slide complementa o anterior, mostrando a configuração de cada tipo de VE e citando modelos conhecidos de cada tipo.</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REFERÊNCIAS:</a:t>
            </a:r>
          </a:p>
          <a:p>
            <a:pPr marL="0" lvl="0" indent="0" algn="l" rtl="0">
              <a:spcBef>
                <a:spcPts val="0"/>
              </a:spcBef>
              <a:spcAft>
                <a:spcPts val="0"/>
              </a:spcAft>
              <a:buNone/>
            </a:pPr>
            <a:endParaRP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https://www.neocharge.com.br/tudo-sobre/carro-eletrico/tipos-veiculos-eletricos</a:t>
            </a:r>
            <a:endParaRPr sz="1000" dirty="0">
              <a:latin typeface="Roboto"/>
              <a:ea typeface="Roboto"/>
              <a:cs typeface="Roboto"/>
              <a:sym typeface="Roboto"/>
            </a:endParaRPr>
          </a:p>
        </p:txBody>
      </p:sp>
      <p:sp>
        <p:nvSpPr>
          <p:cNvPr id="193" name="Google Shape;193;ga3c89b1b55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19</a:t>
            </a:fld>
            <a:endParaRPr/>
          </a:p>
        </p:txBody>
      </p:sp>
    </p:spTree>
    <p:extLst>
      <p:ext uri="{BB962C8B-B14F-4D97-AF65-F5344CB8AC3E}">
        <p14:creationId xmlns:p14="http://schemas.microsoft.com/office/powerpoint/2010/main" val="39407843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cs typeface="Segoe UI" panose="020B0502040204020203" pitchFamily="34" charset="0"/>
              </a:rPr>
              <a:t>VEÍCULOS AUTÔNOMOS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cs typeface="Segoe UI" panose="020B0502040204020203"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latin typeface="Abadi Extra Light" panose="020B0204020104020204" pitchFamily="34" charset="0"/>
                <a:cs typeface="Segoe UI" panose="020B0502040204020203" pitchFamily="34" charset="0"/>
              </a:rPr>
              <a:t>IDTECHEX (2017)https://www.idtechex.com/en/research-report/electric-vehicles-land-sea-and-air-2021-2041/779</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209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382211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cs typeface="Segoe UI" panose="020B0502040204020203" pitchFamily="34" charset="0"/>
              </a:rPr>
              <a:t>VEÍCULOS AUTÔNOMOS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cs typeface="Segoe UI" panose="020B0502040204020203"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latin typeface="Abadi Extra Light" panose="020B0204020104020204" pitchFamily="34" charset="0"/>
                <a:cs typeface="Segoe UI" panose="020B0502040204020203" pitchFamily="34" charset="0"/>
              </a:rPr>
              <a:t>IDTECHEX (2017)https://www.idtechex.com/en/research-report/electric-vehicles-land-sea-and-air-2021-2041/779</a:t>
            </a: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210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759060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cs typeface="Segoe UI" panose="020B0502040204020203" pitchFamily="34" charset="0"/>
              </a:rPr>
              <a:t>PARA ALÉM DO MODAL VIÁRIO: PERSPECTIVA ÁGUA E AR DA ELETRIFICAÇÃO</a:t>
            </a: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cs typeface="Segoe UI" panose="020B0502040204020203" pitchFamily="34" charset="0"/>
              </a:rPr>
              <a:t>REFERÊNCIAS: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latin typeface="Abadi Extra Light" panose="020B0204020104020204" pitchFamily="34" charset="0"/>
              <a:cs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pt-BR" dirty="0">
                <a:latin typeface="Abadi Extra Light" panose="020B0204020104020204" pitchFamily="34" charset="0"/>
                <a:cs typeface="Segoe UI" panose="020B0502040204020203" pitchFamily="34" charset="0"/>
              </a:rPr>
              <a:t>IDTECHEX (2017)https://www.idtechex.com/en/research-report/electric-vehicles-land-sea-and-air-2021-2041/779</a:t>
            </a:r>
          </a:p>
          <a:p>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211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3733658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DE VEÍCULOS ELÉTRICOS: TIPOLOGIA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Existem</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basicamente três tipos de infraestrutura de recarga de veículos elétricos: Troca de baterias (</a:t>
            </a:r>
            <a:r>
              <a:rPr lang="pt-BR" sz="1200" baseline="0" dirty="0" err="1">
                <a:latin typeface="Abadi Extra Light" panose="020B0204020104020204" pitchFamily="34" charset="0"/>
                <a:ea typeface="Segoe UI" panose="020B0502040204020203" pitchFamily="34" charset="0"/>
                <a:cs typeface="Segoe UI" panose="020B0502040204020203" pitchFamily="34" charset="0"/>
              </a:rPr>
              <a:t>battery</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swapping), Carregamento condutivo (</a:t>
            </a:r>
            <a:r>
              <a:rPr lang="pt-BR" sz="1200" i="1" baseline="0" dirty="0">
                <a:latin typeface="Abadi Extra Light" panose="020B0204020104020204" pitchFamily="34" charset="0"/>
                <a:ea typeface="Segoe UI" panose="020B0502040204020203" pitchFamily="34" charset="0"/>
                <a:cs typeface="Segoe UI" panose="020B0502040204020203" pitchFamily="34" charset="0"/>
              </a:rPr>
              <a:t>plug-in </a:t>
            </a:r>
            <a:r>
              <a:rPr lang="pt-BR" sz="1200" i="1" baseline="0" dirty="0" err="1">
                <a:latin typeface="Abadi Extra Light" panose="020B0204020104020204" pitchFamily="34" charset="0"/>
                <a:ea typeface="Segoe UI" panose="020B0502040204020203" pitchFamily="34" charset="0"/>
                <a:cs typeface="Segoe UI" panose="020B0502040204020203" pitchFamily="34" charset="0"/>
              </a:rPr>
              <a:t>charging</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e Carregamento indutivo (</a:t>
            </a:r>
            <a:r>
              <a:rPr lang="pt-BR" sz="1200" i="1" baseline="0" dirty="0">
                <a:latin typeface="Abadi Extra Light" panose="020B0204020104020204" pitchFamily="34" charset="0"/>
                <a:ea typeface="Segoe UI" panose="020B0502040204020203" pitchFamily="34" charset="0"/>
                <a:cs typeface="Segoe UI" panose="020B0502040204020203" pitchFamily="34" charset="0"/>
              </a:rPr>
              <a:t>wireless </a:t>
            </a:r>
            <a:r>
              <a:rPr lang="pt-BR" sz="1200" i="1" baseline="0" dirty="0" err="1">
                <a:latin typeface="Abadi Extra Light" panose="020B0204020104020204" pitchFamily="34" charset="0"/>
                <a:ea typeface="Segoe UI" panose="020B0502040204020203" pitchFamily="34" charset="0"/>
                <a:cs typeface="Segoe UI" panose="020B0502040204020203" pitchFamily="34" charset="0"/>
              </a:rPr>
              <a:t>charging</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a:t>
            </a: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1. Troca de baterias (</a:t>
            </a:r>
            <a:r>
              <a:rPr lang="pt-BR" sz="1200" i="1" dirty="0" err="1">
                <a:latin typeface="Abadi Extra Light" panose="020B0204020104020204" pitchFamily="34" charset="0"/>
                <a:ea typeface="Segoe UI" panose="020B0502040204020203" pitchFamily="34" charset="0"/>
                <a:cs typeface="Segoe UI" panose="020B0502040204020203" pitchFamily="34" charset="0"/>
              </a:rPr>
              <a:t>battery</a:t>
            </a:r>
            <a:r>
              <a:rPr lang="pt-BR" sz="1200" i="1" baseline="0" dirty="0">
                <a:latin typeface="Abadi Extra Light" panose="020B0204020104020204" pitchFamily="34" charset="0"/>
                <a:ea typeface="Segoe UI" panose="020B0502040204020203" pitchFamily="34" charset="0"/>
                <a:cs typeface="Segoe UI" panose="020B0502040204020203" pitchFamily="34" charset="0"/>
              </a:rPr>
              <a:t> swapping</a:t>
            </a:r>
            <a:r>
              <a:rPr lang="pt-BR" sz="1200" baseline="0" dirty="0">
                <a:latin typeface="Abadi Extra Light" panose="020B0204020104020204" pitchFamily="34" charset="0"/>
                <a:ea typeface="Segoe UI" panose="020B0502040204020203" pitchFamily="34" charset="0"/>
                <a:cs typeface="Segoe UI" panose="020B0502040204020203" pitchFamily="34" charset="0"/>
              </a:rPr>
              <a:t>)</a:t>
            </a: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A troca de bateria envolve a substituição de um banco de baterias usado por um</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outro</a:t>
            </a:r>
            <a:r>
              <a:rPr lang="pt-BR" sz="1200" dirty="0">
                <a:latin typeface="Abadi Extra Light" panose="020B0204020104020204" pitchFamily="34" charset="0"/>
                <a:ea typeface="Segoe UI" panose="020B0502040204020203" pitchFamily="34" charset="0"/>
                <a:cs typeface="Segoe UI" panose="020B0502040204020203" pitchFamily="34" charset="0"/>
              </a:rPr>
              <a:t> totalmente carregado em uma estação especial de troca. Essa abordagem tem</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como vantagem ser potencialmente </a:t>
            </a:r>
            <a:r>
              <a:rPr lang="pt-BR" sz="1200" dirty="0">
                <a:latin typeface="Abadi Extra Light" panose="020B0204020104020204" pitchFamily="34" charset="0"/>
                <a:ea typeface="Segoe UI" panose="020B0502040204020203" pitchFamily="34" charset="0"/>
                <a:cs typeface="Segoe UI" panose="020B0502040204020203" pitchFamily="34" charset="0"/>
              </a:rPr>
              <a:t>uma maneira mais rápida de 'recarregar' um veículo elétrico (em comparação com</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estações de recargas convencionais de uso residencial ou públicas lentas)</a:t>
            </a:r>
            <a:r>
              <a:rPr lang="pt-BR" sz="1200" dirty="0">
                <a:latin typeface="Abadi Extra Light" panose="020B0204020104020204" pitchFamily="34" charset="0"/>
                <a:ea typeface="Segoe UI" panose="020B0502040204020203" pitchFamily="34" charset="0"/>
                <a:cs typeface="Segoe UI" panose="020B0502040204020203" pitchFamily="34" charset="0"/>
              </a:rPr>
              <a:t>. </a:t>
            </a: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Esse método</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a:t>
            </a:r>
            <a:r>
              <a:rPr lang="pt-BR" sz="1200" dirty="0">
                <a:latin typeface="Abadi Extra Light" panose="020B0204020104020204" pitchFamily="34" charset="0"/>
                <a:ea typeface="Segoe UI" panose="020B0502040204020203" pitchFamily="34" charset="0"/>
                <a:cs typeface="Segoe UI" panose="020B0502040204020203" pitchFamily="34" charset="0"/>
              </a:rPr>
              <a:t>surgiu como uma possível</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a:t>
            </a:r>
            <a:r>
              <a:rPr lang="pt-BR" sz="1200" dirty="0">
                <a:latin typeface="Abadi Extra Light" panose="020B0204020104020204" pitchFamily="34" charset="0"/>
                <a:ea typeface="Segoe UI" panose="020B0502040204020203" pitchFamily="34" charset="0"/>
                <a:cs typeface="Segoe UI" panose="020B0502040204020203" pitchFamily="34" charset="0"/>
              </a:rPr>
              <a:t>tendência na</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retomada das tecnologias de mobilidade elétrica, inclusive com fabricantes como a Tesla, Renault, entre outros, abordando essa solução, mas perdendo força com o passar do tempo. A solução ainda continua sendo avaliada para aplicações em veículos levíssimos (scooters, bicicletas, outros), mas, no caso dos veículos leves e mais pesados, atualmente poucos fabricas ainda apostam nesse método e a infraestrutura especial de troca de baterias praticamente inexiste. </a:t>
            </a:r>
            <a:r>
              <a:rPr lang="pt-BR" sz="1200" dirty="0">
                <a:latin typeface="Abadi Extra Light" panose="020B0204020104020204" pitchFamily="34" charset="0"/>
                <a:ea typeface="Segoe UI" panose="020B0502040204020203" pitchFamily="34" charset="0"/>
                <a:cs typeface="Segoe UI" panose="020B0502040204020203" pitchFamily="34" charset="0"/>
              </a:rPr>
              <a:t>Uma série de barreiras impediu que a tecnologia de troca de bateria se generalizasse, incluindo a falta de modelos de veículos elétricos que suportem a troca de bateria, nenhum tipo ou tamanho padrão de bateria e o alto custo de desenvolvimento da infraestrutura de carregamento e troca associada.</a:t>
            </a: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pt-BR" sz="1200" dirty="0">
                <a:latin typeface="Abadi Extra Light" panose="020B0204020104020204" pitchFamily="34" charset="0"/>
                <a:ea typeface="Segoe UI" panose="020B0502040204020203" pitchFamily="34" charset="0"/>
                <a:cs typeface="Segoe UI" panose="020B0502040204020203" pitchFamily="34" charset="0"/>
              </a:rPr>
              <a:t>2. Carregamento condutivo (</a:t>
            </a:r>
            <a:r>
              <a:rPr lang="pt-BR" sz="1200" i="1" dirty="0">
                <a:latin typeface="Abadi Extra Light" panose="020B0204020104020204" pitchFamily="34" charset="0"/>
                <a:ea typeface="Segoe UI" panose="020B0502040204020203" pitchFamily="34" charset="0"/>
                <a:cs typeface="Segoe UI" panose="020B0502040204020203" pitchFamily="34" charset="0"/>
              </a:rPr>
              <a:t>plug-in </a:t>
            </a:r>
            <a:r>
              <a:rPr lang="pt-BR" sz="1200" i="1" dirty="0" err="1">
                <a:latin typeface="Abadi Extra Light" panose="020B0204020104020204" pitchFamily="34" charset="0"/>
                <a:ea typeface="Segoe UI" panose="020B0502040204020203" pitchFamily="34" charset="0"/>
                <a:cs typeface="Segoe UI" panose="020B0502040204020203" pitchFamily="34" charset="0"/>
              </a:rPr>
              <a:t>charging</a:t>
            </a:r>
            <a:r>
              <a:rPr lang="pt-BR" sz="1200" baseline="0" dirty="0">
                <a:latin typeface="Abadi Extra Light" panose="020B0204020104020204" pitchFamily="34" charset="0"/>
                <a:ea typeface="Segoe UI" panose="020B0502040204020203" pitchFamily="34" charset="0"/>
                <a:cs typeface="Segoe UI" panose="020B0502040204020203" pitchFamily="34" charset="0"/>
              </a:rPr>
              <a:t>)</a:t>
            </a: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O método</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de recarga por meio condutivo é a abordagem estabelecida atualmente no mercado em todo o mundo, com praticamente todas os sistemas de recargas existentes seguindo essa solução. Esse método permite a recarga das baterias dos veículos elétricos com diferentes potências e velocidades, bem como diferentes tipos de veículos (levíssimos, carros, ônibus, água e ar). Além disso, também permite o fluxo bidirecional da energia, ou seja, tanto da rede elétrica para o veículo, como das baterias do veículo para a rede elétrica. </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baseline="0" dirty="0">
                <a:latin typeface="Abadi Extra Light" panose="020B0204020104020204" pitchFamily="34" charset="0"/>
                <a:ea typeface="Segoe UI" panose="020B0502040204020203" pitchFamily="34" charset="0"/>
                <a:cs typeface="Segoe UI" panose="020B0502040204020203" pitchFamily="34" charset="0"/>
              </a:rPr>
              <a:t>O sistema de carregamento condutivo possui integração direta com a rede elétrica, e por ser o método atualmente existente e com um </a:t>
            </a:r>
            <a:r>
              <a:rPr lang="pt-BR" sz="1200" baseline="0" dirty="0" err="1">
                <a:latin typeface="Abadi Extra Light" panose="020B0204020104020204" pitchFamily="34" charset="0"/>
                <a:ea typeface="Segoe UI" panose="020B0502040204020203" pitchFamily="34" charset="0"/>
                <a:cs typeface="Segoe UI" panose="020B0502040204020203" pitchFamily="34" charset="0"/>
              </a:rPr>
              <a:t>roadmap</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definido de evolução nos próximos anos, será o foco do conteúdo apresentado neste documento.</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baseline="0" dirty="0">
                <a:latin typeface="Abadi Extra Light" panose="020B0204020104020204" pitchFamily="34" charset="0"/>
                <a:ea typeface="Segoe UI" panose="020B0502040204020203" pitchFamily="34" charset="0"/>
                <a:cs typeface="Segoe UI" panose="020B0502040204020203" pitchFamily="34" charset="0"/>
              </a:rPr>
              <a:t>3. Carregamento indutivo (</a:t>
            </a:r>
            <a:r>
              <a:rPr lang="pt-BR" sz="1200" i="1" baseline="0" dirty="0">
                <a:latin typeface="Abadi Extra Light" panose="020B0204020104020204" pitchFamily="34" charset="0"/>
                <a:ea typeface="Segoe UI" panose="020B0502040204020203" pitchFamily="34" charset="0"/>
                <a:cs typeface="Segoe UI" panose="020B0502040204020203" pitchFamily="34" charset="0"/>
              </a:rPr>
              <a:t>wireless </a:t>
            </a:r>
            <a:r>
              <a:rPr lang="pt-BR" sz="1200" i="1" baseline="0" dirty="0" err="1">
                <a:latin typeface="Abadi Extra Light" panose="020B0204020104020204" pitchFamily="34" charset="0"/>
                <a:ea typeface="Segoe UI" panose="020B0502040204020203" pitchFamily="34" charset="0"/>
                <a:cs typeface="Segoe UI" panose="020B0502040204020203" pitchFamily="34" charset="0"/>
              </a:rPr>
              <a:t>charging</a:t>
            </a:r>
            <a:r>
              <a:rPr lang="pt-BR" sz="1200" baseline="0" dirty="0">
                <a:latin typeface="Abadi Extra Light" panose="020B0204020104020204" pitchFamily="34" charset="0"/>
                <a:ea typeface="Segoe UI" panose="020B0502040204020203" pitchFamily="34" charset="0"/>
                <a:cs typeface="Segoe UI" panose="020B0502040204020203" pitchFamily="34" charset="0"/>
              </a:rPr>
              <a:t>)</a:t>
            </a: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dirty="0">
                <a:latin typeface="Abadi Extra Light" panose="020B0204020104020204" pitchFamily="34" charset="0"/>
                <a:ea typeface="Segoe UI" panose="020B0502040204020203" pitchFamily="34" charset="0"/>
                <a:cs typeface="Segoe UI" panose="020B0502040204020203" pitchFamily="34" charset="0"/>
              </a:rPr>
              <a:t>O carregamento indução não requer uma conexão física fixa entre o carregador e o veículo. Em vez disso, o sistema é carregado por meio da criação de um campo eletromagnético. O método sem fio atualmente opera em apenas alguns locais-piloto selecionados, mas com</a:t>
            </a:r>
            <a:r>
              <a:rPr lang="pt-BR" sz="1200" baseline="0" dirty="0">
                <a:latin typeface="Abadi Extra Light" panose="020B0204020104020204" pitchFamily="34" charset="0"/>
                <a:ea typeface="Segoe UI" panose="020B0502040204020203" pitchFamily="34" charset="0"/>
                <a:cs typeface="Segoe UI" panose="020B0502040204020203" pitchFamily="34" charset="0"/>
              </a:rPr>
              <a:t> grande potencial de assumir uma fátua do mercado de carregadores, tendo em vista a vantagem de um método prático e com boa experiência para o usuário. </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baseline="0" dirty="0">
                <a:latin typeface="Abadi Extra Light" panose="020B0204020104020204" pitchFamily="34" charset="0"/>
                <a:ea typeface="Segoe UI" panose="020B0502040204020203" pitchFamily="34" charset="0"/>
                <a:cs typeface="Segoe UI" panose="020B0502040204020203" pitchFamily="34" charset="0"/>
              </a:rPr>
              <a:t>As barreiras encontradas para essa tecnologias são principalmente duas: eficiência de transmissão de energia sem fio ainda é baixa e depende de um adequado posicionamento entre o ‘transmissor’ (situado no solo) e o ‘receptor’ da energia (situado no veículo). Há uma tendência que esse método seja mais usado com tecnologias de veículos autônomos.  </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Charging Basics 101: How to charge an Electric Vehicle: Plug-in, Battery Swap &amp; Wireless charging (</a:t>
            </a:r>
            <a:r>
              <a:rPr lang="pt-BR" sz="1200" baseline="0" dirty="0">
                <a:latin typeface="Abadi Extra Light" panose="020B0204020104020204" pitchFamily="34" charset="0"/>
                <a:ea typeface="Segoe UI" panose="020B0502040204020203" pitchFamily="34" charset="0"/>
                <a:cs typeface="Segoe UI" panose="020B0502040204020203" pitchFamily="34" charset="0"/>
              </a:rPr>
              <a:t>https://www.emobilitysimplified.com/2020/03/how-to-charge-electric-vehicle-plug-in-battery-swap.html)</a:t>
            </a:r>
          </a:p>
          <a:p>
            <a:pPr marL="0" indent="0">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a:p>
            <a:pPr marL="0" indent="0">
              <a:buFont typeface="Wingdings" panose="05000000000000000000" pitchFamily="2" charset="2"/>
              <a:buNone/>
            </a:pPr>
            <a:endParaRPr lang="pt-BR" sz="1200" dirty="0">
              <a:latin typeface="Abadi Extra Light" panose="020B0204020104020204" pitchFamily="34" charset="0"/>
              <a:ea typeface="Segoe UI" panose="020B0502040204020203" pitchFamily="34" charset="0"/>
              <a:cs typeface="Segoe UI" panose="020B0502040204020203"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216</a:t>
            </a:fld>
            <a:endParaRPr lang="pt-BR"/>
          </a:p>
        </p:txBody>
      </p:sp>
    </p:spTree>
    <p:extLst>
      <p:ext uri="{BB962C8B-B14F-4D97-AF65-F5344CB8AC3E}">
        <p14:creationId xmlns:p14="http://schemas.microsoft.com/office/powerpoint/2010/main" val="28395071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CARREGAMENTO CONDUTIVO EM CA e CC: CLASSIFICAÇÃO GERAL</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	O carregamento condutivo de </a:t>
            </a:r>
            <a:r>
              <a:rPr lang="pt-BR" dirty="0" err="1">
                <a:latin typeface="Abadi Extra Light" panose="020B0204020104020204" pitchFamily="34" charset="0"/>
              </a:rPr>
              <a:t>VEs</a:t>
            </a:r>
            <a:r>
              <a:rPr lang="pt-BR" baseline="0" dirty="0">
                <a:latin typeface="Abadi Extra Light" panose="020B0204020104020204" pitchFamily="34" charset="0"/>
              </a:rPr>
              <a:t> pode ser realizado em corrente alternada (CA) ou corrente contínua (CC).</a:t>
            </a:r>
            <a:r>
              <a:rPr lang="pt-BR" dirty="0">
                <a:latin typeface="Abadi Extra Light" panose="020B0204020104020204" pitchFamily="34" charset="0"/>
              </a:rPr>
              <a:t> Quando o veículo é conectado em uma alimentação em corrente alternada, seja monofásica ou trifásica, o equipamento que de fato transfere energia para as baterias, ou seja, o carregador, está embarcado no veículo (on-board). É este carregador embarcado que realiza a conversão de corrente alternada para corrente contínua, capaz de carregar as baterias. </a:t>
            </a: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Quando o veículo é conectado em um carregador CC, o carregador tem contato direto com os terminais da bateria e o equipamento que converte a energia proveniente da fonte de corrente alternada para corrente contínua está externo ao veículo, dentro da estação de recarga CC.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Em geral os</a:t>
            </a:r>
            <a:r>
              <a:rPr lang="pt-BR" sz="1200" kern="1200" baseline="0" dirty="0">
                <a:solidFill>
                  <a:schemeClr val="tx1"/>
                </a:solidFill>
                <a:effectLst/>
                <a:latin typeface="+mn-lt"/>
                <a:ea typeface="+mn-ea"/>
                <a:cs typeface="+mn-cs"/>
              </a:rPr>
              <a:t> carregadores CA caracterizam os sistema denominados de recarga lenta (ou normal) e semirrápida, enquanto que os carregadores CC caracterizam os sistemas denominados de recarga rápida ou ultrarrápida. Na figura estão apresentadas algumas características gerais dos sistemas de recarga no que se refere a potências, aplicações e velocidades típicas de </a:t>
            </a:r>
            <a:r>
              <a:rPr lang="pt-BR" sz="1200" kern="1200" baseline="0" dirty="0" err="1">
                <a:solidFill>
                  <a:schemeClr val="tx1"/>
                </a:solidFill>
                <a:effectLst/>
                <a:latin typeface="+mn-lt"/>
                <a:ea typeface="+mn-ea"/>
                <a:cs typeface="+mn-cs"/>
              </a:rPr>
              <a:t>carregamaneto</a:t>
            </a:r>
            <a:r>
              <a:rPr lang="pt-BR"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baseline="0" dirty="0">
                <a:solidFill>
                  <a:schemeClr val="tx1"/>
                </a:solidFill>
                <a:effectLst/>
                <a:latin typeface="+mn-lt"/>
                <a:ea typeface="+mn-ea"/>
                <a:cs typeface="+mn-cs"/>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Abadi Extra Light" panose="020B0204020104020204" pitchFamily="34" charset="0"/>
                <a:ea typeface="Segoe UI" panose="020B0502040204020203" pitchFamily="34" charset="0"/>
                <a:cs typeface="Segoe UI" panose="020B0502040204020203"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217</a:t>
            </a:fld>
            <a:endParaRPr lang="pt-BR"/>
          </a:p>
        </p:txBody>
      </p:sp>
    </p:spTree>
    <p:extLst>
      <p:ext uri="{BB962C8B-B14F-4D97-AF65-F5344CB8AC3E}">
        <p14:creationId xmlns:p14="http://schemas.microsoft.com/office/powerpoint/2010/main" val="182713722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CARREGADORES DE VEÍCULOS ELÉTIRICOS NO MUNDO</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No final de 2019, havia 7,3 milhões de carregadores de veículos elétricos instalados em todo o mundo, com um crescimento</a:t>
            </a:r>
            <a:r>
              <a:rPr lang="pt-BR" baseline="0" dirty="0">
                <a:latin typeface="Abadi Extra Light" panose="020B0204020104020204" pitchFamily="34" charset="0"/>
              </a:rPr>
              <a:t> de 40% em relação ao ano anterior.</a:t>
            </a:r>
            <a:r>
              <a:rPr lang="pt-BR" dirty="0">
                <a:latin typeface="Abadi Extra Light" panose="020B0204020104020204" pitchFamily="34" charset="0"/>
              </a:rPr>
              <a:t>, dos quais 6,5 milhões eram carregadores de veículos leves particulares, de recarga</a:t>
            </a:r>
            <a:r>
              <a:rPr lang="pt-BR" baseline="0" dirty="0">
                <a:latin typeface="Abadi Extra Light" panose="020B0204020104020204" pitchFamily="34" charset="0"/>
              </a:rPr>
              <a:t> </a:t>
            </a:r>
            <a:r>
              <a:rPr lang="pt-BR" dirty="0">
                <a:latin typeface="Abadi Extra Light" panose="020B0204020104020204" pitchFamily="34" charset="0"/>
              </a:rPr>
              <a:t>lentos ou normais, usados em casas, condomínios</a:t>
            </a:r>
            <a:r>
              <a:rPr lang="pt-BR" baseline="0" dirty="0">
                <a:latin typeface="Abadi Extra Light" panose="020B0204020104020204" pitchFamily="34" charset="0"/>
              </a:rPr>
              <a:t> </a:t>
            </a:r>
            <a:r>
              <a:rPr lang="pt-BR" dirty="0">
                <a:latin typeface="Abadi Extra Light" panose="020B0204020104020204" pitchFamily="34" charset="0"/>
              </a:rPr>
              <a:t>e locais de trabalho.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As estimativas para usados no estudo para esses carregadores lentos privados pressupõem que cada carro elétrico é atendido por 1,1 carregadores privados</a:t>
            </a:r>
            <a:r>
              <a:rPr lang="pt-BR" baseline="0" dirty="0">
                <a:latin typeface="Abadi Extra Light" panose="020B0204020104020204" pitchFamily="34" charset="0"/>
              </a:rPr>
              <a:t> </a:t>
            </a:r>
            <a:r>
              <a:rPr lang="pt-BR" dirty="0">
                <a:latin typeface="Abadi Extra Light" panose="020B0204020104020204" pitchFamily="34" charset="0"/>
              </a:rPr>
              <a:t>em média (em casa, ou no local de trabalho).</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badi Extra Light" panose="020B0204020104020204"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badi Extra Light" panose="020B0204020104020204" pitchFamily="34" charset="0"/>
              </a:rPr>
              <a:t>IEA, Global EV Outlook 2020 </a:t>
            </a:r>
            <a:endParaRPr lang="en-US" dirty="0">
              <a:latin typeface="Abadi Extra Light" panose="020B0204020104020204" pitchFamily="34" charset="0"/>
            </a:endParaRPr>
          </a:p>
          <a:p>
            <a:endParaRPr lang="pt-BR" dirty="0">
              <a:latin typeface="Abadi Extra Light" panose="020B0204020104020204" pitchFamily="34" charset="0"/>
            </a:endParaRP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218</a:t>
            </a:fld>
            <a:endParaRPr lang="pt-BR"/>
          </a:p>
        </p:txBody>
      </p:sp>
    </p:spTree>
    <p:extLst>
      <p:ext uri="{BB962C8B-B14F-4D97-AF65-F5344CB8AC3E}">
        <p14:creationId xmlns:p14="http://schemas.microsoft.com/office/powerpoint/2010/main" val="424445795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CARREGADORES DE VEÍCULOS ELÉTIRICOS NO MUNDO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latin typeface="Abadi Extra Light" panose="020B0204020104020204" pitchFamily="34" charset="0"/>
              </a:rPr>
              <a:t>A figura</a:t>
            </a:r>
            <a:r>
              <a:rPr lang="pt-PT" baseline="0" dirty="0">
                <a:latin typeface="Abadi Extra Light" panose="020B0204020104020204" pitchFamily="34" charset="0"/>
              </a:rPr>
              <a:t> apresenta uma </a:t>
            </a:r>
            <a:r>
              <a:rPr lang="pt-BR" baseline="0" dirty="0">
                <a:latin typeface="Abadi Extra Light" panose="020B0204020104020204" pitchFamily="34" charset="0"/>
              </a:rPr>
              <a:t>segmentação</a:t>
            </a:r>
            <a:r>
              <a:rPr lang="pt-BR" dirty="0">
                <a:solidFill>
                  <a:schemeClr val="bg2">
                    <a:lumMod val="25000"/>
                  </a:schemeClr>
                </a:solidFill>
                <a:latin typeface="Abadi Extra Light" panose="020B0204020104020204" pitchFamily="34" charset="0"/>
                <a:cs typeface="Segoe UI" panose="020B0502040204020203" pitchFamily="34" charset="0"/>
              </a:rPr>
              <a:t> do número de carregadores no mundo, por tipo e principais mercados.</a:t>
            </a:r>
            <a:r>
              <a:rPr lang="pt-PT" dirty="0">
                <a:latin typeface="Abadi Extra Light" panose="020B0204020104020204" pitchFamily="34" charset="0"/>
              </a:rPr>
              <a:t> Os carregadores de acesso público representaram 12% dos carregadores globais de veículos leves em 2019, a maioria dos quais são carregadores semirrápidos. Globalmente, o número de carregadores acessíveis ao público aumentou 60% em 2019 em comparação com o ano anterior, superior ao crescimento do número de veículos leves elétricos.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latin typeface="Abadi Extra Light" panose="020B0204020104020204" pitchFamily="34" charset="0"/>
              </a:rPr>
              <a:t>A China lidera o lançamento de carregadores acessíveis ao público, com destaque</a:t>
            </a:r>
            <a:r>
              <a:rPr lang="pt-PT" baseline="0" dirty="0">
                <a:latin typeface="Abadi Extra Light" panose="020B0204020104020204" pitchFamily="34" charset="0"/>
              </a:rPr>
              <a:t> para os </a:t>
            </a:r>
            <a:r>
              <a:rPr lang="pt-PT" dirty="0">
                <a:latin typeface="Abadi Extra Light" panose="020B0204020104020204" pitchFamily="34" charset="0"/>
              </a:rPr>
              <a:t>carregadores rápidos, que são adequados para suas densas áreas urbanas com menos oportunidades de carregamento privado em residê</a:t>
            </a:r>
            <a:r>
              <a:rPr lang="pt-PT" baseline="0" dirty="0">
                <a:latin typeface="Abadi Extra Light" panose="020B0204020104020204" pitchFamily="34" charset="0"/>
              </a:rPr>
              <a:t>ncias</a:t>
            </a:r>
            <a:r>
              <a:rPr lang="pt-PT" dirty="0">
                <a:latin typeface="Abadi Extra Light" panose="020B0204020104020204" pitchFamily="34" charset="0"/>
              </a:rPr>
              <a:t>.</a:t>
            </a: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badi Extra Light" panose="020B0204020104020204"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badi Extra Light" panose="020B0204020104020204" pitchFamily="34" charset="0"/>
              </a:rPr>
              <a:t>IEA, Global EV Outlook 2020 </a:t>
            </a:r>
            <a:endParaRPr lang="en-US"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219</a:t>
            </a:fld>
            <a:endParaRPr lang="pt-BR"/>
          </a:p>
        </p:txBody>
      </p:sp>
    </p:spTree>
    <p:extLst>
      <p:ext uri="{BB962C8B-B14F-4D97-AF65-F5344CB8AC3E}">
        <p14:creationId xmlns:p14="http://schemas.microsoft.com/office/powerpoint/2010/main" val="127803042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CARREGADORES DE VEÍCULOS ELÉTIRICOS NO MUNDO</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Em</a:t>
            </a:r>
            <a:r>
              <a:rPr lang="pt-BR" baseline="0" dirty="0">
                <a:latin typeface="Abadi Extra Light" panose="020B0204020104020204" pitchFamily="34" charset="0"/>
              </a:rPr>
              <a:t> se tratando de projeção de carregadores de VE no mundo, estima-se que em 2040 o número acumulado chegará a aproximadamente 300 milhões de sistemas instalados. A grande maioria continuará a ser baseada em sistemas de recarga lenta a semirrápida, para uso em residências e locais de trabalho, mas com um crescimento da participação de sistemas de recargas mais rápidos, no caso de aplicação em locais de acesso público.   </a:t>
            </a:r>
            <a:endParaRPr lang="pt-BR" dirty="0">
              <a:latin typeface="Abadi Extra Light" panose="020B0204020104020204" pitchFamily="34" charset="0"/>
            </a:endParaRP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BNEF;</a:t>
            </a:r>
            <a:r>
              <a:rPr lang="pt-BR" baseline="0" dirty="0">
                <a:latin typeface="Abadi Extra Light" panose="020B0204020104020204" pitchFamily="34" charset="0"/>
              </a:rPr>
              <a:t> Electric </a:t>
            </a:r>
            <a:r>
              <a:rPr lang="pt-BR" baseline="0" dirty="0" err="1">
                <a:latin typeface="Abadi Extra Light" panose="020B0204020104020204" pitchFamily="34" charset="0"/>
              </a:rPr>
              <a:t>Vehicle</a:t>
            </a:r>
            <a:r>
              <a:rPr lang="pt-BR" baseline="0" dirty="0">
                <a:latin typeface="Abadi Extra Light" panose="020B0204020104020204" pitchFamily="34" charset="0"/>
              </a:rPr>
              <a:t> Outlook 2020 (https://about.bnef.com/</a:t>
            </a:r>
            <a:r>
              <a:rPr lang="pt-BR" baseline="0" dirty="0" err="1">
                <a:latin typeface="Abadi Extra Light" panose="020B0204020104020204" pitchFamily="34" charset="0"/>
              </a:rPr>
              <a:t>electric-vehicle-outlook</a:t>
            </a:r>
            <a:r>
              <a:rPr lang="pt-BR" baseline="0" dirty="0">
                <a:latin typeface="Abadi Extra Light" panose="020B0204020104020204" pitchFamily="34" charset="0"/>
              </a:rPr>
              <a:t>)</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220</a:t>
            </a:fld>
            <a:endParaRPr lang="pt-BR"/>
          </a:p>
        </p:txBody>
      </p:sp>
    </p:spTree>
    <p:extLst>
      <p:ext uri="{BB962C8B-B14F-4D97-AF65-F5344CB8AC3E}">
        <p14:creationId xmlns:p14="http://schemas.microsoft.com/office/powerpoint/2010/main" val="388667863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EXEMPLOS DE CARREGADORES E FABRICANTES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Existem</a:t>
            </a:r>
            <a:r>
              <a:rPr lang="pt-BR" baseline="0" dirty="0">
                <a:latin typeface="Abadi Extra Light" panose="020B0204020104020204" pitchFamily="34" charset="0"/>
              </a:rPr>
              <a:t> diversos modelos e marcas de carregadores já presentes no mercado. A figura mostra alguns modelos de carregadores e de fabricantes envolvidos com essa tecnologia, englobando desde nomes conhecidos na indústria de eletroeletrônicos e energia, mas também novas empresas criadas para esse novo mercado.</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221</a:t>
            </a:fld>
            <a:endParaRPr lang="pt-BR"/>
          </a:p>
        </p:txBody>
      </p:sp>
    </p:spTree>
    <p:extLst>
      <p:ext uri="{BB962C8B-B14F-4D97-AF65-F5344CB8AC3E}">
        <p14:creationId xmlns:p14="http://schemas.microsoft.com/office/powerpoint/2010/main" val="354912350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NO BRASIL</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O número acumulado de carregadores instalados no Brasil até 2020 é de aprox. 5.500 unidades. Sendo que os carregadores públicos representam 12% desse total (carregadores rápidos são ~1% do total). Até 2020, os investimentos em carregadores públicos foram realizados principalmente por montadoras de veículos elétricos e concessionárias de energia,</a:t>
            </a:r>
            <a:r>
              <a:rPr lang="pt-BR" baseline="0" dirty="0">
                <a:latin typeface="Abadi Extra Light" panose="020B0204020104020204" pitchFamily="34" charset="0"/>
              </a:rPr>
              <a:t> sendo que esta última vem sendo responsável também pela instalação de carregadores de recarga rápida e ultrarrápida, viabilizados por meio de projetos pilotos no contexto do programa de P&amp;D da ANEEL.</a:t>
            </a:r>
            <a:endParaRPr lang="pt-BR" dirty="0">
              <a:latin typeface="Abadi Extra Light" panose="020B0204020104020204" pitchFamily="34" charset="0"/>
            </a:endParaRPr>
          </a:p>
          <a:p>
            <a:endParaRPr lang="pt-BR" dirty="0">
              <a:latin typeface="Abadi Extra Light" panose="020B0204020104020204" pitchFamily="34" charset="0"/>
            </a:endParaRPr>
          </a:p>
          <a:p>
            <a:r>
              <a:rPr lang="pt-BR" sz="1200" b="0" i="0" kern="1200" dirty="0">
                <a:solidFill>
                  <a:schemeClr val="tx1"/>
                </a:solidFill>
                <a:effectLst/>
                <a:latin typeface="+mn-lt"/>
                <a:ea typeface="+mn-ea"/>
                <a:cs typeface="+mn-cs"/>
              </a:rPr>
              <a:t>Um marco</a:t>
            </a:r>
            <a:r>
              <a:rPr lang="pt-BR" sz="1200" b="0" i="0" kern="1200" baseline="0" dirty="0">
                <a:solidFill>
                  <a:schemeClr val="tx1"/>
                </a:solidFill>
                <a:effectLst/>
                <a:latin typeface="+mn-lt"/>
                <a:ea typeface="+mn-ea"/>
                <a:cs typeface="+mn-cs"/>
              </a:rPr>
              <a:t> de destaque e pioneiro no cenário da </a:t>
            </a:r>
            <a:r>
              <a:rPr lang="pt-BR" sz="1200" b="0" i="0" kern="1200" baseline="0" dirty="0" err="1">
                <a:solidFill>
                  <a:schemeClr val="tx1"/>
                </a:solidFill>
                <a:effectLst/>
                <a:latin typeface="+mn-lt"/>
                <a:ea typeface="+mn-ea"/>
                <a:cs typeface="+mn-cs"/>
              </a:rPr>
              <a:t>eletromobilidade</a:t>
            </a:r>
            <a:r>
              <a:rPr lang="pt-BR" sz="1200" b="0" i="0" kern="1200" baseline="0" dirty="0">
                <a:solidFill>
                  <a:schemeClr val="tx1"/>
                </a:solidFill>
                <a:effectLst/>
                <a:latin typeface="+mn-lt"/>
                <a:ea typeface="+mn-ea"/>
                <a:cs typeface="+mn-cs"/>
              </a:rPr>
              <a:t> no país foi a criação da Resolução Normativa nº 819/2018 da ANEEL. </a:t>
            </a:r>
            <a:r>
              <a:rPr lang="pt-BR" sz="1200" b="0" i="0" kern="1200" dirty="0">
                <a:solidFill>
                  <a:schemeClr val="tx1"/>
                </a:solidFill>
                <a:effectLst/>
                <a:latin typeface="+mn-lt"/>
                <a:ea typeface="+mn-ea"/>
                <a:cs typeface="+mn-cs"/>
              </a:rPr>
              <a:t>Esta é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primeira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regulamentação sobre a recarga de veículos elétricos no</a:t>
            </a:r>
            <a:r>
              <a:rPr lang="pt-BR" sz="1200" b="0" i="0" kern="1200" baseline="0" dirty="0">
                <a:solidFill>
                  <a:schemeClr val="tx1"/>
                </a:solidFill>
                <a:effectLst/>
                <a:latin typeface="+mn-lt"/>
                <a:ea typeface="+mn-ea"/>
                <a:cs typeface="+mn-cs"/>
              </a:rPr>
              <a:t> Brasil, e estabelece os procedimentos gerais para</a:t>
            </a:r>
            <a:r>
              <a:rPr lang="pt-BR" sz="1200" b="0" i="0" kern="1200" dirty="0">
                <a:solidFill>
                  <a:schemeClr val="tx1"/>
                </a:solidFill>
                <a:effectLst/>
                <a:latin typeface="+mn-lt"/>
                <a:ea typeface="+mn-ea"/>
                <a:cs typeface="+mn-cs"/>
              </a:rPr>
              <a:t> interessados na prestação desse serviço (distribuidoras, postos de combustíveis, shopping centers, empreendedores etc.), reduzindo a incerteza para os que desejam investir no desenvolvimento da infraestrutura de recarga.</a:t>
            </a: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A ANEEL optou por uma regulamentação mínima do tema, com o objetivo principal de evitar interferências indesejáveis dessas atividades com a operação da rede elétrica e garantir que as tarifas dos consumidores de energia elétrica das distribuidoras não sejam impactadas pela prestação do referido serviço quando realizado pelas distribuidoras de energia elétrica.</a:t>
            </a: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É permitida a qualquer interessado a realização de atividades de recarga de veículos elétricos, inclusive para fins de exploração comercial a preços livremente negociados, a chamada recarga pública. </a:t>
            </a: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REFER}ENCIAS:</a:t>
            </a:r>
          </a:p>
          <a:p>
            <a:endParaRPr lang="pt-BR"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pt-BR" sz="1200" b="0" i="0" kern="1200" dirty="0">
                <a:solidFill>
                  <a:schemeClr val="tx1"/>
                </a:solidFill>
                <a:effectLst/>
                <a:latin typeface="+mn-lt"/>
                <a:ea typeface="+mn-ea"/>
                <a:cs typeface="+mn-cs"/>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222</a:t>
            </a:fld>
            <a:endParaRPr lang="pt-BR"/>
          </a:p>
        </p:txBody>
      </p:sp>
    </p:spTree>
    <p:extLst>
      <p:ext uri="{BB962C8B-B14F-4D97-AF65-F5344CB8AC3E}">
        <p14:creationId xmlns:p14="http://schemas.microsoft.com/office/powerpoint/2010/main" val="105223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c19a21fbe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c19a21fbe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VANTAGENS DOS VEÍCULOS ELÉTRICOS</a:t>
            </a:r>
            <a:endParaRPr lang="pt-BR" sz="1000" b="1"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O slide apresenta um resumo das diversas vantagens dos Veículos elétricos: segurança, eficiência, durabilidade, autonomia, potência de recarga e custo de manutenção.</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REFERÊNCIAS: </a:t>
            </a:r>
          </a:p>
          <a:p>
            <a:pPr marL="0" lvl="0" indent="0" algn="l" rtl="0">
              <a:spcBef>
                <a:spcPts val="0"/>
              </a:spcBef>
              <a:spcAft>
                <a:spcPts val="0"/>
              </a:spcAft>
              <a:buNone/>
            </a:pPr>
            <a:endParaRPr lang="pt-B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https://www2.camara.leg.br/atividade-legislativa/comissoes/comissoes-permanentes/cvt/audiencias-publicas/audiencias-publicas-2018/arquivos-de-eventos/ap-04-07.18/anfavea</a:t>
            </a:r>
            <a:endParaRPr sz="1000" dirty="0">
              <a:latin typeface="Roboto"/>
              <a:ea typeface="Roboto"/>
              <a:cs typeface="Roboto"/>
              <a:sym typeface="Roboto"/>
            </a:endParaRPr>
          </a:p>
        </p:txBody>
      </p:sp>
      <p:sp>
        <p:nvSpPr>
          <p:cNvPr id="204" name="Google Shape;204;g9c19a21fbe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20</a:t>
            </a:fld>
            <a:endParaRPr/>
          </a:p>
        </p:txBody>
      </p:sp>
    </p:spTree>
    <p:extLst>
      <p:ext uri="{BB962C8B-B14F-4D97-AF65-F5344CB8AC3E}">
        <p14:creationId xmlns:p14="http://schemas.microsoft.com/office/powerpoint/2010/main" val="154391773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NO BRASIL</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Dentre os investimentos realizados pelas concessionárias</a:t>
            </a:r>
            <a:r>
              <a:rPr lang="pt-BR" baseline="0" dirty="0">
                <a:latin typeface="Abadi Extra Light" panose="020B0204020104020204" pitchFamily="34" charset="0"/>
              </a:rPr>
              <a:t> de energia elétrica, no âmbito de projetos pilotos de P&amp;D, está a viabilização dos chamados “corredores elétricos” ou “</a:t>
            </a:r>
            <a:r>
              <a:rPr lang="pt-BR" baseline="0" dirty="0" err="1">
                <a:latin typeface="Abadi Extra Light" panose="020B0204020104020204" pitchFamily="34" charset="0"/>
              </a:rPr>
              <a:t>eletrovias</a:t>
            </a:r>
            <a:r>
              <a:rPr lang="pt-BR" baseline="0" dirty="0">
                <a:latin typeface="Abadi Extra Light" panose="020B0204020104020204" pitchFamily="34" charset="0"/>
              </a:rPr>
              <a:t>”, que são sistemas de carregamento instalados ao longo de rodovias, em geral de recarga rápida. </a:t>
            </a:r>
          </a:p>
          <a:p>
            <a:endParaRPr lang="pt-BR" baseline="0" dirty="0">
              <a:latin typeface="Abadi Extra Light" panose="020B0204020104020204" pitchFamily="34" charset="0"/>
            </a:endParaRPr>
          </a:p>
          <a:p>
            <a:r>
              <a:rPr lang="pt-BR" baseline="0" dirty="0">
                <a:latin typeface="Abadi Extra Light" panose="020B0204020104020204" pitchFamily="34" charset="0"/>
              </a:rPr>
              <a:t>Devido a sua vasta dimensão e número de rodovias no país, esse tipo de infraestrutura é de grande interesse, permitindo o carregamento rápido em deslocamentos de maior distância, e incentivando ao mesmo tempo o mercado de veículos elétricos.</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223</a:t>
            </a:fld>
            <a:endParaRPr lang="pt-BR"/>
          </a:p>
        </p:txBody>
      </p:sp>
    </p:spTree>
    <p:extLst>
      <p:ext uri="{BB962C8B-B14F-4D97-AF65-F5344CB8AC3E}">
        <p14:creationId xmlns:p14="http://schemas.microsoft.com/office/powerpoint/2010/main" val="6784453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CARACTERIZAÇÃO TÉCNICA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Em termos técnicos,</a:t>
            </a:r>
            <a:r>
              <a:rPr lang="pt-BR" baseline="0" dirty="0">
                <a:latin typeface="Abadi Extra Light" panose="020B0204020104020204" pitchFamily="34" charset="0"/>
              </a:rPr>
              <a:t> a caracterização de tecnologias, processos e infraestrutura de recarga é definida por um conjunto de normas internacionais, mostradas na figura. Essas normas englobam todas a características relacionadas a tipos de conectores, comunicação, aspectos de segurança e da arquitetura do sistema. Dentre essas normas, para os fins deste estudo a respeito dos sistemas de recarga, e destacam as normas da </a:t>
            </a:r>
            <a:r>
              <a:rPr lang="pt-BR" b="0" baseline="0" dirty="0">
                <a:latin typeface="Abadi Extra Light" panose="020B0204020104020204" pitchFamily="34" charset="0"/>
              </a:rPr>
              <a:t>série </a:t>
            </a:r>
            <a:r>
              <a:rPr lang="pt-BR" b="0" dirty="0">
                <a:solidFill>
                  <a:schemeClr val="accent1">
                    <a:lumMod val="50000"/>
                  </a:schemeClr>
                </a:solidFill>
                <a:latin typeface="Abadi Extra Light" panose="020B0204020104020204" pitchFamily="34" charset="0"/>
                <a:cs typeface="Segoe UI" panose="020B0502040204020203" pitchFamily="34" charset="0"/>
              </a:rPr>
              <a:t>IEC 61851, a SAE J1772 e a ISO/IEC 15118.</a:t>
            </a:r>
            <a:r>
              <a:rPr lang="pt-BR" b="0" baseline="0" dirty="0">
                <a:solidFill>
                  <a:schemeClr val="accent1">
                    <a:lumMod val="50000"/>
                  </a:schemeClr>
                </a:solidFill>
                <a:latin typeface="Abadi Extra Light" panose="020B0204020104020204" pitchFamily="34" charset="0"/>
                <a:cs typeface="Segoe UI" panose="020B0502040204020203" pitchFamily="34" charset="0"/>
              </a:rPr>
              <a:t> </a:t>
            </a:r>
          </a:p>
          <a:p>
            <a:endParaRPr lang="pt-BR" b="0" baseline="0"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226</a:t>
            </a:fld>
            <a:endParaRPr lang="pt-BR"/>
          </a:p>
        </p:txBody>
      </p:sp>
    </p:spTree>
    <p:extLst>
      <p:ext uri="{BB962C8B-B14F-4D97-AF65-F5344CB8AC3E}">
        <p14:creationId xmlns:p14="http://schemas.microsoft.com/office/powerpoint/2010/main" val="55102740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CARACTERIZAÇÃO TÉCNICA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Norma SAE J1772: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bg2">
                    <a:lumMod val="25000"/>
                  </a:schemeClr>
                </a:solidFill>
                <a:latin typeface="Abadi Extra Light" panose="020B0204020104020204" pitchFamily="34" charset="0"/>
                <a:cs typeface="Segoe UI" panose="020B0502040204020203" pitchFamily="34" charset="0"/>
              </a:rPr>
              <a:t>A recarga por condutores como conhecemos hoje teve surgimento no final dos anos 90, quando um grupo da SAE iniciou a criação do documento “SAE Surface </a:t>
            </a:r>
            <a:r>
              <a:rPr lang="pt-BR" dirty="0" err="1">
                <a:solidFill>
                  <a:schemeClr val="bg2">
                    <a:lumMod val="25000"/>
                  </a:schemeClr>
                </a:solidFill>
                <a:latin typeface="Abadi Extra Light" panose="020B0204020104020204" pitchFamily="34" charset="0"/>
                <a:cs typeface="Segoe UI" panose="020B0502040204020203" pitchFamily="34" charset="0"/>
              </a:rPr>
              <a:t>Vehicle</a:t>
            </a:r>
            <a:r>
              <a:rPr lang="pt-BR" dirty="0">
                <a:solidFill>
                  <a:schemeClr val="bg2">
                    <a:lumMod val="25000"/>
                  </a:schemeClr>
                </a:solidFill>
                <a:latin typeface="Abadi Extra Light" panose="020B0204020104020204" pitchFamily="34" charset="0"/>
                <a:cs typeface="Segoe UI" panose="020B0502040204020203" pitchFamily="34" charset="0"/>
              </a:rPr>
              <a:t> </a:t>
            </a:r>
            <a:r>
              <a:rPr lang="pt-BR" dirty="0" err="1">
                <a:solidFill>
                  <a:schemeClr val="bg2">
                    <a:lumMod val="25000"/>
                  </a:schemeClr>
                </a:solidFill>
                <a:latin typeface="Abadi Extra Light" panose="020B0204020104020204" pitchFamily="34" charset="0"/>
                <a:cs typeface="Segoe UI" panose="020B0502040204020203" pitchFamily="34" charset="0"/>
              </a:rPr>
              <a:t>Recommended</a:t>
            </a:r>
            <a:r>
              <a:rPr lang="pt-BR" dirty="0">
                <a:solidFill>
                  <a:schemeClr val="bg2">
                    <a:lumMod val="25000"/>
                  </a:schemeClr>
                </a:solidFill>
                <a:latin typeface="Abadi Extra Light" panose="020B0204020104020204" pitchFamily="34" charset="0"/>
                <a:cs typeface="Segoe UI" panose="020B0502040204020203" pitchFamily="34" charset="0"/>
              </a:rPr>
              <a:t> </a:t>
            </a:r>
            <a:r>
              <a:rPr lang="pt-BR" dirty="0" err="1">
                <a:solidFill>
                  <a:schemeClr val="bg2">
                    <a:lumMod val="25000"/>
                  </a:schemeClr>
                </a:solidFill>
                <a:latin typeface="Abadi Extra Light" panose="020B0204020104020204" pitchFamily="34" charset="0"/>
                <a:cs typeface="Segoe UI" panose="020B0502040204020203" pitchFamily="34" charset="0"/>
              </a:rPr>
              <a:t>Practice</a:t>
            </a:r>
            <a:r>
              <a:rPr lang="pt-BR" dirty="0">
                <a:solidFill>
                  <a:schemeClr val="bg2">
                    <a:lumMod val="25000"/>
                  </a:schemeClr>
                </a:solidFill>
                <a:latin typeface="Abadi Extra Light" panose="020B0204020104020204" pitchFamily="34" charset="0"/>
                <a:cs typeface="Segoe UI" panose="020B0502040204020203" pitchFamily="34" charset="0"/>
              </a:rPr>
              <a:t> J1772, SAE Electric </a:t>
            </a:r>
            <a:r>
              <a:rPr lang="pt-BR" dirty="0" err="1">
                <a:solidFill>
                  <a:schemeClr val="bg2">
                    <a:lumMod val="25000"/>
                  </a:schemeClr>
                </a:solidFill>
                <a:latin typeface="Abadi Extra Light" panose="020B0204020104020204" pitchFamily="34" charset="0"/>
                <a:cs typeface="Segoe UI" panose="020B0502040204020203" pitchFamily="34" charset="0"/>
              </a:rPr>
              <a:t>Vehicle</a:t>
            </a:r>
            <a:r>
              <a:rPr lang="pt-BR" dirty="0">
                <a:solidFill>
                  <a:schemeClr val="bg2">
                    <a:lumMod val="25000"/>
                  </a:schemeClr>
                </a:solidFill>
                <a:latin typeface="Abadi Extra Light" panose="020B0204020104020204" pitchFamily="34" charset="0"/>
                <a:cs typeface="Segoe UI" panose="020B0502040204020203" pitchFamily="34" charset="0"/>
              </a:rPr>
              <a:t> </a:t>
            </a:r>
            <a:r>
              <a:rPr lang="pt-BR" dirty="0" err="1">
                <a:solidFill>
                  <a:schemeClr val="bg2">
                    <a:lumMod val="25000"/>
                  </a:schemeClr>
                </a:solidFill>
                <a:latin typeface="Abadi Extra Light" panose="020B0204020104020204" pitchFamily="34" charset="0"/>
                <a:cs typeface="Segoe UI" panose="020B0502040204020203" pitchFamily="34" charset="0"/>
              </a:rPr>
              <a:t>Conductive</a:t>
            </a:r>
            <a:r>
              <a:rPr lang="pt-BR" dirty="0">
                <a:solidFill>
                  <a:schemeClr val="bg2">
                    <a:lumMod val="25000"/>
                  </a:schemeClr>
                </a:solidFill>
                <a:latin typeface="Abadi Extra Light" panose="020B0204020104020204" pitchFamily="34" charset="0"/>
                <a:cs typeface="Segoe UI" panose="020B0502040204020203" pitchFamily="34" charset="0"/>
              </a:rPr>
              <a:t> Charge </a:t>
            </a:r>
            <a:r>
              <a:rPr lang="pt-BR" dirty="0" err="1">
                <a:solidFill>
                  <a:schemeClr val="bg2">
                    <a:lumMod val="25000"/>
                  </a:schemeClr>
                </a:solidFill>
                <a:latin typeface="Abadi Extra Light" panose="020B0204020104020204" pitchFamily="34" charset="0"/>
                <a:cs typeface="Segoe UI" panose="020B0502040204020203" pitchFamily="34" charset="0"/>
              </a:rPr>
              <a:t>Coupler</a:t>
            </a:r>
            <a:r>
              <a:rPr lang="pt-BR" dirty="0">
                <a:solidFill>
                  <a:schemeClr val="bg2">
                    <a:lumMod val="25000"/>
                  </a:schemeClr>
                </a:solidFill>
                <a:latin typeface="Abadi Extra Light" panose="020B0204020104020204" pitchFamily="34" charset="0"/>
                <a:cs typeface="Segoe UI" panose="020B0502040204020203" pitchFamily="34" charset="0"/>
              </a:rPr>
              <a:t>”, um conjunto de diretrizes para a execução do carregamento de forma segura.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solidFill>
                <a:schemeClr val="bg2">
                  <a:lumMod val="25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Essa norma</a:t>
            </a:r>
            <a:r>
              <a:rPr lang="pt-BR" baseline="0" dirty="0">
                <a:latin typeface="Abadi Extra Light" panose="020B0204020104020204" pitchFamily="34" charset="0"/>
              </a:rPr>
              <a:t> é</a:t>
            </a:r>
            <a:r>
              <a:rPr lang="pt-BR" dirty="0">
                <a:latin typeface="Abadi Extra Light" panose="020B0204020104020204" pitchFamily="34" charset="0"/>
              </a:rPr>
              <a:t> um padrão válido para o mercado norte-americano, e define os requisitos físicos, elétricos, funcionais e de desempenho gerais para facilitar o carregamento condutivo de </a:t>
            </a:r>
            <a:r>
              <a:rPr lang="pt-BR" dirty="0" err="1">
                <a:latin typeface="Abadi Extra Light" panose="020B0204020104020204" pitchFamily="34" charset="0"/>
              </a:rPr>
              <a:t>VEs</a:t>
            </a:r>
            <a:r>
              <a:rPr lang="pt-BR" dirty="0">
                <a:latin typeface="Abadi Extra Light" panose="020B0204020104020204" pitchFamily="34" charset="0"/>
              </a:rPr>
              <a:t> na América do Norte. A SAE J1772 foi a primeira iniciativa</a:t>
            </a:r>
            <a:r>
              <a:rPr lang="pt-BR" baseline="0" dirty="0">
                <a:latin typeface="Abadi Extra Light" panose="020B0204020104020204" pitchFamily="34" charset="0"/>
              </a:rPr>
              <a:t> normativa a ser criada. Porém, atualmente está restrita ao mercado norte-americano, e é englobada nas normas IEC 61851 e IEC 62196, apresentadas na sequencia, válidas em todo o mundo, inclusive adotadas pela ABNT.</a:t>
            </a:r>
            <a:endParaRPr lang="pt-BR" dirty="0">
              <a:latin typeface="Abadi Extra Light" panose="020B0204020104020204" pitchFamily="34" charset="0"/>
            </a:endParaRPr>
          </a:p>
          <a:p>
            <a:endParaRPr lang="pt-BR" sz="1200" b="1" baseline="0" dirty="0">
              <a:solidFill>
                <a:schemeClr val="accent1">
                  <a:lumMod val="50000"/>
                </a:schemeClr>
              </a:solidFill>
              <a:latin typeface="Abadi Extra Light" panose="020B0204020104020204" pitchFamily="34" charset="0"/>
              <a:cs typeface="Segoe UI" panose="020B0502040204020203" pitchFamily="34" charset="0"/>
            </a:endParaRPr>
          </a:p>
          <a:p>
            <a:endParaRPr lang="pt-BR" sz="1200" b="1" baseline="0" dirty="0">
              <a:solidFill>
                <a:schemeClr val="accent1">
                  <a:lumMod val="50000"/>
                </a:schemeClr>
              </a:solidFill>
              <a:latin typeface="Abadi Extra Light" panose="020B0204020104020204" pitchFamily="34" charset="0"/>
              <a:cs typeface="Segoe UI" panose="020B0502040204020203" pitchFamily="34" charset="0"/>
            </a:endParaRPr>
          </a:p>
          <a:p>
            <a:r>
              <a:rPr lang="pt-BR" sz="1200" b="0" baseline="0" dirty="0">
                <a:solidFill>
                  <a:schemeClr val="accent1">
                    <a:lumMod val="50000"/>
                  </a:schemeClr>
                </a:solidFill>
                <a:latin typeface="Abadi Extra Light" panose="020B0204020104020204" pitchFamily="34" charset="0"/>
                <a:cs typeface="Segoe UI" panose="020B0502040204020203" pitchFamily="34" charset="0"/>
              </a:rPr>
              <a:t>REFERÊNCIAS:</a:t>
            </a:r>
          </a:p>
          <a:p>
            <a:endParaRPr lang="pt-BR" sz="1200" b="0" baseline="0" dirty="0">
              <a:solidFill>
                <a:schemeClr val="accent1">
                  <a:lumMod val="50000"/>
                </a:schemeClr>
              </a:solidFill>
              <a:latin typeface="Abadi Extra Light" panose="020B0204020104020204" pitchFamily="34" charset="0"/>
              <a:cs typeface="Segoe UI" panose="020B0502040204020203" pitchFamily="34" charset="0"/>
            </a:endParaRPr>
          </a:p>
          <a:p>
            <a:pPr marL="171450" indent="-171450">
              <a:buFont typeface="Arial" panose="020B0604020202020204" pitchFamily="34" charset="0"/>
              <a:buChar char="•"/>
            </a:pPr>
            <a:r>
              <a:rPr lang="pt-BR" sz="1200" b="0" baseline="0" dirty="0">
                <a:solidFill>
                  <a:schemeClr val="accent1">
                    <a:lumMod val="50000"/>
                  </a:schemeClr>
                </a:solidFill>
                <a:latin typeface="Abadi Extra Light" panose="020B0204020104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baseline="0" dirty="0">
              <a:solidFill>
                <a:schemeClr val="accent1">
                  <a:lumMod val="50000"/>
                </a:schemeClr>
              </a:solidFill>
              <a:latin typeface="Abadi Extra Light" panose="020B0204020104020204" pitchFamily="34" charset="0"/>
              <a:cs typeface="Segoe UI" panose="020B0502040204020203"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227</a:t>
            </a:fld>
            <a:endParaRPr lang="pt-BR"/>
          </a:p>
        </p:txBody>
      </p:sp>
    </p:spTree>
    <p:extLst>
      <p:ext uri="{BB962C8B-B14F-4D97-AF65-F5344CB8AC3E}">
        <p14:creationId xmlns:p14="http://schemas.microsoft.com/office/powerpoint/2010/main" val="33652831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CARACTERIZAÇÃO TÉCNICA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Norma IEC 61851:</a:t>
            </a:r>
            <a:r>
              <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A norma IEC 61851 é aplicável aos sistemas embarcados (on-board) ou não embarcados (carregamento CC) para a recarga de veículos elétricos com tensões alternadas de 100 V até 1000 V e com tensões contínuas até 1500 V. Esta norma define também a alimentação de todos os serviços auxiliares durante a conexão à rede elétrica, se necessário.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A IEC 61851 está dividida em cinco documentos, conforme apresentado na tabela, que </a:t>
            </a:r>
            <a:r>
              <a:rPr lang="pt-BR" sz="1200" b="0" baseline="0" dirty="0">
                <a:solidFill>
                  <a:schemeClr val="bg2">
                    <a:lumMod val="25000"/>
                  </a:schemeClr>
                </a:solidFill>
                <a:latin typeface="Abadi Extra Light" panose="020B0204020104020204" pitchFamily="34" charset="0"/>
                <a:ea typeface="+mn-ea"/>
                <a:cs typeface="Segoe UI" panose="020B0502040204020203" pitchFamily="34" charset="0"/>
              </a:rPr>
              <a:t>t</a:t>
            </a:r>
            <a:r>
              <a:rPr lang="pt-BR" b="0" dirty="0">
                <a:solidFill>
                  <a:schemeClr val="bg2">
                    <a:lumMod val="25000"/>
                  </a:schemeClr>
                </a:solidFill>
                <a:latin typeface="Abadi Extra Light" panose="020B0204020104020204" pitchFamily="34" charset="0"/>
                <a:cs typeface="Segoe UI" panose="020B0502040204020203" pitchFamily="34" charset="0"/>
              </a:rPr>
              <a:t>ratam da padronização completa dos sistemas de recarga, sendo o </a:t>
            </a:r>
            <a:r>
              <a:rPr lang="pt-BR" b="0" dirty="0">
                <a:solidFill>
                  <a:schemeClr val="accent1">
                    <a:lumMod val="50000"/>
                  </a:schemeClr>
                </a:solidFill>
                <a:latin typeface="Abadi Extra Light" panose="020B0204020104020204" pitchFamily="34" charset="0"/>
                <a:cs typeface="Segoe UI" panose="020B0502040204020203" pitchFamily="34" charset="0"/>
              </a:rPr>
              <a:t>agrupamento maior de todos os aspectos que envolvem esse universo</a:t>
            </a:r>
            <a:r>
              <a:rPr lang="pt-BR" b="0" dirty="0">
                <a:solidFill>
                  <a:schemeClr val="bg2">
                    <a:lumMod val="25000"/>
                  </a:schemeClr>
                </a:solidFill>
                <a:latin typeface="Abadi Extra Light" panose="020B0204020104020204" pitchFamily="34" charset="0"/>
                <a:cs typeface="Segoe UI" panose="020B0502040204020203" pitchFamily="34" charset="0"/>
              </a:rPr>
              <a:t>, seja dentro da própria norma, seja através de citação a outras normas a serem seguidas (</a:t>
            </a:r>
            <a:r>
              <a:rPr lang="pt-BR" b="0" dirty="0">
                <a:solidFill>
                  <a:schemeClr val="accent1">
                    <a:lumMod val="50000"/>
                  </a:schemeClr>
                </a:solidFill>
                <a:latin typeface="Abadi Extra Light" panose="020B0204020104020204" pitchFamily="34" charset="0"/>
                <a:cs typeface="Segoe UI" panose="020B0502040204020203" pitchFamily="34" charset="0"/>
              </a:rPr>
              <a:t>inclui a SAE J1772</a:t>
            </a:r>
            <a:r>
              <a:rPr lang="pt-BR" b="0" dirty="0">
                <a:solidFill>
                  <a:schemeClr val="bg2">
                    <a:lumMod val="25000"/>
                  </a:schemeClr>
                </a:solidFill>
                <a:latin typeface="Abadi Extra Light" panose="020B020402010402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a:t>
            </a: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228</a:t>
            </a:fld>
            <a:endParaRPr lang="pt-BR"/>
          </a:p>
        </p:txBody>
      </p:sp>
    </p:spTree>
    <p:extLst>
      <p:ext uri="{BB962C8B-B14F-4D97-AF65-F5344CB8AC3E}">
        <p14:creationId xmlns:p14="http://schemas.microsoft.com/office/powerpoint/2010/main" val="10772335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CARACTERIZAÇÃO TÉCNICA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dirty="0">
                <a:solidFill>
                  <a:schemeClr val="accent1">
                    <a:lumMod val="50000"/>
                  </a:schemeClr>
                </a:solidFill>
                <a:latin typeface="Abadi Extra Light" panose="020B0204020104020204" pitchFamily="34" charset="0"/>
                <a:ea typeface="Yu Mincho"/>
                <a:cs typeface="Segoe UI" panose="020B0502040204020203" pitchFamily="34" charset="0"/>
              </a:rPr>
              <a:t>Norma IEC 61851:</a:t>
            </a:r>
            <a:r>
              <a:rPr lang="pt-BR" sz="1200" b="1" baseline="0" dirty="0">
                <a:solidFill>
                  <a:schemeClr val="accent1">
                    <a:lumMod val="50000"/>
                  </a:schemeClr>
                </a:solidFill>
                <a:latin typeface="Abadi Extra Light" panose="020B0204020104020204" pitchFamily="34" charset="0"/>
                <a:ea typeface="Yu Mincho"/>
                <a:cs typeface="Segoe UI" panose="020B0502040204020203" pitchFamily="34" charset="0"/>
              </a:rPr>
              <a:t> </a:t>
            </a:r>
          </a:p>
          <a:p>
            <a:endParaRPr lang="pt-BR" b="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chemeClr val="bg2">
                    <a:lumMod val="25000"/>
                  </a:schemeClr>
                </a:solidFill>
                <a:latin typeface="Abadi Extra Light" panose="020B0204020104020204" pitchFamily="34" charset="0"/>
                <a:cs typeface="Segoe UI" panose="020B0502040204020203" pitchFamily="34" charset="0"/>
              </a:rPr>
              <a:t>A IEC 61851 estabelece quatro modos de recarga, que definem parâmetros de </a:t>
            </a:r>
            <a:r>
              <a:rPr lang="pt-BR" b="0" dirty="0">
                <a:solidFill>
                  <a:schemeClr val="accent1">
                    <a:lumMod val="50000"/>
                  </a:schemeClr>
                </a:solidFill>
                <a:latin typeface="Abadi Extra Light" panose="020B0204020104020204" pitchFamily="34" charset="0"/>
                <a:cs typeface="Segoe UI" panose="020B0502040204020203" pitchFamily="34" charset="0"/>
              </a:rPr>
              <a:t>tensão, corrente, potência e velocidade de carregamento</a:t>
            </a:r>
            <a:r>
              <a:rPr lang="pt-BR" b="0" dirty="0">
                <a:solidFill>
                  <a:schemeClr val="bg2">
                    <a:lumMod val="25000"/>
                  </a:schemeClr>
                </a:solidFill>
                <a:latin typeface="Abadi Extra Light" panose="020B0204020104020204" pitchFamily="34" charset="0"/>
                <a:cs typeface="Segoe UI" panose="020B0502040204020203" pitchFamily="34" charset="0"/>
              </a:rPr>
              <a:t>.</a:t>
            </a:r>
          </a:p>
          <a:p>
            <a:endParaRPr lang="pt-BR" dirty="0">
              <a:latin typeface="Abadi Extra Light" panose="020B0204020104020204" pitchFamily="34" charset="0"/>
            </a:endParaRPr>
          </a:p>
          <a:p>
            <a:pPr marL="171450" lvl="0" indent="-171450">
              <a:buFont typeface="Arial" panose="020B0604020202020204" pitchFamily="34" charset="0"/>
              <a:buChar char="•"/>
            </a:pPr>
            <a:r>
              <a:rPr lang="pt-BR" sz="1200" b="0" kern="1200" dirty="0">
                <a:solidFill>
                  <a:schemeClr val="tx1"/>
                </a:solidFill>
                <a:effectLst/>
                <a:latin typeface="+mn-lt"/>
                <a:ea typeface="+mn-ea"/>
                <a:cs typeface="+mn-cs"/>
              </a:rPr>
              <a:t>Modo 1 </a:t>
            </a:r>
            <a:r>
              <a:rPr lang="pt-BR" sz="1200" b="1"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Conexão entre VE e uma rede de alimentação CA (geralmente uma tomada doméstica comum) utilizando um cabo e um plugue, ambos não comportam nenhum tipo de função-piloto de comunicação. Deve haver um condutor de aterramento entre o plugue e o veículo. Como muitos países não exigem a existência de um condutor de aterramento, este modo de carga é amplamente desencorajado e inclusive proibido em diversos lugares do mundo (EUA, por exemplo).</a:t>
            </a:r>
            <a:r>
              <a:rPr lang="pt-BR"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endParaRPr lang="pt-BR" dirty="0">
              <a:solidFill>
                <a:srgbClr val="000000"/>
              </a:solidFill>
              <a:effectLst/>
              <a:latin typeface="Times New Roman" panose="02020603050405020304" pitchFamily="18" charset="0"/>
              <a:ea typeface="Yu Mincho" panose="02020400000000000000" pitchFamily="18" charset="-128"/>
            </a:endParaRPr>
          </a:p>
          <a:p>
            <a:pPr marL="171450" lvl="0" indent="-171450">
              <a:buFont typeface="Arial" panose="020B0604020202020204" pitchFamily="34" charset="0"/>
              <a:buChar char="•"/>
            </a:pPr>
            <a:r>
              <a:rPr lang="pt-BR" sz="1200" b="0" kern="1200" dirty="0">
                <a:solidFill>
                  <a:schemeClr val="tx1"/>
                </a:solidFill>
                <a:effectLst/>
                <a:latin typeface="+mn-lt"/>
                <a:ea typeface="+mn-ea"/>
                <a:cs typeface="+mn-cs"/>
              </a:rPr>
              <a:t>Modo 2</a:t>
            </a:r>
            <a:r>
              <a:rPr lang="pt-BR" sz="1200" b="1" kern="1200" dirty="0">
                <a:solidFill>
                  <a:schemeClr val="tx1"/>
                </a:solidFill>
                <a:effectLst/>
                <a:latin typeface="+mn-lt"/>
                <a:ea typeface="+mn-ea"/>
                <a:cs typeface="+mn-cs"/>
              </a:rPr>
              <a:t> – </a:t>
            </a:r>
            <a:r>
              <a:rPr lang="pt-BR" sz="1200" kern="1200" dirty="0">
                <a:solidFill>
                  <a:schemeClr val="tx1"/>
                </a:solidFill>
                <a:effectLst/>
                <a:latin typeface="+mn-lt"/>
                <a:ea typeface="+mn-ea"/>
                <a:cs typeface="+mn-cs"/>
              </a:rPr>
              <a:t>Muito similar ao Modo 1, porém com a adição de um dispositivo de proteção entre carregador e VE – que geralmente fica no próprio cabo. Esse dispositivo utiliza função-piloto para se comunicar com o VE, o que permite que troquem informações, como: (i) aptidão do veículo para receber energia; (</a:t>
            </a:r>
            <a:r>
              <a:rPr lang="pt-BR" sz="1200" kern="1200" dirty="0" err="1">
                <a:solidFill>
                  <a:schemeClr val="tx1"/>
                </a:solidFill>
                <a:effectLst/>
                <a:latin typeface="+mn-lt"/>
                <a:ea typeface="+mn-ea"/>
                <a:cs typeface="+mn-cs"/>
              </a:rPr>
              <a:t>ii</a:t>
            </a:r>
            <a:r>
              <a:rPr lang="pt-BR" sz="1200" kern="1200" dirty="0">
                <a:solidFill>
                  <a:schemeClr val="tx1"/>
                </a:solidFill>
                <a:effectLst/>
                <a:latin typeface="+mn-lt"/>
                <a:ea typeface="+mn-ea"/>
                <a:cs typeface="+mn-cs"/>
              </a:rPr>
              <a:t>) requisição de ventilação e (</a:t>
            </a:r>
            <a:r>
              <a:rPr lang="pt-BR" sz="1200" kern="1200" dirty="0" err="1">
                <a:solidFill>
                  <a:schemeClr val="tx1"/>
                </a:solidFill>
                <a:effectLst/>
                <a:latin typeface="+mn-lt"/>
                <a:ea typeface="+mn-ea"/>
                <a:cs typeface="+mn-cs"/>
              </a:rPr>
              <a:t>iii</a:t>
            </a:r>
            <a:r>
              <a:rPr lang="pt-BR" sz="1200" kern="1200" dirty="0">
                <a:solidFill>
                  <a:schemeClr val="tx1"/>
                </a:solidFill>
                <a:effectLst/>
                <a:latin typeface="+mn-lt"/>
                <a:ea typeface="+mn-ea"/>
                <a:cs typeface="+mn-cs"/>
              </a:rPr>
              <a:t>) quantificação da capacidade de corrente do carregador. Além disso, para equipamentos de Modo 2 portáteis é necessário seguir as orientações das normas IEC 62752, IEC 61540 e IEC 62335;</a:t>
            </a:r>
          </a:p>
          <a:p>
            <a:pPr marL="0" lvl="0" indent="0" algn="l" rtl="0">
              <a:spcBef>
                <a:spcPts val="0"/>
              </a:spcBef>
              <a:spcAft>
                <a:spcPts val="0"/>
              </a:spcAft>
              <a:buNone/>
            </a:pPr>
            <a:endParaRPr lang="pt-BR" dirty="0">
              <a:solidFill>
                <a:srgbClr val="000000"/>
              </a:solidFill>
              <a:effectLst/>
              <a:latin typeface="Times New Roman" panose="02020603050405020304" pitchFamily="18" charset="0"/>
              <a:ea typeface="Yu Mincho" panose="02020400000000000000" pitchFamily="18" charset="-128"/>
            </a:endParaRPr>
          </a:p>
          <a:p>
            <a:pPr marL="171450" lvl="0" indent="-171450">
              <a:buFont typeface="Arial" panose="020B0604020202020204" pitchFamily="34" charset="0"/>
              <a:buChar char="•"/>
            </a:pPr>
            <a:r>
              <a:rPr lang="pt-BR" sz="1200" b="0" kern="1200" dirty="0">
                <a:solidFill>
                  <a:schemeClr val="tx1"/>
                </a:solidFill>
                <a:effectLst/>
                <a:latin typeface="+mn-lt"/>
                <a:ea typeface="+mn-ea"/>
                <a:cs typeface="+mn-cs"/>
              </a:rPr>
              <a:t>Modo</a:t>
            </a:r>
            <a:r>
              <a:rPr lang="pt-BR" sz="1200" b="1" kern="1200" dirty="0">
                <a:solidFill>
                  <a:schemeClr val="tx1"/>
                </a:solidFill>
                <a:effectLst/>
                <a:latin typeface="+mn-lt"/>
                <a:ea typeface="+mn-ea"/>
                <a:cs typeface="+mn-cs"/>
              </a:rPr>
              <a:t> 3 – </a:t>
            </a:r>
            <a:r>
              <a:rPr lang="pt-BR" sz="1200" kern="1200" dirty="0">
                <a:solidFill>
                  <a:schemeClr val="tx1"/>
                </a:solidFill>
                <a:effectLst/>
                <a:latin typeface="+mn-lt"/>
                <a:ea typeface="+mn-ea"/>
                <a:cs typeface="+mn-cs"/>
              </a:rPr>
              <a:t>Mesmos requisitos do Modo 2, exceto pela exigência de que o carregador seja fixado e fique permanentemente conectado à rede de alimentação. Isto permite que esse seja o modo de carregamento CA mais rápido previsto pela norma, com saída máxima de pouco mais de 52 kW; </a:t>
            </a:r>
          </a:p>
          <a:p>
            <a:pPr marL="0" lvl="0" indent="0" algn="l" rtl="0">
              <a:spcBef>
                <a:spcPts val="0"/>
              </a:spcBef>
              <a:spcAft>
                <a:spcPts val="0"/>
              </a:spcAft>
              <a:buNone/>
            </a:pPr>
            <a:endParaRPr lang="pt-BR" dirty="0">
              <a:solidFill>
                <a:srgbClr val="000000"/>
              </a:solidFill>
              <a:effectLst/>
              <a:latin typeface="Times New Roman" panose="02020603050405020304" pitchFamily="18" charset="0"/>
              <a:ea typeface="Yu Mincho" panose="02020400000000000000" pitchFamily="18"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kern="1200" dirty="0">
                <a:solidFill>
                  <a:schemeClr val="tx1"/>
                </a:solidFill>
                <a:effectLst/>
                <a:latin typeface="+mn-lt"/>
                <a:ea typeface="+mn-ea"/>
                <a:cs typeface="+mn-cs"/>
              </a:rPr>
              <a:t>Modo 4</a:t>
            </a:r>
            <a:r>
              <a:rPr lang="pt-BR"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 O carregador possui conversor CA/CC e fornece tensão CC para o veículo. Da mesma forma que nos modos anteriores, é preciso conter comunicação entre EVSE e VE. Neste modo a norma determina a utilização da conexão Caso C e que a desconexão do plugue não ocorra sob carga.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dirty="0">
                <a:solidFill>
                  <a:srgbClr val="000000"/>
                </a:solidFill>
                <a:latin typeface="Times New Roman" panose="02020603050405020304" pitchFamily="18" charset="0"/>
                <a:ea typeface="Yu Mincho"/>
                <a:cs typeface="Times New Roman" panose="02020603050405020304" pitchFamily="18" charset="0"/>
              </a:rPr>
              <a:t>Os Modos 2-4 necessitam que haja detecção de proximidade para energização – i.e. não é permitido que os terminais de potência permaneçam energizados quando o cabo estiver desconectado. A norma também indica que os carregadores que operem nesses modos disponham de funções obrigatórios e opcionais, a saber: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BR" dirty="0">
              <a:solidFill>
                <a:srgbClr val="000000"/>
              </a:solidFill>
              <a:latin typeface="Times New Roman" panose="02020603050405020304" pitchFamily="18" charset="0"/>
              <a:ea typeface="Yu Mincho"/>
              <a:cs typeface="Arial" panose="020B0604020202020204" pitchFamily="34" charset="0"/>
            </a:endParaRPr>
          </a:p>
          <a:p>
            <a:pPr marL="342900" lvl="0" indent="-342900">
              <a:lnSpc>
                <a:spcPct val="150000"/>
              </a:lnSpc>
              <a:spcAft>
                <a:spcPts val="0"/>
              </a:spcAft>
              <a:buSzPts val="1000"/>
              <a:buFont typeface="Symbol" panose="05050102010706020507" pitchFamily="18" charset="2"/>
              <a:buChar char=""/>
            </a:pPr>
            <a:r>
              <a:rPr lang="pt-BR" dirty="0">
                <a:solidFill>
                  <a:srgbClr val="000000"/>
                </a:solidFill>
                <a:latin typeface="Times New Roman" panose="02020603050405020304" pitchFamily="18" charset="0"/>
                <a:ea typeface="Yu Mincho"/>
                <a:cs typeface="Arial" panose="020B0604020202020204" pitchFamily="34" charset="0"/>
              </a:rPr>
              <a:t>Obrigatórias:</a:t>
            </a: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Verificação de que o veículo está corretamente conectado;</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Verificação de continuidade do condutor de proteção à terra;</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Procedimento para energização do sistema;</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Procedimento para </a:t>
            </a:r>
            <a:r>
              <a:rPr lang="pt-BR" dirty="0" err="1">
                <a:solidFill>
                  <a:srgbClr val="000000"/>
                </a:solidFill>
                <a:latin typeface="Times New Roman" panose="02020603050405020304" pitchFamily="18" charset="0"/>
                <a:ea typeface="Yu Mincho"/>
                <a:cs typeface="Times New Roman" panose="02020603050405020304" pitchFamily="18" charset="0"/>
              </a:rPr>
              <a:t>desenergização</a:t>
            </a:r>
            <a:r>
              <a:rPr lang="pt-BR" dirty="0">
                <a:solidFill>
                  <a:srgbClr val="000000"/>
                </a:solidFill>
                <a:latin typeface="Times New Roman" panose="02020603050405020304" pitchFamily="18" charset="0"/>
                <a:ea typeface="Yu Mincho"/>
                <a:cs typeface="Times New Roman" panose="02020603050405020304" pitchFamily="18" charset="0"/>
              </a:rPr>
              <a:t> do sistema; e</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Retenção e liberação do acoplamento (acidental ou por pessoas não autorizadas).</a:t>
            </a:r>
            <a:endParaRPr lang="pt-BR" dirty="0">
              <a:solidFill>
                <a:srgbClr val="000000"/>
              </a:solidFill>
              <a:latin typeface="Times New Roman" panose="02020603050405020304" pitchFamily="18" charset="0"/>
              <a:ea typeface="Yu Mincho"/>
              <a:cs typeface="Arial" panose="020B0604020202020204" pitchFamily="34" charset="0"/>
            </a:endParaRPr>
          </a:p>
          <a:p>
            <a:pPr marL="342900" lvl="0" indent="-342900">
              <a:lnSpc>
                <a:spcPct val="150000"/>
              </a:lnSpc>
              <a:spcAft>
                <a:spcPts val="0"/>
              </a:spcAft>
              <a:buSzPts val="1000"/>
              <a:buFont typeface="Symbol" panose="05050102010706020507" pitchFamily="18" charset="2"/>
              <a:buChar char=""/>
            </a:pPr>
            <a:endParaRPr lang="pt-BR" dirty="0">
              <a:solidFill>
                <a:srgbClr val="000000"/>
              </a:solidFill>
              <a:latin typeface="Times New Roman" panose="02020603050405020304" pitchFamily="18" charset="0"/>
              <a:ea typeface="Yu Mincho"/>
              <a:cs typeface="Arial" panose="020B0604020202020204" pitchFamily="34" charset="0"/>
            </a:endParaRPr>
          </a:p>
          <a:p>
            <a:pPr marL="342900" lvl="0" indent="-342900">
              <a:lnSpc>
                <a:spcPct val="150000"/>
              </a:lnSpc>
              <a:spcAft>
                <a:spcPts val="0"/>
              </a:spcAft>
              <a:buSzPts val="1000"/>
              <a:buFont typeface="Symbol" panose="05050102010706020507" pitchFamily="18" charset="2"/>
              <a:buChar char=""/>
            </a:pPr>
            <a:r>
              <a:rPr lang="pt-BR" dirty="0">
                <a:solidFill>
                  <a:srgbClr val="000000"/>
                </a:solidFill>
                <a:latin typeface="Times New Roman" panose="02020603050405020304" pitchFamily="18" charset="0"/>
                <a:ea typeface="Yu Mincho"/>
                <a:cs typeface="Arial" panose="020B0604020202020204" pitchFamily="34" charset="0"/>
              </a:rPr>
              <a:t>Opcionais:</a:t>
            </a: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Seleção da taxa de recarga;</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Determinação dos requisitos de ventilação da área de carregamento;</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Detecção e ajuste da corrente de carga disponível em tempo real do EVSE; e</a:t>
            </a:r>
            <a:endParaRPr lang="pt-BR" dirty="0">
              <a:solidFill>
                <a:srgbClr val="000000"/>
              </a:solidFill>
              <a:latin typeface="Times New Roman" panose="02020603050405020304" pitchFamily="18" charset="0"/>
              <a:ea typeface="Yu Mincho"/>
              <a:cs typeface="Arial" panose="020B0604020202020204" pitchFamily="34" charset="0"/>
            </a:endParaRPr>
          </a:p>
          <a:p>
            <a:pPr marL="742950" lvl="1" indent="-285750">
              <a:lnSpc>
                <a:spcPct val="150000"/>
              </a:lnSpc>
              <a:spcAft>
                <a:spcPts val="1200"/>
              </a:spcAft>
              <a:buFont typeface="Courier New" panose="02070309020205020404" pitchFamily="49" charset="0"/>
              <a:buChar char="o"/>
            </a:pPr>
            <a:r>
              <a:rPr lang="pt-BR" dirty="0">
                <a:solidFill>
                  <a:srgbClr val="000000"/>
                </a:solidFill>
                <a:latin typeface="Times New Roman" panose="02020603050405020304" pitchFamily="18" charset="0"/>
                <a:ea typeface="Yu Mincho"/>
                <a:cs typeface="Times New Roman" panose="02020603050405020304" pitchFamily="18" charset="0"/>
              </a:rPr>
              <a:t>Controle do fluxo de energia bidirecional do/para o veículo.</a:t>
            </a:r>
            <a:endParaRPr lang="pt-BR" dirty="0">
              <a:solidFill>
                <a:srgbClr val="000000"/>
              </a:solidFill>
              <a:effectLst/>
              <a:latin typeface="Times New Roman" panose="02020603050405020304" pitchFamily="18" charset="0"/>
              <a:ea typeface="Yu Mincho"/>
              <a:cs typeface="Arial" panose="020B0604020202020204" pitchFamily="34" charset="0"/>
            </a:endParaRPr>
          </a:p>
          <a:p>
            <a:pPr marL="0" lvl="0" indent="0" algn="l" rtl="0">
              <a:spcBef>
                <a:spcPts val="0"/>
              </a:spcBef>
              <a:spcAft>
                <a:spcPts val="0"/>
              </a:spcAft>
              <a:buNone/>
            </a:pPr>
            <a:endParaRPr lang="pt-BR" dirty="0">
              <a:solidFill>
                <a:srgbClr val="000000"/>
              </a:solidFill>
              <a:effectLst/>
              <a:latin typeface="Times New Roman" panose="02020603050405020304" pitchFamily="18"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altLang="pt-BR" dirty="0">
                <a:solidFill>
                  <a:srgbClr val="000000"/>
                </a:solidFill>
                <a:latin typeface="Times New Roman" panose="02020603050405020304" pitchFamily="18" charset="0"/>
                <a:ea typeface="Yu Mincho"/>
                <a:cs typeface="Times New Roman" panose="02020603050405020304" pitchFamily="18" charset="0"/>
              </a:rPr>
              <a:t>Todas as instalações para carregamento de </a:t>
            </a:r>
            <a:r>
              <a:rPr lang="pt-BR" altLang="pt-BR" dirty="0" err="1">
                <a:solidFill>
                  <a:srgbClr val="000000"/>
                </a:solidFill>
                <a:latin typeface="Times New Roman" panose="02020603050405020304" pitchFamily="18" charset="0"/>
                <a:ea typeface="Yu Mincho"/>
                <a:cs typeface="Times New Roman" panose="02020603050405020304" pitchFamily="18" charset="0"/>
              </a:rPr>
              <a:t>VEs</a:t>
            </a:r>
            <a:r>
              <a:rPr lang="pt-BR" altLang="pt-BR" dirty="0">
                <a:solidFill>
                  <a:srgbClr val="000000"/>
                </a:solidFill>
                <a:latin typeface="Times New Roman" panose="02020603050405020304" pitchFamily="18" charset="0"/>
                <a:ea typeface="Yu Mincho"/>
                <a:cs typeface="Times New Roman" panose="02020603050405020304" pitchFamily="18" charset="0"/>
              </a:rPr>
              <a:t>, independentemente do modo, devem contar com proteção diferencial residual e de sobrecorrente. Além disso, deve-se notar </a:t>
            </a:r>
            <a:r>
              <a:rPr lang="pt-PT" altLang="pt-BR" dirty="0">
                <a:solidFill>
                  <a:srgbClr val="000000"/>
                </a:solidFill>
                <a:latin typeface="Times New Roman" panose="02020603050405020304" pitchFamily="18" charset="0"/>
                <a:ea typeface="Yu Mincho"/>
                <a:cs typeface="Times New Roman" panose="02020603050405020304" pitchFamily="18" charset="0"/>
              </a:rPr>
              <a:t>que no carregamento trifásico a tensão mínima permitida é de 380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altLang="pt-BR" sz="1800" dirty="0">
              <a:solidFill>
                <a:srgbClr val="000000"/>
              </a:solidFill>
              <a:latin typeface="Times New Roman" panose="02020603050405020304" pitchFamily="18" charset="0"/>
              <a:cs typeface="Times New Roman" panose="02020603050405020304" pitchFamily="18" charset="0"/>
            </a:endParaRPr>
          </a:p>
          <a:p>
            <a:r>
              <a:rPr lang="pt-BR" sz="1800" dirty="0">
                <a:latin typeface="Abadi Extra Light" panose="020B0204020104020204" pitchFamily="34" charset="0"/>
              </a:rPr>
              <a:t>Além disso, de acordo com o padrão, há três casos de conexão:</a:t>
            </a:r>
          </a:p>
          <a:p>
            <a:pPr lvl="0"/>
            <a:endParaRPr lang="pt-BR" sz="1800" b="1" dirty="0">
              <a:latin typeface="Abadi Extra Light" panose="020B0204020104020204" pitchFamily="34" charset="0"/>
            </a:endParaRPr>
          </a:p>
          <a:p>
            <a:pPr marL="285750" lvl="0" indent="-285750">
              <a:buFont typeface="Arial" panose="020B0604020202020204" pitchFamily="34" charset="0"/>
              <a:buChar char="•"/>
            </a:pPr>
            <a:r>
              <a:rPr lang="pt-BR" sz="1800" b="0" dirty="0">
                <a:latin typeface="Abadi Extra Light" panose="020B0204020104020204" pitchFamily="34" charset="0"/>
              </a:rPr>
              <a:t>Caso A: o cabo de carregamento está fixado no VE e o plugue do cabo se conecta ao soquete EVSE;</a:t>
            </a:r>
          </a:p>
          <a:p>
            <a:pPr lvl="0"/>
            <a:endParaRPr lang="pt-BR" sz="1800" b="0" dirty="0">
              <a:latin typeface="Abadi Extra Light" panose="020B0204020104020204" pitchFamily="34" charset="0"/>
            </a:endParaRPr>
          </a:p>
          <a:p>
            <a:pPr marL="285750" lvl="0" indent="-285750">
              <a:buFont typeface="Arial" panose="020B0604020202020204" pitchFamily="34" charset="0"/>
              <a:buChar char="•"/>
            </a:pPr>
            <a:r>
              <a:rPr lang="pt-BR" sz="1800" b="0" dirty="0">
                <a:latin typeface="Abadi Extra Light" panose="020B0204020104020204" pitchFamily="34" charset="0"/>
              </a:rPr>
              <a:t>Caso B: um cabo avulso é utilizado, com conectores em ambas as extremidades, conectando no VE igual ao caso C e na estação. A estação deve conter um soquete com características parecidas a do VE; e</a:t>
            </a:r>
          </a:p>
          <a:p>
            <a:pPr lvl="0"/>
            <a:endParaRPr lang="pt-BR" sz="1800" b="0" dirty="0">
              <a:latin typeface="Abadi Extra Light" panose="020B0204020104020204" pitchFamily="34" charset="0"/>
            </a:endParaRPr>
          </a:p>
          <a:p>
            <a:pPr marL="285750" lvl="0" indent="-285750">
              <a:buFont typeface="Arial" panose="020B0604020202020204" pitchFamily="34" charset="0"/>
              <a:buChar char="•"/>
            </a:pPr>
            <a:r>
              <a:rPr lang="pt-BR" sz="1800" b="0" dirty="0">
                <a:latin typeface="Abadi Extra Light" panose="020B0204020104020204" pitchFamily="34" charset="0"/>
              </a:rPr>
              <a:t>Caso C: o cabo está fixado ao carregador. O conector do cabo deverá ser compatível com a entrada do VE.</a:t>
            </a:r>
          </a:p>
          <a:p>
            <a:pPr indent="450215" algn="just">
              <a:lnSpc>
                <a:spcPct val="150000"/>
              </a:lnSpc>
              <a:spcBef>
                <a:spcPts val="600"/>
              </a:spcBef>
            </a:pPr>
            <a:endParaRPr lang="pt-PT" altLang="pt-BR" sz="1800" dirty="0">
              <a:solidFill>
                <a:srgbClr val="000000"/>
              </a:solidFill>
              <a:latin typeface="Times New Roman" panose="02020603050405020304" pitchFamily="18" charset="0"/>
              <a:ea typeface="Yu Minch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altLang="pt-BR" sz="18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altLang="pt-BR" sz="1800" dirty="0">
                <a:latin typeface="Arial" panose="020B0604020202020204"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altLang="pt-BR" sz="1800" dirty="0">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altLang="pt-BR" sz="1800" dirty="0">
                <a:latin typeface="Arial" panose="020B0604020202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229</a:t>
            </a:fld>
            <a:endParaRPr lang="pt-BR"/>
          </a:p>
        </p:txBody>
      </p:sp>
    </p:spTree>
    <p:extLst>
      <p:ext uri="{BB962C8B-B14F-4D97-AF65-F5344CB8AC3E}">
        <p14:creationId xmlns:p14="http://schemas.microsoft.com/office/powerpoint/2010/main" val="428741274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INFRAESTRUTURA DE RECARGA: CARACTERIZAÇÃO TÉCNICA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Norma IEC 62196:</a:t>
            </a:r>
          </a:p>
          <a:p>
            <a:endParaRPr lang="pt-BR" dirty="0">
              <a:latin typeface="Abadi Extra Light" panose="020B0204020104020204" pitchFamily="34" charset="0"/>
            </a:endParaRPr>
          </a:p>
          <a:p>
            <a:r>
              <a:rPr lang="pt-BR" dirty="0">
                <a:solidFill>
                  <a:schemeClr val="bg2">
                    <a:lumMod val="25000"/>
                  </a:schemeClr>
                </a:solidFill>
                <a:latin typeface="Abadi Extra Light" panose="020B0204020104020204" pitchFamily="34" charset="0"/>
                <a:cs typeface="Segoe UI" panose="020B0502040204020203" pitchFamily="34" charset="0"/>
              </a:rPr>
              <a:t>A </a:t>
            </a:r>
            <a:r>
              <a:rPr lang="pt-BR" b="0" dirty="0">
                <a:solidFill>
                  <a:schemeClr val="accent1">
                    <a:lumMod val="50000"/>
                  </a:schemeClr>
                </a:solidFill>
                <a:latin typeface="Abadi Extra Light" panose="020B0204020104020204" pitchFamily="34" charset="0"/>
                <a:cs typeface="Segoe UI" panose="020B0502040204020203" pitchFamily="34" charset="0"/>
              </a:rPr>
              <a:t>IEC 62196 traz</a:t>
            </a:r>
            <a:r>
              <a:rPr lang="pt-BR" b="0" dirty="0">
                <a:solidFill>
                  <a:schemeClr val="bg2">
                    <a:lumMod val="25000"/>
                  </a:schemeClr>
                </a:solidFill>
                <a:latin typeface="Abadi Extra Light" panose="020B0204020104020204" pitchFamily="34" charset="0"/>
                <a:cs typeface="Segoe UI" panose="020B0502040204020203" pitchFamily="34" charset="0"/>
              </a:rPr>
              <a:t> </a:t>
            </a:r>
            <a:r>
              <a:rPr lang="pt-BR" b="0" dirty="0">
                <a:solidFill>
                  <a:schemeClr val="accent1">
                    <a:lumMod val="50000"/>
                  </a:schemeClr>
                </a:solidFill>
                <a:latin typeface="Abadi Extra Light" panose="020B0204020104020204" pitchFamily="34" charset="0"/>
                <a:cs typeface="Segoe UI" panose="020B0502040204020203" pitchFamily="34" charset="0"/>
              </a:rPr>
              <a:t>definições físicas e funcionais específicas sobre os conectores </a:t>
            </a:r>
            <a:r>
              <a:rPr lang="pt-BR" b="0" dirty="0">
                <a:solidFill>
                  <a:schemeClr val="bg2">
                    <a:lumMod val="25000"/>
                  </a:schemeClr>
                </a:solidFill>
                <a:latin typeface="Abadi Extra Light" panose="020B0204020104020204" pitchFamily="34" charset="0"/>
                <a:cs typeface="Segoe UI" panose="020B0502040204020203" pitchFamily="34" charset="0"/>
              </a:rPr>
              <a:t>utilizados para carregamento de </a:t>
            </a:r>
            <a:r>
              <a:rPr lang="pt-BR" b="0" dirty="0" err="1">
                <a:solidFill>
                  <a:schemeClr val="bg2">
                    <a:lumMod val="25000"/>
                  </a:schemeClr>
                </a:solidFill>
                <a:latin typeface="Abadi Extra Light" panose="020B0204020104020204" pitchFamily="34" charset="0"/>
                <a:cs typeface="Segoe UI" panose="020B0502040204020203" pitchFamily="34" charset="0"/>
              </a:rPr>
              <a:t>Ves</a:t>
            </a:r>
            <a:r>
              <a:rPr lang="pt-BR" b="0" dirty="0">
                <a:solidFill>
                  <a:schemeClr val="bg2">
                    <a:lumMod val="25000"/>
                  </a:schemeClr>
                </a:solidFill>
                <a:latin typeface="Abadi Extra Light" panose="020B0204020104020204" pitchFamily="34" charset="0"/>
                <a:cs typeface="Segoe UI" panose="020B0502040204020203" pitchFamily="34" charset="0"/>
              </a:rPr>
              <a:t>.</a:t>
            </a:r>
          </a:p>
          <a:p>
            <a:endParaRPr lang="pt-BR" b="0" dirty="0">
              <a:solidFill>
                <a:schemeClr val="bg2">
                  <a:lumMod val="25000"/>
                </a:schemeClr>
              </a:solidFill>
              <a:latin typeface="Abadi Extra Light" panose="020B0204020104020204" pitchFamily="34" charset="0"/>
              <a:cs typeface="Segoe UI" panose="020B0502040204020203" pitchFamily="34" charset="0"/>
            </a:endParaRPr>
          </a:p>
          <a:p>
            <a:pPr marL="0" indent="0">
              <a:spcBef>
                <a:spcPts val="2400"/>
              </a:spcBef>
              <a:buFont typeface="Wingdings" panose="05000000000000000000" pitchFamily="2" charset="2"/>
              <a:buNone/>
            </a:pPr>
            <a:r>
              <a:rPr lang="pt-BR" b="0" dirty="0">
                <a:solidFill>
                  <a:schemeClr val="bg2">
                    <a:lumMod val="25000"/>
                  </a:schemeClr>
                </a:solidFill>
                <a:latin typeface="Abadi Extra Light" panose="020B0204020104020204" pitchFamily="34" charset="0"/>
                <a:cs typeface="Segoe UI" panose="020B0502040204020203" pitchFamily="34" charset="0"/>
              </a:rPr>
              <a:t>Existem basicamente </a:t>
            </a:r>
            <a:r>
              <a:rPr lang="pt-BR" b="0" dirty="0">
                <a:solidFill>
                  <a:schemeClr val="accent1">
                    <a:lumMod val="50000"/>
                  </a:schemeClr>
                </a:solidFill>
                <a:latin typeface="Abadi Extra Light" panose="020B0204020104020204" pitchFamily="34" charset="0"/>
                <a:cs typeface="Segoe UI" panose="020B0502040204020203" pitchFamily="34" charset="0"/>
              </a:rPr>
              <a:t>4 tipos de conectores CA e 5 tipos de conectores para recarga em CC. </a:t>
            </a:r>
            <a:r>
              <a:rPr lang="pt-BR" b="0" dirty="0">
                <a:solidFill>
                  <a:schemeClr val="bg2">
                    <a:lumMod val="25000"/>
                  </a:schemeClr>
                </a:solidFill>
                <a:latin typeface="Abadi Extra Light" panose="020B0204020104020204" pitchFamily="34" charset="0"/>
                <a:cs typeface="Segoe UI" panose="020B0502040204020203" pitchFamily="34" charset="0"/>
              </a:rPr>
              <a:t>No Brasil, a </a:t>
            </a:r>
            <a:r>
              <a:rPr lang="pt-BR" b="0" dirty="0">
                <a:solidFill>
                  <a:schemeClr val="accent1">
                    <a:lumMod val="50000"/>
                  </a:schemeClr>
                </a:solidFill>
                <a:latin typeface="Abadi Extra Light" panose="020B0204020104020204" pitchFamily="34" charset="0"/>
                <a:cs typeface="Segoe UI" panose="020B0502040204020203" pitchFamily="34" charset="0"/>
              </a:rPr>
              <a:t>ABNT adotou a NBR IEC 62196-1 e -2 </a:t>
            </a:r>
            <a:r>
              <a:rPr lang="pt-BR" b="0" dirty="0">
                <a:solidFill>
                  <a:schemeClr val="bg2">
                    <a:lumMod val="25000"/>
                  </a:schemeClr>
                </a:solidFill>
                <a:latin typeface="Abadi Extra Light" panose="020B0204020104020204" pitchFamily="34" charset="0"/>
                <a:cs typeface="Segoe UI" panose="020B0502040204020203" pitchFamily="34" charset="0"/>
              </a:rPr>
              <a:t>(os documentos IEC 62196-3 e IEC 62196-3-1 foram publicados após 2013, e ainda não foram normatizados no país).</a:t>
            </a:r>
          </a:p>
          <a:p>
            <a:pPr marL="0" indent="0">
              <a:spcBef>
                <a:spcPts val="2400"/>
              </a:spcBef>
              <a:buFont typeface="Wingdings" panose="05000000000000000000" pitchFamily="2" charset="2"/>
              <a:buNone/>
            </a:pPr>
            <a:endParaRPr lang="pt-BR" b="0" dirty="0">
              <a:solidFill>
                <a:schemeClr val="bg2">
                  <a:lumMod val="25000"/>
                </a:schemeClr>
              </a:solidFill>
              <a:latin typeface="Abadi Extra Light" panose="020B0204020104020204" pitchFamily="34" charset="0"/>
              <a:cs typeface="Segoe UI" panose="020B0502040204020203" pitchFamily="34" charset="0"/>
            </a:endParaRPr>
          </a:p>
          <a:p>
            <a:pPr marL="0" indent="0">
              <a:spcBef>
                <a:spcPts val="2400"/>
              </a:spcBef>
              <a:buFont typeface="Wingdings" panose="05000000000000000000" pitchFamily="2" charset="2"/>
              <a:buNone/>
            </a:pPr>
            <a:r>
              <a:rPr lang="pt-BR" b="0" dirty="0">
                <a:solidFill>
                  <a:schemeClr val="bg2">
                    <a:lumMod val="25000"/>
                  </a:schemeClr>
                </a:solidFill>
                <a:latin typeface="Abadi Extra Light" panose="020B0204020104020204" pitchFamily="34" charset="0"/>
                <a:cs typeface="Segoe UI" panose="020B0502040204020203" pitchFamily="34" charset="0"/>
              </a:rPr>
              <a:t>A</a:t>
            </a:r>
            <a:r>
              <a:rPr lang="pt-BR" b="0" baseline="0" dirty="0">
                <a:solidFill>
                  <a:schemeClr val="bg2">
                    <a:lumMod val="25000"/>
                  </a:schemeClr>
                </a:solidFill>
                <a:latin typeface="Abadi Extra Light" panose="020B0204020104020204" pitchFamily="34" charset="0"/>
                <a:cs typeface="Segoe UI" panose="020B0502040204020203" pitchFamily="34" charset="0"/>
              </a:rPr>
              <a:t> IEC 62196 está dividida em quatro documentos, conforme descrito na tabela. A seguir são apresentados os conectores CA e CC existentes e contemplados na norma.</a:t>
            </a:r>
            <a:endParaRPr lang="pt-BR" b="0" dirty="0">
              <a:solidFill>
                <a:schemeClr val="bg2">
                  <a:lumMod val="25000"/>
                </a:schemeClr>
              </a:solidFill>
              <a:latin typeface="Abadi Extra Light" panose="020B0204020104020204" pitchFamily="34" charset="0"/>
              <a:cs typeface="Segoe UI" panose="020B0502040204020203" pitchFamily="34" charset="0"/>
            </a:endParaRPr>
          </a:p>
          <a:p>
            <a:endParaRPr lang="pt-BR" b="0" dirty="0">
              <a:latin typeface="Abadi Extra Light" panose="020B0204020104020204" pitchFamily="34" charset="0"/>
            </a:endParaRPr>
          </a:p>
          <a:p>
            <a:endParaRPr lang="pt-BR" b="0" dirty="0">
              <a:latin typeface="Abadi Extra Light" panose="020B0204020104020204" pitchFamily="34" charset="0"/>
            </a:endParaRPr>
          </a:p>
          <a:p>
            <a:r>
              <a:rPr lang="pt-BR" b="0" dirty="0">
                <a:latin typeface="Abadi Extra Light" panose="020B0204020104020204" pitchFamily="34" charset="0"/>
              </a:rPr>
              <a:t>REFERÊNCIAS:</a:t>
            </a:r>
          </a:p>
          <a:p>
            <a:endParaRPr lang="pt-BR" b="0" dirty="0">
              <a:latin typeface="Abadi Extra Light" panose="020B0204020104020204" pitchFamily="34" charset="0"/>
            </a:endParaRPr>
          </a:p>
          <a:p>
            <a:pPr marL="171450" indent="-171450">
              <a:buFont typeface="Arial" panose="020B0604020202020204" pitchFamily="34" charset="0"/>
              <a:buChar char="•"/>
            </a:pPr>
            <a:r>
              <a:rPr lang="pt-BR" b="0" dirty="0">
                <a:latin typeface="Abadi Extra Light" panose="020B0204020104020204" pitchFamily="34" charset="0"/>
              </a:rPr>
              <a:t>...</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230</a:t>
            </a:fld>
            <a:endParaRPr lang="pt-BR"/>
          </a:p>
        </p:txBody>
      </p:sp>
    </p:spTree>
    <p:extLst>
      <p:ext uri="{BB962C8B-B14F-4D97-AF65-F5344CB8AC3E}">
        <p14:creationId xmlns:p14="http://schemas.microsoft.com/office/powerpoint/2010/main" val="78566201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sz="1200" kern="1200" dirty="0">
              <a:solidFill>
                <a:schemeClr val="tx1"/>
              </a:solidFill>
              <a:effectLst/>
              <a:latin typeface="+mn-lt"/>
              <a:ea typeface="+mn-ea"/>
              <a:cs typeface="+mn-cs"/>
            </a:endParaRPr>
          </a:p>
          <a:p>
            <a:pPr marL="0"/>
            <a:r>
              <a:rPr lang="pt-BR" sz="1200" kern="1200" dirty="0">
                <a:solidFill>
                  <a:schemeClr val="tx1"/>
                </a:solidFill>
                <a:effectLst/>
                <a:latin typeface="+mn-lt"/>
                <a:ea typeface="+mn-ea"/>
                <a:cs typeface="+mn-cs"/>
              </a:rPr>
              <a:t>Visão Geral:</a:t>
            </a:r>
          </a:p>
          <a:p>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O carregamento CA é o mais popular – as tomadas estão em toda parte e quase todos os carregadores de VE encontrados em residências, condomínios,</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estacionamentos</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e locais de trabalho são carregadores CA, que operam nos Modos 1, 2 ou 3. No Modo 1 não há comunicação entre EVSE e VE. Nos Modos 2 e 3 há a exigência de comunicação por função-piloto e de funcionalidades de segurança. </a:t>
            </a:r>
          </a:p>
          <a:p>
            <a:pPr marL="0">
              <a:buFont typeface="Arial" panose="020B0604020202020204" pitchFamily="34" charset="0"/>
              <a:buChar char="•"/>
            </a:pPr>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Um carregador CA fornece energia ao carregador de bordo do veículo, que por sua vez converte essa energia de CA em CC (dentro do veículo)</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para injetar na bateria. A velocidade de recarga do carregador de bordo varia de acordo com a marca do veículo e potência da estação de recarga, e é limitada por razões de custo, espaço e peso.</a:t>
            </a:r>
          </a:p>
          <a:p>
            <a:pPr marL="0">
              <a:buFont typeface="Arial" panose="020B0604020202020204" pitchFamily="34" charset="0"/>
              <a:buChar char="•"/>
            </a:pPr>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Existem diferentes conectores definidos pela IEC 62196 para carregamento CA. Embora haja algumas diferenças nos valores nominais de tensão/corrente e na configuração física dos plugues, a funcionalidade dos pinos é definida de forma genérica na norma,</a:t>
            </a:r>
            <a:r>
              <a:rPr lang="pt-BR" sz="1200" kern="1200" baseline="0" dirty="0">
                <a:solidFill>
                  <a:schemeClr val="tx1"/>
                </a:solidFill>
                <a:effectLst/>
                <a:latin typeface="+mn-lt"/>
                <a:ea typeface="+mn-ea"/>
                <a:cs typeface="+mn-cs"/>
              </a:rPr>
              <a:t> o que torna possível </a:t>
            </a:r>
            <a:r>
              <a:rPr lang="pt-PT" sz="1200" kern="1200" dirty="0">
                <a:solidFill>
                  <a:schemeClr val="tx1"/>
                </a:solidFill>
                <a:effectLst/>
                <a:latin typeface="+mn-lt"/>
                <a:ea typeface="+mn-ea"/>
                <a:cs typeface="+mn-cs"/>
              </a:rPr>
              <a:t>utilizar adaptadores físicos entre plugues e soquetes de configurações diferentes.</a:t>
            </a:r>
            <a:endParaRPr lang="pt-BR"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Abadi Extra Light" panose="020B0204020104020204" pitchFamily="34" charset="0"/>
                <a:cs typeface="Segoe UI" panose="020B0502040204020203" pitchFamily="34" charset="0"/>
              </a:rPr>
              <a:t>Configuração genérica dos pinos dos conectores 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pt-BR" sz="1200" kern="1200" dirty="0">
                <a:solidFill>
                  <a:schemeClr val="tx1"/>
                </a:solidFill>
                <a:effectLst/>
                <a:latin typeface="+mn-lt"/>
                <a:ea typeface="+mn-ea"/>
                <a:cs typeface="+mn-cs"/>
              </a:rPr>
              <a:t>Pino de Detecção de Proximidade (PP): Responsável por verificar a conexão do cabo entre VE e EVSE e pode ser utilizado para antecipar a desconexão do conector e promover uma remoção sem que haja corrente circulando no circuito. Este pino previne que o VE se movimente enquanto estiver conectado. Em cabos do Caso B o pino também é usado para informar a capacidade de condução de corrente do cabo.</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pt-B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sz="1200" kern="1200" dirty="0">
                <a:solidFill>
                  <a:schemeClr val="tx1"/>
                </a:solidFill>
                <a:effectLst/>
                <a:latin typeface="+mn-lt"/>
                <a:ea typeface="+mn-ea"/>
                <a:cs typeface="+mn-cs"/>
              </a:rPr>
              <a:t>Pino</a:t>
            </a:r>
            <a:r>
              <a:rPr lang="pt-BR" sz="1200" kern="1200" baseline="0" dirty="0">
                <a:solidFill>
                  <a:schemeClr val="tx1"/>
                </a:solidFill>
                <a:effectLst/>
                <a:latin typeface="+mn-lt"/>
                <a:ea typeface="+mn-ea"/>
                <a:cs typeface="+mn-cs"/>
              </a:rPr>
              <a:t> de Controle Piloto (CP): U</a:t>
            </a:r>
            <a:r>
              <a:rPr lang="pt-BR" sz="1200" kern="1200" dirty="0">
                <a:solidFill>
                  <a:schemeClr val="tx1"/>
                </a:solidFill>
                <a:effectLst/>
                <a:latin typeface="+mn-lt"/>
                <a:ea typeface="+mn-ea"/>
                <a:cs typeface="+mn-cs"/>
              </a:rPr>
              <a:t>tilizado para comunicação por função-piloto entre VE e EVSE. Com isso, é possível que a estação informe a capacidade máxima de corrente através da variação do </a:t>
            </a:r>
            <a:r>
              <a:rPr lang="pt-BR" sz="1200" i="1" kern="1200" dirty="0" err="1">
                <a:solidFill>
                  <a:schemeClr val="tx1"/>
                </a:solidFill>
                <a:effectLst/>
                <a:latin typeface="+mn-lt"/>
                <a:ea typeface="+mn-ea"/>
                <a:cs typeface="+mn-cs"/>
              </a:rPr>
              <a:t>duty</a:t>
            </a:r>
            <a:r>
              <a:rPr lang="pt-BR" sz="1200" i="1" kern="1200" dirty="0">
                <a:solidFill>
                  <a:schemeClr val="tx1"/>
                </a:solidFill>
                <a:effectLst/>
                <a:latin typeface="+mn-lt"/>
                <a:ea typeface="+mn-ea"/>
                <a:cs typeface="+mn-cs"/>
              </a:rPr>
              <a:t> </a:t>
            </a:r>
            <a:r>
              <a:rPr lang="pt-BR" sz="1200" i="1" kern="1200" dirty="0" err="1">
                <a:solidFill>
                  <a:schemeClr val="tx1"/>
                </a:solidFill>
                <a:effectLst/>
                <a:latin typeface="+mn-lt"/>
                <a:ea typeface="+mn-ea"/>
                <a:cs typeface="+mn-cs"/>
              </a:rPr>
              <a:t>cycle</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de um sinal PWM de 1 kHz (+/- 12 V) e, em contrapartida, o VE comunica estados através do chaveamento de resistores internos</a:t>
            </a:r>
            <a:r>
              <a:rPr lang="pt-BR" dirty="0">
                <a:effectLst/>
                <a:latin typeface="Abadi Extra Light" panose="020B0204020104020204" pitchFamily="34" charset="0"/>
              </a:rPr>
              <a:t> </a:t>
            </a:r>
            <a:r>
              <a:rPr lang="pt-BR" sz="1200" kern="1200" dirty="0">
                <a:solidFill>
                  <a:schemeClr val="tx1"/>
                </a:solidFill>
                <a:effectLst/>
                <a:latin typeface="+mn-lt"/>
                <a:ea typeface="+mn-ea"/>
                <a:cs typeface="+mn-cs"/>
              </a:rPr>
              <a:t>A norma permite que a função-piloto seja implementada de outras formas, contudo, o padrão </a:t>
            </a:r>
            <a:r>
              <a:rPr lang="pt-BR" sz="1200" i="1" kern="1200" dirty="0">
                <a:solidFill>
                  <a:schemeClr val="tx1"/>
                </a:solidFill>
                <a:effectLst/>
                <a:latin typeface="+mn-lt"/>
                <a:ea typeface="+mn-ea"/>
                <a:cs typeface="+mn-cs"/>
              </a:rPr>
              <a:t>de-facto</a:t>
            </a:r>
            <a:r>
              <a:rPr lang="pt-BR" sz="1200" kern="1200" dirty="0">
                <a:solidFill>
                  <a:schemeClr val="tx1"/>
                </a:solidFill>
                <a:effectLst/>
                <a:latin typeface="+mn-lt"/>
                <a:ea typeface="+mn-ea"/>
                <a:cs typeface="+mn-cs"/>
              </a:rPr>
              <a:t> que se adota é o PWM por ser compatível com a norma SAE J1772. O detalhamento completo do funcionamento da função-piloto encontra-se no Anexo A da IEC 61851-1.</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Pinos de Contatos</a:t>
            </a:r>
            <a:r>
              <a:rPr lang="pt-BR" sz="1200" kern="1200" baseline="0" dirty="0">
                <a:solidFill>
                  <a:schemeClr val="tx1"/>
                </a:solidFill>
                <a:effectLst/>
                <a:latin typeface="+mn-lt"/>
                <a:ea typeface="+mn-ea"/>
                <a:cs typeface="+mn-cs"/>
              </a:rPr>
              <a:t> de Energia (L1-L3, N, Terra): </a:t>
            </a:r>
            <a:r>
              <a:rPr lang="pt-PT" sz="1200" kern="1200" dirty="0">
                <a:solidFill>
                  <a:schemeClr val="tx1"/>
                </a:solidFill>
                <a:effectLst/>
                <a:latin typeface="+mn-lt"/>
                <a:ea typeface="+mn-ea"/>
                <a:cs typeface="+mn-cs"/>
              </a:rPr>
              <a:t>Nesta</a:t>
            </a:r>
            <a:r>
              <a:rPr lang="pt-PT" sz="1200" kern="1200" baseline="0" dirty="0">
                <a:solidFill>
                  <a:schemeClr val="tx1"/>
                </a:solidFill>
                <a:effectLst/>
                <a:latin typeface="+mn-lt"/>
                <a:ea typeface="+mn-ea"/>
                <a:cs typeface="+mn-cs"/>
              </a:rPr>
              <a:t> funcionalidade </a:t>
            </a:r>
            <a:r>
              <a:rPr lang="pt-BR" sz="1200" kern="1200" dirty="0">
                <a:solidFill>
                  <a:schemeClr val="tx1"/>
                </a:solidFill>
                <a:effectLst/>
                <a:latin typeface="+mn-lt"/>
                <a:ea typeface="+mn-ea"/>
                <a:cs typeface="+mn-cs"/>
              </a:rPr>
              <a:t>definem-se os pinos L1, L2 L3 e N para transferência de potência. Para carregamento monofásico, utiliza-se os pinos L1 e N (ou mesmo em circuitos bifásicos). Para carregamento trifásico, os pinos L1-L3 são utilizados e o neutro deve ser mantido para caso de falhas.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Desta forma, na recarga CA ficam definidos quatro pinos de energia (L1-L3 e N), dois de sinal (PP e CP) e um condutor de terra para proteção (PE).</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sz="1200" kern="1200" dirty="0">
                <a:solidFill>
                  <a:schemeClr val="tx1"/>
                </a:solidFill>
                <a:effectLst/>
                <a:latin typeface="+mn-lt"/>
                <a:ea typeface="+mn-ea"/>
                <a:cs typeface="+mn-cs"/>
              </a:rPr>
              <a:t>REFERÊNCIAS: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231</a:t>
            </a:fld>
            <a:endParaRPr lang="pt-BR"/>
          </a:p>
        </p:txBody>
      </p:sp>
    </p:spTree>
    <p:extLst>
      <p:ext uri="{BB962C8B-B14F-4D97-AF65-F5344CB8AC3E}">
        <p14:creationId xmlns:p14="http://schemas.microsoft.com/office/powerpoint/2010/main" val="78603644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1" dirty="0">
              <a:solidFill>
                <a:schemeClr val="accent1">
                  <a:lumMod val="75000"/>
                </a:schemeClr>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chemeClr val="accent1">
                    <a:lumMod val="75000"/>
                  </a:schemeClr>
                </a:solidFill>
                <a:latin typeface="Abadi Extra Light" panose="020B0204020104020204" pitchFamily="34" charset="0"/>
              </a:rPr>
              <a:t>Conector Tipo 1 (SAE J1772):</a:t>
            </a:r>
          </a:p>
          <a:p>
            <a:endParaRPr lang="pt-BR" dirty="0">
              <a:solidFill>
                <a:schemeClr val="accent1">
                  <a:lumMod val="75000"/>
                </a:schemeClr>
              </a:solidFill>
              <a:latin typeface="Abadi Extra Light" panose="020B0204020104020204" pitchFamily="34" charset="0"/>
            </a:endParaRPr>
          </a:p>
          <a:p>
            <a:pPr>
              <a:buFont typeface="Arial" panose="020B0604020202020204" pitchFamily="34" charset="0"/>
              <a:buChar char="•"/>
            </a:pPr>
            <a:r>
              <a:rPr lang="pt-BR" dirty="0">
                <a:solidFill>
                  <a:schemeClr val="accent1">
                    <a:lumMod val="75000"/>
                  </a:schemeClr>
                </a:solidFill>
                <a:latin typeface="Abadi Extra Light" panose="020B0204020104020204" pitchFamily="34" charset="0"/>
              </a:rPr>
              <a:t>Esta conexão, definida na IEC 62196-2, é equivalente ao padrão norte-americano SAE J1772 Tipo 1 (introduzido em 2001). Este padrão é usado em entradas/conectores nos Casos B e C e permite carregamento nos Modos 1, 2 e 3 previstos na IEC 61851.</a:t>
            </a:r>
            <a:r>
              <a:rPr lang="pt-BR" baseline="0" dirty="0">
                <a:solidFill>
                  <a:schemeClr val="accent1">
                    <a:lumMod val="75000"/>
                  </a:schemeClr>
                </a:solidFill>
                <a:latin typeface="Abadi Extra Light" panose="020B0204020104020204" pitchFamily="34" charset="0"/>
              </a:rPr>
              <a:t> Este conector </a:t>
            </a:r>
            <a:r>
              <a:rPr lang="pt-BR" dirty="0">
                <a:solidFill>
                  <a:schemeClr val="accent1">
                    <a:lumMod val="75000"/>
                  </a:schemeClr>
                </a:solidFill>
                <a:latin typeface="Abadi Extra Light" panose="020B0204020104020204" pitchFamily="34" charset="0"/>
              </a:rPr>
              <a:t>é adotado principalmente</a:t>
            </a:r>
            <a:r>
              <a:rPr lang="pt-BR" baseline="0" dirty="0">
                <a:solidFill>
                  <a:schemeClr val="accent1">
                    <a:lumMod val="75000"/>
                  </a:schemeClr>
                </a:solidFill>
                <a:latin typeface="Abadi Extra Light" panose="020B0204020104020204" pitchFamily="34" charset="0"/>
              </a:rPr>
              <a:t> </a:t>
            </a:r>
            <a:r>
              <a:rPr lang="pt-BR" dirty="0">
                <a:solidFill>
                  <a:schemeClr val="accent1">
                    <a:lumMod val="75000"/>
                  </a:schemeClr>
                </a:solidFill>
                <a:latin typeface="Abadi Extra Light" panose="020B0204020104020204" pitchFamily="34" charset="0"/>
              </a:rPr>
              <a:t>nos EUA e no Japão,</a:t>
            </a:r>
            <a:r>
              <a:rPr lang="pt-BR" baseline="0" dirty="0">
                <a:solidFill>
                  <a:schemeClr val="accent1">
                    <a:lumMod val="75000"/>
                  </a:schemeClr>
                </a:solidFill>
                <a:latin typeface="Abadi Extra Light" panose="020B0204020104020204" pitchFamily="34" charset="0"/>
              </a:rPr>
              <a:t> embora na </a:t>
            </a:r>
            <a:r>
              <a:rPr lang="pt-BR" dirty="0">
                <a:solidFill>
                  <a:schemeClr val="accent1">
                    <a:lumMod val="75000"/>
                  </a:schemeClr>
                </a:solidFill>
                <a:latin typeface="Abadi Extra Light" panose="020B0204020104020204" pitchFamily="34" charset="0"/>
              </a:rPr>
              <a:t>Europa e no Brasil também, vários veículos estão equipados com este tipo de entrada, por exemplo alguns</a:t>
            </a:r>
            <a:r>
              <a:rPr lang="pt-BR" baseline="0" dirty="0">
                <a:solidFill>
                  <a:schemeClr val="accent1">
                    <a:lumMod val="75000"/>
                  </a:schemeClr>
                </a:solidFill>
                <a:latin typeface="Abadi Extra Light" panose="020B0204020104020204" pitchFamily="34" charset="0"/>
              </a:rPr>
              <a:t> modelos do </a:t>
            </a:r>
            <a:r>
              <a:rPr lang="pt-BR" dirty="0">
                <a:solidFill>
                  <a:schemeClr val="accent1">
                    <a:lumMod val="75000"/>
                  </a:schemeClr>
                </a:solidFill>
                <a:latin typeface="Abadi Extra Light" panose="020B0204020104020204" pitchFamily="34" charset="0"/>
              </a:rPr>
              <a:t>Nissan </a:t>
            </a:r>
            <a:r>
              <a:rPr lang="pt-BR" dirty="0" err="1">
                <a:solidFill>
                  <a:schemeClr val="accent1">
                    <a:lumMod val="75000"/>
                  </a:schemeClr>
                </a:solidFill>
                <a:latin typeface="Abadi Extra Light" panose="020B0204020104020204" pitchFamily="34" charset="0"/>
              </a:rPr>
              <a:t>Leaf</a:t>
            </a:r>
            <a:r>
              <a:rPr lang="pt-BR" dirty="0">
                <a:solidFill>
                  <a:schemeClr val="accent1">
                    <a:lumMod val="75000"/>
                  </a:schemeClr>
                </a:solidFill>
                <a:latin typeface="Abadi Extra Light" panose="020B0204020104020204" pitchFamily="34" charset="0"/>
              </a:rPr>
              <a:t> e Chevrolet Bolt</a:t>
            </a:r>
            <a:r>
              <a:rPr lang="pt-BR" baseline="0" dirty="0">
                <a:solidFill>
                  <a:schemeClr val="accent1">
                    <a:lumMod val="75000"/>
                  </a:schemeClr>
                </a:solidFill>
                <a:latin typeface="Abadi Extra Light" panose="020B0204020104020204" pitchFamily="34" charset="0"/>
              </a:rPr>
              <a:t>.</a:t>
            </a:r>
          </a:p>
          <a:p>
            <a:pPr>
              <a:buFont typeface="Arial" panose="020B0604020202020204" pitchFamily="34" charset="0"/>
              <a:buChar char="•"/>
            </a:pPr>
            <a:endParaRPr lang="pt-BR" baseline="0" dirty="0">
              <a:solidFill>
                <a:schemeClr val="accent1">
                  <a:lumMod val="75000"/>
                </a:schemeClr>
              </a:solidFill>
              <a:latin typeface="Abadi Extra Light" panose="020B0204020104020204" pitchFamily="34" charset="0"/>
            </a:endParaRPr>
          </a:p>
          <a:p>
            <a:pPr>
              <a:buFont typeface="Arial" panose="020B0604020202020204" pitchFamily="34" charset="0"/>
              <a:buChar char="•"/>
            </a:pPr>
            <a:r>
              <a:rPr lang="pt-BR" dirty="0">
                <a:solidFill>
                  <a:schemeClr val="accent1">
                    <a:lumMod val="75000"/>
                  </a:schemeClr>
                </a:solidFill>
                <a:latin typeface="Abadi Extra Light" panose="020B0204020104020204" pitchFamily="34" charset="0"/>
              </a:rPr>
              <a:t>Este conector possui cinco pinos, sendo dois para a alimentação, um para aterramento e dois pinos de controle, não permitindo carregamento trifásico. Há ainda uma trava mecânica para fixar o conector e evitar desconexões acidentais ou por pessoas não autorizadas.</a:t>
            </a:r>
          </a:p>
          <a:p>
            <a:pPr>
              <a:buFont typeface="Arial" panose="020B0604020202020204" pitchFamily="34" charset="0"/>
              <a:buChar char="•"/>
            </a:pPr>
            <a:endParaRPr lang="pt-BR" dirty="0">
              <a:solidFill>
                <a:schemeClr val="accent1">
                  <a:lumMod val="75000"/>
                </a:schemeClr>
              </a:solidFill>
              <a:latin typeface="Abadi Extra Light" panose="020B0204020104020204" pitchFamily="34" charset="0"/>
            </a:endParaRPr>
          </a:p>
          <a:p>
            <a:pPr>
              <a:buFont typeface="Arial" panose="020B0604020202020204" pitchFamily="34" charset="0"/>
              <a:buChar char="•"/>
            </a:pPr>
            <a:r>
              <a:rPr lang="pt-BR" dirty="0">
                <a:solidFill>
                  <a:schemeClr val="accent1">
                    <a:lumMod val="75000"/>
                  </a:schemeClr>
                </a:solidFill>
                <a:latin typeface="Abadi Extra Light" panose="020B0204020104020204" pitchFamily="34" charset="0"/>
              </a:rPr>
              <a:t>Os pinos de alimentação possuem isolamento para uma tensão alternada monofásica de 250 V e suportam até 32 A. Porém, na maioria das aplicações, se utiliza a recarga no Modo 1 com 120 V e 16 A ou no Modo 2 com 240V e 32 A.</a:t>
            </a:r>
            <a:r>
              <a:rPr lang="pt-BR" baseline="0" dirty="0">
                <a:solidFill>
                  <a:schemeClr val="accent1">
                    <a:lumMod val="75000"/>
                  </a:schemeClr>
                </a:solidFill>
                <a:latin typeface="Abadi Extra Light" panose="020B0204020104020204" pitchFamily="34" charset="0"/>
              </a:rPr>
              <a:t> </a:t>
            </a:r>
            <a:r>
              <a:rPr lang="pt-BR" dirty="0">
                <a:solidFill>
                  <a:schemeClr val="accent1">
                    <a:lumMod val="75000"/>
                  </a:schemeClr>
                </a:solidFill>
                <a:latin typeface="Abadi Extra Light" panose="020B0204020104020204" pitchFamily="34" charset="0"/>
              </a:rPr>
              <a:t>Permite recarga monofásica e bifásica, pois possui apenas dois condutores para potência, além do terra e dos pinos de proximidade (PP) e controle (CP). </a:t>
            </a:r>
          </a:p>
          <a:p>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solidFill>
                <a:schemeClr val="accent1">
                  <a:lumMod val="75000"/>
                </a:schemeClr>
              </a:solidFill>
              <a:latin typeface="Abadi Extra Light" panose="020B0204020104020204" pitchFamily="34" charset="0"/>
            </a:endParaRPr>
          </a:p>
          <a:p>
            <a:pPr marL="228600" indent="-228600">
              <a:buFont typeface="Arial" panose="020B0604020202020204" pitchFamily="34" charset="0"/>
              <a:buChar char="•"/>
            </a:pPr>
            <a:r>
              <a:rPr lang="en-US" sz="1200" kern="1200" dirty="0">
                <a:solidFill>
                  <a:schemeClr val="tx1"/>
                </a:solidFill>
                <a:effectLst/>
                <a:latin typeface="+mn-lt"/>
                <a:ea typeface="+mn-ea"/>
                <a:cs typeface="+mn-cs"/>
              </a:rPr>
              <a:t>Chevrolet, "Charging," Chevrolet, 01 </a:t>
            </a:r>
            <a:r>
              <a:rPr lang="en-US" sz="1200" kern="1200" dirty="0" err="1">
                <a:solidFill>
                  <a:schemeClr val="tx1"/>
                </a:solidFill>
                <a:effectLst/>
                <a:latin typeface="+mn-lt"/>
                <a:ea typeface="+mn-ea"/>
                <a:cs typeface="+mn-cs"/>
              </a:rPr>
              <a:t>Outubro</a:t>
            </a:r>
            <a:r>
              <a:rPr lang="en-US" sz="1200" kern="1200" dirty="0">
                <a:solidFill>
                  <a:schemeClr val="tx1"/>
                </a:solidFill>
                <a:effectLst/>
                <a:latin typeface="+mn-lt"/>
                <a:ea typeface="+mn-ea"/>
                <a:cs typeface="+mn-cs"/>
              </a:rPr>
              <a:t> 2019. [Online]. Available: https://www.chevrolet.com/electric/charging. </a:t>
            </a:r>
            <a:r>
              <a:rPr lang="pt-BR" sz="1200" kern="1200" dirty="0">
                <a:solidFill>
                  <a:schemeClr val="tx1"/>
                </a:solidFill>
                <a:effectLst/>
                <a:latin typeface="+mn-lt"/>
                <a:ea typeface="+mn-ea"/>
                <a:cs typeface="+mn-cs"/>
              </a:rPr>
              <a:t>[</a:t>
            </a:r>
            <a:r>
              <a:rPr lang="pt-BR" sz="1200" kern="1200" dirty="0" err="1">
                <a:solidFill>
                  <a:schemeClr val="tx1"/>
                </a:solidFill>
                <a:effectLst/>
                <a:latin typeface="+mn-lt"/>
                <a:ea typeface="+mn-ea"/>
                <a:cs typeface="+mn-cs"/>
              </a:rPr>
              <a:t>Accessed</a:t>
            </a:r>
            <a:r>
              <a:rPr lang="pt-BR" sz="1200" kern="1200" dirty="0">
                <a:solidFill>
                  <a:schemeClr val="tx1"/>
                </a:solidFill>
                <a:effectLst/>
                <a:latin typeface="+mn-lt"/>
                <a:ea typeface="+mn-ea"/>
                <a:cs typeface="+mn-cs"/>
              </a:rPr>
              <a:t> 02 Abril 2020].</a:t>
            </a:r>
          </a:p>
          <a:p>
            <a:pPr marL="228600" indent="-228600">
              <a:buFont typeface="Arial" panose="020B0604020202020204" pitchFamily="34" charset="0"/>
              <a:buChar char="•"/>
            </a:pPr>
            <a:r>
              <a:rPr lang="pt-BR" sz="1200" kern="1200" dirty="0" err="1">
                <a:solidFill>
                  <a:schemeClr val="tx1"/>
                </a:solidFill>
                <a:effectLst/>
                <a:latin typeface="+mn-lt"/>
                <a:ea typeface="+mn-ea"/>
                <a:cs typeface="+mn-cs"/>
              </a:rPr>
              <a:t>PortalNews</a:t>
            </a:r>
            <a:r>
              <a:rPr lang="pt-BR" sz="1200" kern="1200" dirty="0">
                <a:solidFill>
                  <a:schemeClr val="tx1"/>
                </a:solidFill>
                <a:effectLst/>
                <a:latin typeface="+mn-lt"/>
                <a:ea typeface="+mn-ea"/>
                <a:cs typeface="+mn-cs"/>
              </a:rPr>
              <a:t>, "Segunda geração do Nissan </a:t>
            </a:r>
            <a:r>
              <a:rPr lang="pt-BR" sz="1200" kern="1200" dirty="0" err="1">
                <a:solidFill>
                  <a:schemeClr val="tx1"/>
                </a:solidFill>
                <a:effectLst/>
                <a:latin typeface="+mn-lt"/>
                <a:ea typeface="+mn-ea"/>
                <a:cs typeface="+mn-cs"/>
              </a:rPr>
              <a:t>Leaf</a:t>
            </a:r>
            <a:r>
              <a:rPr lang="pt-BR" sz="1200" kern="1200" dirty="0">
                <a:solidFill>
                  <a:schemeClr val="tx1"/>
                </a:solidFill>
                <a:effectLst/>
                <a:latin typeface="+mn-lt"/>
                <a:ea typeface="+mn-ea"/>
                <a:cs typeface="+mn-cs"/>
              </a:rPr>
              <a:t> chega ao Brasil," </a:t>
            </a:r>
            <a:r>
              <a:rPr lang="pt-BR" sz="1200" kern="1200" dirty="0" err="1">
                <a:solidFill>
                  <a:schemeClr val="tx1"/>
                </a:solidFill>
                <a:effectLst/>
                <a:latin typeface="+mn-lt"/>
                <a:ea typeface="+mn-ea"/>
                <a:cs typeface="+mn-cs"/>
              </a:rPr>
              <a:t>PortalNews</a:t>
            </a:r>
            <a:r>
              <a:rPr lang="pt-BR" sz="1200" kern="1200" dirty="0">
                <a:solidFill>
                  <a:schemeClr val="tx1"/>
                </a:solidFill>
                <a:effectLst/>
                <a:latin typeface="+mn-lt"/>
                <a:ea typeface="+mn-ea"/>
                <a:cs typeface="+mn-cs"/>
              </a:rPr>
              <a:t>, 03 Agosto 2019. </a:t>
            </a:r>
            <a:r>
              <a:rPr lang="en-US" sz="1200" kern="1200" dirty="0">
                <a:solidFill>
                  <a:schemeClr val="tx1"/>
                </a:solidFill>
                <a:effectLst/>
                <a:latin typeface="+mn-lt"/>
                <a:ea typeface="+mn-ea"/>
                <a:cs typeface="+mn-cs"/>
              </a:rPr>
              <a:t>[Online]. Available: http://www.portalnews.com.br/_conteudo/2019/07/autonews/105910-novo-nissan-leaf-chega-no-brasil.html. [Accessed 02 Abril 2020].</a:t>
            </a:r>
          </a:p>
          <a:p>
            <a:pPr marL="228600" indent="-228600">
              <a:buFont typeface="Arial" panose="020B0604020202020204" pitchFamily="34" charset="0"/>
              <a:buChar char="•"/>
            </a:pPr>
            <a:r>
              <a:rPr lang="en-US" sz="1200" kern="1200" dirty="0">
                <a:solidFill>
                  <a:schemeClr val="tx1"/>
                </a:solidFill>
                <a:effectLst/>
                <a:latin typeface="+mn-lt"/>
                <a:ea typeface="+mn-ea"/>
                <a:cs typeface="+mn-cs"/>
              </a:rPr>
              <a:t>T. MARCUCCI, "How the J1772 charging standard for plug-in vehicles works," EDN, 17 </a:t>
            </a:r>
            <a:r>
              <a:rPr lang="en-US" sz="1200" kern="1200" dirty="0" err="1">
                <a:solidFill>
                  <a:schemeClr val="tx1"/>
                </a:solidFill>
                <a:effectLst/>
                <a:latin typeface="+mn-lt"/>
                <a:ea typeface="+mn-ea"/>
                <a:cs typeface="+mn-cs"/>
              </a:rPr>
              <a:t>Setembro</a:t>
            </a:r>
            <a:r>
              <a:rPr lang="en-US" sz="1200" kern="1200" dirty="0">
                <a:solidFill>
                  <a:schemeClr val="tx1"/>
                </a:solidFill>
                <a:effectLst/>
                <a:latin typeface="+mn-lt"/>
                <a:ea typeface="+mn-ea"/>
                <a:cs typeface="+mn-cs"/>
              </a:rPr>
              <a:t> 2013. [Online]. Available: https://www.edn.com/how-the-j1772-charging-standard-for-plug-in-vehicles-works/. [Accessed 02 Abril 2020].</a:t>
            </a:r>
          </a:p>
          <a:p>
            <a:pPr marL="171450" indent="-171450">
              <a:buFont typeface="Arial" panose="020B0604020202020204" pitchFamily="34" charset="0"/>
              <a:buChar char="•"/>
            </a:pPr>
            <a:endParaRPr lang="pt-BR" sz="1200" kern="1200" dirty="0">
              <a:solidFill>
                <a:schemeClr val="tx1"/>
              </a:solidFill>
              <a:effectLst/>
              <a:latin typeface="+mn-lt"/>
              <a:ea typeface="+mn-ea"/>
              <a:cs typeface="+mn-cs"/>
            </a:endParaRPr>
          </a:p>
          <a:p>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232</a:t>
            </a:fld>
            <a:endParaRPr lang="pt-BR"/>
          </a:p>
        </p:txBody>
      </p:sp>
    </p:spTree>
    <p:extLst>
      <p:ext uri="{BB962C8B-B14F-4D97-AF65-F5344CB8AC3E}">
        <p14:creationId xmlns:p14="http://schemas.microsoft.com/office/powerpoint/2010/main" val="287310789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rgbClr val="000000"/>
                </a:solidFill>
                <a:latin typeface="Abadi Extra Light" panose="020B0204020104020204" pitchFamily="34" charset="0"/>
                <a:ea typeface="Yu Mincho"/>
                <a:cs typeface="Segoe UI" panose="020B0502040204020203" pitchFamily="34" charset="0"/>
              </a:rPr>
              <a:t>Conector Tipo 2 (</a:t>
            </a:r>
            <a:r>
              <a:rPr lang="pt-BR" b="0" dirty="0" err="1">
                <a:solidFill>
                  <a:srgbClr val="000000"/>
                </a:solidFill>
                <a:latin typeface="Abadi Extra Light" panose="020B0204020104020204" pitchFamily="34" charset="0"/>
                <a:ea typeface="Yu Mincho"/>
                <a:cs typeface="Segoe UI" panose="020B0502040204020203" pitchFamily="34" charset="0"/>
              </a:rPr>
              <a:t>Mennekes</a:t>
            </a:r>
            <a:r>
              <a:rPr lang="pt-BR" b="0" dirty="0">
                <a:solidFill>
                  <a:srgbClr val="000000"/>
                </a:solidFill>
                <a:latin typeface="Abadi Extra Light" panose="020B0204020104020204" pitchFamily="34" charset="0"/>
                <a:ea typeface="Yu Mincho"/>
                <a:cs typeface="Segoe UI" panose="020B0502040204020203" pitchFamily="34" charset="0"/>
              </a:rPr>
              <a:t>):</a:t>
            </a:r>
            <a:endParaRPr lang="pt-BR" b="0" dirty="0">
              <a:latin typeface="Abadi Extra Light" panose="020B0204020104020204" pitchFamily="34" charset="0"/>
              <a:cs typeface="Segoe UI" panose="020B0502040204020203" pitchFamily="34" charset="0"/>
            </a:endParaRPr>
          </a:p>
          <a:p>
            <a:endParaRPr lang="pt-BR" sz="1200"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O padrão Tipo 2 foi introduzido em 2009, e é também conhecido pelo nome de sua empresa criadora, a alemã </a:t>
            </a:r>
            <a:r>
              <a:rPr lang="pt-BR" sz="1200" dirty="0" err="1">
                <a:latin typeface="Abadi Extra Light" panose="020B0204020104020204" pitchFamily="34" charset="0"/>
              </a:rPr>
              <a:t>Mennekes</a:t>
            </a:r>
            <a:r>
              <a:rPr lang="pt-BR" sz="1200" dirty="0">
                <a:latin typeface="Abadi Extra Light" panose="020B0204020104020204" pitchFamily="34" charset="0"/>
              </a:rPr>
              <a:t>, sendo o padrão mais utilizado na Europa. </a:t>
            </a:r>
          </a:p>
          <a:p>
            <a:pPr>
              <a:buFont typeface="Arial" panose="020B0604020202020204" pitchFamily="34" charset="0"/>
              <a:buChar char="•"/>
            </a:pPr>
            <a:endParaRPr lang="pt-BR" sz="1200"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O conector permite recargas nos Modos 1, 2 e 3, e pode ser utilizado tanto em conexões do Caso B quanto do Caso C. </a:t>
            </a:r>
            <a:r>
              <a:rPr lang="pt-PT" sz="1200" dirty="0">
                <a:latin typeface="Abadi Extra Light" panose="020B0204020104020204" pitchFamily="34" charset="0"/>
              </a:rPr>
              <a:t>Os pinos de alimentação do conector Tipo 2 – L1, L2, L3 e N – podem utilizados para recargas monofásicas em até 250 e 70 A (17,5 kW), ou trifásicas em até 480 V e 63 A (52,4 kW).</a:t>
            </a:r>
          </a:p>
          <a:p>
            <a:pPr>
              <a:buFont typeface="Arial" panose="020B0604020202020204" pitchFamily="34" charset="0"/>
              <a:buChar char="•"/>
            </a:pPr>
            <a:endParaRPr lang="pt-BR" sz="1200" dirty="0">
              <a:latin typeface="Abadi Extra Light" panose="020B0204020104020204" pitchFamily="34" charset="0"/>
            </a:endParaRPr>
          </a:p>
          <a:p>
            <a:pPr>
              <a:buFont typeface="Arial" panose="020B0604020202020204" pitchFamily="34" charset="0"/>
              <a:buChar char="•"/>
            </a:pPr>
            <a:r>
              <a:rPr lang="pt-PT" sz="1200" dirty="0">
                <a:latin typeface="Abadi Extra Light" panose="020B0204020104020204" pitchFamily="34" charset="0"/>
              </a:rPr>
              <a:t>Na Europa é requerido que todas as estações de recarga sejam compatíveis com o conector Tipo 2. Por isso, a montadora Tesla desenvolveu um conector que é fisicamente idêntico a este conector – além de ter suporte à todas as funcionalidades do mesmo – porém permite carregamentos em Modo 4. Para tanto, a montadora utiliza os pinos L1, L2, L3 e N para carregamento CC, conseguindo entregar até 120 kW aos seus veículos nas estações chamadas </a:t>
            </a:r>
            <a:r>
              <a:rPr lang="pt-PT" sz="1200" i="1" dirty="0">
                <a:latin typeface="Abadi Extra Light" panose="020B0204020104020204" pitchFamily="34" charset="0"/>
              </a:rPr>
              <a:t>Supercharger</a:t>
            </a:r>
            <a:r>
              <a:rPr lang="pt-PT" sz="1200" dirty="0">
                <a:latin typeface="Abadi Extra Light" panose="020B0204020104020204" pitchFamily="34" charset="0"/>
              </a:rPr>
              <a:t>.</a:t>
            </a:r>
          </a:p>
          <a:p>
            <a:pPr>
              <a:buFont typeface="Arial" panose="020B0604020202020204" pitchFamily="34" charset="0"/>
              <a:buChar char="•"/>
            </a:pPr>
            <a:endParaRPr lang="pt-BR" sz="1200" dirty="0">
              <a:latin typeface="Abadi Extra Light" panose="020B0204020104020204" pitchFamily="34" charset="0"/>
            </a:endParaRPr>
          </a:p>
          <a:p>
            <a:endParaRPr lang="pt-BR" sz="1200"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sz="1200"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233</a:t>
            </a:fld>
            <a:endParaRPr lang="pt-BR"/>
          </a:p>
        </p:txBody>
      </p:sp>
    </p:spTree>
    <p:extLst>
      <p:ext uri="{BB962C8B-B14F-4D97-AF65-F5344CB8AC3E}">
        <p14:creationId xmlns:p14="http://schemas.microsoft.com/office/powerpoint/2010/main" val="251356167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GB/T:</a:t>
            </a:r>
          </a:p>
          <a:p>
            <a:pPr marL="0" indent="0">
              <a:spcBef>
                <a:spcPts val="1200"/>
              </a:spcBef>
              <a:buFont typeface="Wingdings" panose="05000000000000000000" pitchFamily="2" charset="2"/>
              <a:buNone/>
            </a:pPr>
            <a:endParaRPr lang="pt-BR" sz="1200" dirty="0">
              <a:latin typeface="+mn-lt"/>
              <a:cs typeface="+mn-cs"/>
            </a:endParaRPr>
          </a:p>
          <a:p>
            <a:pPr marL="0" indent="0">
              <a:spcBef>
                <a:spcPts val="1200"/>
              </a:spcBef>
              <a:buFont typeface="Wingdings" panose="05000000000000000000" pitchFamily="2" charset="2"/>
              <a:buNone/>
            </a:pPr>
            <a:r>
              <a:rPr lang="pt-BR" sz="1200" dirty="0" err="1">
                <a:latin typeface="+mn-lt"/>
                <a:cs typeface="+mn-cs"/>
              </a:rPr>
              <a:t>È</a:t>
            </a:r>
            <a:r>
              <a:rPr lang="pt-BR" sz="1200" baseline="0" dirty="0">
                <a:latin typeface="+mn-lt"/>
                <a:cs typeface="+mn-cs"/>
              </a:rPr>
              <a:t> um c</a:t>
            </a:r>
            <a:r>
              <a:rPr lang="en-US" sz="1200" dirty="0" err="1">
                <a:latin typeface="Abadi Extra Light" panose="020B0204020104020204" pitchFamily="34" charset="0"/>
                <a:cs typeface="Segoe UI" panose="020B0502040204020203" pitchFamily="34" charset="0"/>
              </a:rPr>
              <a:t>onector</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definido</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como</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padrão</a:t>
            </a:r>
            <a:r>
              <a:rPr lang="en-US" sz="1200" dirty="0">
                <a:latin typeface="Abadi Extra Light" panose="020B0204020104020204" pitchFamily="34" charset="0"/>
                <a:cs typeface="Segoe UI" panose="020B0502040204020203" pitchFamily="34" charset="0"/>
              </a:rPr>
              <a:t> pela </a:t>
            </a:r>
            <a:r>
              <a:rPr lang="en-US" sz="1200" dirty="0" err="1">
                <a:latin typeface="Abadi Extra Light" panose="020B0204020104020204" pitchFamily="34" charset="0"/>
                <a:cs typeface="Segoe UI" panose="020B0502040204020203" pitchFamily="34" charset="0"/>
              </a:rPr>
              <a:t>norma</a:t>
            </a:r>
            <a:r>
              <a:rPr lang="en-US" sz="1200" dirty="0">
                <a:latin typeface="Abadi Extra Light" panose="020B0204020104020204" pitchFamily="34" charset="0"/>
                <a:cs typeface="Segoe UI" panose="020B0502040204020203" pitchFamily="34" charset="0"/>
              </a:rPr>
              <a:t> GB/T20234.2-2015, para </a:t>
            </a:r>
            <a:r>
              <a:rPr lang="en-US" sz="1200" dirty="0" err="1">
                <a:latin typeface="Abadi Extra Light" panose="020B0204020104020204" pitchFamily="34" charset="0"/>
                <a:cs typeface="Segoe UI" panose="020B0502040204020203" pitchFamily="34" charset="0"/>
              </a:rPr>
              <a:t>veículos</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elétricos</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produzidos</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na</a:t>
            </a:r>
            <a:r>
              <a:rPr lang="en-US" sz="1200" dirty="0">
                <a:latin typeface="Abadi Extra Light" panose="020B0204020104020204" pitchFamily="34" charset="0"/>
                <a:cs typeface="Segoe UI" panose="020B0502040204020203" pitchFamily="34" charset="0"/>
              </a:rPr>
              <a:t> China. É </a:t>
            </a:r>
            <a:r>
              <a:rPr lang="en-US" sz="1200" dirty="0" err="1">
                <a:latin typeface="Abadi Extra Light" panose="020B0204020104020204" pitchFamily="34" charset="0"/>
                <a:cs typeface="Segoe UI" panose="020B0502040204020203" pitchFamily="34" charset="0"/>
              </a:rPr>
              <a:t>semelhante</a:t>
            </a:r>
            <a:r>
              <a:rPr lang="en-US" sz="1200" dirty="0">
                <a:latin typeface="Abadi Extra Light" panose="020B0204020104020204" pitchFamily="34" charset="0"/>
                <a:cs typeface="Segoe UI" panose="020B0502040204020203" pitchFamily="34" charset="0"/>
              </a:rPr>
              <a:t> e </a:t>
            </a:r>
            <a:r>
              <a:rPr lang="en-US" sz="1200" dirty="0" err="1">
                <a:latin typeface="Abadi Extra Light" panose="020B0204020104020204" pitchFamily="34" charset="0"/>
                <a:cs typeface="Segoe UI" panose="020B0502040204020203" pitchFamily="34" charset="0"/>
              </a:rPr>
              <a:t>possui</a:t>
            </a:r>
            <a:r>
              <a:rPr lang="en-US" sz="1200" dirty="0">
                <a:latin typeface="Abadi Extra Light" panose="020B0204020104020204" pitchFamily="34" charset="0"/>
                <a:cs typeface="Segoe UI" panose="020B0502040204020203" pitchFamily="34" charset="0"/>
              </a:rPr>
              <a:t> a </a:t>
            </a:r>
            <a:r>
              <a:rPr lang="en-US" sz="1200" dirty="0" err="1">
                <a:latin typeface="Abadi Extra Light" panose="020B0204020104020204" pitchFamily="34" charset="0"/>
                <a:cs typeface="Segoe UI" panose="020B0502040204020203" pitchFamily="34" charset="0"/>
              </a:rPr>
              <a:t>mesma</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pingem</a:t>
            </a:r>
            <a:r>
              <a:rPr lang="en-US" sz="1200" dirty="0">
                <a:latin typeface="Abadi Extra Light" panose="020B0204020104020204" pitchFamily="34" charset="0"/>
                <a:cs typeface="Segoe UI" panose="020B0502040204020203" pitchFamily="34" charset="0"/>
              </a:rPr>
              <a:t> do </a:t>
            </a:r>
            <a:r>
              <a:rPr lang="en-US" sz="1200" dirty="0" err="1">
                <a:latin typeface="Abadi Extra Light" panose="020B0204020104020204" pitchFamily="34" charset="0"/>
                <a:cs typeface="Segoe UI" panose="020B0502040204020203" pitchFamily="34" charset="0"/>
              </a:rPr>
              <a:t>conector</a:t>
            </a:r>
            <a:r>
              <a:rPr lang="en-US" sz="1200" dirty="0">
                <a:latin typeface="Abadi Extra Light" panose="020B0204020104020204" pitchFamily="34" charset="0"/>
                <a:cs typeface="Segoe UI" panose="020B0502040204020203" pitchFamily="34" charset="0"/>
              </a:rPr>
              <a:t> Tipo2, </a:t>
            </a:r>
            <a:r>
              <a:rPr lang="en-US" sz="1200" dirty="0" err="1">
                <a:latin typeface="Abadi Extra Light" panose="020B0204020104020204" pitchFamily="34" charset="0"/>
                <a:cs typeface="Segoe UI" panose="020B0502040204020203" pitchFamily="34" charset="0"/>
              </a:rPr>
              <a:t>porém</a:t>
            </a:r>
            <a:r>
              <a:rPr lang="en-US" sz="1200" dirty="0">
                <a:latin typeface="Abadi Extra Light" panose="020B0204020104020204" pitchFamily="34" charset="0"/>
                <a:cs typeface="Segoe UI" panose="020B0502040204020203" pitchFamily="34" charset="0"/>
              </a:rPr>
              <a:t> com </a:t>
            </a:r>
            <a:r>
              <a:rPr lang="en-US" sz="1200" dirty="0" err="1">
                <a:latin typeface="Abadi Extra Light" panose="020B0204020104020204" pitchFamily="34" charset="0"/>
                <a:cs typeface="Segoe UI" panose="020B0502040204020203" pitchFamily="34" charset="0"/>
              </a:rPr>
              <a:t>inversão</a:t>
            </a:r>
            <a:r>
              <a:rPr lang="en-US" sz="1200" dirty="0">
                <a:latin typeface="Abadi Extra Light" panose="020B0204020104020204" pitchFamily="34" charset="0"/>
                <a:cs typeface="Segoe UI" panose="020B0502040204020203" pitchFamily="34" charset="0"/>
              </a:rPr>
              <a:t> dos </a:t>
            </a:r>
            <a:r>
              <a:rPr lang="en-US" sz="1200" dirty="0" err="1">
                <a:latin typeface="Abadi Extra Light" panose="020B0204020104020204" pitchFamily="34" charset="0"/>
                <a:cs typeface="Segoe UI" panose="020B0502040204020203" pitchFamily="34" charset="0"/>
              </a:rPr>
              <a:t>pinos</a:t>
            </a:r>
            <a:r>
              <a:rPr lang="en-US" sz="1200" dirty="0">
                <a:latin typeface="Abadi Extra Light" panose="020B0204020104020204" pitchFamily="34" charset="0"/>
                <a:cs typeface="Segoe UI" panose="020B0502040204020203" pitchFamily="34" charset="0"/>
              </a:rPr>
              <a:t> macho/</a:t>
            </a:r>
            <a:r>
              <a:rPr lang="en-US" sz="1200" dirty="0" err="1">
                <a:latin typeface="Abadi Extra Light" panose="020B0204020104020204" pitchFamily="34" charset="0"/>
                <a:cs typeface="Segoe UI" panose="020B0502040204020203" pitchFamily="34" charset="0"/>
              </a:rPr>
              <a:t>fêmea</a:t>
            </a:r>
            <a:r>
              <a:rPr lang="en-US" sz="1200" dirty="0">
                <a:latin typeface="Abadi Extra Light" panose="020B0204020104020204" pitchFamily="34" charset="0"/>
                <a:cs typeface="Segoe UI" panose="020B0502040204020203" pitchFamily="34" charset="0"/>
              </a:rPr>
              <a:t> entre o plug e o receptor no </a:t>
            </a:r>
            <a:r>
              <a:rPr lang="en-US" sz="1200" dirty="0" err="1">
                <a:latin typeface="Abadi Extra Light" panose="020B0204020104020204" pitchFamily="34" charset="0"/>
                <a:cs typeface="Segoe UI" panose="020B0502040204020203" pitchFamily="34" charset="0"/>
              </a:rPr>
              <a:t>veículo</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elétrico</a:t>
            </a:r>
            <a:r>
              <a:rPr lang="en-US" sz="1200" dirty="0">
                <a:latin typeface="Abadi Extra Light" panose="020B0204020104020204" pitchFamily="34" charset="0"/>
                <a:cs typeface="Segoe UI" panose="020B0502040204020203" pitchFamily="34" charset="0"/>
              </a:rPr>
              <a:t>.</a:t>
            </a:r>
            <a:r>
              <a:rPr lang="en-US" sz="1200" baseline="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Permite</a:t>
            </a:r>
            <a:r>
              <a:rPr lang="en-US" sz="1200" dirty="0">
                <a:latin typeface="Abadi Extra Light" panose="020B0204020104020204" pitchFamily="34" charset="0"/>
                <a:cs typeface="Segoe UI" panose="020B0502040204020203" pitchFamily="34" charset="0"/>
              </a:rPr>
              <a:t> </a:t>
            </a:r>
            <a:r>
              <a:rPr lang="en-US" sz="1200" dirty="0" err="1">
                <a:latin typeface="Abadi Extra Light" panose="020B0204020104020204" pitchFamily="34" charset="0"/>
                <a:cs typeface="Segoe UI" panose="020B0502040204020203" pitchFamily="34" charset="0"/>
              </a:rPr>
              <a:t>recargas</a:t>
            </a:r>
            <a:r>
              <a:rPr lang="en-US" sz="1200" dirty="0">
                <a:latin typeface="Abadi Extra Light" panose="020B0204020104020204" pitchFamily="34" charset="0"/>
                <a:cs typeface="Segoe UI" panose="020B0502040204020203" pitchFamily="34" charset="0"/>
              </a:rPr>
              <a:t> CA </a:t>
            </a:r>
            <a:r>
              <a:rPr lang="en-US" sz="1200" dirty="0" err="1">
                <a:latin typeface="Abadi Extra Light" panose="020B0204020104020204" pitchFamily="34" charset="0"/>
                <a:cs typeface="Segoe UI" panose="020B0502040204020203" pitchFamily="34" charset="0"/>
              </a:rPr>
              <a:t>monofássica</a:t>
            </a:r>
            <a:r>
              <a:rPr lang="en-US" sz="1200" dirty="0">
                <a:latin typeface="Abadi Extra Light" panose="020B0204020104020204" pitchFamily="34" charset="0"/>
                <a:cs typeface="Segoe UI" panose="020B0502040204020203" pitchFamily="34" charset="0"/>
              </a:rPr>
              <a:t> e </a:t>
            </a:r>
            <a:r>
              <a:rPr lang="en-US" sz="1200" dirty="0" err="1">
                <a:latin typeface="Abadi Extra Light" panose="020B0204020104020204" pitchFamily="34" charset="0"/>
                <a:cs typeface="Segoe UI" panose="020B0502040204020203" pitchFamily="34" charset="0"/>
              </a:rPr>
              <a:t>trifásica</a:t>
            </a:r>
            <a:r>
              <a:rPr lang="en-US" sz="1200" dirty="0">
                <a:latin typeface="Abadi Extra Light" panose="020B0204020104020204" pitchFamily="34" charset="0"/>
                <a:cs typeface="Segoe UI" panose="020B0502040204020203" pitchFamily="34" charset="0"/>
              </a:rPr>
              <a:t>, com </a:t>
            </a:r>
            <a:r>
              <a:rPr lang="en-US" sz="1200" dirty="0" err="1">
                <a:latin typeface="Abadi Extra Light" panose="020B0204020104020204" pitchFamily="34" charset="0"/>
                <a:cs typeface="Segoe UI" panose="020B0502040204020203" pitchFamily="34" charset="0"/>
              </a:rPr>
              <a:t>tensão</a:t>
            </a:r>
            <a:r>
              <a:rPr lang="en-US" sz="1200" dirty="0">
                <a:latin typeface="Abadi Extra Light" panose="020B0204020104020204" pitchFamily="34" charset="0"/>
                <a:cs typeface="Segoe UI" panose="020B0502040204020203" pitchFamily="34" charset="0"/>
              </a:rPr>
              <a:t> de </a:t>
            </a:r>
            <a:r>
              <a:rPr lang="en-US" sz="1200" dirty="0" err="1">
                <a:latin typeface="Abadi Extra Light" panose="020B0204020104020204" pitchFamily="34" charset="0"/>
                <a:cs typeface="Segoe UI" panose="020B0502040204020203" pitchFamily="34" charset="0"/>
              </a:rPr>
              <a:t>até</a:t>
            </a:r>
            <a:r>
              <a:rPr lang="en-US" sz="1200" dirty="0">
                <a:latin typeface="Abadi Extra Light" panose="020B0204020104020204" pitchFamily="34" charset="0"/>
                <a:cs typeface="Segoe UI" panose="020B0502040204020203" pitchFamily="34" charset="0"/>
              </a:rPr>
              <a:t> 440 V e </a:t>
            </a:r>
            <a:r>
              <a:rPr lang="en-US" sz="1200" dirty="0" err="1">
                <a:latin typeface="Abadi Extra Light" panose="020B0204020104020204" pitchFamily="34" charset="0"/>
                <a:cs typeface="Segoe UI" panose="020B0502040204020203" pitchFamily="34" charset="0"/>
              </a:rPr>
              <a:t>corrente</a:t>
            </a:r>
            <a:r>
              <a:rPr lang="en-US" sz="1200" dirty="0">
                <a:latin typeface="Abadi Extra Light" panose="020B0204020104020204" pitchFamily="34" charset="0"/>
                <a:cs typeface="Segoe UI" panose="020B0502040204020203" pitchFamily="34" charset="0"/>
              </a:rPr>
              <a:t> de </a:t>
            </a:r>
            <a:r>
              <a:rPr lang="en-US" sz="1200" dirty="0" err="1">
                <a:latin typeface="Abadi Extra Light" panose="020B0204020104020204" pitchFamily="34" charset="0"/>
                <a:cs typeface="Segoe UI" panose="020B0502040204020203" pitchFamily="34" charset="0"/>
              </a:rPr>
              <a:t>até</a:t>
            </a:r>
            <a:r>
              <a:rPr lang="en-US" sz="1200" dirty="0">
                <a:latin typeface="Abadi Extra Light" panose="020B0204020104020204" pitchFamily="34" charset="0"/>
                <a:cs typeface="Segoe UI" panose="020B0502040204020203" pitchFamily="34" charset="0"/>
              </a:rPr>
              <a:t> 32A.</a:t>
            </a:r>
            <a:endParaRPr lang="pt-BR" sz="1200" dirty="0">
              <a:latin typeface="Abadi Extra Light" panose="020B0204020104020204" pitchFamily="34" charset="0"/>
              <a:cs typeface="Segoe UI" panose="020B0502040204020203" pitchFamily="34" charset="0"/>
            </a:endParaRPr>
          </a:p>
          <a:p>
            <a:pPr marL="0" indent="0">
              <a:spcBef>
                <a:spcPts val="1200"/>
              </a:spcBef>
              <a:buFont typeface="Wingdings" panose="05000000000000000000" pitchFamily="2" charset="2"/>
              <a:buNone/>
            </a:pPr>
            <a:endParaRPr lang="pt-BR" sz="1200" dirty="0">
              <a:latin typeface="Abadi Extra Light" panose="020B0204020104020204" pitchFamily="34" charset="0"/>
              <a:cs typeface="Segoe UI" panose="020B0502040204020203" pitchFamily="34" charset="0"/>
            </a:endParaRPr>
          </a:p>
          <a:p>
            <a:pPr marL="0" indent="0">
              <a:spcBef>
                <a:spcPts val="1200"/>
              </a:spcBef>
              <a:buFont typeface="Wingdings" panose="05000000000000000000" pitchFamily="2" charset="2"/>
              <a:buNone/>
            </a:pPr>
            <a:endParaRPr lang="pt-BR" sz="1200" dirty="0">
              <a:latin typeface="Abadi Extra Light" panose="020B0204020104020204" pitchFamily="34" charset="0"/>
              <a:cs typeface="Segoe UI" panose="020B0502040204020203" pitchFamily="34" charset="0"/>
            </a:endParaRPr>
          </a:p>
          <a:p>
            <a:pPr marL="0" indent="0">
              <a:spcBef>
                <a:spcPts val="1200"/>
              </a:spcBef>
              <a:buFont typeface="Wingdings" panose="05000000000000000000" pitchFamily="2" charset="2"/>
              <a:buNone/>
            </a:pPr>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sz="1200"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234</a:t>
            </a:fld>
            <a:endParaRPr lang="pt-BR"/>
          </a:p>
        </p:txBody>
      </p:sp>
    </p:spTree>
    <p:extLst>
      <p:ext uri="{BB962C8B-B14F-4D97-AF65-F5344CB8AC3E}">
        <p14:creationId xmlns:p14="http://schemas.microsoft.com/office/powerpoint/2010/main" val="366888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pt-BR" sz="1000" b="1" dirty="0">
                <a:solidFill>
                  <a:srgbClr val="5FB7F3"/>
                </a:solidFill>
                <a:latin typeface="Abadi" panose="020B0604020104020204" pitchFamily="34" charset="0"/>
                <a:ea typeface="Roboto"/>
                <a:cs typeface="Roboto"/>
                <a:sym typeface="Roboto"/>
              </a:rPr>
              <a:t>ALÉM DOS VES DE PASSAGEIROS ... TEM TAMBÉM ..</a:t>
            </a:r>
            <a:endParaRPr lang="pt-BR" sz="800" dirty="0">
              <a:solidFill>
                <a:srgbClr val="5FB7F3"/>
              </a:solidFill>
              <a:latin typeface="Abadi" panose="020B06040201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endParaRPr lang="pt-BR" sz="1000"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pt-BR" sz="1000" dirty="0">
                <a:solidFill>
                  <a:srgbClr val="000000"/>
                </a:solidFill>
                <a:latin typeface="Roboto"/>
                <a:ea typeface="Roboto"/>
                <a:cs typeface="Roboto"/>
                <a:sym typeface="Roboto"/>
              </a:rPr>
              <a:t>O slide apresenta uma breve descrição de outros tipos de veículos elétricos:</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err="1">
                <a:solidFill>
                  <a:srgbClr val="000000"/>
                </a:solidFill>
                <a:latin typeface="Roboto"/>
                <a:ea typeface="Roboto"/>
                <a:cs typeface="Roboto"/>
                <a:sym typeface="Roboto"/>
              </a:rPr>
              <a:t>Micromobilidade</a:t>
            </a:r>
            <a:r>
              <a:rPr lang="pt-BR" sz="1000" dirty="0">
                <a:solidFill>
                  <a:srgbClr val="000000"/>
                </a:solidFill>
                <a:latin typeface="Roboto"/>
                <a:ea typeface="Roboto"/>
                <a:cs typeface="Roboto"/>
                <a:sym typeface="Roboto"/>
              </a:rPr>
              <a:t>: Os serviços de </a:t>
            </a:r>
            <a:r>
              <a:rPr lang="pt-BR" sz="1000" dirty="0" err="1">
                <a:solidFill>
                  <a:srgbClr val="000000"/>
                </a:solidFill>
                <a:latin typeface="Roboto"/>
                <a:ea typeface="Roboto"/>
                <a:cs typeface="Roboto"/>
                <a:sym typeface="Roboto"/>
              </a:rPr>
              <a:t>micromobilidade</a:t>
            </a:r>
            <a:r>
              <a:rPr lang="pt-BR" sz="1000" dirty="0">
                <a:solidFill>
                  <a:srgbClr val="000000"/>
                </a:solidFill>
                <a:latin typeface="Roboto"/>
                <a:ea typeface="Roboto"/>
                <a:cs typeface="Roboto"/>
                <a:sym typeface="Roboto"/>
              </a:rPr>
              <a:t> elétrica se expandiram rapidamente desde seu surgimento em 2017. </a:t>
            </a:r>
            <a:r>
              <a:rPr lang="pt-BR" sz="1000" dirty="0" err="1">
                <a:solidFill>
                  <a:srgbClr val="000000"/>
                </a:solidFill>
                <a:latin typeface="Roboto"/>
                <a:ea typeface="Roboto"/>
                <a:cs typeface="Roboto"/>
                <a:sym typeface="Roboto"/>
              </a:rPr>
              <a:t>Scooters</a:t>
            </a:r>
            <a:r>
              <a:rPr lang="pt-BR" sz="1000" dirty="0">
                <a:solidFill>
                  <a:srgbClr val="000000"/>
                </a:solidFill>
                <a:latin typeface="Roboto"/>
                <a:ea typeface="Roboto"/>
                <a:cs typeface="Roboto"/>
                <a:sym typeface="Roboto"/>
              </a:rPr>
              <a:t> elétricos compartilhados (e-</a:t>
            </a:r>
            <a:r>
              <a:rPr lang="pt-BR" sz="1000" dirty="0" err="1">
                <a:solidFill>
                  <a:srgbClr val="000000"/>
                </a:solidFill>
                <a:latin typeface="Roboto"/>
                <a:ea typeface="Roboto"/>
                <a:cs typeface="Roboto"/>
                <a:sym typeface="Roboto"/>
              </a:rPr>
              <a:t>scooters</a:t>
            </a:r>
            <a:r>
              <a:rPr lang="pt-BR" sz="1000" dirty="0">
                <a:solidFill>
                  <a:srgbClr val="000000"/>
                </a:solidFill>
                <a:latin typeface="Roboto"/>
                <a:ea typeface="Roboto"/>
                <a:cs typeface="Roboto"/>
                <a:sym typeface="Roboto"/>
              </a:rPr>
              <a:t>), bicicletas elétricas (e-</a:t>
            </a:r>
            <a:r>
              <a:rPr lang="pt-BR" sz="1000" dirty="0" err="1">
                <a:solidFill>
                  <a:srgbClr val="000000"/>
                </a:solidFill>
                <a:latin typeface="Roboto"/>
                <a:ea typeface="Roboto"/>
                <a:cs typeface="Roboto"/>
                <a:sym typeface="Roboto"/>
              </a:rPr>
              <a:t>bikes</a:t>
            </a:r>
            <a:r>
              <a:rPr lang="pt-BR" sz="1000" dirty="0">
                <a:solidFill>
                  <a:srgbClr val="000000"/>
                </a:solidFill>
                <a:latin typeface="Roboto"/>
                <a:ea typeface="Roboto"/>
                <a:cs typeface="Roboto"/>
                <a:sym typeface="Roboto"/>
              </a:rPr>
              <a:t>) e ciclomotores elétricos estão agora disponíveis em mais de 600 cidades em mais de 50 países em todo o mundo (NUMO, 2020 ) Na maioria dos mercados, as e-</a:t>
            </a:r>
            <a:r>
              <a:rPr lang="pt-BR" sz="1000" dirty="0" err="1">
                <a:solidFill>
                  <a:srgbClr val="000000"/>
                </a:solidFill>
                <a:latin typeface="Roboto"/>
                <a:ea typeface="Roboto"/>
                <a:cs typeface="Roboto"/>
                <a:sym typeface="Roboto"/>
              </a:rPr>
              <a:t>scooters</a:t>
            </a:r>
            <a:r>
              <a:rPr lang="pt-BR" sz="1000" dirty="0">
                <a:solidFill>
                  <a:srgbClr val="000000"/>
                </a:solidFill>
                <a:latin typeface="Roboto"/>
                <a:ea typeface="Roboto"/>
                <a:cs typeface="Roboto"/>
                <a:sym typeface="Roboto"/>
              </a:rPr>
              <a:t> são responsáveis ​​pela maior proporção de veículos e viagens de </a:t>
            </a:r>
            <a:r>
              <a:rPr lang="pt-BR" sz="1000" dirty="0" err="1">
                <a:solidFill>
                  <a:srgbClr val="000000"/>
                </a:solidFill>
                <a:latin typeface="Roboto"/>
                <a:ea typeface="Roboto"/>
                <a:cs typeface="Roboto"/>
                <a:sym typeface="Roboto"/>
              </a:rPr>
              <a:t>micromobilidade</a:t>
            </a:r>
            <a:r>
              <a:rPr lang="pt-BR" sz="1000" dirty="0">
                <a:solidFill>
                  <a:srgbClr val="000000"/>
                </a:solidFill>
                <a:latin typeface="Roboto"/>
                <a:ea typeface="Roboto"/>
                <a:cs typeface="Roboto"/>
                <a:sym typeface="Roboto"/>
              </a:rPr>
              <a:t> compartilhados. No entanto, a </a:t>
            </a:r>
            <a:r>
              <a:rPr lang="pt-BR" sz="1000" dirty="0" err="1">
                <a:solidFill>
                  <a:srgbClr val="000000"/>
                </a:solidFill>
                <a:latin typeface="Roboto"/>
                <a:ea typeface="Roboto"/>
                <a:cs typeface="Roboto"/>
                <a:sym typeface="Roboto"/>
              </a:rPr>
              <a:t>micromobilidade</a:t>
            </a:r>
            <a:r>
              <a:rPr lang="pt-BR" sz="1000" dirty="0">
                <a:solidFill>
                  <a:srgbClr val="000000"/>
                </a:solidFill>
                <a:latin typeface="Roboto"/>
                <a:ea typeface="Roboto"/>
                <a:cs typeface="Roboto"/>
                <a:sym typeface="Roboto"/>
              </a:rPr>
              <a:t> continua sendo uma pequena parcela das viagens e da distância geral de viagem.</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solidFill>
                  <a:srgbClr val="000000"/>
                </a:solidFill>
                <a:latin typeface="Roboto"/>
                <a:ea typeface="Roboto"/>
                <a:cs typeface="Roboto"/>
                <a:sym typeface="Roboto"/>
              </a:rPr>
              <a:t>Veículos de duas e três rodas: A China lidera o mercado de veículos elétricos de duas rodas com a maior frota e vendas anuais. No final de 2019, o estoque de veículos elétricos de duas rodas na China estava perto de 300 milhões de unidades. Dados recentes sugerem que a produção anual de veículos elétricos de duas rodas aumentou de aproximadamente 33 milhões em 2018 para 36 milhões de unidades em 2019. A China possui o maior estoque de veículos de três rodas elétricos do mundo, com mais de 50 milhões de veículos de três rodas elétricos em suas estradas.</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solidFill>
                  <a:srgbClr val="000000"/>
                </a:solidFill>
                <a:latin typeface="Roboto"/>
                <a:ea typeface="Roboto"/>
                <a:cs typeface="Roboto"/>
                <a:sym typeface="Roboto"/>
              </a:rPr>
              <a:t>Veículos elétricos comerciais leves: Além dos 7,2 milhões de carros elétricos de passageiros, havia quase 377.000 veículos comerciais leves elétricos (</a:t>
            </a:r>
            <a:r>
              <a:rPr lang="pt-BR" sz="1000" dirty="0" err="1">
                <a:solidFill>
                  <a:srgbClr val="000000"/>
                </a:solidFill>
                <a:latin typeface="Roboto"/>
                <a:ea typeface="Roboto"/>
                <a:cs typeface="Roboto"/>
                <a:sym typeface="Roboto"/>
              </a:rPr>
              <a:t>LCVs</a:t>
            </a:r>
            <a:r>
              <a:rPr lang="pt-BR" sz="1000" dirty="0">
                <a:solidFill>
                  <a:srgbClr val="000000"/>
                </a:solidFill>
                <a:latin typeface="Roboto"/>
                <a:ea typeface="Roboto"/>
                <a:cs typeface="Roboto"/>
                <a:sym typeface="Roboto"/>
              </a:rPr>
              <a:t>) nas estradas do mundo em 2019, contra 310.000 em 2018.38 </a:t>
            </a:r>
            <a:r>
              <a:rPr lang="pt-BR" sz="1000" dirty="0" err="1">
                <a:solidFill>
                  <a:srgbClr val="000000"/>
                </a:solidFill>
                <a:latin typeface="Roboto"/>
                <a:ea typeface="Roboto"/>
                <a:cs typeface="Roboto"/>
                <a:sym typeface="Roboto"/>
              </a:rPr>
              <a:t>VCLs</a:t>
            </a:r>
            <a:r>
              <a:rPr lang="pt-BR" sz="1000" dirty="0">
                <a:solidFill>
                  <a:srgbClr val="000000"/>
                </a:solidFill>
                <a:latin typeface="Roboto"/>
                <a:ea typeface="Roboto"/>
                <a:cs typeface="Roboto"/>
                <a:sym typeface="Roboto"/>
              </a:rPr>
              <a:t> elétricos costumam fazer parte de uma empresa ou frota de veículos do poder público. Em 2019, a China possuía a maior frota de </a:t>
            </a:r>
            <a:r>
              <a:rPr lang="pt-BR" sz="1000" dirty="0" err="1">
                <a:solidFill>
                  <a:srgbClr val="000000"/>
                </a:solidFill>
                <a:latin typeface="Roboto"/>
                <a:ea typeface="Roboto"/>
                <a:cs typeface="Roboto"/>
                <a:sym typeface="Roboto"/>
              </a:rPr>
              <a:t>LCVs</a:t>
            </a:r>
            <a:r>
              <a:rPr lang="pt-BR" sz="1000" dirty="0">
                <a:solidFill>
                  <a:srgbClr val="000000"/>
                </a:solidFill>
                <a:latin typeface="Roboto"/>
                <a:ea typeface="Roboto"/>
                <a:cs typeface="Roboto"/>
                <a:sym typeface="Roboto"/>
              </a:rPr>
              <a:t> elétricos (247.500 veículos), representando 65% do estoque global. A Europa tinha a segunda maior frota de </a:t>
            </a:r>
            <a:r>
              <a:rPr lang="pt-BR" sz="1000" dirty="0" err="1">
                <a:solidFill>
                  <a:srgbClr val="000000"/>
                </a:solidFill>
                <a:latin typeface="Roboto"/>
                <a:ea typeface="Roboto"/>
                <a:cs typeface="Roboto"/>
                <a:sym typeface="Roboto"/>
              </a:rPr>
              <a:t>LCVs</a:t>
            </a:r>
            <a:r>
              <a:rPr lang="pt-BR" sz="1000" dirty="0">
                <a:solidFill>
                  <a:srgbClr val="000000"/>
                </a:solidFill>
                <a:latin typeface="Roboto"/>
                <a:ea typeface="Roboto"/>
                <a:cs typeface="Roboto"/>
                <a:sym typeface="Roboto"/>
              </a:rPr>
              <a:t> elétricos, com 31% do estoque global e mais de 115.000 veículos, com as maiores frotas na França (49.000 veículos) e Alemanha (22.000 veículos)</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spcBef>
                <a:spcPts val="0"/>
              </a:spcBef>
              <a:spcAft>
                <a:spcPts val="0"/>
              </a:spcAft>
              <a:buClr>
                <a:srgbClr val="2A3990"/>
              </a:buClr>
              <a:buSzPts val="1200"/>
              <a:buFont typeface="Calibri"/>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Clr>
                <a:srgbClr val="2A3990"/>
              </a:buClr>
              <a:buSzPts val="1200"/>
              <a:buFont typeface="Calibri"/>
              <a:buNone/>
            </a:pPr>
            <a:r>
              <a:rPr lang="pt-BR" sz="1000" dirty="0">
                <a:solidFill>
                  <a:srgbClr val="000000"/>
                </a:solidFill>
                <a:latin typeface="Roboto"/>
                <a:ea typeface="Roboto"/>
                <a:cs typeface="Roboto"/>
                <a:sym typeface="Roboto"/>
              </a:rPr>
              <a:t>REFERÊNCIAS:</a:t>
            </a:r>
          </a:p>
          <a:p>
            <a:pPr marL="0" lvl="0" indent="0" algn="l" rtl="0">
              <a:spcBef>
                <a:spcPts val="0"/>
              </a:spcBef>
              <a:spcAft>
                <a:spcPts val="0"/>
              </a:spcAft>
              <a:buClr>
                <a:srgbClr val="2A3990"/>
              </a:buClr>
              <a:buSzPts val="1200"/>
              <a:buFont typeface="Calibri"/>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Clr>
                <a:srgbClr val="2A3990"/>
              </a:buClr>
              <a:buSzPts val="1200"/>
              <a:buFont typeface="Arial" panose="020B0604020202020204" pitchFamily="34" charset="0"/>
              <a:buChar char="•"/>
            </a:pPr>
            <a:r>
              <a:rPr lang="pt-BR" sz="1000" dirty="0">
                <a:solidFill>
                  <a:srgbClr val="000000"/>
                </a:solidFill>
                <a:latin typeface="Roboto"/>
                <a:ea typeface="Roboto"/>
                <a:cs typeface="Roboto"/>
                <a:sym typeface="Roboto"/>
              </a:rPr>
              <a:t>IEA, Global EV Outlook 2020 </a:t>
            </a:r>
            <a:endParaRPr sz="1000" dirty="0">
              <a:solidFill>
                <a:srgbClr val="000000"/>
              </a:solidFill>
              <a:latin typeface="Roboto"/>
              <a:ea typeface="Roboto"/>
              <a:cs typeface="Roboto"/>
              <a:sym typeface="Roboto"/>
            </a:endParaRPr>
          </a:p>
        </p:txBody>
      </p:sp>
      <p:sp>
        <p:nvSpPr>
          <p:cNvPr id="308" name="Google Shape;30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21</a:t>
            </a:fld>
            <a:endParaRPr/>
          </a:p>
        </p:txBody>
      </p:sp>
    </p:spTree>
    <p:extLst>
      <p:ext uri="{BB962C8B-B14F-4D97-AF65-F5344CB8AC3E}">
        <p14:creationId xmlns:p14="http://schemas.microsoft.com/office/powerpoint/2010/main" val="7614091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CA</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Tipo 3 (Scame):</a:t>
            </a:r>
          </a:p>
          <a:p>
            <a:endParaRPr lang="pt-BR" sz="1200"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O terceiro conector para conexões CA, criado em 2010 pela EV Plug Alliance </a:t>
            </a:r>
            <a:r>
              <a:rPr lang="pt-BR" sz="1200" dirty="0" err="1">
                <a:latin typeface="Abadi Extra Light" panose="020B0204020104020204" pitchFamily="34" charset="0"/>
              </a:rPr>
              <a:t>Association</a:t>
            </a:r>
            <a:r>
              <a:rPr lang="pt-BR" sz="1200" dirty="0">
                <a:latin typeface="Abadi Extra Light" panose="020B0204020104020204" pitchFamily="34" charset="0"/>
              </a:rPr>
              <a:t>, é o menos utilizado entre os disponíveis. O conector tem como principal característica o formato oval e impossibilidade de contato físico com os pinos do conector. Essa última é o motivo de sua criação.</a:t>
            </a:r>
          </a:p>
          <a:p>
            <a:pPr>
              <a:buFont typeface="Arial" panose="020B0604020202020204" pitchFamily="34" charset="0"/>
              <a:buChar char="•"/>
            </a:pPr>
            <a:endParaRPr lang="pt-BR" sz="1200" dirty="0">
              <a:latin typeface="Abadi Extra Light" panose="020B0204020104020204" pitchFamily="34" charset="0"/>
            </a:endParaRPr>
          </a:p>
          <a:p>
            <a:pPr>
              <a:buFont typeface="Arial" panose="020B0604020202020204" pitchFamily="34" charset="0"/>
              <a:buChar char="•"/>
            </a:pPr>
            <a:r>
              <a:rPr lang="pt-BR" sz="1200" dirty="0">
                <a:latin typeface="Abadi Extra Light" panose="020B0204020104020204" pitchFamily="34" charset="0"/>
              </a:rPr>
              <a:t>Este conector</a:t>
            </a:r>
            <a:r>
              <a:rPr lang="pt-BR" sz="1200" baseline="0" dirty="0">
                <a:latin typeface="Abadi Extra Light" panose="020B0204020104020204" pitchFamily="34" charset="0"/>
              </a:rPr>
              <a:t> é adotado principalmente na França e Itália, juntamente com outros tipos de conexões. </a:t>
            </a:r>
            <a:r>
              <a:rPr lang="pt-BR" sz="1200" dirty="0">
                <a:latin typeface="Abadi Extra Light" panose="020B0204020104020204" pitchFamily="34" charset="0"/>
              </a:rPr>
              <a:t>Nestes dois países existem leis que estipulam que todas as tomadas elétricas publicamente disponíveis devem ter uma cobertura física que evite o contato direto com os pinos de energia – contudo, por conta disso a </a:t>
            </a:r>
            <a:r>
              <a:rPr lang="pt-BR" sz="1200" dirty="0" err="1">
                <a:latin typeface="Abadi Extra Light" panose="020B0204020104020204" pitchFamily="34" charset="0"/>
              </a:rPr>
              <a:t>Mennekes</a:t>
            </a:r>
            <a:r>
              <a:rPr lang="pt-BR" sz="1200" dirty="0">
                <a:latin typeface="Abadi Extra Light" panose="020B0204020104020204" pitchFamily="34" charset="0"/>
              </a:rPr>
              <a:t> lançou uma versão modificada do conector Tipo 2 que conta com uma tampa para atender a essa exigência.</a:t>
            </a:r>
          </a:p>
          <a:p>
            <a:pPr>
              <a:buFont typeface="Arial" panose="020B0604020202020204" pitchFamily="34" charset="0"/>
              <a:buChar char="•"/>
            </a:pPr>
            <a:endParaRPr lang="pt-BR" sz="1200" dirty="0">
              <a:latin typeface="Abadi Extra Light" panose="020B0204020104020204" pitchFamily="34" charset="0"/>
            </a:endParaRPr>
          </a:p>
          <a:p>
            <a:pPr>
              <a:buFont typeface="Arial" panose="020B0604020202020204" pitchFamily="34" charset="0"/>
              <a:buChar char="•"/>
            </a:pPr>
            <a:r>
              <a:rPr lang="pt-PT" sz="1200" dirty="0">
                <a:latin typeface="Abadi Extra Light" panose="020B0204020104020204" pitchFamily="34" charset="0"/>
              </a:rPr>
              <a:t>Assim como o conector Tipo 2, este conector pode ser utilizado para recargas monofásicas em até 250 e 70 A (17,5 kW), ou trifásicas em até 480 V e 63 A (52,4 kW).</a:t>
            </a:r>
          </a:p>
          <a:p>
            <a:endParaRPr lang="pt-BR" sz="1200" dirty="0">
              <a:latin typeface="Abadi Extra Light" panose="020B0204020104020204" pitchFamily="34" charset="0"/>
            </a:endParaRPr>
          </a:p>
          <a:p>
            <a:endParaRPr lang="pt-BR" sz="1200"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sz="1200"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235</a:t>
            </a:fld>
            <a:endParaRPr lang="pt-BR"/>
          </a:p>
        </p:txBody>
      </p:sp>
    </p:spTree>
    <p:extLst>
      <p:ext uri="{BB962C8B-B14F-4D97-AF65-F5344CB8AC3E}">
        <p14:creationId xmlns:p14="http://schemas.microsoft.com/office/powerpoint/2010/main" val="37924602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CC</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PT"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Visão Geral:</a:t>
            </a:r>
          </a:p>
          <a:p>
            <a:endParaRPr lang="pt-PT" sz="1200" kern="1200" dirty="0">
              <a:solidFill>
                <a:schemeClr val="tx1"/>
              </a:solidFill>
              <a:effectLst/>
              <a:latin typeface="+mn-lt"/>
              <a:ea typeface="+mn-ea"/>
              <a:cs typeface="+mn-cs"/>
            </a:endParaRPr>
          </a:p>
          <a:p>
            <a:pPr>
              <a:buFont typeface="Arial" panose="020B0604020202020204" pitchFamily="34" charset="0"/>
              <a:buChar char="•"/>
            </a:pPr>
            <a:r>
              <a:rPr lang="pt-PT" sz="1200" kern="1200" dirty="0">
                <a:solidFill>
                  <a:schemeClr val="tx1"/>
                </a:solidFill>
                <a:effectLst/>
                <a:latin typeface="+mn-lt"/>
                <a:ea typeface="+mn-ea"/>
                <a:cs typeface="+mn-cs"/>
              </a:rPr>
              <a:t>O carregamento CC elimina as limitações do carregador de bordo através do emprego de um conversor externo que entrega energia CC diretamente à bateria. Dessa forma, a velocidade de carregamento tem o potencial de aumentar bastante – em geral, as estações de recarga rápida utilizam esse modo de carregamento. Os tempos de recarga dependem do tamanho da bateria, da saída do carregador e de outros fatores, mas muitos veículos são capazes de receber uma carga de 80% em aproximadamente uma hora ou menos usando os carregadores rápidos CC disponíveis no momento </a:t>
            </a:r>
            <a:r>
              <a:rPr lang="pt-BR" sz="1200" kern="1200" dirty="0">
                <a:solidFill>
                  <a:schemeClr val="tx1"/>
                </a:solidFill>
                <a:effectLst/>
                <a:latin typeface="+mn-lt"/>
                <a:ea typeface="+mn-ea"/>
                <a:cs typeface="+mn-cs"/>
              </a:rPr>
              <a:t>[96]</a:t>
            </a:r>
            <a:r>
              <a:rPr lang="pt-PT" sz="1200" kern="1200" dirty="0">
                <a:solidFill>
                  <a:schemeClr val="tx1"/>
                </a:solidFill>
                <a:effectLst/>
                <a:latin typeface="+mn-lt"/>
                <a:ea typeface="+mn-ea"/>
                <a:cs typeface="+mn-cs"/>
              </a:rPr>
              <a:t>.</a:t>
            </a:r>
            <a:endParaRPr lang="pt-BR" sz="1200" kern="1200" dirty="0">
              <a:solidFill>
                <a:schemeClr val="tx1"/>
              </a:solidFill>
              <a:effectLst/>
              <a:latin typeface="+mn-lt"/>
              <a:ea typeface="+mn-ea"/>
              <a:cs typeface="+mn-cs"/>
            </a:endParaRPr>
          </a:p>
          <a:p>
            <a:pPr>
              <a:buFont typeface="Arial" panose="020B0604020202020204" pitchFamily="34" charset="0"/>
              <a:buChar char="•"/>
            </a:pPr>
            <a:endParaRPr lang="pt-PT" sz="1200" kern="1200" dirty="0">
              <a:solidFill>
                <a:schemeClr val="tx1"/>
              </a:solidFill>
              <a:effectLst/>
              <a:latin typeface="+mn-lt"/>
              <a:ea typeface="+mn-ea"/>
              <a:cs typeface="+mn-cs"/>
            </a:endParaRPr>
          </a:p>
          <a:p>
            <a:pPr>
              <a:buFont typeface="Arial" panose="020B0604020202020204" pitchFamily="34" charset="0"/>
              <a:buChar char="•"/>
            </a:pPr>
            <a:r>
              <a:rPr lang="pt-PT" sz="1200" kern="1200" dirty="0">
                <a:solidFill>
                  <a:schemeClr val="tx1"/>
                </a:solidFill>
                <a:effectLst/>
                <a:latin typeface="+mn-lt"/>
                <a:ea typeface="+mn-ea"/>
                <a:cs typeface="+mn-cs"/>
              </a:rPr>
              <a:t>No carregamento CC ou de Modo 4, a estação fornece energia CC de acordo com requisições feitas pelo VE, ou seja, o controle da recarga é responsabilidade do VE. Nesta forma de recarga, a norma indica a necessidade de comunicação digital e por função-piloto, e é através dessa comunicação que se realiza o controle da operação. Além disso, o carregamento pode ser feito tanto em modo de tensão regulada quanto em corrente regulada, dependendo da requisição do veículo.</a:t>
            </a:r>
          </a:p>
          <a:p>
            <a:pPr>
              <a:buFont typeface="Arial" panose="020B0604020202020204" pitchFamily="34" charset="0"/>
              <a:buChar char="•"/>
            </a:pPr>
            <a:endParaRPr lang="pt-BR" sz="1200" kern="1200" dirty="0">
              <a:solidFill>
                <a:schemeClr val="tx1"/>
              </a:solidFill>
              <a:effectLst/>
              <a:latin typeface="+mn-lt"/>
              <a:ea typeface="+mn-ea"/>
              <a:cs typeface="+mn-cs"/>
            </a:endParaRPr>
          </a:p>
          <a:p>
            <a:pPr>
              <a:buFont typeface="Arial" panose="020B0604020202020204" pitchFamily="34" charset="0"/>
              <a:buChar char="•"/>
            </a:pPr>
            <a:r>
              <a:rPr lang="pt-PT" sz="1200" kern="1200" dirty="0">
                <a:solidFill>
                  <a:schemeClr val="tx1"/>
                </a:solidFill>
                <a:effectLst/>
                <a:latin typeface="+mn-lt"/>
                <a:ea typeface="+mn-ea"/>
                <a:cs typeface="+mn-cs"/>
              </a:rPr>
              <a:t>Em contraste com o carregamento CA, no Modo 4 cada tipo de conector possui configuração de pinos diferente e protocolos de comunicação próprios. Por isso, a abordagem aqui será orientada pelas configurações de conectores disponíveis.</a:t>
            </a:r>
            <a:endParaRPr lang="pt-BR" sz="1200" kern="1200" dirty="0">
              <a:solidFill>
                <a:schemeClr val="tx1"/>
              </a:solidFill>
              <a:effectLst/>
              <a:latin typeface="+mn-lt"/>
              <a:ea typeface="+mn-ea"/>
              <a:cs typeface="+mn-cs"/>
            </a:endParaRP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236</a:t>
            </a:fld>
            <a:endParaRPr lang="pt-BR"/>
          </a:p>
        </p:txBody>
      </p:sp>
    </p:spTree>
    <p:extLst>
      <p:ext uri="{BB962C8B-B14F-4D97-AF65-F5344CB8AC3E}">
        <p14:creationId xmlns:p14="http://schemas.microsoft.com/office/powerpoint/2010/main" val="7460280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CC</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Configuração AA (CHAdeMO):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solidFill>
                <a:srgbClr val="000000"/>
              </a:solidFill>
              <a:latin typeface="Abadi Extra Light" panose="020B0204020104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A Configuração AA é coloquialmente conhecida como </a:t>
            </a:r>
            <a:r>
              <a:rPr lang="pt-BR" dirty="0" err="1">
                <a:latin typeface="Abadi Extra Light" panose="020B0204020104020204" pitchFamily="34" charset="0"/>
              </a:rPr>
              <a:t>CHAdeMO</a:t>
            </a:r>
            <a:r>
              <a:rPr lang="pt-BR" dirty="0">
                <a:latin typeface="Abadi Extra Light" panose="020B0204020104020204" pitchFamily="34" charset="0"/>
              </a:rPr>
              <a:t>. O projeto original foi publicado em 1992 no Japão sob o nome de JEVS G105-1993 e hoje é utilizado majoritariamente no Japão ou em países que importem carros de lá.</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O conector tem suas dimensões descritas na IEC 62196-3 e foi desenvolvido para ser utilizado em recargas CC implementando o Sistema A. Este sistema é definido no Anexo AA da IEC 61851-23. Neste sistema, a comunicação é por rede CAN conforme descrito no Anexo A da IEC 61851-24.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sz="1200" dirty="0">
              <a:latin typeface="Abadi Extra Light" panose="020B0204020104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dirty="0">
                <a:latin typeface="Abadi Extra Light" panose="020B0204020104020204" pitchFamily="34" charset="0"/>
                <a:cs typeface="Segoe UI" panose="020B0502040204020203" pitchFamily="34" charset="0"/>
              </a:rPr>
              <a:t>Possui potência de 6 a 150 kW, atualmente chegando a 400 kW (sendo mais comum os sistemas de 50 kW).</a:t>
            </a:r>
          </a:p>
          <a:p>
            <a:endParaRPr lang="pt-BR" dirty="0">
              <a:latin typeface="Abadi Extra Light" panose="020B0204020104020204" pitchFamily="34" charset="0"/>
            </a:endParaRPr>
          </a:p>
          <a:p>
            <a:pPr marL="171450" lvl="0" indent="-171450" eaLnBrk="0" fontAlgn="base" hangingPunct="0">
              <a:spcBef>
                <a:spcPct val="0"/>
              </a:spcBef>
              <a:spcAft>
                <a:spcPct val="0"/>
              </a:spcAft>
              <a:buFont typeface="Arial" panose="020B0604020202020204" pitchFamily="34" charset="0"/>
              <a:buChar char="•"/>
            </a:pPr>
            <a:r>
              <a:rPr lang="pt-BR" altLang="pt-BR" dirty="0">
                <a:latin typeface="Abadi Extra Light" panose="020B0204020104020204" pitchFamily="34" charset="0"/>
              </a:rPr>
              <a:t>Seu nome deriva da frase em japonês O </a:t>
            </a:r>
            <a:r>
              <a:rPr lang="pt-BR" altLang="pt-BR" dirty="0" err="1">
                <a:latin typeface="Abadi Extra Light" panose="020B0204020104020204" pitchFamily="34" charset="0"/>
              </a:rPr>
              <a:t>cha</a:t>
            </a:r>
            <a:r>
              <a:rPr lang="pt-BR" altLang="pt-BR" dirty="0">
                <a:latin typeface="Abadi Extra Light" panose="020B0204020104020204" pitchFamily="34" charset="0"/>
              </a:rPr>
              <a:t> demo </a:t>
            </a:r>
            <a:r>
              <a:rPr lang="pt-BR" altLang="pt-BR" dirty="0" err="1">
                <a:latin typeface="Abadi Extra Light" panose="020B0204020104020204" pitchFamily="34" charset="0"/>
              </a:rPr>
              <a:t>ikaga</a:t>
            </a:r>
            <a:r>
              <a:rPr lang="pt-BR" altLang="pt-BR" dirty="0">
                <a:latin typeface="Abadi Extra Light" panose="020B0204020104020204" pitchFamily="34" charset="0"/>
              </a:rPr>
              <a:t> </a:t>
            </a:r>
            <a:r>
              <a:rPr lang="pt-BR" altLang="pt-BR" dirty="0" err="1">
                <a:latin typeface="Abadi Extra Light" panose="020B0204020104020204" pitchFamily="34" charset="0"/>
              </a:rPr>
              <a:t>desuka</a:t>
            </a:r>
            <a:r>
              <a:rPr lang="pt-BR" altLang="pt-BR" dirty="0">
                <a:latin typeface="Abadi Extra Light" panose="020B0204020104020204" pitchFamily="34" charset="0"/>
              </a:rPr>
              <a:t>, que significa “Que tal uma xícara de chá ”, em alusão ao tempo rápido necessário para recarregar enquanto se toma apenas um chá.</a:t>
            </a:r>
          </a:p>
          <a:p>
            <a:pPr marL="171450" lvl="0" indent="-171450" eaLnBrk="0" fontAlgn="base" hangingPunct="0">
              <a:spcBef>
                <a:spcPct val="0"/>
              </a:spcBef>
              <a:spcAft>
                <a:spcPct val="0"/>
              </a:spcAft>
              <a:buFont typeface="Arial" panose="020B0604020202020204" pitchFamily="34" charset="0"/>
              <a:buChar char="•"/>
            </a:pPr>
            <a:endParaRPr lang="pt-BR" altLang="pt-BR" dirty="0">
              <a:latin typeface="Abadi Extra Light" panose="020B0204020104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pt-BR" altLang="pt-BR" sz="1200" dirty="0">
                <a:latin typeface="Abadi Extra Light" panose="020B0204020104020204" pitchFamily="34" charset="0"/>
                <a:cs typeface="Segoe UI" panose="020B0502040204020203" pitchFamily="34" charset="0"/>
              </a:rPr>
              <a:t>O </a:t>
            </a:r>
            <a:r>
              <a:rPr lang="pt-BR" altLang="pt-BR" sz="1200" dirty="0" err="1">
                <a:latin typeface="Abadi Extra Light" panose="020B0204020104020204" pitchFamily="34" charset="0"/>
                <a:cs typeface="Segoe UI" panose="020B0502040204020203" pitchFamily="34" charset="0"/>
              </a:rPr>
              <a:t>CHAdeMO</a:t>
            </a:r>
            <a:r>
              <a:rPr lang="pt-BR" altLang="pt-BR" sz="1200" dirty="0">
                <a:latin typeface="Abadi Extra Light" panose="020B0204020104020204" pitchFamily="34" charset="0"/>
                <a:cs typeface="Segoe UI" panose="020B0502040204020203" pitchFamily="34" charset="0"/>
              </a:rPr>
              <a:t> possui uma pinagem mais complexa, com vários pinos para indicar os estados de carga, além de prever a comunicação digital via CAN com o veículo, o que permite que o BMS indique à estação sobre os parâmetros de tensão e corrente necessários.</a:t>
            </a:r>
            <a:endParaRPr lang="pt-BR" sz="1200" dirty="0">
              <a:latin typeface="Abadi Extra Light" panose="020B0204020104020204" pitchFamily="34" charset="0"/>
              <a:cs typeface="Segoe UI" panose="020B0502040204020203" pitchFamily="34" charset="0"/>
            </a:endParaRPr>
          </a:p>
          <a:p>
            <a:endParaRPr lang="pt-BR" sz="50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228600" indent="-228600">
              <a:buFont typeface="Arial" panose="020B0604020202020204" pitchFamily="34" charset="0"/>
              <a:buChar char="•"/>
            </a:pPr>
            <a:r>
              <a:rPr lang="en-US" sz="1200" kern="1200" dirty="0">
                <a:solidFill>
                  <a:schemeClr val="tx1"/>
                </a:solidFill>
                <a:effectLst/>
                <a:latin typeface="+mn-lt"/>
                <a:ea typeface="+mn-ea"/>
                <a:cs typeface="+mn-cs"/>
              </a:rPr>
              <a:t>S. Edelstein, "All the Electric-Car Charging Connectors in One Great Big Poster," Green Car Reports, 29 </a:t>
            </a:r>
            <a:r>
              <a:rPr lang="en-US" sz="1200" kern="1200" dirty="0" err="1">
                <a:solidFill>
                  <a:schemeClr val="tx1"/>
                </a:solidFill>
                <a:effectLst/>
                <a:latin typeface="+mn-lt"/>
                <a:ea typeface="+mn-ea"/>
                <a:cs typeface="+mn-cs"/>
              </a:rPr>
              <a:t>Dezembro</a:t>
            </a:r>
            <a:r>
              <a:rPr lang="en-US" sz="1200" kern="1200" dirty="0">
                <a:solidFill>
                  <a:schemeClr val="tx1"/>
                </a:solidFill>
                <a:effectLst/>
                <a:latin typeface="+mn-lt"/>
                <a:ea typeface="+mn-ea"/>
                <a:cs typeface="+mn-cs"/>
              </a:rPr>
              <a:t> 2014. [Online]. Available: https://www.greencarreports.com/news/1096058_all-the-electric-car-charging-connectors-in-one-great-big-poster?fbfanpage. [Accessed 06 Abril 2020].</a:t>
            </a:r>
            <a:endParaRPr lang="pt-BR" sz="1200" kern="1200" dirty="0">
              <a:solidFill>
                <a:schemeClr val="tx1"/>
              </a:solidFill>
              <a:effectLst/>
              <a:latin typeface="+mn-lt"/>
              <a:ea typeface="+mn-ea"/>
              <a:cs typeface="+mn-cs"/>
            </a:endParaRPr>
          </a:p>
          <a:p>
            <a:pPr marL="228600" indent="-228600">
              <a:buFont typeface="Arial" panose="020B0604020202020204" pitchFamily="34" charset="0"/>
              <a:buChar char="•"/>
            </a:pPr>
            <a:r>
              <a:rPr lang="en-US" sz="1200" kern="1200" dirty="0">
                <a:solidFill>
                  <a:schemeClr val="tx1"/>
                </a:solidFill>
                <a:effectLst/>
                <a:latin typeface="+mn-lt"/>
                <a:ea typeface="+mn-ea"/>
                <a:cs typeface="+mn-cs"/>
              </a:rPr>
              <a:t>Japan Electric Vehicle Association Standards, "JEVS G105," </a:t>
            </a:r>
            <a:r>
              <a:rPr lang="en-US" sz="1200" kern="1200" dirty="0" err="1">
                <a:solidFill>
                  <a:schemeClr val="tx1"/>
                </a:solidFill>
                <a:effectLst/>
                <a:latin typeface="+mn-lt"/>
                <a:ea typeface="+mn-ea"/>
                <a:cs typeface="+mn-cs"/>
              </a:rPr>
              <a:t>Chademo</a:t>
            </a:r>
            <a:r>
              <a:rPr lang="en-US" sz="1200" kern="1200" dirty="0">
                <a:solidFill>
                  <a:schemeClr val="tx1"/>
                </a:solidFill>
                <a:effectLst/>
                <a:latin typeface="+mn-lt"/>
                <a:ea typeface="+mn-ea"/>
                <a:cs typeface="+mn-cs"/>
              </a:rPr>
              <a:t>, 1993. </a:t>
            </a:r>
            <a:r>
              <a:rPr lang="pt-BR" sz="1200" kern="1200" dirty="0">
                <a:solidFill>
                  <a:schemeClr val="tx1"/>
                </a:solidFill>
                <a:effectLst/>
                <a:latin typeface="+mn-lt"/>
                <a:ea typeface="+mn-ea"/>
                <a:cs typeface="+mn-cs"/>
              </a:rPr>
              <a:t>[Online]. </a:t>
            </a:r>
            <a:r>
              <a:rPr lang="pt-BR" sz="1200" kern="1200" dirty="0" err="1">
                <a:solidFill>
                  <a:schemeClr val="tx1"/>
                </a:solidFill>
                <a:effectLst/>
                <a:latin typeface="+mn-lt"/>
                <a:ea typeface="+mn-ea"/>
                <a:cs typeface="+mn-cs"/>
              </a:rPr>
              <a:t>Available</a:t>
            </a:r>
            <a:r>
              <a:rPr lang="pt-BR" sz="1200" kern="1200" dirty="0">
                <a:solidFill>
                  <a:schemeClr val="tx1"/>
                </a:solidFill>
                <a:effectLst/>
                <a:latin typeface="+mn-lt"/>
                <a:ea typeface="+mn-ea"/>
                <a:cs typeface="+mn-cs"/>
              </a:rPr>
              <a:t>: https://www.batterystandards.info/node/1013. [</a:t>
            </a:r>
            <a:r>
              <a:rPr lang="pt-BR" sz="1200" kern="1200" dirty="0" err="1">
                <a:solidFill>
                  <a:schemeClr val="tx1"/>
                </a:solidFill>
                <a:effectLst/>
                <a:latin typeface="+mn-lt"/>
                <a:ea typeface="+mn-ea"/>
                <a:cs typeface="+mn-cs"/>
              </a:rPr>
              <a:t>Accessed</a:t>
            </a:r>
            <a:r>
              <a:rPr lang="pt-BR" sz="1200" kern="1200" dirty="0">
                <a:solidFill>
                  <a:schemeClr val="tx1"/>
                </a:solidFill>
                <a:effectLst/>
                <a:latin typeface="+mn-lt"/>
                <a:ea typeface="+mn-ea"/>
                <a:cs typeface="+mn-cs"/>
              </a:rPr>
              <a:t> 06 Abril 2020].</a:t>
            </a:r>
          </a:p>
          <a:p>
            <a:endParaRPr lang="pt-BR"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237</a:t>
            </a:fld>
            <a:endParaRPr lang="pt-BR"/>
          </a:p>
        </p:txBody>
      </p:sp>
    </p:spTree>
    <p:extLst>
      <p:ext uri="{BB962C8B-B14F-4D97-AF65-F5344CB8AC3E}">
        <p14:creationId xmlns:p14="http://schemas.microsoft.com/office/powerpoint/2010/main" val="10794636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CC</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Configuração BB (GB/T 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solidFill>
                <a:srgbClr val="000000"/>
              </a:solidFill>
              <a:latin typeface="Abadi Extra Light" panose="020B0204020104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A configuração BB é a menos utilizada, sendo empregada majoritariamente por fabricantes chineses sob o padrão equivalente GB/T 20234.3. Trata-se de uma implementação do Sistema B descrito na norma IEC 61851-23.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Assim como o </a:t>
            </a:r>
            <a:r>
              <a:rPr lang="pt-BR" dirty="0" err="1">
                <a:latin typeface="Abadi Extra Light" panose="020B0204020104020204" pitchFamily="34" charset="0"/>
              </a:rPr>
              <a:t>CHAdeMO</a:t>
            </a:r>
            <a:r>
              <a:rPr lang="pt-BR" dirty="0">
                <a:latin typeface="Abadi Extra Light" panose="020B0204020104020204" pitchFamily="34" charset="0"/>
              </a:rPr>
              <a:t>, este conector também possui nove pinos (Figura 29Figura 29), porém, tem maior capacidade de condução de corrente e suporte tensões mais elevadas, sendo capaz de realizar carregamentos de até 250 A e 750 VCC, o que permite potência de até 187,5 kW.</a:t>
            </a:r>
          </a:p>
          <a:p>
            <a:endParaRPr lang="pt-BR" dirty="0">
              <a:latin typeface="Abadi Extra Light" panose="020B0204020104020204" pitchFamily="34" charset="0"/>
            </a:endParaRPr>
          </a:p>
          <a:p>
            <a:endParaRPr lang="pt-BR" sz="1200"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238</a:t>
            </a:fld>
            <a:endParaRPr lang="pt-BR"/>
          </a:p>
        </p:txBody>
      </p:sp>
    </p:spTree>
    <p:extLst>
      <p:ext uri="{BB962C8B-B14F-4D97-AF65-F5344CB8AC3E}">
        <p14:creationId xmlns:p14="http://schemas.microsoft.com/office/powerpoint/2010/main" val="25082605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CC</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Configuração CC, DD, EE e FF (COMBO CCS):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solidFill>
                <a:srgbClr val="000000"/>
              </a:solidFill>
              <a:latin typeface="Abadi Extra Light" panose="020B0204020104020204"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dirty="0">
                <a:solidFill>
                  <a:srgbClr val="000000"/>
                </a:solidFill>
                <a:latin typeface="Abadi Extra Light" panose="020B0204020104020204" pitchFamily="34" charset="0"/>
                <a:cs typeface="Segoe UI" panose="020B0502040204020203" pitchFamily="34" charset="0"/>
              </a:rPr>
              <a:t>O s</a:t>
            </a:r>
            <a:r>
              <a:rPr lang="pt-BR" dirty="0" err="1">
                <a:latin typeface="Abadi Extra Light" panose="020B0204020104020204" pitchFamily="34" charset="0"/>
              </a:rPr>
              <a:t>istema</a:t>
            </a:r>
            <a:r>
              <a:rPr lang="pt-BR" dirty="0">
                <a:latin typeface="Abadi Extra Light" panose="020B0204020104020204" pitchFamily="34" charset="0"/>
              </a:rPr>
              <a:t> de carregamento combinado (</a:t>
            </a:r>
            <a:r>
              <a:rPr lang="pt-BR" dirty="0" err="1">
                <a:latin typeface="Abadi Extra Light" panose="020B0204020104020204" pitchFamily="34" charset="0"/>
              </a:rPr>
              <a:t>Combined</a:t>
            </a:r>
            <a:r>
              <a:rPr lang="pt-BR" dirty="0">
                <a:latin typeface="Abadi Extra Light" panose="020B0204020104020204" pitchFamily="34" charset="0"/>
              </a:rPr>
              <a:t> </a:t>
            </a:r>
            <a:r>
              <a:rPr lang="pt-BR" dirty="0" err="1">
                <a:latin typeface="Abadi Extra Light" panose="020B0204020104020204" pitchFamily="34" charset="0"/>
              </a:rPr>
              <a:t>Charging</a:t>
            </a:r>
            <a:r>
              <a:rPr lang="pt-BR" dirty="0">
                <a:latin typeface="Abadi Extra Light" panose="020B0204020104020204" pitchFamily="34" charset="0"/>
              </a:rPr>
              <a:t> </a:t>
            </a:r>
            <a:r>
              <a:rPr lang="pt-BR" dirty="0" err="1">
                <a:latin typeface="Abadi Extra Light" panose="020B0204020104020204" pitchFamily="34" charset="0"/>
              </a:rPr>
              <a:t>Sysrem</a:t>
            </a:r>
            <a:r>
              <a:rPr lang="pt-BR" baseline="0" dirty="0">
                <a:latin typeface="Abadi Extra Light" panose="020B0204020104020204" pitchFamily="34" charset="0"/>
              </a:rPr>
              <a:t> </a:t>
            </a:r>
            <a:r>
              <a:rPr lang="pt-BR" dirty="0">
                <a:latin typeface="Abadi Extra Light" panose="020B0204020104020204" pitchFamily="34" charset="0"/>
              </a:rPr>
              <a:t>CCS), estende as funcionalidades da interface básica de recarga CA para que seja possível realizar recargas rápidas no Modo 4. O funcionamento desse sistema é o mais bem detalhado da norma e é descrito no Anexo CC da IEC 61851-23.</a:t>
            </a:r>
          </a:p>
          <a:p>
            <a:pPr>
              <a:buFont typeface="Arial" panose="020B0604020202020204" pitchFamily="34" charset="0"/>
              <a:buChar cha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altLang="pt-BR" sz="1200" dirty="0">
                <a:latin typeface="Abadi Extra Light" panose="020B0204020104020204" pitchFamily="34" charset="0"/>
                <a:ea typeface="Segoe UI" panose="020B0502040204020203" pitchFamily="34" charset="0"/>
                <a:cs typeface="Segoe UI" panose="020B0502040204020203" pitchFamily="34" charset="0"/>
              </a:rPr>
              <a:t>Esse padrão foi uma </a:t>
            </a:r>
            <a:r>
              <a:rPr lang="pt-BR" altLang="pt-BR" sz="1200" b="0" dirty="0">
                <a:latin typeface="Abadi Extra Light" panose="020B0204020104020204" pitchFamily="34" charset="0"/>
                <a:ea typeface="Segoe UI" panose="020B0502040204020203" pitchFamily="34" charset="0"/>
                <a:cs typeface="Segoe UI" panose="020B0502040204020203" pitchFamily="34" charset="0"/>
              </a:rPr>
              <a:t>resposta </a:t>
            </a:r>
            <a:r>
              <a:rPr lang="pt-BR" altLang="pt-BR" sz="1200" dirty="0">
                <a:latin typeface="Abadi Extra Light" panose="020B0204020104020204" pitchFamily="34" charset="0"/>
                <a:ea typeface="Segoe UI" panose="020B0502040204020203" pitchFamily="34" charset="0"/>
                <a:cs typeface="Segoe UI" panose="020B0502040204020203" pitchFamily="34" charset="0"/>
              </a:rPr>
              <a:t>ocidental</a:t>
            </a:r>
            <a:r>
              <a:rPr lang="pt-BR" altLang="pt-BR" sz="1200" b="1" dirty="0">
                <a:latin typeface="Abadi Extra Light" panose="020B0204020104020204" pitchFamily="34" charset="0"/>
                <a:ea typeface="Segoe UI" panose="020B0502040204020203" pitchFamily="34" charset="0"/>
                <a:cs typeface="Segoe UI" panose="020B0502040204020203" pitchFamily="34" charset="0"/>
              </a:rPr>
              <a:t> </a:t>
            </a:r>
            <a:r>
              <a:rPr lang="pt-BR" altLang="pt-BR" sz="1200" dirty="0">
                <a:latin typeface="Abadi Extra Light" panose="020B0204020104020204" pitchFamily="34" charset="0"/>
                <a:ea typeface="Segoe UI" panose="020B0502040204020203" pitchFamily="34" charset="0"/>
                <a:cs typeface="Segoe UI" panose="020B0502040204020203" pitchFamily="34" charset="0"/>
              </a:rPr>
              <a:t>ao </a:t>
            </a:r>
            <a:r>
              <a:rPr lang="pt-BR" altLang="pt-BR" sz="1200" dirty="0" err="1">
                <a:latin typeface="Abadi Extra Light" panose="020B0204020104020204" pitchFamily="34" charset="0"/>
                <a:ea typeface="Segoe UI" panose="020B0502040204020203" pitchFamily="34" charset="0"/>
                <a:cs typeface="Segoe UI" panose="020B0502040204020203" pitchFamily="34" charset="0"/>
              </a:rPr>
              <a:t>CHAdeMO</a:t>
            </a:r>
            <a:r>
              <a:rPr lang="pt-BR" altLang="pt-BR" sz="1200" dirty="0">
                <a:latin typeface="Abadi Extra Light" panose="020B0204020104020204" pitchFamily="34" charset="0"/>
                <a:ea typeface="Segoe UI" panose="020B0502040204020203" pitchFamily="34" charset="0"/>
                <a:cs typeface="Segoe UI" panose="020B0502040204020203" pitchFamily="34" charset="0"/>
              </a:rPr>
              <a:t>. Seu conceito envolve o uso da mesma conexão física da recarga CA (tipo 1 ou</a:t>
            </a:r>
            <a:r>
              <a:rPr lang="pt-BR" altLang="pt-BR" sz="1200" baseline="0" dirty="0">
                <a:latin typeface="Abadi Extra Light" panose="020B0204020104020204" pitchFamily="34" charset="0"/>
                <a:ea typeface="Segoe UI" panose="020B0502040204020203" pitchFamily="34" charset="0"/>
                <a:cs typeface="Segoe UI" panose="020B0502040204020203" pitchFamily="34" charset="0"/>
              </a:rPr>
              <a:t> </a:t>
            </a:r>
            <a:r>
              <a:rPr lang="pt-BR" altLang="pt-BR" sz="1200" dirty="0">
                <a:latin typeface="Abadi Extra Light" panose="020B0204020104020204" pitchFamily="34" charset="0"/>
                <a:ea typeface="Segoe UI" panose="020B0502040204020203" pitchFamily="34" charset="0"/>
                <a:cs typeface="Segoe UI" panose="020B0502040204020203" pitchFamily="34" charset="0"/>
              </a:rPr>
              <a:t>tipo 2) para fazer a conexão das comunicações e do terra, acrescido dos pinos de potência para corrente continua. Desse modo, basta apenas </a:t>
            </a:r>
            <a:r>
              <a:rPr lang="pt-BR" altLang="pt-BR" sz="1200" b="0" dirty="0">
                <a:latin typeface="Abadi Extra Light" panose="020B0204020104020204" pitchFamily="34" charset="0"/>
                <a:ea typeface="Segoe UI" panose="020B0502040204020203" pitchFamily="34" charset="0"/>
                <a:cs typeface="Segoe UI" panose="020B0502040204020203" pitchFamily="34" charset="0"/>
              </a:rPr>
              <a:t>uma entrada no veículo para os dois tipos de recarga, o CC, ligado diretamente à bateria, e o CA, com uso de carregador </a:t>
            </a:r>
            <a:r>
              <a:rPr lang="pt-BR" altLang="pt-BR" sz="1200" b="0" i="1" dirty="0" err="1">
                <a:latin typeface="Abadi Extra Light" panose="020B0204020104020204" pitchFamily="34" charset="0"/>
                <a:ea typeface="Segoe UI" panose="020B0502040204020203" pitchFamily="34" charset="0"/>
                <a:cs typeface="Segoe UI" panose="020B0502040204020203" pitchFamily="34" charset="0"/>
              </a:rPr>
              <a:t>onboard</a:t>
            </a:r>
            <a:r>
              <a:rPr lang="pt-BR" altLang="pt-BR" sz="1200" b="0" dirty="0">
                <a:latin typeface="Abadi Extra Light" panose="020B0204020104020204" pitchFamily="34" charset="0"/>
                <a:ea typeface="Segoe UI" panose="020B0502040204020203" pitchFamily="34" charset="0"/>
                <a:cs typeface="Segoe UI" panose="020B0502040204020203" pitchFamily="34" charset="0"/>
              </a:rPr>
              <a:t>.</a:t>
            </a:r>
          </a:p>
          <a:p>
            <a:pPr>
              <a:buFont typeface="Arial" panose="020B0604020202020204" pitchFamily="34" charset="0"/>
              <a:buChar cha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aseline="0" dirty="0">
                <a:latin typeface="Abadi Extra Light" panose="020B0204020104020204" pitchFamily="34" charset="0"/>
              </a:rPr>
              <a:t>O sistema CCS é descrito tanto na norma </a:t>
            </a:r>
            <a:r>
              <a:rPr lang="pt-BR" dirty="0">
                <a:latin typeface="Abadi Extra Light" panose="020B0204020104020204" pitchFamily="34" charset="0"/>
              </a:rPr>
              <a:t>IEC 61851, como na norma norte-americana SAE J1772, sendo totalmente compatíveis.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A norma prevê quatro configurações possíveis: CC, DD, EE e FF, sendo que as configurações CC e DD não foram implementadas, ficando reservadas para uso futuro em conectores de maior potência. </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239</a:t>
            </a:fld>
            <a:endParaRPr lang="pt-BR"/>
          </a:p>
        </p:txBody>
      </p:sp>
    </p:spTree>
    <p:extLst>
      <p:ext uri="{BB962C8B-B14F-4D97-AF65-F5344CB8AC3E}">
        <p14:creationId xmlns:p14="http://schemas.microsoft.com/office/powerpoint/2010/main" val="234178394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EM CC</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000000"/>
                </a:solidFill>
                <a:latin typeface="Abadi Extra Light" panose="020B0204020104020204" pitchFamily="34" charset="0"/>
                <a:ea typeface="Yu Mincho"/>
                <a:cs typeface="Segoe UI" panose="020B0502040204020203" pitchFamily="34" charset="0"/>
              </a:rPr>
              <a:t>Conector Tesla</a:t>
            </a:r>
            <a:r>
              <a:rPr lang="it-IT" b="0" baseline="0" dirty="0">
                <a:solidFill>
                  <a:srgbClr val="000000"/>
                </a:solidFill>
                <a:latin typeface="Abadi Extra Light" panose="020B0204020104020204" pitchFamily="34" charset="0"/>
                <a:ea typeface="Yu Mincho"/>
                <a:cs typeface="Segoe UI" panose="020B0502040204020203" pitchFamily="34" charset="0"/>
              </a:rPr>
              <a:t> Supercharger:</a:t>
            </a:r>
            <a:endParaRPr lang="it-IT" b="0" dirty="0">
              <a:solidFill>
                <a:srgbClr val="000000"/>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solidFill>
                <a:srgbClr val="262626"/>
              </a:solidFill>
              <a:latin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solidFill>
                  <a:srgbClr val="262626"/>
                </a:solidFill>
                <a:latin typeface="Open sans"/>
              </a:rPr>
              <a:t>Como diz o nome, é o conector exclusivo da Tesla, desenvolvido pela própria fabricante para o </a:t>
            </a:r>
            <a:r>
              <a:rPr lang="pt-BR" dirty="0" err="1">
                <a:solidFill>
                  <a:srgbClr val="262626"/>
                </a:solidFill>
                <a:latin typeface="Open sans"/>
              </a:rPr>
              <a:t>Supercharger</a:t>
            </a:r>
            <a:r>
              <a:rPr lang="pt-BR" dirty="0">
                <a:solidFill>
                  <a:srgbClr val="262626"/>
                </a:solidFill>
                <a:latin typeface="Open sans"/>
              </a:rPr>
              <a:t>. Ele foi criado para trabalhar tanto com corrente alternada quanto contínua. As estações residenciais com corrente alternada fornecem até 19,26 kW, entre 110V e 240V.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t-BR" dirty="0">
              <a:solidFill>
                <a:srgbClr val="262626"/>
              </a:solidFill>
              <a:latin typeface="Open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solidFill>
                  <a:srgbClr val="262626"/>
                </a:solidFill>
                <a:latin typeface="Open sans"/>
              </a:rPr>
              <a:t>Já os </a:t>
            </a:r>
            <a:r>
              <a:rPr lang="pt-BR" dirty="0" err="1">
                <a:solidFill>
                  <a:srgbClr val="262626"/>
                </a:solidFill>
                <a:latin typeface="Open sans"/>
              </a:rPr>
              <a:t>Superchargers</a:t>
            </a:r>
            <a:r>
              <a:rPr lang="pt-BR" dirty="0">
                <a:solidFill>
                  <a:srgbClr val="262626"/>
                </a:solidFill>
                <a:latin typeface="Open sans"/>
              </a:rPr>
              <a:t> usam corrente contínua e uma potência de até 250 kW (as primeiras versões tinham um limite de 135 kW). A marca oferece adaptadores para Tipo 1 e </a:t>
            </a:r>
            <a:r>
              <a:rPr lang="pt-BR" dirty="0" err="1">
                <a:solidFill>
                  <a:srgbClr val="262626"/>
                </a:solidFill>
                <a:latin typeface="Open sans"/>
              </a:rPr>
              <a:t>CHAdeMO</a:t>
            </a:r>
            <a:r>
              <a:rPr lang="pt-BR" dirty="0">
                <a:solidFill>
                  <a:srgbClr val="262626"/>
                </a:solidFill>
                <a:latin typeface="Open sans"/>
              </a:rPr>
              <a:t>, além de entregar os carros no resto do mundo com conectores CCS Tipo 2.</a:t>
            </a:r>
            <a:endParaRPr lang="pt-BR" dirty="0">
              <a:latin typeface="Abadi Extra Light" panose="020B0204020104020204" pitchFamily="34" charset="0"/>
            </a:endParaRP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sz="1200" dirty="0">
                <a:latin typeface="Abadi Extra Light" panose="020B0204020104020204" pitchFamily="34" charset="0"/>
              </a:rPr>
              <a:t>REFERÊNCIAS:</a:t>
            </a:r>
          </a:p>
          <a:p>
            <a:endParaRPr lang="pt-BR" sz="1200" dirty="0">
              <a:latin typeface="Abadi Extra Light" panose="020B0204020104020204" pitchFamily="34" charset="0"/>
            </a:endParaRPr>
          </a:p>
          <a:p>
            <a:pPr marL="171450" indent="-171450">
              <a:buFont typeface="Arial" panose="020B0604020202020204" pitchFamily="34" charset="0"/>
              <a:buChar char="•"/>
            </a:pPr>
            <a:r>
              <a:rPr lang="pt-BR" sz="120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240</a:t>
            </a:fld>
            <a:endParaRPr lang="pt-BR"/>
          </a:p>
        </p:txBody>
      </p:sp>
    </p:spTree>
    <p:extLst>
      <p:ext uri="{BB962C8B-B14F-4D97-AF65-F5344CB8AC3E}">
        <p14:creationId xmlns:p14="http://schemas.microsoft.com/office/powerpoint/2010/main" val="379992675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DE VEÍCULOS ELÉTRICOS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Tendências: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O</a:t>
            </a:r>
            <a:r>
              <a:rPr lang="pt-BR" baseline="0" dirty="0">
                <a:latin typeface="Abadi Extra Light" panose="020B0204020104020204" pitchFamily="34" charset="0"/>
              </a:rPr>
              <a:t> slide apresenta um resumo de tendências a respeito dos conectores de carregadores condutivos de </a:t>
            </a:r>
            <a:r>
              <a:rPr lang="pt-BR" baseline="0" dirty="0" err="1">
                <a:latin typeface="Abadi Extra Light" panose="020B0204020104020204" pitchFamily="34" charset="0"/>
              </a:rPr>
              <a:t>VEs</a:t>
            </a:r>
            <a:r>
              <a:rPr lang="pt-BR" baseline="0" dirty="0">
                <a:latin typeface="Abadi Extra Light" panose="020B0204020104020204" pitchFamily="34" charset="0"/>
              </a:rPr>
              <a:t>.</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REFERÊNCIAS: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dirty="0">
                <a:latin typeface="Abadi Extra Light" panose="020B0204020104020204" pitchFamily="34" charset="0"/>
              </a:rPr>
              <a:t>...</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241</a:t>
            </a:fld>
            <a:endParaRPr lang="pt-BR"/>
          </a:p>
        </p:txBody>
      </p:sp>
    </p:spTree>
    <p:extLst>
      <p:ext uri="{BB962C8B-B14F-4D97-AF65-F5344CB8AC3E}">
        <p14:creationId xmlns:p14="http://schemas.microsoft.com/office/powerpoint/2010/main" val="245782823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ea typeface="Yu Mincho"/>
                <a:cs typeface="Segoe UI" panose="020B0502040204020203" pitchFamily="34" charset="0"/>
              </a:rPr>
              <a:t>CONECTORES PARA CARREGAMENTO DE VEÍCULOS ELÉTRICOS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Tendências: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Uma tendência</a:t>
            </a:r>
            <a:r>
              <a:rPr lang="pt-BR" baseline="0" dirty="0">
                <a:latin typeface="Abadi Extra Light" panose="020B0204020104020204" pitchFamily="34" charset="0"/>
              </a:rPr>
              <a:t> a ser destacada, além da própria evolução do padrão CCS, é a iniciativa desenvolvida pelo padrão japonês </a:t>
            </a:r>
            <a:r>
              <a:rPr lang="pt-BR" baseline="0" dirty="0" err="1">
                <a:latin typeface="Abadi Extra Light" panose="020B0204020104020204" pitchFamily="34" charset="0"/>
              </a:rPr>
              <a:t>CHAdeMO</a:t>
            </a:r>
            <a:r>
              <a:rPr lang="pt-BR" baseline="0" dirty="0">
                <a:latin typeface="Abadi Extra Light" panose="020B0204020104020204" pitchFamily="34" charset="0"/>
              </a:rPr>
              <a:t> em cooperação com a </a:t>
            </a:r>
            <a:r>
              <a:rPr lang="pt-BR" baseline="0" dirty="0" err="1">
                <a:latin typeface="Abadi Extra Light" panose="020B0204020104020204" pitchFamily="34" charset="0"/>
              </a:rPr>
              <a:t>Chima</a:t>
            </a:r>
            <a:r>
              <a:rPr lang="pt-BR" baseline="0" dirty="0">
                <a:latin typeface="Abadi Extra Light" panose="020B0204020104020204" pitchFamily="34" charset="0"/>
              </a:rPr>
              <a:t>, resultante no CHAOJI (ou </a:t>
            </a:r>
            <a:r>
              <a:rPr lang="pt-BR" baseline="0" dirty="0" err="1">
                <a:latin typeface="Abadi Extra Light" panose="020B0204020104020204" pitchFamily="34" charset="0"/>
              </a:rPr>
              <a:t>CHAdeMO</a:t>
            </a:r>
            <a:r>
              <a:rPr lang="pt-BR" baseline="0" dirty="0">
                <a:latin typeface="Abadi Extra Light" panose="020B0204020104020204" pitchFamily="34" charset="0"/>
              </a:rPr>
              <a:t> 3.0), com elevada capacidade de potência e compatibilidade com demais padrões de conectores em CC.</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baseline="0" dirty="0">
                <a:latin typeface="Abadi Extra Light" panose="020B0204020104020204" pitchFamily="34" charset="0"/>
              </a:rPr>
              <a:t>REFERÊNCIAS: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baseline="0" dirty="0">
                <a:latin typeface="Abadi Extra Light" panose="020B0204020104020204" pitchFamily="34" charset="0"/>
              </a:rPr>
              <a:t>...</a:t>
            </a:r>
          </a:p>
          <a:p>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242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0751715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MODELOS DE VEÍCULOS ELÉTRICOS E ESPECIFICAÇÕES TÉCNICAS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A tabela</a:t>
            </a:r>
            <a:r>
              <a:rPr lang="pt-BR" baseline="0" dirty="0">
                <a:latin typeface="Abadi Extra Light" panose="020B0204020104020204" pitchFamily="34" charset="0"/>
              </a:rPr>
              <a:t> apresentada no slide mostra os principais modelos de veículos elétricas, nas suas versões mais atuais, e respectivas características técnicas, entre elas capacidade de baterias, autonomia, potência de recarga, modos de recarga e conectores utilizados (que podem variar em um mesmo VE, de acordo com o país onde é comercializado).</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baseline="0" dirty="0">
                <a:latin typeface="Abadi Extra Light" panose="020B0204020104020204" pitchFamily="34" charset="0"/>
              </a:rPr>
              <a:t>REFERÊNCIAS: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baseline="0" dirty="0">
              <a:latin typeface="Abadi Extra Light" panose="020B0204020104020204" pitchFamily="34" charset="0"/>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baseline="0" dirty="0">
                <a:latin typeface="Abadi Extra Light" panose="020B0204020104020204" pitchFamily="34" charset="0"/>
              </a:rPr>
              <a:t>...</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243</a:t>
            </a:fld>
            <a:endParaRPr lang="pt-BR"/>
          </a:p>
        </p:txBody>
      </p:sp>
    </p:spTree>
    <p:extLst>
      <p:ext uri="{BB962C8B-B14F-4D97-AF65-F5344CB8AC3E}">
        <p14:creationId xmlns:p14="http://schemas.microsoft.com/office/powerpoint/2010/main" val="308875755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VELOCIDADE DE RECARGA DAS BATERIAS DE </a:t>
            </a:r>
            <a:r>
              <a:rPr lang="pt-BR" sz="1200" b="1" dirty="0" err="1">
                <a:solidFill>
                  <a:schemeClr val="accent1">
                    <a:lumMod val="50000"/>
                  </a:schemeClr>
                </a:solidFill>
                <a:latin typeface="Abadi Extra Light" panose="020B0204020104020204" pitchFamily="34" charset="0"/>
                <a:cs typeface="Segoe UI" panose="020B0502040204020203" pitchFamily="34" charset="0"/>
              </a:rPr>
              <a:t>VEs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a:p>
            <a:pPr marL="0" indent="0">
              <a:spcBef>
                <a:spcPts val="1200"/>
              </a:spcBef>
              <a:buFont typeface="Wingdings" panose="05000000000000000000" pitchFamily="2" charset="2"/>
              <a:buNone/>
            </a:pPr>
            <a:r>
              <a:rPr lang="pt-BR" dirty="0">
                <a:latin typeface="Abadi Extra Light" panose="020B0204020104020204" pitchFamily="34" charset="0"/>
                <a:cs typeface="Segoe UI" panose="020B0502040204020203" pitchFamily="34" charset="0"/>
              </a:rPr>
              <a:t>A velocidade de recarga de um VE depende de </a:t>
            </a:r>
            <a:r>
              <a:rPr lang="pt-BR" b="0" dirty="0">
                <a:latin typeface="Abadi Extra Light" panose="020B0204020104020204" pitchFamily="34" charset="0"/>
                <a:cs typeface="Segoe UI" panose="020B0502040204020203" pitchFamily="34" charset="0"/>
              </a:rPr>
              <a:t>um </a:t>
            </a:r>
            <a:r>
              <a:rPr lang="pt-BR" b="0" dirty="0">
                <a:solidFill>
                  <a:srgbClr val="0070C0"/>
                </a:solidFill>
                <a:latin typeface="Abadi Extra Light" panose="020B0204020104020204" pitchFamily="34" charset="0"/>
                <a:cs typeface="Segoe UI" panose="020B0502040204020203" pitchFamily="34" charset="0"/>
              </a:rPr>
              <a:t>conjunto de fatores</a:t>
            </a:r>
            <a:r>
              <a:rPr lang="pt-BR" b="0" dirty="0">
                <a:latin typeface="Abadi Extra Light" panose="020B0204020104020204" pitchFamily="34" charset="0"/>
                <a:cs typeface="Segoe UI" panose="020B0502040204020203" pitchFamily="34" charset="0"/>
              </a:rPr>
              <a:t>: </a:t>
            </a:r>
          </a:p>
          <a:p>
            <a:pPr marL="539750" lvl="1" indent="-269875">
              <a:spcBef>
                <a:spcPts val="600"/>
              </a:spcBef>
              <a:buFont typeface="Wingdings" panose="05000000000000000000" pitchFamily="2" charset="2"/>
              <a:buChar char="§"/>
            </a:pP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r>
              <a:rPr lang="pt-BR" dirty="0">
                <a:latin typeface="Abadi Extra Light" panose="020B0204020104020204" pitchFamily="34" charset="0"/>
                <a:cs typeface="Segoe UI" panose="020B0502040204020203" pitchFamily="34" charset="0"/>
              </a:rPr>
              <a:t>Capacidade</a:t>
            </a:r>
            <a:r>
              <a:rPr lang="pt-BR" baseline="0" dirty="0">
                <a:latin typeface="Abadi Extra Light" panose="020B0204020104020204" pitchFamily="34" charset="0"/>
                <a:cs typeface="Segoe UI" panose="020B0502040204020203" pitchFamily="34" charset="0"/>
              </a:rPr>
              <a:t> da bateria: quanto maior a capacidade em kWh da bateria, para uma mesma potência de recarga, maior será o tempo necessário para o carregamento. </a:t>
            </a: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r>
              <a:rPr lang="pt-BR" dirty="0">
                <a:latin typeface="Abadi Extra Light" panose="020B0204020104020204" pitchFamily="34" charset="0"/>
                <a:cs typeface="Segoe UI" panose="020B0502040204020203" pitchFamily="34" charset="0"/>
              </a:rPr>
              <a:t>Potência do carregador: quanto maior a potência</a:t>
            </a:r>
            <a:r>
              <a:rPr lang="pt-BR" baseline="0" dirty="0">
                <a:latin typeface="Abadi Extra Light" panose="020B0204020104020204" pitchFamily="34" charset="0"/>
                <a:cs typeface="Segoe UI" panose="020B0502040204020203" pitchFamily="34" charset="0"/>
              </a:rPr>
              <a:t> do carregador, para uma mesma bateria e veículo, mais rápida será a recarga. (Observação: a velocidade de recarga para um mesmo veículo elétrico não é proporcional à potência do carregador. Em geral, carregadores mais rápidos fazem com que as baterias dos veículos iniciam a fase de corrente em queda com um percentual do </a:t>
            </a:r>
            <a:r>
              <a:rPr lang="pt-BR" baseline="0" dirty="0" err="1">
                <a:latin typeface="Abadi Extra Light" panose="020B0204020104020204" pitchFamily="34" charset="0"/>
                <a:cs typeface="Segoe UI" panose="020B0502040204020203" pitchFamily="34" charset="0"/>
              </a:rPr>
              <a:t>SoC</a:t>
            </a:r>
            <a:r>
              <a:rPr lang="pt-BR" baseline="0" dirty="0">
                <a:latin typeface="Abadi Extra Light" panose="020B0204020104020204" pitchFamily="34" charset="0"/>
                <a:cs typeface="Segoe UI" panose="020B0502040204020203" pitchFamily="34" charset="0"/>
              </a:rPr>
              <a:t> (</a:t>
            </a:r>
            <a:r>
              <a:rPr lang="pt-BR" baseline="0" dirty="0" err="1">
                <a:latin typeface="Abadi Extra Light" panose="020B0204020104020204" pitchFamily="34" charset="0"/>
                <a:cs typeface="Segoe UI" panose="020B0502040204020203" pitchFamily="34" charset="0"/>
              </a:rPr>
              <a:t>State</a:t>
            </a:r>
            <a:r>
              <a:rPr lang="pt-BR" baseline="0" dirty="0">
                <a:latin typeface="Abadi Extra Light" panose="020B0204020104020204" pitchFamily="34" charset="0"/>
                <a:cs typeface="Segoe UI" panose="020B0502040204020203" pitchFamily="34" charset="0"/>
              </a:rPr>
              <a:t>-</a:t>
            </a:r>
            <a:r>
              <a:rPr lang="pt-BR" baseline="0" dirty="0" err="1">
                <a:latin typeface="Abadi Extra Light" panose="020B0204020104020204" pitchFamily="34" charset="0"/>
                <a:cs typeface="Segoe UI" panose="020B0502040204020203" pitchFamily="34" charset="0"/>
              </a:rPr>
              <a:t>of</a:t>
            </a:r>
            <a:r>
              <a:rPr lang="pt-BR" baseline="0" dirty="0">
                <a:latin typeface="Abadi Extra Light" panose="020B0204020104020204" pitchFamily="34" charset="0"/>
                <a:cs typeface="Segoe UI" panose="020B0502040204020203" pitchFamily="34" charset="0"/>
              </a:rPr>
              <a:t>-Charge) inferior em comparação com carregamentos mais lentos. </a:t>
            </a:r>
          </a:p>
          <a:p>
            <a:pPr marL="539750" lvl="1" indent="-269875">
              <a:spcBef>
                <a:spcPts val="600"/>
              </a:spcBef>
              <a:buFont typeface="Wingdings" panose="05000000000000000000" pitchFamily="2" charset="2"/>
              <a:buChar char="§"/>
            </a:pP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r>
              <a:rPr lang="pt-BR" dirty="0">
                <a:latin typeface="Abadi Extra Light" panose="020B0204020104020204" pitchFamily="34" charset="0"/>
                <a:cs typeface="Segoe UI" panose="020B0502040204020203" pitchFamily="34" charset="0"/>
              </a:rPr>
              <a:t>Estágio inicial de carga (% </a:t>
            </a:r>
            <a:r>
              <a:rPr lang="pt-BR" dirty="0" err="1">
                <a:latin typeface="Abadi Extra Light" panose="020B0204020104020204" pitchFamily="34" charset="0"/>
                <a:cs typeface="Segoe UI" panose="020B0502040204020203" pitchFamily="34" charset="0"/>
              </a:rPr>
              <a:t>SoC</a:t>
            </a:r>
            <a:r>
              <a:rPr lang="pt-BR" dirty="0">
                <a:latin typeface="Abadi Extra Light" panose="020B0204020104020204" pitchFamily="34" charset="0"/>
                <a:cs typeface="Segoe UI" panose="020B0502040204020203" pitchFamily="34" charset="0"/>
              </a:rPr>
              <a:t>):</a:t>
            </a:r>
            <a:r>
              <a:rPr lang="pt-BR" baseline="0" dirty="0">
                <a:latin typeface="Abadi Extra Light" panose="020B0204020104020204" pitchFamily="34" charset="0"/>
                <a:cs typeface="Segoe UI" panose="020B0502040204020203" pitchFamily="34" charset="0"/>
              </a:rPr>
              <a:t> conforme mostrado na figura, com percentual baixo do </a:t>
            </a:r>
            <a:r>
              <a:rPr lang="pt-BR" baseline="0" dirty="0" err="1">
                <a:latin typeface="Abadi Extra Light" panose="020B0204020104020204" pitchFamily="34" charset="0"/>
                <a:cs typeface="Segoe UI" panose="020B0502040204020203" pitchFamily="34" charset="0"/>
              </a:rPr>
              <a:t>SoC</a:t>
            </a:r>
            <a:r>
              <a:rPr lang="pt-BR" baseline="0" dirty="0">
                <a:latin typeface="Abadi Extra Light" panose="020B0204020104020204" pitchFamily="34" charset="0"/>
                <a:cs typeface="Segoe UI" panose="020B0502040204020203" pitchFamily="34" charset="0"/>
              </a:rPr>
              <a:t> (início do carregamento, com bateria ‘descarregada’) a potência de recarga é maior, e na medida que o </a:t>
            </a:r>
            <a:r>
              <a:rPr lang="pt-BR" baseline="0" dirty="0" err="1">
                <a:latin typeface="Abadi Extra Light" panose="020B0204020104020204" pitchFamily="34" charset="0"/>
                <a:cs typeface="Segoe UI" panose="020B0502040204020203" pitchFamily="34" charset="0"/>
              </a:rPr>
              <a:t>SoC</a:t>
            </a:r>
            <a:r>
              <a:rPr lang="pt-BR" baseline="0" dirty="0">
                <a:latin typeface="Abadi Extra Light" panose="020B0204020104020204" pitchFamily="34" charset="0"/>
                <a:cs typeface="Segoe UI" panose="020B0502040204020203" pitchFamily="34" charset="0"/>
              </a:rPr>
              <a:t> aumenta a potencia diminui (e consequentemente a velocidade de recarga).</a:t>
            </a: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endParaRPr lang="pt-BR" dirty="0">
              <a:latin typeface="Abadi Extra Light" panose="020B0204020104020204" pitchFamily="34" charset="0"/>
              <a:cs typeface="Segoe UI" panose="020B0502040204020203" pitchFamily="34" charset="0"/>
            </a:endParaRPr>
          </a:p>
          <a:p>
            <a:pPr marL="539750" lvl="1" indent="-269875">
              <a:spcBef>
                <a:spcPts val="600"/>
              </a:spcBef>
              <a:buFont typeface="Wingdings" panose="05000000000000000000" pitchFamily="2" charset="2"/>
              <a:buChar char="§"/>
            </a:pPr>
            <a:r>
              <a:rPr lang="pt-BR" dirty="0">
                <a:latin typeface="Abadi Extra Light" panose="020B0204020104020204" pitchFamily="34" charset="0"/>
                <a:cs typeface="Segoe UI" panose="020B0502040204020203" pitchFamily="34" charset="0"/>
              </a:rPr>
              <a:t>Limitações de potência da instalação</a:t>
            </a:r>
            <a:r>
              <a:rPr lang="pt-BR" baseline="0" dirty="0">
                <a:latin typeface="Abadi Extra Light" panose="020B0204020104020204" pitchFamily="34" charset="0"/>
                <a:cs typeface="Segoe UI" panose="020B0502040204020203" pitchFamily="34" charset="0"/>
              </a:rPr>
              <a:t> no local de instalação do carregado, pode haver alguma limitação de potencia imposta, ou atuação de controlador de demanda, que possa também interferir na velocidade de recarga.</a:t>
            </a:r>
            <a:endParaRPr lang="pt-BR" dirty="0">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Uma medida comum de ser encontrada como indicador de velocidade de recarga é o tempo tomado para levar a bateria de 20% a 80%.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244</a:t>
            </a:fld>
            <a:endParaRPr lang="pt-BR"/>
          </a:p>
        </p:txBody>
      </p:sp>
    </p:spTree>
    <p:extLst>
      <p:ext uri="{BB962C8B-B14F-4D97-AF65-F5344CB8AC3E}">
        <p14:creationId xmlns:p14="http://schemas.microsoft.com/office/powerpoint/2010/main" val="414237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993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0c586d5b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a0c586d5bc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pt-BR" sz="1000" b="1" dirty="0">
                <a:solidFill>
                  <a:srgbClr val="5FB7F3"/>
                </a:solidFill>
                <a:latin typeface="Abadi" panose="020B0604020104020204" pitchFamily="34" charset="0"/>
                <a:ea typeface="Roboto"/>
                <a:cs typeface="Roboto"/>
                <a:sym typeface="Roboto"/>
              </a:rPr>
              <a:t>ALÉM DOS VES DE PASSAGEIROS ... TEM TAMBÉM ..</a:t>
            </a:r>
            <a:endParaRPr lang="pt-BR" sz="800" dirty="0">
              <a:solidFill>
                <a:srgbClr val="5FB7F3"/>
              </a:solidFill>
              <a:latin typeface="Abadi" panose="020B060402010402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endParaRPr lang="pt-BR" sz="1000"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pt-BR" sz="1000" dirty="0">
                <a:solidFill>
                  <a:srgbClr val="000000"/>
                </a:solidFill>
                <a:latin typeface="Roboto"/>
                <a:ea typeface="Roboto"/>
                <a:cs typeface="Roboto"/>
                <a:sym typeface="Roboto"/>
              </a:rPr>
              <a:t>O slide apresenta uma breve descrição de outros tipos de veículos elétricos:</a:t>
            </a:r>
          </a:p>
          <a:p>
            <a:pPr marL="0" lvl="0" indent="0" algn="l" rtl="0">
              <a:spcBef>
                <a:spcPts val="0"/>
              </a:spcBef>
              <a:spcAft>
                <a:spcPts val="0"/>
              </a:spcAft>
              <a:buClr>
                <a:schemeClr val="dk1"/>
              </a:buClr>
              <a:buFont typeface="Arial"/>
              <a:buNone/>
            </a:pPr>
            <a:endParaRPr sz="1000" dirty="0">
              <a:latin typeface="Roboto"/>
              <a:ea typeface="Roboto"/>
              <a:cs typeface="Roboto"/>
              <a:sym typeface="Roboto"/>
            </a:endParaRPr>
          </a:p>
          <a:p>
            <a:pPr marL="171450" lvl="0" indent="-171450" algn="l" rtl="0">
              <a:spcBef>
                <a:spcPts val="0"/>
              </a:spcBef>
              <a:spcAft>
                <a:spcPts val="0"/>
              </a:spcAft>
              <a:buClr>
                <a:srgbClr val="2A3990"/>
              </a:buClr>
              <a:buSzPts val="1100"/>
              <a:buFont typeface="Arial" panose="020B0604020202020204" pitchFamily="34" charset="0"/>
              <a:buChar char="•"/>
            </a:pPr>
            <a:r>
              <a:rPr lang="pt-BR" sz="1000" dirty="0">
                <a:latin typeface="Roboto"/>
                <a:ea typeface="Roboto"/>
                <a:cs typeface="Roboto"/>
                <a:sym typeface="Roboto"/>
              </a:rPr>
              <a:t>Ônibus elétricos: O mercado global de ônibus elétricos diminuiu desde um pico nas vendas em 2016. Em 2019, os novos registros de ônibus elétricos totalizaram cerca de 75.000 veículos, uma queda de 20% em relação a 93.000 unidades em 2018. Havia cerca de 513.000 ônibus elétricos em todo o mundo em 2019, um aumento de 17% em relação a 2018. Cerca de 95% dos ônibus elétricos registrados em 2019 foram fabricados e vendidos na China. O número de ônibus elétricos aumentou fortemente na Europa e nos Estados Unidos - embora sejam cerca de duas ordens de magnitude menores do que na China - reduzindo ligeiramente a concentração do mercado chinês. Ainda assim, a grande maioria (mais de 0,5 milhão de ônibus, ou 98% da frota global) dos ônibus elétricos opera na China. A América do Sul é um dos principais mercados em crescimento para ônibus elétricos. As inscrições em 2019 foram 3,5 vezes mais altas que em 2018, em mais de 450. Santiago do Chile mantém a maior frota da região com quase 400 ônibus elétricos. Outras cidades que operam ônibus elétricos estão localizadas na Argentina, Brasil, Colômbia e Equador</a:t>
            </a:r>
            <a:endParaRPr sz="1000" dirty="0">
              <a:latin typeface="Roboto"/>
              <a:ea typeface="Roboto"/>
              <a:cs typeface="Roboto"/>
              <a:sym typeface="Roboto"/>
            </a:endParaRPr>
          </a:p>
          <a:p>
            <a:pPr marL="0" lvl="0" indent="0" algn="l" rtl="0">
              <a:spcBef>
                <a:spcPts val="0"/>
              </a:spcBef>
              <a:spcAft>
                <a:spcPts val="0"/>
              </a:spcAft>
              <a:buClr>
                <a:srgbClr val="2A3990"/>
              </a:buClr>
              <a:buSzPts val="1100"/>
              <a:buFont typeface="Arial"/>
              <a:buNone/>
            </a:pPr>
            <a:endParaRPr lang="pt-BR" sz="1000" dirty="0">
              <a:latin typeface="Roboto"/>
              <a:ea typeface="Roboto"/>
              <a:cs typeface="Roboto"/>
              <a:sym typeface="Roboto"/>
            </a:endParaRPr>
          </a:p>
          <a:p>
            <a:pPr marL="171450" lvl="0" indent="-171450" algn="l" rtl="0">
              <a:spcBef>
                <a:spcPts val="0"/>
              </a:spcBef>
              <a:spcAft>
                <a:spcPts val="0"/>
              </a:spcAft>
              <a:buClr>
                <a:srgbClr val="2A3990"/>
              </a:buClr>
              <a:buSzPts val="1100"/>
              <a:buFont typeface="Arial" panose="020B0604020202020204" pitchFamily="34" charset="0"/>
              <a:buChar char="•"/>
            </a:pPr>
            <a:r>
              <a:rPr lang="pt-BR" sz="1000" dirty="0">
                <a:latin typeface="Roboto"/>
                <a:ea typeface="Roboto"/>
                <a:cs typeface="Roboto"/>
                <a:sym typeface="Roboto"/>
              </a:rPr>
              <a:t>Caminhões elétricos: Várias fontes de dados relatam vendas amplamente consistentes, mas ligeiramente diferentes, e números cumulativos de frota para caminhões elétricos médios e pesados. A maioria está na China, onde os dados oficiais de vendas de caminhões elétricos médios e pesados relatam 6 112 veículos em 2019, 60% a mais do que o pico de vendas anterior em 2017. Esses caminhões são quase todos elétricos a bateria.</a:t>
            </a:r>
            <a:endParaRPr sz="1000" dirty="0">
              <a:latin typeface="Roboto"/>
              <a:ea typeface="Roboto"/>
              <a:cs typeface="Roboto"/>
              <a:sym typeface="Roboto"/>
            </a:endParaRPr>
          </a:p>
          <a:p>
            <a:pPr marL="0" lvl="0" indent="0" algn="l" rtl="0">
              <a:spcBef>
                <a:spcPts val="0"/>
              </a:spcBef>
              <a:spcAft>
                <a:spcPts val="0"/>
              </a:spcAft>
              <a:buClr>
                <a:schemeClr val="dk1"/>
              </a:buClr>
              <a:buFont typeface="Arial"/>
              <a:buNone/>
            </a:pPr>
            <a:endParaRPr sz="1000" dirty="0">
              <a:latin typeface="Roboto"/>
              <a:ea typeface="Roboto"/>
              <a:cs typeface="Roboto"/>
              <a:sym typeface="Roboto"/>
            </a:endParaRPr>
          </a:p>
          <a:p>
            <a:pPr marL="0" lvl="0" indent="0" algn="l" rtl="0">
              <a:spcBef>
                <a:spcPts val="0"/>
              </a:spcBef>
              <a:spcAft>
                <a:spcPts val="0"/>
              </a:spcAft>
              <a:buClr>
                <a:schemeClr val="dk1"/>
              </a:buClr>
              <a:buSzPts val="1200"/>
              <a:buFont typeface="Arial"/>
              <a:buNone/>
            </a:pPr>
            <a:endParaRPr lang="pt-BR" sz="1000" dirty="0">
              <a:latin typeface="Roboto"/>
              <a:ea typeface="Roboto"/>
              <a:cs typeface="Roboto"/>
              <a:sym typeface="Roboto"/>
            </a:endParaRPr>
          </a:p>
          <a:p>
            <a:pPr marL="0" lvl="0" indent="0" algn="l" rtl="0">
              <a:spcBef>
                <a:spcPts val="0"/>
              </a:spcBef>
              <a:spcAft>
                <a:spcPts val="0"/>
              </a:spcAft>
              <a:buClr>
                <a:schemeClr val="dk1"/>
              </a:buClr>
              <a:buSzPts val="1200"/>
              <a:buFont typeface="Arial"/>
              <a:buNone/>
            </a:pPr>
            <a:r>
              <a:rPr lang="pt-BR" sz="1000" dirty="0">
                <a:latin typeface="Roboto"/>
                <a:ea typeface="Roboto"/>
                <a:cs typeface="Roboto"/>
                <a:sym typeface="Roboto"/>
              </a:rPr>
              <a:t>REFERÊNCIAS:</a:t>
            </a:r>
          </a:p>
          <a:p>
            <a:pPr marL="0" lvl="0" indent="0" algn="l" rtl="0">
              <a:spcBef>
                <a:spcPts val="0"/>
              </a:spcBef>
              <a:spcAft>
                <a:spcPts val="0"/>
              </a:spcAft>
              <a:buClr>
                <a:schemeClr val="dk1"/>
              </a:buClr>
              <a:buSzPts val="1200"/>
              <a:buFont typeface="Arial"/>
              <a:buNone/>
            </a:pPr>
            <a:endParaRPr lang="pt-BR" sz="1000" dirty="0">
              <a:latin typeface="Roboto"/>
              <a:ea typeface="Roboto"/>
              <a:cs typeface="Roboto"/>
              <a:sym typeface="Roboto"/>
            </a:endParaRPr>
          </a:p>
          <a:p>
            <a:pPr marL="171450" lvl="0" indent="-171450" algn="l" rtl="0">
              <a:spcBef>
                <a:spcPts val="0"/>
              </a:spcBef>
              <a:spcAft>
                <a:spcPts val="0"/>
              </a:spcAft>
              <a:buClr>
                <a:schemeClr val="dk1"/>
              </a:buClr>
              <a:buSzPts val="1200"/>
              <a:buFont typeface="Arial" panose="020B0604020202020204" pitchFamily="34" charset="0"/>
              <a:buChar char="•"/>
            </a:pPr>
            <a:r>
              <a:rPr lang="pt-BR" sz="1000" dirty="0">
                <a:latin typeface="Roboto"/>
                <a:ea typeface="Roboto"/>
                <a:cs typeface="Roboto"/>
                <a:sym typeface="Roboto"/>
              </a:rPr>
              <a:t>Global EV Outlook 2020 </a:t>
            </a:r>
            <a:endParaRPr dirty="0">
              <a:latin typeface="Abadi Extra Light" panose="020B0204020104020204" pitchFamily="34" charset="0"/>
            </a:endParaRPr>
          </a:p>
        </p:txBody>
      </p:sp>
      <p:sp>
        <p:nvSpPr>
          <p:cNvPr id="318" name="Google Shape;318;ga0c586d5bc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22</a:t>
            </a:fld>
            <a:endParaRPr/>
          </a:p>
        </p:txBody>
      </p:sp>
    </p:spTree>
    <p:extLst>
      <p:ext uri="{BB962C8B-B14F-4D97-AF65-F5344CB8AC3E}">
        <p14:creationId xmlns:p14="http://schemas.microsoft.com/office/powerpoint/2010/main" val="285801202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VELOCIDADE DE RECARGA DAS BATERIAS DE </a:t>
            </a:r>
            <a:r>
              <a:rPr lang="pt-BR" sz="1200" b="1" dirty="0" err="1">
                <a:solidFill>
                  <a:schemeClr val="accent1">
                    <a:lumMod val="50000"/>
                  </a:schemeClr>
                </a:solidFill>
                <a:latin typeface="Abadi Extra Light" panose="020B0204020104020204" pitchFamily="34" charset="0"/>
                <a:cs typeface="Segoe UI" panose="020B0502040204020203" pitchFamily="34" charset="0"/>
              </a:rPr>
              <a:t>Ves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Exemplo: Recarga rápida de duas diferentes versões do BMW i3, com diferentes capacidades</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 de baterias</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É possível observar a variação do período de recarga rápida, antes inicio do período de decaimento da potência do carregamento, entre as diferentes versões do veículo.</a:t>
            </a:r>
            <a:endParaRPr lang="pt-BR"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chemeClr val="accent1">
                    <a:lumMod val="50000"/>
                  </a:schemeClr>
                </a:solidFill>
                <a:latin typeface="Abadi Extra Light" panose="020B0204020104020204" pitchFamily="34" charset="0"/>
                <a:ea typeface="Yu Mincho"/>
                <a:cs typeface="Segoe UI" panose="020B0502040204020203"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0" dirty="0">
                <a:solidFill>
                  <a:schemeClr val="accent1">
                    <a:lumMod val="50000"/>
                  </a:schemeClr>
                </a:solidFill>
                <a:latin typeface="Abadi Extra Light" panose="020B0204020104020204" pitchFamily="34" charset="0"/>
                <a:ea typeface="Yu Mincho"/>
                <a:cs typeface="Segoe UI" panose="020B0502040204020203" pitchFamily="34" charset="0"/>
              </a:rPr>
              <a:t>...</a:t>
            </a:r>
            <a:endParaRPr lang="en-US" b="0"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sz="1200" b="0" dirty="0">
              <a:solidFill>
                <a:schemeClr val="accent1">
                  <a:lumMod val="50000"/>
                </a:schemeClr>
              </a:solidFill>
              <a:latin typeface="Abadi Extra Light" panose="020B0204020104020204" pitchFamily="34" charset="0"/>
              <a:cs typeface="Segoe UI" panose="020B0502040204020203"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245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3555873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VELOCIDADE DE RECARGA DAS BATERIAS DE </a:t>
            </a:r>
            <a:r>
              <a:rPr lang="pt-BR" sz="1200" b="1" dirty="0" err="1">
                <a:solidFill>
                  <a:schemeClr val="accent1">
                    <a:lumMod val="50000"/>
                  </a:schemeClr>
                </a:solidFill>
                <a:latin typeface="Abadi Extra Light" panose="020B0204020104020204" pitchFamily="34" charset="0"/>
                <a:cs typeface="Segoe UI" panose="020B0502040204020203" pitchFamily="34" charset="0"/>
              </a:rPr>
              <a:t>VEs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Exemplo: Recarga rápida de três diferentes versões do Nissan </a:t>
            </a:r>
            <a:r>
              <a:rPr lang="pt-BR" dirty="0" err="1">
                <a:solidFill>
                  <a:schemeClr val="accent1">
                    <a:lumMod val="50000"/>
                  </a:schemeClr>
                </a:solidFill>
                <a:latin typeface="Abadi Extra Light" panose="020B0204020104020204" pitchFamily="34" charset="0"/>
                <a:ea typeface="Yu Mincho"/>
                <a:cs typeface="Segoe UI" panose="020B0502040204020203" pitchFamily="34" charset="0"/>
              </a:rPr>
              <a:t>Leaf</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com diferentes capacidades</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 de baterias</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É possível observar a variação do período de recarga rápida, antes inicio do período de decaimento da potência do carregamento, entre as diferentes versões do veículo.</a:t>
            </a:r>
            <a:endParaRPr lang="pt-BR"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solidFill>
                  <a:schemeClr val="accent1">
                    <a:lumMod val="50000"/>
                  </a:schemeClr>
                </a:solidFill>
                <a:latin typeface="Abadi Extra Light" panose="020B0204020104020204" pitchFamily="34" charset="0"/>
                <a:ea typeface="Yu Mincho"/>
                <a:cs typeface="Segoe UI" panose="020B0502040204020203"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0" dirty="0">
                <a:solidFill>
                  <a:schemeClr val="accent1">
                    <a:lumMod val="50000"/>
                  </a:schemeClr>
                </a:solidFill>
                <a:latin typeface="Abadi Extra Light" panose="020B0204020104020204" pitchFamily="34" charset="0"/>
                <a:ea typeface="Yu Mincho"/>
                <a:cs typeface="Segoe UI" panose="020B0502040204020203" pitchFamily="34" charset="0"/>
              </a:rPr>
              <a:t>...</a:t>
            </a:r>
            <a:endParaRPr lang="en-US" b="0"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246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8165731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VELOCIDADE DE RECARGA DAS BATERIAS DE </a:t>
            </a:r>
            <a:r>
              <a:rPr lang="pt-BR" sz="1200" b="1" dirty="0" err="1">
                <a:solidFill>
                  <a:schemeClr val="accent1">
                    <a:lumMod val="50000"/>
                  </a:schemeClr>
                </a:solidFill>
                <a:latin typeface="Abadi Extra Light" panose="020B0204020104020204" pitchFamily="34" charset="0"/>
                <a:cs typeface="Segoe UI" panose="020B0502040204020203" pitchFamily="34" charset="0"/>
              </a:rPr>
              <a:t>VEs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Comparação do processo de recarga rápida e ultrarrápida de diferentes veículos:</a:t>
            </a:r>
            <a:endParaRPr lang="en-US"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Na figura</a:t>
            </a:r>
            <a:r>
              <a:rPr lang="pt-BR" baseline="0" dirty="0">
                <a:latin typeface="Abadi Extra Light" panose="020B0204020104020204" pitchFamily="34" charset="0"/>
              </a:rPr>
              <a:t> é possível observar o comportamento da potencia de recarga (rápida e ultrarrápida) de diferentes modelos de veículos elétricos, em função do % </a:t>
            </a:r>
            <a:r>
              <a:rPr lang="pt-BR" baseline="0" dirty="0" err="1">
                <a:latin typeface="Abadi Extra Light" panose="020B0204020104020204" pitchFamily="34" charset="0"/>
              </a:rPr>
              <a:t>SoC</a:t>
            </a:r>
            <a:r>
              <a:rPr lang="pt-BR" baseline="0" dirty="0">
                <a:latin typeface="Abadi Extra Light" panose="020B0204020104020204" pitchFamily="34" charset="0"/>
              </a:rPr>
              <a:t> (</a:t>
            </a:r>
            <a:r>
              <a:rPr lang="pt-BR" baseline="0" dirty="0" err="1">
                <a:latin typeface="Abadi Extra Light" panose="020B0204020104020204" pitchFamily="34" charset="0"/>
              </a:rPr>
              <a:t>State</a:t>
            </a:r>
            <a:r>
              <a:rPr lang="pt-BR" baseline="0" dirty="0">
                <a:latin typeface="Abadi Extra Light" panose="020B0204020104020204" pitchFamily="34" charset="0"/>
              </a:rPr>
              <a:t>-</a:t>
            </a:r>
            <a:r>
              <a:rPr lang="pt-BR" baseline="0" dirty="0" err="1">
                <a:latin typeface="Abadi Extra Light" panose="020B0204020104020204" pitchFamily="34" charset="0"/>
              </a:rPr>
              <a:t>of</a:t>
            </a:r>
            <a:r>
              <a:rPr lang="pt-BR" baseline="0" dirty="0">
                <a:latin typeface="Abadi Extra Light" panose="020B0204020104020204" pitchFamily="34" charset="0"/>
              </a:rPr>
              <a:t>-Charge) das baterias. </a:t>
            </a:r>
          </a:p>
          <a:p>
            <a:endParaRPr lang="pt-BR" baseline="0" dirty="0">
              <a:latin typeface="Abadi Extra Light" panose="020B0204020104020204" pitchFamily="34" charset="0"/>
            </a:endParaRPr>
          </a:p>
          <a:p>
            <a:r>
              <a:rPr lang="pt-BR" baseline="0" dirty="0">
                <a:latin typeface="Abadi Extra Light" panose="020B0204020104020204" pitchFamily="34" charset="0"/>
              </a:rPr>
              <a:t>Por exemplo, observando o carregamento do Tesla </a:t>
            </a:r>
            <a:r>
              <a:rPr lang="pt-BR" baseline="0" dirty="0" err="1">
                <a:latin typeface="Abadi Extra Light" panose="020B0204020104020204" pitchFamily="34" charset="0"/>
              </a:rPr>
              <a:t>Model</a:t>
            </a:r>
            <a:r>
              <a:rPr lang="pt-BR" baseline="0" dirty="0">
                <a:latin typeface="Abadi Extra Light" panose="020B0204020104020204" pitchFamily="34" charset="0"/>
              </a:rPr>
              <a:t> 3, é possível notar que a potência anunciada como potência de recarga do veículo ocorre apenas por um curto período inicial do carregamento, decaindo fortemente após esse período. Enquanto que, por outro lado, o Audi e-</a:t>
            </a:r>
            <a:r>
              <a:rPr lang="pt-BR" baseline="0" dirty="0" err="1">
                <a:latin typeface="Abadi Extra Light" panose="020B0204020104020204" pitchFamily="34" charset="0"/>
              </a:rPr>
              <a:t>tron</a:t>
            </a:r>
            <a:r>
              <a:rPr lang="pt-BR" baseline="0" dirty="0">
                <a:latin typeface="Abadi Extra Light" panose="020B0204020104020204" pitchFamily="34" charset="0"/>
              </a:rPr>
              <a:t>, que possui uma potência máxima de recarga bem inferior ao Tesla </a:t>
            </a:r>
            <a:r>
              <a:rPr lang="pt-BR" baseline="0" dirty="0" err="1">
                <a:latin typeface="Abadi Extra Light" panose="020B0204020104020204" pitchFamily="34" charset="0"/>
              </a:rPr>
              <a:t>Model</a:t>
            </a:r>
            <a:r>
              <a:rPr lang="pt-BR" baseline="0" dirty="0">
                <a:latin typeface="Abadi Extra Light" panose="020B0204020104020204" pitchFamily="34" charset="0"/>
              </a:rPr>
              <a:t> 3, mantém sua potência praticamente constante até aproximadamente 80% do </a:t>
            </a:r>
            <a:r>
              <a:rPr lang="pt-BR" baseline="0" dirty="0" err="1">
                <a:latin typeface="Abadi Extra Light" panose="020B0204020104020204" pitchFamily="34" charset="0"/>
              </a:rPr>
              <a:t>SoC.</a:t>
            </a:r>
            <a:r>
              <a:rPr lang="pt-BR" baseline="0" dirty="0">
                <a:latin typeface="Abadi Extra Light" panose="020B0204020104020204" pitchFamily="34" charset="0"/>
              </a:rPr>
              <a:t>. Comparando esses dois casos, observa-se que, apesar do Tesla </a:t>
            </a:r>
            <a:r>
              <a:rPr lang="pt-BR" baseline="0" dirty="0" err="1">
                <a:latin typeface="Abadi Extra Light" panose="020B0204020104020204" pitchFamily="34" charset="0"/>
              </a:rPr>
              <a:t>Model</a:t>
            </a:r>
            <a:r>
              <a:rPr lang="pt-BR" baseline="0" dirty="0">
                <a:latin typeface="Abadi Extra Light" panose="020B0204020104020204" pitchFamily="34" charset="0"/>
              </a:rPr>
              <a:t> 3 possuir uma potencia de recarga permitida maior, durante o período de comparação de 20% a 80% do </a:t>
            </a:r>
            <a:r>
              <a:rPr lang="pt-BR" baseline="0" dirty="0" err="1">
                <a:latin typeface="Abadi Extra Light" panose="020B0204020104020204" pitchFamily="34" charset="0"/>
              </a:rPr>
              <a:t>SoC</a:t>
            </a:r>
            <a:r>
              <a:rPr lang="pt-BR" baseline="0" dirty="0">
                <a:latin typeface="Abadi Extra Light" panose="020B0204020104020204" pitchFamily="34" charset="0"/>
              </a:rPr>
              <a:t>, o Audi e-</a:t>
            </a:r>
            <a:r>
              <a:rPr lang="pt-BR" baseline="0" dirty="0" err="1">
                <a:latin typeface="Abadi Extra Light" panose="020B0204020104020204" pitchFamily="34" charset="0"/>
              </a:rPr>
              <a:t>tron</a:t>
            </a:r>
            <a:r>
              <a:rPr lang="pt-BR" baseline="0" dirty="0">
                <a:latin typeface="Abadi Extra Light" panose="020B0204020104020204" pitchFamily="34" charset="0"/>
              </a:rPr>
              <a:t> possui uma potencia média maior.</a:t>
            </a:r>
          </a:p>
          <a:p>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https://www.p3-group.com/en/p3-charging-index-comparison-of-the-fast-charging-capability-of-various-electric-vehicles-from-a-users-perspective/</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247</a:t>
            </a:fld>
            <a:endParaRPr lang="pt-BR"/>
          </a:p>
        </p:txBody>
      </p:sp>
    </p:spTree>
    <p:extLst>
      <p:ext uri="{BB962C8B-B14F-4D97-AF65-F5344CB8AC3E}">
        <p14:creationId xmlns:p14="http://schemas.microsoft.com/office/powerpoint/2010/main" val="390243495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VELOCIDADE DE RECARGA DAS BATERIAS DE </a:t>
            </a:r>
            <a:r>
              <a:rPr lang="pt-BR" sz="1200" b="1" dirty="0" err="1">
                <a:solidFill>
                  <a:schemeClr val="accent1">
                    <a:lumMod val="50000"/>
                  </a:schemeClr>
                </a:solidFill>
                <a:latin typeface="Abadi Extra Light" panose="020B0204020104020204" pitchFamily="34" charset="0"/>
                <a:cs typeface="Segoe UI" panose="020B0502040204020203" pitchFamily="34" charset="0"/>
              </a:rPr>
              <a:t>VEs</a:t>
            </a: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Comparação do processo de recarga rápida e ultrarrápida de diferentes veículos:</a:t>
            </a:r>
            <a:endParaRPr lang="en-US"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Nesta figura é possível observar</a:t>
            </a:r>
            <a:r>
              <a:rPr lang="pt-BR" baseline="0" dirty="0">
                <a:latin typeface="Abadi Extra Light" panose="020B0204020104020204" pitchFamily="34" charset="0"/>
              </a:rPr>
              <a:t> a velocidade de recarga de diferentes tipos de veículos, sob a ótica da autonomia (em Km) acrescentada na baterias dos veículos, após 10, 20 e 30 minutos de recarga. Por exemplo, o jaguar I-Pace, após 20 minutos de recarga, partindo de um </a:t>
            </a:r>
            <a:r>
              <a:rPr lang="pt-BR" baseline="0" dirty="0" err="1">
                <a:latin typeface="Abadi Extra Light" panose="020B0204020104020204" pitchFamily="34" charset="0"/>
              </a:rPr>
              <a:t>SoC</a:t>
            </a:r>
            <a:r>
              <a:rPr lang="pt-BR" baseline="0" dirty="0">
                <a:latin typeface="Abadi Extra Light" panose="020B0204020104020204" pitchFamily="34" charset="0"/>
              </a:rPr>
              <a:t> de 20%, consegue atingir 112 km de autônoma, enquanto que o Porsche </a:t>
            </a:r>
            <a:r>
              <a:rPr lang="pt-BR" baseline="0" dirty="0" err="1">
                <a:latin typeface="Abadi Extra Light" panose="020B0204020104020204" pitchFamily="34" charset="0"/>
              </a:rPr>
              <a:t>Taycan</a:t>
            </a:r>
            <a:r>
              <a:rPr lang="pt-BR" baseline="0" dirty="0">
                <a:latin typeface="Abadi Extra Light" panose="020B0204020104020204" pitchFamily="34" charset="0"/>
              </a:rPr>
              <a:t>, que carrega com maior potência, atinge 216 km nas mesmas condições.</a:t>
            </a:r>
            <a:endParaRPr lang="pt-BR" dirty="0">
              <a:latin typeface="Abadi Extra Light" panose="020B0204020104020204" pitchFamily="34" charset="0"/>
            </a:endParaRPr>
          </a:p>
          <a:p>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https://www.p3-group.com/en/p3-charging-index-comparison-of-the-fast-charging-capability-of-various-electric-vehicles-from-a-users-perspective/</a:t>
            </a:r>
          </a:p>
          <a:p>
            <a:endParaRPr lang="pt-BR"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248</a:t>
            </a:fld>
            <a:endParaRPr lang="pt-BR"/>
          </a:p>
        </p:txBody>
      </p:sp>
    </p:spTree>
    <p:extLst>
      <p:ext uri="{BB962C8B-B14F-4D97-AF65-F5344CB8AC3E}">
        <p14:creationId xmlns:p14="http://schemas.microsoft.com/office/powerpoint/2010/main" val="9469233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DE CARREGADORES DE VEÍCULOS ELÉTRICOS</a:t>
            </a:r>
          </a:p>
          <a:p>
            <a:endParaRPr lang="pt-BR" sz="1200" kern="0" dirty="0">
              <a:solidFill>
                <a:schemeClr val="dk1"/>
              </a:solidFill>
              <a:effectLst/>
              <a:latin typeface="Abadi Extra Light" panose="020B0204020104020204" pitchFamily="34" charset="0"/>
              <a:ea typeface="+mn-ea"/>
            </a:endParaRPr>
          </a:p>
          <a:p>
            <a:r>
              <a:rPr lang="pt-BR" sz="1200" kern="0" dirty="0">
                <a:solidFill>
                  <a:schemeClr val="dk1"/>
                </a:solidFill>
                <a:effectLst/>
                <a:latin typeface="Abadi Extra Light" panose="020B0204020104020204" pitchFamily="34" charset="0"/>
                <a:ea typeface="+mn-ea"/>
              </a:rPr>
              <a:t>Nesta seção s</a:t>
            </a:r>
            <a:r>
              <a:rPr lang="pt-BR" sz="1200" kern="1200" dirty="0">
                <a:solidFill>
                  <a:schemeClr val="tx1"/>
                </a:solidFill>
                <a:effectLst/>
                <a:latin typeface="+mn-lt"/>
                <a:ea typeface="+mn-ea"/>
                <a:cs typeface="+mn-cs"/>
              </a:rPr>
              <a:t>erão expostos três diferentes de produtos direcionados à recarga de veículos elétricos de 3 maneiras distintas, sendo elas: recarga lenta, semirrápida e rápida. A recarga lenta é normalmente relacionada a instalações monofásicas privadas, como residências, logo este será denominado ao longo deste texto de estação de recarga residencial.</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carregamento semirrápido normalmente ocorre em instalações trifásicas, que podem ser instaladas tipicamente em ambiente comercial, permitindo cobrança ao usuário que efetue a recarga. Este produto será denominado neste texto de estação de recarga comercial.</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carregamento rápido é realizado em corrente contínua, a níveis de potência maiores que os outros dois tipos de carregamento e há maior quantidade de eletrônica embarcada na estação, tornando-o um produto de maior custo. As recargas rápidas são consideradas recargas de oportunidade, e serão comumente vistas em pontos de parada em rodovias. Será denominada estação de recarga rápida.</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251</a:t>
            </a:fld>
            <a:endParaRPr lang="pt-BR"/>
          </a:p>
        </p:txBody>
      </p:sp>
    </p:spTree>
    <p:extLst>
      <p:ext uri="{BB962C8B-B14F-4D97-AF65-F5344CB8AC3E}">
        <p14:creationId xmlns:p14="http://schemas.microsoft.com/office/powerpoint/2010/main" val="14237275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DE CARREGADORES DE VEÍCULOS ELÉTRICOS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C</a:t>
            </a:r>
            <a:r>
              <a:rPr lang="pt-BR" baseline="0" dirty="0">
                <a:latin typeface="Abadi Extra Light" panose="020B0204020104020204" pitchFamily="34" charset="0"/>
              </a:rPr>
              <a:t>om relação aos carregadores lentos ou normais ...</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252</a:t>
            </a:fld>
            <a:endParaRPr lang="pt-BR"/>
          </a:p>
        </p:txBody>
      </p:sp>
    </p:spTree>
    <p:extLst>
      <p:ext uri="{BB962C8B-B14F-4D97-AF65-F5344CB8AC3E}">
        <p14:creationId xmlns:p14="http://schemas.microsoft.com/office/powerpoint/2010/main" val="300026689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LENTOS OU NORMAL</a:t>
            </a:r>
          </a:p>
          <a:p>
            <a:endParaRPr lang="pt-BR" dirty="0">
              <a:latin typeface="Abadi Extra Light" panose="020B0204020104020204" pitchFamily="34" charset="0"/>
            </a:endParaRPr>
          </a:p>
          <a:p>
            <a:r>
              <a:rPr lang="pt-BR" dirty="0">
                <a:latin typeface="Abadi Extra Light" panose="020B0204020104020204" pitchFamily="34" charset="0"/>
              </a:rPr>
              <a:t>Arquitetura</a:t>
            </a:r>
            <a:r>
              <a:rPr lang="pt-BR" baseline="0" dirty="0">
                <a:latin typeface="Abadi Extra Light" panose="020B0204020104020204" pitchFamily="34" charset="0"/>
              </a:rPr>
              <a:t> Típica:</a:t>
            </a:r>
          </a:p>
          <a:p>
            <a:endParaRPr lang="pt-BR" dirty="0">
              <a:latin typeface="Abadi Extra Light" panose="020B0204020104020204" pitchFamily="34" charset="0"/>
            </a:endParaRPr>
          </a:p>
          <a:p>
            <a:r>
              <a:rPr lang="pt-BR" sz="1200" kern="1200" dirty="0">
                <a:solidFill>
                  <a:schemeClr val="tx1"/>
                </a:solidFill>
                <a:effectLst/>
                <a:latin typeface="+mn-lt"/>
                <a:ea typeface="+mn-ea"/>
                <a:cs typeface="+mn-cs"/>
              </a:rPr>
              <a:t>O carregador lento CA é um equipamento que, baseando-se no esboço ilustrado na figura, normalmente conta com dispositivos de segurança, controlador para informar ao veículo a capacidade máxima de corrente da instalação, uma interface simples com o usuário e a saída, podendo ser um soquete ou o cabo permanentemente fixado.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Dos dispositivos de segurança usados, cita-se a proteção de sobretensão (DPS), sobrecorrente (fusíveis) e corrente residual (DDR ou IDR, do tipo A no mínimo). Por norma, o equipamento deve ser capaz de detectar correntes de fuga do tipo CC, que ultrapassem o limiar de 6 </a:t>
            </a:r>
            <a:r>
              <a:rPr lang="pt-BR" sz="1200" kern="1200" dirty="0" err="1">
                <a:solidFill>
                  <a:schemeClr val="tx1"/>
                </a:solidFill>
                <a:effectLst/>
                <a:latin typeface="+mn-lt"/>
                <a:ea typeface="+mn-ea"/>
                <a:cs typeface="+mn-cs"/>
              </a:rPr>
              <a:t>mA.</a:t>
            </a:r>
            <a:r>
              <a:rPr lang="pt-BR" sz="1200" kern="1200" dirty="0">
                <a:solidFill>
                  <a:schemeClr val="tx1"/>
                </a:solidFill>
                <a:effectLst/>
                <a:latin typeface="+mn-lt"/>
                <a:ea typeface="+mn-ea"/>
                <a:cs typeface="+mn-cs"/>
              </a:rPr>
              <a:t> Como dispositivos disjuntores residuais do tipo A não são capazes de detectar este tipo de falha, medidas extra devem ser tomadas.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Uma das possibilidades é o uso de um dispositivo do tipo B, capaz de detectar correntes CC, ou o uso de um IDR do tipo A e um sensor de corrente que detecte com precisão os níveis de correntes exigidos por norma e atue o contator de saída via central de controle. Em equipamentos comerciais, há produtos que se encaixam em ambas as categorias.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 estação de recarga lenta deve ser monofásica, a fim de ser compatível com a grande maioria de instalações residenciais e deve, portanto, conter todos os dispositivos de segurança necessários para sua operação, dependendo o mínimo possível da instalação elétrica do usuário.</a:t>
            </a:r>
          </a:p>
          <a:p>
            <a:endParaRPr lang="pt-BR"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REFERÊNCIAS:</a:t>
            </a:r>
          </a:p>
          <a:p>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253</a:t>
            </a:fld>
            <a:endParaRPr lang="pt-BR"/>
          </a:p>
        </p:txBody>
      </p:sp>
    </p:spTree>
    <p:extLst>
      <p:ext uri="{BB962C8B-B14F-4D97-AF65-F5344CB8AC3E}">
        <p14:creationId xmlns:p14="http://schemas.microsoft.com/office/powerpoint/2010/main" val="20571746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LENTOS OU NORMAL</a:t>
            </a:r>
          </a:p>
          <a:p>
            <a:endParaRPr lang="pt-BR" dirty="0">
              <a:latin typeface="Abadi Extra Light" panose="020B0204020104020204" pitchFamily="34" charset="0"/>
            </a:endParaRPr>
          </a:p>
          <a:p>
            <a:r>
              <a:rPr lang="pt-BR" dirty="0">
                <a:latin typeface="Abadi Extra Light" panose="020B0204020104020204" pitchFamily="34" charset="0"/>
              </a:rPr>
              <a:t>Diagrama</a:t>
            </a:r>
            <a:r>
              <a:rPr lang="pt-BR" baseline="0" dirty="0">
                <a:latin typeface="Abadi Extra Light" panose="020B0204020104020204" pitchFamily="34" charset="0"/>
              </a:rPr>
              <a:t> Simplificado:</a:t>
            </a:r>
          </a:p>
          <a:p>
            <a:endParaRPr lang="pt-BR" dirty="0">
              <a:latin typeface="Abadi Extra Light" panose="020B0204020104020204" pitchFamily="34" charset="0"/>
            </a:endParaRPr>
          </a:p>
          <a:p>
            <a:r>
              <a:rPr lang="pt-BR" sz="1200" kern="1200" dirty="0">
                <a:solidFill>
                  <a:schemeClr val="tx1"/>
                </a:solidFill>
                <a:effectLst/>
                <a:latin typeface="+mn-lt"/>
                <a:ea typeface="+mn-ea"/>
                <a:cs typeface="+mn-cs"/>
              </a:rPr>
              <a:t>Um diagrama simplificado é exposto na figura, contando com fonte de alimentação, controlador de carga, controle central, simples interface com o usuário, contator de saída e dispositivos de segurança.</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Descreve-se os blocos do diagrama da figura a seguir:</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Interface com usuário</a:t>
            </a:r>
          </a:p>
          <a:p>
            <a:pPr lvl="1"/>
            <a:r>
              <a:rPr lang="pt-BR" sz="1200" kern="1200" dirty="0">
                <a:solidFill>
                  <a:schemeClr val="tx1"/>
                </a:solidFill>
                <a:effectLst/>
                <a:latin typeface="+mn-lt"/>
                <a:ea typeface="+mn-ea"/>
                <a:cs typeface="+mn-cs"/>
              </a:rPr>
              <a:t>Nas estações de recarga lenta comumente a interface com o usuário é realizada com LEDs, informando se a estação está em operação e um botão que possa interromper a recarga. Como opcionais, diversos fabricantes oferecem pequenas telas de LCD, medidores de energia, integração com aplicativos, Bluetooth, entre outros. A adição destes opcionais eleva bastante o custo da estação residencial, aproximando-a da estação comercial em termos de custo.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de carga</a:t>
            </a:r>
          </a:p>
          <a:p>
            <a:pPr lvl="1"/>
            <a:r>
              <a:rPr lang="pt-BR" sz="1200" kern="1200" dirty="0">
                <a:solidFill>
                  <a:schemeClr val="tx1"/>
                </a:solidFill>
                <a:effectLst/>
                <a:latin typeface="+mn-lt"/>
                <a:ea typeface="+mn-ea"/>
                <a:cs typeface="+mn-cs"/>
              </a:rPr>
              <a:t>Este bloco é responsável pela execução do protocolo para o controle do carregamento, tanto em nível de </a:t>
            </a:r>
            <a:r>
              <a:rPr lang="pt-BR" sz="1200" i="1" kern="1200" dirty="0">
                <a:solidFill>
                  <a:schemeClr val="tx1"/>
                </a:solidFill>
                <a:effectLst/>
                <a:latin typeface="+mn-lt"/>
                <a:ea typeface="+mn-ea"/>
                <a:cs typeface="+mn-cs"/>
              </a:rPr>
              <a:t>firmware</a:t>
            </a:r>
            <a:r>
              <a:rPr lang="pt-BR" sz="1200" kern="1200" dirty="0">
                <a:solidFill>
                  <a:schemeClr val="tx1"/>
                </a:solidFill>
                <a:effectLst/>
                <a:latin typeface="+mn-lt"/>
                <a:ea typeface="+mn-ea"/>
                <a:cs typeface="+mn-cs"/>
              </a:rPr>
              <a:t> quanto </a:t>
            </a:r>
            <a:r>
              <a:rPr lang="pt-BR" sz="1200" i="1" kern="1200" dirty="0">
                <a:solidFill>
                  <a:schemeClr val="tx1"/>
                </a:solidFill>
                <a:effectLst/>
                <a:latin typeface="+mn-lt"/>
                <a:ea typeface="+mn-ea"/>
                <a:cs typeface="+mn-cs"/>
              </a:rPr>
              <a:t>hardware</a:t>
            </a:r>
            <a:r>
              <a:rPr lang="pt-BR" sz="1200" kern="1200" dirty="0">
                <a:solidFill>
                  <a:schemeClr val="tx1"/>
                </a:solidFill>
                <a:effectLst/>
                <a:latin typeface="+mn-lt"/>
                <a:ea typeface="+mn-ea"/>
                <a:cs typeface="+mn-cs"/>
              </a:rPr>
              <a:t>. Para o caso da recarga CA, deve atender à norma IEC 61851. Pode ser desenvolvido como um módulo que se conecta ao controlador central.</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central</a:t>
            </a:r>
          </a:p>
          <a:p>
            <a:pPr lvl="1"/>
            <a:r>
              <a:rPr lang="pt-BR" sz="1200" kern="1200" dirty="0">
                <a:solidFill>
                  <a:schemeClr val="tx1"/>
                </a:solidFill>
                <a:effectLst/>
                <a:latin typeface="+mn-lt"/>
                <a:ea typeface="+mn-ea"/>
                <a:cs typeface="+mn-cs"/>
              </a:rPr>
              <a:t>O controlador central é o responsável por funções de interface com o usuário, comunicação com o controlador de carga e serve como central para inserção de módulos opcionais.</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Fonte de alimentação</a:t>
            </a:r>
          </a:p>
          <a:p>
            <a:pPr lvl="1"/>
            <a:r>
              <a:rPr lang="pt-BR" sz="1200" kern="1200" dirty="0">
                <a:solidFill>
                  <a:schemeClr val="tx1"/>
                </a:solidFill>
                <a:effectLst/>
                <a:latin typeface="+mn-lt"/>
                <a:ea typeface="+mn-ea"/>
                <a:cs typeface="+mn-cs"/>
              </a:rPr>
              <a:t>Fonte chaveada simples para alimentação dos circuitos auxiliares.</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Dispositivo de proteção contra surtos (DPS)</a:t>
            </a:r>
          </a:p>
          <a:p>
            <a:pPr lvl="1"/>
            <a:r>
              <a:rPr lang="pt-BR" sz="1200" kern="1200" dirty="0">
                <a:solidFill>
                  <a:schemeClr val="tx1"/>
                </a:solidFill>
                <a:effectLst/>
                <a:latin typeface="+mn-lt"/>
                <a:ea typeface="+mn-ea"/>
                <a:cs typeface="+mn-cs"/>
              </a:rPr>
              <a:t>DPS é posicionado na entrada da instalação da estação de recarga, para proteção dos circuitos auxiliares e do veículo contra possíveis surtos durante operação.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Disjuntor diferencial residual tipo A</a:t>
            </a:r>
          </a:p>
          <a:p>
            <a:pPr lvl="1"/>
            <a:r>
              <a:rPr lang="pt-BR" sz="1200" kern="1200" dirty="0">
                <a:solidFill>
                  <a:schemeClr val="tx1"/>
                </a:solidFill>
                <a:effectLst/>
                <a:latin typeface="+mn-lt"/>
                <a:ea typeface="+mn-ea"/>
                <a:cs typeface="+mn-cs"/>
              </a:rPr>
              <a:t>Oferece proteção à corrente residual do tipo CA. Também conta com proteção de sobrecorrente via disjuntor termomagnético.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Sensor de corrente diferencial CC</a:t>
            </a:r>
          </a:p>
          <a:p>
            <a:pPr lvl="1"/>
            <a:r>
              <a:rPr lang="pt-BR" sz="1200" kern="1200" dirty="0">
                <a:solidFill>
                  <a:schemeClr val="tx1"/>
                </a:solidFill>
                <a:effectLst/>
                <a:latin typeface="+mn-lt"/>
                <a:ea typeface="+mn-ea"/>
                <a:cs typeface="+mn-cs"/>
              </a:rPr>
              <a:t>A corrente diferencial CC deve ser sempre inferior a 6 </a:t>
            </a:r>
            <a:r>
              <a:rPr lang="pt-BR" sz="1200" kern="1200" dirty="0" err="1">
                <a:solidFill>
                  <a:schemeClr val="tx1"/>
                </a:solidFill>
                <a:effectLst/>
                <a:latin typeface="+mn-lt"/>
                <a:ea typeface="+mn-ea"/>
                <a:cs typeface="+mn-cs"/>
              </a:rPr>
              <a:t>mA.</a:t>
            </a:r>
            <a:r>
              <a:rPr lang="pt-BR" sz="1200" kern="1200" dirty="0">
                <a:solidFill>
                  <a:schemeClr val="tx1"/>
                </a:solidFill>
                <a:effectLst/>
                <a:latin typeface="+mn-lt"/>
                <a:ea typeface="+mn-ea"/>
                <a:cs typeface="+mn-cs"/>
              </a:rPr>
              <a:t> A corrente diferencial CC pode impedir o correto funcionamento do disjuntor diferencial residual, por isso é mandatório. O sinal de medição deve de alguma forma chegar ao controlador de carga e este deve ser capaz de interromper o carregamento abrindo o caminho da corrente em caso de corrente residual maior que 6 </a:t>
            </a:r>
            <a:r>
              <a:rPr lang="pt-BR" sz="1200" kern="1200" dirty="0" err="1">
                <a:solidFill>
                  <a:schemeClr val="tx1"/>
                </a:solidFill>
                <a:effectLst/>
                <a:latin typeface="+mn-lt"/>
                <a:ea typeface="+mn-ea"/>
                <a:cs typeface="+mn-cs"/>
              </a:rPr>
              <a:t>mA.</a:t>
            </a:r>
            <a:endParaRPr lang="pt-BR" sz="1200" kern="1200" dirty="0">
              <a:solidFill>
                <a:schemeClr val="tx1"/>
              </a:solidFill>
              <a:effectLst/>
              <a:latin typeface="+mn-lt"/>
              <a:ea typeface="+mn-ea"/>
              <a:cs typeface="+mn-cs"/>
            </a:endParaRP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Relé de saída</a:t>
            </a:r>
          </a:p>
          <a:p>
            <a:pPr lvl="1"/>
            <a:r>
              <a:rPr lang="pt-BR" sz="1200" kern="1200" dirty="0">
                <a:solidFill>
                  <a:schemeClr val="tx1"/>
                </a:solidFill>
                <a:effectLst/>
                <a:latin typeface="+mn-lt"/>
                <a:ea typeface="+mn-ea"/>
                <a:cs typeface="+mn-cs"/>
              </a:rPr>
              <a:t>O relé de saída faz a conexão física do veículo à estação de recarga, em caso de falha ele deve ser acionado para abrir a conexão e interromper o carregamento. Pode ser implementado com o uso de relés de estado sólido.</a:t>
            </a:r>
          </a:p>
          <a:p>
            <a:endParaRPr lang="pt-BR"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REFERÊNCIAS:</a:t>
            </a:r>
          </a:p>
          <a:p>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254</a:t>
            </a:fld>
            <a:endParaRPr lang="pt-BR"/>
          </a:p>
        </p:txBody>
      </p:sp>
    </p:spTree>
    <p:extLst>
      <p:ext uri="{BB962C8B-B14F-4D97-AF65-F5344CB8AC3E}">
        <p14:creationId xmlns:p14="http://schemas.microsoft.com/office/powerpoint/2010/main" val="100603316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LENTOS OU NORMAL</a:t>
            </a:r>
          </a:p>
          <a:p>
            <a:endParaRPr lang="pt-BR" dirty="0">
              <a:latin typeface="Abadi Extra Light" panose="020B0204020104020204" pitchFamily="34" charset="0"/>
            </a:endParaRPr>
          </a:p>
          <a:p>
            <a:r>
              <a:rPr lang="pt-BR" dirty="0">
                <a:latin typeface="Abadi Extra Light" panose="020B0204020104020204" pitchFamily="34" charset="0"/>
              </a:rPr>
              <a:t>Características:</a:t>
            </a:r>
          </a:p>
          <a:p>
            <a:endParaRPr lang="pt-BR" dirty="0">
              <a:latin typeface="Abadi Extra Light" panose="020B0204020104020204" pitchFamily="34" charset="0"/>
            </a:endParaRPr>
          </a:p>
          <a:p>
            <a:r>
              <a:rPr lang="pt-BR" dirty="0">
                <a:latin typeface="Abadi Extra Light" panose="020B0204020104020204" pitchFamily="34" charset="0"/>
              </a:rPr>
              <a:t>Na tabela são</a:t>
            </a:r>
            <a:r>
              <a:rPr lang="pt-BR" baseline="0" dirty="0">
                <a:latin typeface="Abadi Extra Light" panose="020B0204020104020204" pitchFamily="34" charset="0"/>
              </a:rPr>
              <a:t> apresentadas diversas características e aspectos construtivos dos carregadores do tipo lento ou normal.</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255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62271196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LENTOS OU NORMAL</a:t>
            </a:r>
          </a:p>
          <a:p>
            <a:endParaRPr lang="pt-BR" dirty="0">
              <a:latin typeface="Abadi Extra Light" panose="020B0204020104020204" pitchFamily="34" charset="0"/>
            </a:endParaRPr>
          </a:p>
          <a:p>
            <a:r>
              <a:rPr lang="pt-BR" dirty="0">
                <a:latin typeface="Abadi Extra Light" panose="020B0204020104020204" pitchFamily="34" charset="0"/>
              </a:rPr>
              <a:t>Exemplos de Produtos:</a:t>
            </a:r>
          </a:p>
          <a:p>
            <a:endParaRPr lang="pt-BR" dirty="0">
              <a:latin typeface="Abadi Extra Light" panose="020B0204020104020204" pitchFamily="34" charset="0"/>
            </a:endParaRPr>
          </a:p>
          <a:p>
            <a:r>
              <a:rPr lang="pt-BR" dirty="0">
                <a:latin typeface="Abadi Extra Light" panose="020B0204020104020204" pitchFamily="34" charset="0"/>
              </a:rPr>
              <a:t>No slide é apresentado uma</a:t>
            </a:r>
            <a:r>
              <a:rPr lang="pt-BR" baseline="0" dirty="0">
                <a:latin typeface="Abadi Extra Light" panose="020B0204020104020204" pitchFamily="34" charset="0"/>
              </a:rPr>
              <a:t> especificação técnica típica de carregadores para uso residencial, em condomínios e locais de trabalho. Nesse modelo, a especificação apresenta opção de diferentes tipos de conectores e faixas de potência.</a:t>
            </a:r>
          </a:p>
          <a:p>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256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1545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0c586d5bc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a0c586d5bc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CENÁRIO DE VEÍCULOS ELÉTRICOS ESPERADO EM 2050</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O paradigma da mobilidade vem sendo alterado ao longo dos últimos anos devido às novas tendências de urbanização, </a:t>
            </a:r>
            <a:r>
              <a:rPr lang="pt-BR" sz="1000" dirty="0" err="1">
                <a:solidFill>
                  <a:srgbClr val="000000"/>
                </a:solidFill>
                <a:latin typeface="Roboto"/>
                <a:ea typeface="Roboto"/>
                <a:cs typeface="Roboto"/>
                <a:sym typeface="Roboto"/>
              </a:rPr>
              <a:t>smart</a:t>
            </a:r>
            <a:r>
              <a:rPr lang="pt-BR" sz="1000" dirty="0">
                <a:solidFill>
                  <a:srgbClr val="000000"/>
                </a:solidFill>
                <a:latin typeface="Roboto"/>
                <a:ea typeface="Roboto"/>
                <a:cs typeface="Roboto"/>
                <a:sym typeface="Roboto"/>
              </a:rPr>
              <a:t> </a:t>
            </a:r>
            <a:r>
              <a:rPr lang="pt-BR" sz="1000" dirty="0" err="1">
                <a:solidFill>
                  <a:srgbClr val="000000"/>
                </a:solidFill>
                <a:latin typeface="Roboto"/>
                <a:ea typeface="Roboto"/>
                <a:cs typeface="Roboto"/>
                <a:sym typeface="Roboto"/>
              </a:rPr>
              <a:t>cities</a:t>
            </a:r>
            <a:r>
              <a:rPr lang="pt-BR" sz="1000" dirty="0">
                <a:solidFill>
                  <a:srgbClr val="000000"/>
                </a:solidFill>
                <a:latin typeface="Roboto"/>
                <a:ea typeface="Roboto"/>
                <a:cs typeface="Roboto"/>
                <a:sym typeface="Roboto"/>
              </a:rPr>
              <a:t>, evolução tecnológica, sustentabilidade, economia compartilhada e explosão de dados. Essas novas tendências impulsionam o mercado mundial de veículos movidos a energia elétrica. </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Nas projeções da IEA, considerando o cenário que leva em conta as políticas atuais e planejadas,</a:t>
            </a:r>
            <a:r>
              <a:rPr lang="pt-BR" sz="1000" baseline="0" dirty="0">
                <a:solidFill>
                  <a:srgbClr val="000000"/>
                </a:solidFill>
                <a:latin typeface="Roboto"/>
                <a:ea typeface="Roboto"/>
                <a:cs typeface="Roboto"/>
                <a:sym typeface="Roboto"/>
              </a:rPr>
              <a:t> e mais as iniciativas para se atingir as metas de sustentabilidade estabelecida em acordos globais,</a:t>
            </a:r>
            <a:r>
              <a:rPr lang="pt-BR" sz="1000" dirty="0">
                <a:solidFill>
                  <a:srgbClr val="000000"/>
                </a:solidFill>
                <a:latin typeface="Roboto"/>
                <a:ea typeface="Roboto"/>
                <a:cs typeface="Roboto"/>
                <a:sym typeface="Roboto"/>
              </a:rPr>
              <a:t> o número de carros elétricos em circulação deverá atingir a marca de 250 milhões em 2030, chegando a 1.100 milhões</a:t>
            </a:r>
            <a:r>
              <a:rPr lang="pt-BR" sz="1000" baseline="0" dirty="0">
                <a:solidFill>
                  <a:srgbClr val="000000"/>
                </a:solidFill>
                <a:latin typeface="Roboto"/>
                <a:ea typeface="Roboto"/>
                <a:cs typeface="Roboto"/>
                <a:sym typeface="Roboto"/>
              </a:rPr>
              <a:t> em 2050</a:t>
            </a:r>
            <a:r>
              <a:rPr lang="pt-BR" sz="1000" dirty="0">
                <a:solidFill>
                  <a:srgbClr val="000000"/>
                </a:solidFill>
                <a:latin typeface="Roboto"/>
                <a:ea typeface="Roboto"/>
                <a:cs typeface="Roboto"/>
                <a:sym typeface="Roboto"/>
              </a:rPr>
              <a:t>. </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A expectativa em torno desse crescimento está relacionada, em grande medida, ao atual </a:t>
            </a:r>
            <a:r>
              <a:rPr lang="pt-BR" sz="1000" dirty="0" err="1">
                <a:solidFill>
                  <a:srgbClr val="000000"/>
                </a:solidFill>
                <a:latin typeface="Roboto"/>
                <a:ea typeface="Roboto"/>
                <a:cs typeface="Roboto"/>
                <a:sym typeface="Roboto"/>
              </a:rPr>
              <a:t>push</a:t>
            </a:r>
            <a:r>
              <a:rPr lang="pt-BR" sz="1000" dirty="0">
                <a:solidFill>
                  <a:srgbClr val="000000"/>
                </a:solidFill>
                <a:latin typeface="Roboto"/>
                <a:ea typeface="Roboto"/>
                <a:cs typeface="Roboto"/>
                <a:sym typeface="Roboto"/>
              </a:rPr>
              <a:t> regulatório que vem sendo adotado ao redor do mundo para reduzir as emissões de poluentes relacionados ao aquecimento global e à qualidade do ar nos centros urbanos. Alinhados às metas estabelecidas no Acordo de Paris, países como Reino Unido e França anunciaram recentemente que veículos de combustão interna não serão mais produzidos a partir de 2040. Alemanha, Holanda e Índia também anunciaram que devem proibir a comercialização de veículos de combustão a partir de 2030 . </a:t>
            </a: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REFERÊNCIAS:</a:t>
            </a:r>
          </a:p>
          <a:p>
            <a:pPr marL="0" lvl="0" indent="0" algn="l" rtl="0">
              <a:spcBef>
                <a:spcPts val="0"/>
              </a:spcBef>
              <a:spcAft>
                <a:spcPts val="0"/>
              </a:spcAft>
              <a:buNone/>
            </a:pPr>
            <a:endParaRPr lang="pt-BR" sz="1000" dirty="0">
              <a:latin typeface="Roboto"/>
              <a:ea typeface="Roboto"/>
              <a:cs typeface="Roboto"/>
              <a:sym typeface="Roboto"/>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000" dirty="0">
                <a:solidFill>
                  <a:srgbClr val="000000"/>
                </a:solidFill>
                <a:latin typeface="Roboto"/>
                <a:ea typeface="Roboto"/>
                <a:cs typeface="Roboto"/>
                <a:sym typeface="Roboto"/>
              </a:rPr>
              <a:t>IEA, Global EV Outlook 2020 </a:t>
            </a:r>
          </a:p>
        </p:txBody>
      </p:sp>
      <p:sp>
        <p:nvSpPr>
          <p:cNvPr id="328" name="Google Shape;328;ga0c586d5bc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23</a:t>
            </a:fld>
            <a:endParaRPr/>
          </a:p>
        </p:txBody>
      </p:sp>
    </p:spTree>
    <p:extLst>
      <p:ext uri="{BB962C8B-B14F-4D97-AF65-F5344CB8AC3E}">
        <p14:creationId xmlns:p14="http://schemas.microsoft.com/office/powerpoint/2010/main" val="116606383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i="1" dirty="0">
                <a:solidFill>
                  <a:schemeClr val="accent1">
                    <a:lumMod val="50000"/>
                  </a:schemeClr>
                </a:solidFill>
                <a:latin typeface="Abadi Extra Light" panose="020B0204020104020204" pitchFamily="34" charset="0"/>
                <a:cs typeface="Segoe UI" panose="020B0502040204020203" pitchFamily="34" charset="0"/>
              </a:rPr>
              <a:t>Vídeo: Modelos de carregadores para uso residencial (</a:t>
            </a:r>
            <a:r>
              <a:rPr lang="pt-BR" sz="1200" i="1" dirty="0" err="1">
                <a:solidFill>
                  <a:schemeClr val="accent1">
                    <a:lumMod val="50000"/>
                  </a:schemeClr>
                </a:solidFill>
                <a:latin typeface="Abadi Extra Light" panose="020B0204020104020204" pitchFamily="34" charset="0"/>
                <a:cs typeface="Segoe UI" panose="020B0502040204020203" pitchFamily="34" charset="0"/>
              </a:rPr>
              <a:t>Level</a:t>
            </a:r>
            <a:r>
              <a:rPr lang="pt-BR" sz="1200" i="1" dirty="0">
                <a:solidFill>
                  <a:schemeClr val="accent1">
                    <a:lumMod val="50000"/>
                  </a:schemeClr>
                </a:solidFill>
                <a:latin typeface="Abadi Extra Light" panose="020B0204020104020204" pitchFamily="34" charset="0"/>
                <a:cs typeface="Segoe UI" panose="020B0502040204020203" pitchFamily="34" charset="0"/>
              </a:rPr>
              <a:t> 2 / Modo 3)</a:t>
            </a:r>
          </a:p>
          <a:p>
            <a:endParaRPr lang="pt-BR" dirty="0">
              <a:latin typeface="Abadi Extra Light" panose="020B0204020104020204" pitchFamily="34" charset="0"/>
            </a:endParaRPr>
          </a:p>
          <a:p>
            <a:r>
              <a:rPr lang="pt-BR" dirty="0">
                <a:latin typeface="Abadi Extra Light" panose="020B0204020104020204" pitchFamily="34" charset="0"/>
              </a:rPr>
              <a:t>... </a:t>
            </a:r>
            <a:r>
              <a:rPr lang="pt-BR" dirty="0" err="1">
                <a:latin typeface="Abadi Extra Light" panose="020B0204020104020204" pitchFamily="34" charset="0"/>
              </a:rPr>
              <a:t>Level</a:t>
            </a:r>
            <a:r>
              <a:rPr lang="pt-BR" dirty="0">
                <a:latin typeface="Abadi Extra Light" panose="020B0204020104020204" pitchFamily="34" charset="0"/>
              </a:rPr>
              <a:t> 2, equivalente</a:t>
            </a:r>
            <a:r>
              <a:rPr lang="pt-BR" baseline="0" dirty="0">
                <a:latin typeface="Abadi Extra Light" panose="020B0204020104020204" pitchFamily="34" charset="0"/>
              </a:rPr>
              <a:t> ao Modo 3 (com o EVSE)</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257</a:t>
            </a:fld>
            <a:endParaRPr lang="pt-BR"/>
          </a:p>
        </p:txBody>
      </p:sp>
    </p:spTree>
    <p:extLst>
      <p:ext uri="{BB962C8B-B14F-4D97-AF65-F5344CB8AC3E}">
        <p14:creationId xmlns:p14="http://schemas.microsoft.com/office/powerpoint/2010/main" val="72108079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DE CARREGADORES DE VEÍCULOS ELÉTRICOS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C</a:t>
            </a:r>
            <a:r>
              <a:rPr lang="pt-BR" baseline="0" dirty="0">
                <a:latin typeface="Abadi Extra Light" panose="020B0204020104020204" pitchFamily="34" charset="0"/>
              </a:rPr>
              <a:t>om relação aos carregadores semirrápidos ...</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258</a:t>
            </a:fld>
            <a:endParaRPr lang="pt-BR"/>
          </a:p>
        </p:txBody>
      </p:sp>
    </p:spTree>
    <p:extLst>
      <p:ext uri="{BB962C8B-B14F-4D97-AF65-F5344CB8AC3E}">
        <p14:creationId xmlns:p14="http://schemas.microsoft.com/office/powerpoint/2010/main" val="167245215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latin typeface="Abadi Extra Light" panose="020B0204020104020204" pitchFamily="34" charset="0"/>
              </a:rPr>
              <a:t>....</a:t>
            </a:r>
          </a:p>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SEMIRRÁPIDOS</a:t>
            </a:r>
          </a:p>
          <a:p>
            <a:endParaRPr lang="pt-BR" dirty="0">
              <a:latin typeface="Abadi Extra Light" panose="020B0204020104020204" pitchFamily="34" charset="0"/>
            </a:endParaRPr>
          </a:p>
          <a:p>
            <a:r>
              <a:rPr lang="pt-BR" dirty="0">
                <a:latin typeface="Abadi Extra Light" panose="020B0204020104020204" pitchFamily="34" charset="0"/>
              </a:rPr>
              <a:t>Arquitetura Típica:</a:t>
            </a:r>
          </a:p>
          <a:p>
            <a:endParaRPr lang="pt-BR" dirty="0">
              <a:latin typeface="Abadi Extra Light" panose="020B0204020104020204" pitchFamily="34" charset="0"/>
            </a:endParaRPr>
          </a:p>
          <a:p>
            <a:r>
              <a:rPr lang="pt-BR" sz="1200" kern="1200" dirty="0">
                <a:solidFill>
                  <a:schemeClr val="tx1"/>
                </a:solidFill>
                <a:effectLst/>
                <a:latin typeface="+mn-lt"/>
                <a:ea typeface="+mn-ea"/>
                <a:cs typeface="+mn-cs"/>
              </a:rPr>
              <a:t>O carregador semirrápido opera</a:t>
            </a:r>
            <a:r>
              <a:rPr lang="pt-BR" sz="1200" kern="1200" baseline="0" dirty="0">
                <a:solidFill>
                  <a:schemeClr val="tx1"/>
                </a:solidFill>
                <a:effectLst/>
                <a:latin typeface="+mn-lt"/>
                <a:ea typeface="+mn-ea"/>
                <a:cs typeface="+mn-cs"/>
              </a:rPr>
              <a:t> em </a:t>
            </a:r>
            <a:r>
              <a:rPr lang="pt-BR" sz="1200" kern="1200" dirty="0">
                <a:solidFill>
                  <a:schemeClr val="tx1"/>
                </a:solidFill>
                <a:effectLst/>
                <a:latin typeface="+mn-lt"/>
                <a:ea typeface="+mn-ea"/>
                <a:cs typeface="+mn-cs"/>
              </a:rPr>
              <a:t>CA e contém as mesmas proteções características, porém a instalação é trifásica, há o uso de medidor de energia e uma interface com o usuário que permita cobrança, apresentação de códigos de falha, entre outros.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 estação é tipicamente realizada no formato de totem, semelhante à uma bomba de abastecimento de combustível, podendo ter normalmente um ou dois conectores para recarga em corrente alternada.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Este tipo de recarga também é classificado no modo 3, pois assim como no caso residencial, a estação fica permanentemente ligada à rede elétrica e o carregador está embarcado no veículo elétrico. Um esquema da estação de recarga comercial é exposto na figura.</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 diferenças entre as estações residenciais lentas e comerciais semirrápidas se concentram na interface com o usuário, medição, quantidade de fases e comunicação. Relativo à interface, no caso comercial pode ser utilizada uma tela e botões, que possam selecionar opções, informar informações do usuário e/ou veículo, etc. Para cobrança é necessário haver um medidor de energia e a interface pode ser necessária.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Relativo à quantidade de condutores de entrada, considerando que a estação é trifásica, há impacto nas proteções apenas na quantidade de polos que os dispositivos precisam apresentar. Por fim, no caso comercial é necessário ter uma porta de comunicação com o exterior, de preferência via Ethernet, para a realização do protocolo OCPP (</a:t>
            </a:r>
            <a:r>
              <a:rPr lang="pt-BR" sz="1200" i="1" kern="1200" dirty="0">
                <a:solidFill>
                  <a:schemeClr val="tx1"/>
                </a:solidFill>
                <a:effectLst/>
                <a:latin typeface="+mn-lt"/>
                <a:ea typeface="+mn-ea"/>
                <a:cs typeface="+mn-cs"/>
              </a:rPr>
              <a:t>Open Charge Point </a:t>
            </a:r>
            <a:r>
              <a:rPr lang="pt-BR" sz="1200" i="1" kern="1200" dirty="0" err="1">
                <a:solidFill>
                  <a:schemeClr val="tx1"/>
                </a:solidFill>
                <a:effectLst/>
                <a:latin typeface="+mn-lt"/>
                <a:ea typeface="+mn-ea"/>
                <a:cs typeface="+mn-cs"/>
              </a:rPr>
              <a:t>Protocol</a:t>
            </a:r>
            <a:r>
              <a:rPr lang="pt-BR" sz="1200" kern="1200" dirty="0">
                <a:solidFill>
                  <a:schemeClr val="tx1"/>
                </a:solidFill>
                <a:effectLst/>
                <a:latin typeface="+mn-lt"/>
                <a:ea typeface="+mn-ea"/>
                <a:cs typeface="+mn-cs"/>
              </a:rPr>
              <a:t>) que torna possível a administração de pontos de recarga públicos e privados.</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259</a:t>
            </a:fld>
            <a:endParaRPr lang="pt-BR"/>
          </a:p>
        </p:txBody>
      </p:sp>
    </p:spTree>
    <p:extLst>
      <p:ext uri="{BB962C8B-B14F-4D97-AF65-F5344CB8AC3E}">
        <p14:creationId xmlns:p14="http://schemas.microsoft.com/office/powerpoint/2010/main" val="242182569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SEMIRRÁPIDOS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Diagrama Simplificado: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 estação semirrápida</a:t>
            </a:r>
            <a:r>
              <a:rPr lang="pt-BR" sz="1200" kern="1200" baseline="0" dirty="0">
                <a:solidFill>
                  <a:schemeClr val="tx1"/>
                </a:solidFill>
                <a:effectLst/>
                <a:latin typeface="+mn-lt"/>
                <a:ea typeface="+mn-ea"/>
                <a:cs typeface="+mn-cs"/>
              </a:rPr>
              <a:t> em geral é tri</a:t>
            </a:r>
            <a:r>
              <a:rPr lang="pt-BR" sz="1200" kern="1200" dirty="0">
                <a:solidFill>
                  <a:schemeClr val="tx1"/>
                </a:solidFill>
                <a:effectLst/>
                <a:latin typeface="+mn-lt"/>
                <a:ea typeface="+mn-ea"/>
                <a:cs typeface="+mn-cs"/>
              </a:rPr>
              <a:t>fásica, deve conter todos os dispositivos de segurança necessários para sua operação, porém é um equipamento que tem a pode ter maior grau de customização, possibilitando oferecer mais opcionais ao cliente.</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Um diagrama simplificado é exposto na figura, contando com fonte de alimentação, controlador de carga, controle central, interface com o usuário, contator de saída e dispositivos de segurança. Em relação à estação residencial, são adicionados os blocos de comunicação Ethernet para realização do OCPP, medidor de energia e leitor RFID.</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Descreve-se os blocos do diagrama da figura a seguir:</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Interface com usuário</a:t>
            </a:r>
          </a:p>
          <a:p>
            <a:pPr lvl="1"/>
            <a:r>
              <a:rPr lang="pt-BR" sz="1200" kern="1200" dirty="0">
                <a:solidFill>
                  <a:schemeClr val="tx1"/>
                </a:solidFill>
                <a:effectLst/>
                <a:latin typeface="+mn-lt"/>
                <a:ea typeface="+mn-ea"/>
                <a:cs typeface="+mn-cs"/>
              </a:rPr>
              <a:t>Nas estações comerciais a interface com o usuário é majoritariamente realizada com telas de LCD que informam se a estação está em operação, estados de falha, valor da recarga (se houver cobrança), informações do veículo, usuário entre outras informações. Há também um botão que possa interromper a recarga. Como opcionais, diversos fabricantes oferecem variações como uma estação com duas saídas para conectores, por exemplo.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de carga</a:t>
            </a:r>
          </a:p>
          <a:p>
            <a:pPr lvl="1"/>
            <a:r>
              <a:rPr lang="pt-BR" sz="1200" kern="1200" dirty="0">
                <a:solidFill>
                  <a:schemeClr val="tx1"/>
                </a:solidFill>
                <a:effectLst/>
                <a:latin typeface="+mn-lt"/>
                <a:ea typeface="+mn-ea"/>
                <a:cs typeface="+mn-cs"/>
              </a:rPr>
              <a:t>Este bloco é responsável pela execução do protocolo para o controle do carregamento, tanto em nível de </a:t>
            </a:r>
            <a:r>
              <a:rPr lang="pt-BR" sz="1200" i="1" kern="1200" dirty="0">
                <a:solidFill>
                  <a:schemeClr val="tx1"/>
                </a:solidFill>
                <a:effectLst/>
                <a:latin typeface="+mn-lt"/>
                <a:ea typeface="+mn-ea"/>
                <a:cs typeface="+mn-cs"/>
              </a:rPr>
              <a:t>firmware</a:t>
            </a:r>
            <a:r>
              <a:rPr lang="pt-BR" sz="1200" kern="1200" dirty="0">
                <a:solidFill>
                  <a:schemeClr val="tx1"/>
                </a:solidFill>
                <a:effectLst/>
                <a:latin typeface="+mn-lt"/>
                <a:ea typeface="+mn-ea"/>
                <a:cs typeface="+mn-cs"/>
              </a:rPr>
              <a:t> quanto </a:t>
            </a:r>
            <a:r>
              <a:rPr lang="pt-BR" sz="1200" i="1" kern="1200" dirty="0">
                <a:solidFill>
                  <a:schemeClr val="tx1"/>
                </a:solidFill>
                <a:effectLst/>
                <a:latin typeface="+mn-lt"/>
                <a:ea typeface="+mn-ea"/>
                <a:cs typeface="+mn-cs"/>
              </a:rPr>
              <a:t>hardware</a:t>
            </a:r>
            <a:r>
              <a:rPr lang="pt-BR" sz="1200" kern="1200" dirty="0">
                <a:solidFill>
                  <a:schemeClr val="tx1"/>
                </a:solidFill>
                <a:effectLst/>
                <a:latin typeface="+mn-lt"/>
                <a:ea typeface="+mn-ea"/>
                <a:cs typeface="+mn-cs"/>
              </a:rPr>
              <a:t>. Para o caso da recarga CA, deve atender à norma IEC 61851. Pode ser desenvolvido como um módulo que se conecta ao controlador central.</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central</a:t>
            </a:r>
          </a:p>
          <a:p>
            <a:pPr lvl="1"/>
            <a:r>
              <a:rPr lang="pt-BR" sz="1200" kern="1200" dirty="0">
                <a:solidFill>
                  <a:schemeClr val="tx1"/>
                </a:solidFill>
                <a:effectLst/>
                <a:latin typeface="+mn-lt"/>
                <a:ea typeface="+mn-ea"/>
                <a:cs typeface="+mn-cs"/>
              </a:rPr>
              <a:t>O controlador central é o responsável por funções de interface com o usuário, comunicação com o controlador de carga e serve como central para inserção de módulos opcionais. Realiza a interface com o leitor RFID e comunicação via Ethernet para implementação do protocolo OCPP.</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Fonte de alimentação</a:t>
            </a:r>
          </a:p>
          <a:p>
            <a:pPr lvl="1"/>
            <a:r>
              <a:rPr lang="pt-BR" sz="1200" kern="1200" dirty="0">
                <a:solidFill>
                  <a:schemeClr val="tx1"/>
                </a:solidFill>
                <a:effectLst/>
                <a:latin typeface="+mn-lt"/>
                <a:ea typeface="+mn-ea"/>
                <a:cs typeface="+mn-cs"/>
              </a:rPr>
              <a:t>Fonte chaveada simples para alimentação dos circuitos auxiliares.</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Dispositivo de proteção contra surtos (DPS)</a:t>
            </a:r>
          </a:p>
          <a:p>
            <a:pPr lvl="1"/>
            <a:r>
              <a:rPr lang="pt-BR" sz="1200" kern="1200" dirty="0">
                <a:solidFill>
                  <a:schemeClr val="tx1"/>
                </a:solidFill>
                <a:effectLst/>
                <a:latin typeface="+mn-lt"/>
                <a:ea typeface="+mn-ea"/>
                <a:cs typeface="+mn-cs"/>
              </a:rPr>
              <a:t>DPS é posicionado na entrada da instalação da estação de recarga, para proteção dos circuitos auxiliares e do veículo contra possíveis surtos durante operação.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Disjuntor diferencial residual tipo A</a:t>
            </a:r>
          </a:p>
          <a:p>
            <a:pPr lvl="1"/>
            <a:r>
              <a:rPr lang="pt-BR" sz="1200" kern="1200" dirty="0">
                <a:solidFill>
                  <a:schemeClr val="tx1"/>
                </a:solidFill>
                <a:effectLst/>
                <a:latin typeface="+mn-lt"/>
                <a:ea typeface="+mn-ea"/>
                <a:cs typeface="+mn-cs"/>
              </a:rPr>
              <a:t>Oferece proteção contra corrente residual do tipo CA. Também conta com proteção de sobrecorrente via disjuntor termomagnético. Deve ser </a:t>
            </a:r>
            <a:r>
              <a:rPr lang="pt-BR" sz="1200" kern="1200" dirty="0" err="1">
                <a:solidFill>
                  <a:schemeClr val="tx1"/>
                </a:solidFill>
                <a:effectLst/>
                <a:latin typeface="+mn-lt"/>
                <a:ea typeface="+mn-ea"/>
                <a:cs typeface="+mn-cs"/>
              </a:rPr>
              <a:t>quadripolar</a:t>
            </a:r>
            <a:r>
              <a:rPr lang="pt-BR" sz="1200" kern="1200" dirty="0">
                <a:solidFill>
                  <a:schemeClr val="tx1"/>
                </a:solidFill>
                <a:effectLst/>
                <a:latin typeface="+mn-lt"/>
                <a:ea typeface="+mn-ea"/>
                <a:cs typeface="+mn-cs"/>
              </a:rPr>
              <a:t>.</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Sensor de corrente diferencial CC</a:t>
            </a:r>
          </a:p>
          <a:p>
            <a:pPr lvl="1"/>
            <a:r>
              <a:rPr lang="pt-BR" sz="1200" kern="1200" dirty="0">
                <a:solidFill>
                  <a:schemeClr val="tx1"/>
                </a:solidFill>
                <a:effectLst/>
                <a:latin typeface="+mn-lt"/>
                <a:ea typeface="+mn-ea"/>
                <a:cs typeface="+mn-cs"/>
              </a:rPr>
              <a:t>A corrente diferencial CC deve ser sempre inferior a 6 </a:t>
            </a:r>
            <a:r>
              <a:rPr lang="pt-BR" sz="1200" kern="1200" dirty="0" err="1">
                <a:solidFill>
                  <a:schemeClr val="tx1"/>
                </a:solidFill>
                <a:effectLst/>
                <a:latin typeface="+mn-lt"/>
                <a:ea typeface="+mn-ea"/>
                <a:cs typeface="+mn-cs"/>
              </a:rPr>
              <a:t>mA.</a:t>
            </a:r>
            <a:r>
              <a:rPr lang="pt-BR" sz="1200" kern="1200" dirty="0">
                <a:solidFill>
                  <a:schemeClr val="tx1"/>
                </a:solidFill>
                <a:effectLst/>
                <a:latin typeface="+mn-lt"/>
                <a:ea typeface="+mn-ea"/>
                <a:cs typeface="+mn-cs"/>
              </a:rPr>
              <a:t> A corrente diferencial CC pode impedir o correto funcionamento do disjuntor diferencial residual, por isso é mandatório. O sinal de medição deve de alguma forma chegar ao controlador de carga e este deve ser capaz de interromper o carregamento abrindo o caminho da corrente em caso de corrente residual maior que 6 </a:t>
            </a:r>
            <a:r>
              <a:rPr lang="pt-BR" sz="1200" kern="1200" dirty="0" err="1">
                <a:solidFill>
                  <a:schemeClr val="tx1"/>
                </a:solidFill>
                <a:effectLst/>
                <a:latin typeface="+mn-lt"/>
                <a:ea typeface="+mn-ea"/>
                <a:cs typeface="+mn-cs"/>
              </a:rPr>
              <a:t>mA.</a:t>
            </a:r>
            <a:endParaRPr lang="pt-BR" sz="1200" kern="1200" dirty="0">
              <a:solidFill>
                <a:schemeClr val="tx1"/>
              </a:solidFill>
              <a:effectLst/>
              <a:latin typeface="+mn-lt"/>
              <a:ea typeface="+mn-ea"/>
              <a:cs typeface="+mn-cs"/>
            </a:endParaRP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Relé de saída</a:t>
            </a:r>
          </a:p>
          <a:p>
            <a:pPr lvl="1"/>
            <a:r>
              <a:rPr lang="pt-BR" sz="1200" kern="1200" dirty="0">
                <a:solidFill>
                  <a:schemeClr val="tx1"/>
                </a:solidFill>
                <a:effectLst/>
                <a:latin typeface="+mn-lt"/>
                <a:ea typeface="+mn-ea"/>
                <a:cs typeface="+mn-cs"/>
              </a:rPr>
              <a:t>O relé de saída faz a conexão física do veículo à estação de recarga, em caso de falha ele deve ser acionado para abrir a conexão e interromper o carregamento. Pode ser implementado com o uso de relés de estado sólido ou contator mecânico.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Medidor de energia</a:t>
            </a:r>
          </a:p>
          <a:p>
            <a:pPr lvl="1"/>
            <a:r>
              <a:rPr lang="pt-BR" sz="1200" kern="1200" dirty="0">
                <a:solidFill>
                  <a:schemeClr val="tx1"/>
                </a:solidFill>
                <a:effectLst/>
                <a:latin typeface="+mn-lt"/>
                <a:ea typeface="+mn-ea"/>
                <a:cs typeface="+mn-cs"/>
              </a:rPr>
              <a:t>O medidor de energia realiza aquisição de grandezas elétricas como tensão, corrente, potência instantânea e energia, informa ao controlador de carga, envia a informação para o controle central e este dado é comunicado via OCPP para definição do valor a ser cobrado pelo carregamento, por exemplo.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Leitor RFID</a:t>
            </a:r>
          </a:p>
          <a:p>
            <a:pPr lvl="1"/>
            <a:r>
              <a:rPr lang="pt-BR" sz="1200" kern="1200" dirty="0">
                <a:solidFill>
                  <a:schemeClr val="tx1"/>
                </a:solidFill>
                <a:effectLst/>
                <a:latin typeface="+mn-lt"/>
                <a:ea typeface="+mn-ea"/>
                <a:cs typeface="+mn-cs"/>
              </a:rPr>
              <a:t>O leitor RFID pode ser utilizado para que um usuário dê início ao processo de recarga com seu cadastro junto ao operador do ponto de recarga ou estabelecimento comercial para tanto possibilitar a recarga como a transação.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Ethernet</a:t>
            </a:r>
          </a:p>
          <a:p>
            <a:pPr lvl="1"/>
            <a:r>
              <a:rPr lang="pt-BR" sz="1200" kern="1200" dirty="0">
                <a:solidFill>
                  <a:schemeClr val="tx1"/>
                </a:solidFill>
                <a:effectLst/>
                <a:latin typeface="+mn-lt"/>
                <a:ea typeface="+mn-ea"/>
                <a:cs typeface="+mn-cs"/>
              </a:rPr>
              <a:t>Um módulo Ethernet deve estar disponível para a realização do protocolo OCPP viabilizando a gerência e monitoramento das estações de recarga comerciais.</a:t>
            </a:r>
          </a:p>
          <a:p>
            <a:pPr lvl="0"/>
            <a:endParaRPr lang="pt-BR" sz="1200" kern="1200" dirty="0">
              <a:solidFill>
                <a:schemeClr val="tx1"/>
              </a:solidFill>
              <a:effectLst/>
              <a:latin typeface="+mn-lt"/>
              <a:ea typeface="+mn-ea"/>
              <a:cs typeface="+mn-cs"/>
            </a:endParaRP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REFERÊNCIAS:</a:t>
            </a:r>
          </a:p>
          <a:p>
            <a:pPr lvl="0"/>
            <a:endParaRPr lang="pt-B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pt-BR" sz="1200" kern="1200" dirty="0">
                <a:solidFill>
                  <a:schemeClr val="tx1"/>
                </a:solidFill>
                <a:effectLst/>
                <a:latin typeface="+mn-lt"/>
                <a:ea typeface="+mn-ea"/>
                <a:cs typeface="+mn-cs"/>
              </a:rPr>
              <a:t>...</a:t>
            </a:r>
          </a:p>
          <a:p>
            <a:pPr lvl="0"/>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260</a:t>
            </a:fld>
            <a:endParaRPr lang="pt-BR"/>
          </a:p>
        </p:txBody>
      </p:sp>
    </p:spTree>
    <p:extLst>
      <p:ext uri="{BB962C8B-B14F-4D97-AF65-F5344CB8AC3E}">
        <p14:creationId xmlns:p14="http://schemas.microsoft.com/office/powerpoint/2010/main" val="244709053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SEMIRRÁPIDOS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chemeClr val="accent1">
                  <a:lumMod val="50000"/>
                </a:schemeClr>
              </a:solidFill>
              <a:latin typeface="Abadi Extra Light" panose="020B0204020104020204" pitchFamily="34" charset="0"/>
              <a:cs typeface="Segoe UI" panose="020B0502040204020203" pitchFamily="34" charset="0"/>
            </a:endParaRPr>
          </a:p>
          <a:p>
            <a:r>
              <a:rPr lang="pt-BR" dirty="0">
                <a:latin typeface="Abadi Extra Light" panose="020B0204020104020204" pitchFamily="34" charset="0"/>
              </a:rPr>
              <a:t>Características:</a:t>
            </a:r>
          </a:p>
          <a:p>
            <a:endParaRPr lang="pt-BR" dirty="0">
              <a:latin typeface="Abadi Extra Light" panose="020B0204020104020204" pitchFamily="34" charset="0"/>
            </a:endParaRPr>
          </a:p>
          <a:p>
            <a:r>
              <a:rPr lang="pt-BR" dirty="0">
                <a:latin typeface="Abadi Extra Light" panose="020B0204020104020204" pitchFamily="34" charset="0"/>
              </a:rPr>
              <a:t>Na tabela são</a:t>
            </a:r>
            <a:r>
              <a:rPr lang="pt-BR" baseline="0" dirty="0">
                <a:latin typeface="Abadi Extra Light" panose="020B0204020104020204" pitchFamily="34" charset="0"/>
              </a:rPr>
              <a:t> apresentadas diversas características e aspectos construtivos dos carregadores do tipo semirrápido.</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60234997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SEMIRRÁPIDOS</a:t>
            </a:r>
          </a:p>
          <a:p>
            <a:endParaRPr lang="pt-BR" dirty="0">
              <a:latin typeface="Abadi Extra Light" panose="020B0204020104020204" pitchFamily="34" charset="0"/>
            </a:endParaRPr>
          </a:p>
          <a:p>
            <a:r>
              <a:rPr lang="pt-BR" dirty="0">
                <a:latin typeface="Abadi Extra Light" panose="020B0204020104020204" pitchFamily="34" charset="0"/>
              </a:rPr>
              <a:t>Exemplos</a:t>
            </a:r>
            <a:r>
              <a:rPr lang="pt-BR" baseline="0" dirty="0">
                <a:latin typeface="Abadi Extra Light" panose="020B0204020104020204" pitchFamily="34" charset="0"/>
              </a:rPr>
              <a:t> de Produtos:</a:t>
            </a:r>
          </a:p>
          <a:p>
            <a:endParaRPr lang="pt-BR" baseline="0" dirty="0">
              <a:latin typeface="Abadi Extra Light" panose="020B0204020104020204" pitchFamily="34" charset="0"/>
            </a:endParaRPr>
          </a:p>
          <a:p>
            <a:r>
              <a:rPr lang="pt-BR" dirty="0">
                <a:latin typeface="Abadi Extra Light" panose="020B0204020104020204" pitchFamily="34" charset="0"/>
              </a:rPr>
              <a:t>No slide é apresentado uma</a:t>
            </a:r>
            <a:r>
              <a:rPr lang="pt-BR" baseline="0" dirty="0">
                <a:latin typeface="Abadi Extra Light" panose="020B0204020104020204" pitchFamily="34" charset="0"/>
              </a:rPr>
              <a:t> especificação técnica típica de carregadores semirrápido para uso em locais públicos, na opções mono e trifásica, com características que já englobam a conectividade via OCPP e outras particularidades construtivas.</a:t>
            </a:r>
          </a:p>
          <a:p>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8142283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DE CARREGADORES DE VEÍCULOS ELÉTRICOS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pt-BR" dirty="0">
                <a:latin typeface="Abadi Extra Light" panose="020B0204020104020204" pitchFamily="34" charset="0"/>
              </a:rPr>
              <a:t>C</a:t>
            </a:r>
            <a:r>
              <a:rPr lang="pt-BR" baseline="0" dirty="0">
                <a:latin typeface="Abadi Extra Light" panose="020B0204020104020204" pitchFamily="34" charset="0"/>
              </a:rPr>
              <a:t>om relação aos carregadores rápidos e ultrarrápidos ...</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263</a:t>
            </a:fld>
            <a:endParaRPr lang="pt-BR"/>
          </a:p>
        </p:txBody>
      </p:sp>
    </p:spTree>
    <p:extLst>
      <p:ext uri="{BB962C8B-B14F-4D97-AF65-F5344CB8AC3E}">
        <p14:creationId xmlns:p14="http://schemas.microsoft.com/office/powerpoint/2010/main" val="274235937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Arquitetura Típica:</a:t>
            </a:r>
          </a:p>
          <a:p>
            <a:endParaRPr lang="pt-BR" dirty="0">
              <a:latin typeface="Abadi Extra Light" panose="020B0204020104020204" pitchFamily="34" charset="0"/>
            </a:endParaRPr>
          </a:p>
          <a:p>
            <a:r>
              <a:rPr lang="pt-BR" sz="1200" kern="1200" dirty="0">
                <a:solidFill>
                  <a:schemeClr val="tx1"/>
                </a:solidFill>
                <a:effectLst/>
                <a:latin typeface="+mn-lt"/>
                <a:ea typeface="+mn-ea"/>
                <a:cs typeface="+mn-cs"/>
              </a:rPr>
              <a:t>A estação de recarga rápida difere da estação semirrápida não apenas no nível de potência como também no modo de carregamento, modo 4. A estação de recarga rápida conta com as mesmas funcionalidades da estação de recarga comercial CA, porém é tipicamente maior, por conta da adição dos módulos de eletrônica de potência, que convertem corrente alternada em corrente contínua e se conectam diretamente à bateria do veículo, desabilitando o carregador embarcado.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Para os carregadores embarcados nos veículos, as características das curvas de corrente para a carga são definidas pelos fabricantes dos veículos e o carregamento leva em conta o monitoramento das baterias para impor o perfil de carga.</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No caso do carregamento CC, o perfil de carga é definido pelo protocolo de carregamento e o veículo informa ao carregador CC externo, via referência de corrente máxima que pode ser drenada, se a bateria pode continuar recebendo o perfil de carga imposto.</a:t>
            </a:r>
          </a:p>
          <a:p>
            <a:endParaRPr lang="pt-BR"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REFERÊNCIAS:</a:t>
            </a:r>
          </a:p>
          <a:p>
            <a:endParaRPr lang="pt-BR"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BR" sz="1200" kern="1200" dirty="0">
                <a:solidFill>
                  <a:schemeClr val="tx1"/>
                </a:solidFill>
                <a:effectLst/>
                <a:latin typeface="+mn-lt"/>
                <a:ea typeface="+mn-ea"/>
                <a:cs typeface="+mn-cs"/>
              </a:rPr>
              <a:t>...</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264</a:t>
            </a:fld>
            <a:endParaRPr lang="pt-BR"/>
          </a:p>
        </p:txBody>
      </p:sp>
    </p:spTree>
    <p:extLst>
      <p:ext uri="{BB962C8B-B14F-4D97-AF65-F5344CB8AC3E}">
        <p14:creationId xmlns:p14="http://schemas.microsoft.com/office/powerpoint/2010/main" val="145226463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Diagrama Simplificado: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Um diagrama simplificado pode ser consultado na figura, que expõe cada um dos componentes necessários para a implementação de uma estação de recarga CC rápida. Os itens da figura citada são listados e descritos a seguir:</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Interface com usuário</a:t>
            </a:r>
          </a:p>
          <a:p>
            <a:pPr lvl="1"/>
            <a:r>
              <a:rPr lang="pt-BR" sz="1200" kern="1200" dirty="0">
                <a:solidFill>
                  <a:schemeClr val="tx1"/>
                </a:solidFill>
                <a:effectLst/>
                <a:latin typeface="+mn-lt"/>
                <a:ea typeface="+mn-ea"/>
                <a:cs typeface="+mn-cs"/>
              </a:rPr>
              <a:t>Nas estações comerciais a interface com o usuário é majoritariamente realizada com telas de LCD que informam se a estação está em operação, estados de falha, valor da recarga (se houver cobrança), informações do veículo, usuário entre outras informações. Há também um botão que possa interromper a recarga. Como opcionais, diversos fabricantes oferecem variações como uma estação com duas saídas para conectores, por exemplo.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de carga</a:t>
            </a:r>
          </a:p>
          <a:p>
            <a:pPr lvl="1"/>
            <a:r>
              <a:rPr lang="pt-BR" sz="1200" kern="1200" dirty="0">
                <a:solidFill>
                  <a:schemeClr val="tx1"/>
                </a:solidFill>
                <a:effectLst/>
                <a:latin typeface="+mn-lt"/>
                <a:ea typeface="+mn-ea"/>
                <a:cs typeface="+mn-cs"/>
              </a:rPr>
              <a:t>Este bloco é responsável pela execução do protocolo para o controle do carregamento, tanto em nível de </a:t>
            </a:r>
            <a:r>
              <a:rPr lang="pt-BR" sz="1200" i="1" kern="1200" dirty="0">
                <a:solidFill>
                  <a:schemeClr val="tx1"/>
                </a:solidFill>
                <a:effectLst/>
                <a:latin typeface="+mn-lt"/>
                <a:ea typeface="+mn-ea"/>
                <a:cs typeface="+mn-cs"/>
              </a:rPr>
              <a:t>firmware</a:t>
            </a:r>
            <a:r>
              <a:rPr lang="pt-BR" sz="1200" kern="1200" dirty="0">
                <a:solidFill>
                  <a:schemeClr val="tx1"/>
                </a:solidFill>
                <a:effectLst/>
                <a:latin typeface="+mn-lt"/>
                <a:ea typeface="+mn-ea"/>
                <a:cs typeface="+mn-cs"/>
              </a:rPr>
              <a:t> quanto </a:t>
            </a:r>
            <a:r>
              <a:rPr lang="pt-BR" sz="1200" i="1" kern="1200" dirty="0">
                <a:solidFill>
                  <a:schemeClr val="tx1"/>
                </a:solidFill>
                <a:effectLst/>
                <a:latin typeface="+mn-lt"/>
                <a:ea typeface="+mn-ea"/>
                <a:cs typeface="+mn-cs"/>
              </a:rPr>
              <a:t>hardware</a:t>
            </a:r>
            <a:r>
              <a:rPr lang="pt-BR" sz="1200" kern="1200" dirty="0">
                <a:solidFill>
                  <a:schemeClr val="tx1"/>
                </a:solidFill>
                <a:effectLst/>
                <a:latin typeface="+mn-lt"/>
                <a:ea typeface="+mn-ea"/>
                <a:cs typeface="+mn-cs"/>
              </a:rPr>
              <a:t>. Para o caso da recarga CA, deve atender à norma IEC 61851. Pode ser desenvolvido como um módulo que se conecta ao controlador central.</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Controlador central</a:t>
            </a:r>
          </a:p>
          <a:p>
            <a:pPr lvl="1"/>
            <a:r>
              <a:rPr lang="pt-BR" sz="1200" kern="1200" dirty="0">
                <a:solidFill>
                  <a:schemeClr val="tx1"/>
                </a:solidFill>
                <a:effectLst/>
                <a:latin typeface="+mn-lt"/>
                <a:ea typeface="+mn-ea"/>
                <a:cs typeface="+mn-cs"/>
              </a:rPr>
              <a:t>O controlador central é o responsável por funções de interface com o usuário, comunicação com o controlador de carga e serve como central para inserção de módulos opcionais. Realiza a interface com o leitor RFID e comunicação via Ethernet para implementação do protocolo OCPP.</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Fonte de alimentação</a:t>
            </a:r>
          </a:p>
          <a:p>
            <a:pPr lvl="1"/>
            <a:r>
              <a:rPr lang="pt-BR" sz="1200" kern="1200" dirty="0">
                <a:solidFill>
                  <a:schemeClr val="tx1"/>
                </a:solidFill>
                <a:effectLst/>
                <a:latin typeface="+mn-lt"/>
                <a:ea typeface="+mn-ea"/>
                <a:cs typeface="+mn-cs"/>
              </a:rPr>
              <a:t>Fonte chaveada simples para alimentação dos circuitos auxiliares.</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Dispositivo de proteção contra surtos (DPS)</a:t>
            </a:r>
          </a:p>
          <a:p>
            <a:pPr lvl="1"/>
            <a:r>
              <a:rPr lang="pt-BR" sz="1200" kern="1200" dirty="0">
                <a:solidFill>
                  <a:schemeClr val="tx1"/>
                </a:solidFill>
                <a:effectLst/>
                <a:latin typeface="+mn-lt"/>
                <a:ea typeface="+mn-ea"/>
                <a:cs typeface="+mn-cs"/>
              </a:rPr>
              <a:t>DPS é posicionado na entrada da instalação da estação de recarga, para proteção dos circuitos auxiliares e do veículo contra possíveis surtos durante operação.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Disjuntor diferencial residual tipo A</a:t>
            </a:r>
          </a:p>
          <a:p>
            <a:pPr lvl="1"/>
            <a:r>
              <a:rPr lang="pt-BR" sz="1200" kern="1200" dirty="0">
                <a:solidFill>
                  <a:schemeClr val="tx1"/>
                </a:solidFill>
                <a:effectLst/>
                <a:latin typeface="+mn-lt"/>
                <a:ea typeface="+mn-ea"/>
                <a:cs typeface="+mn-cs"/>
              </a:rPr>
              <a:t>Oferece proteção de corrente residual do tipo CA. Também conta com proteção de sobrecorrente via disjuntor termomagnético. Deve ser </a:t>
            </a:r>
            <a:r>
              <a:rPr lang="pt-BR" sz="1200" kern="1200" dirty="0" err="1">
                <a:solidFill>
                  <a:schemeClr val="tx1"/>
                </a:solidFill>
                <a:effectLst/>
                <a:latin typeface="+mn-lt"/>
                <a:ea typeface="+mn-ea"/>
                <a:cs typeface="+mn-cs"/>
              </a:rPr>
              <a:t>quadripolar</a:t>
            </a:r>
            <a:r>
              <a:rPr lang="pt-BR" sz="1200" kern="1200" dirty="0">
                <a:solidFill>
                  <a:schemeClr val="tx1"/>
                </a:solidFill>
                <a:effectLst/>
                <a:latin typeface="+mn-lt"/>
                <a:ea typeface="+mn-ea"/>
                <a:cs typeface="+mn-cs"/>
              </a:rPr>
              <a:t>.</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Sensor de corrente diferencial CC</a:t>
            </a:r>
          </a:p>
          <a:p>
            <a:pPr lvl="1"/>
            <a:r>
              <a:rPr lang="pt-BR" sz="1200" kern="1200" dirty="0">
                <a:solidFill>
                  <a:schemeClr val="tx1"/>
                </a:solidFill>
                <a:effectLst/>
                <a:latin typeface="+mn-lt"/>
                <a:ea typeface="+mn-ea"/>
                <a:cs typeface="+mn-cs"/>
              </a:rPr>
              <a:t>A corrente diferencial CC deve ser sempre inferior a 6 </a:t>
            </a:r>
            <a:r>
              <a:rPr lang="pt-BR" sz="1200" kern="1200" dirty="0" err="1">
                <a:solidFill>
                  <a:schemeClr val="tx1"/>
                </a:solidFill>
                <a:effectLst/>
                <a:latin typeface="+mn-lt"/>
                <a:ea typeface="+mn-ea"/>
                <a:cs typeface="+mn-cs"/>
              </a:rPr>
              <a:t>mA.</a:t>
            </a:r>
            <a:r>
              <a:rPr lang="pt-BR" sz="1200" kern="1200" dirty="0">
                <a:solidFill>
                  <a:schemeClr val="tx1"/>
                </a:solidFill>
                <a:effectLst/>
                <a:latin typeface="+mn-lt"/>
                <a:ea typeface="+mn-ea"/>
                <a:cs typeface="+mn-cs"/>
              </a:rPr>
              <a:t> A corrente diferencial CC pode impedir o correto funcionamento do disjuntor diferencial residual, por isso é mandatório. O sinal de medição deve de alguma forma chegar ao controlador de carga e este deve ser capaz de interromper o carregamento abrindo o caminho da corrente em caso de corrente residual maior que 6 </a:t>
            </a:r>
            <a:r>
              <a:rPr lang="pt-BR" sz="1200" kern="1200" dirty="0" err="1">
                <a:solidFill>
                  <a:schemeClr val="tx1"/>
                </a:solidFill>
                <a:effectLst/>
                <a:latin typeface="+mn-lt"/>
                <a:ea typeface="+mn-ea"/>
                <a:cs typeface="+mn-cs"/>
              </a:rPr>
              <a:t>mA.</a:t>
            </a:r>
            <a:endParaRPr lang="pt-BR" sz="1200" kern="1200" dirty="0">
              <a:solidFill>
                <a:schemeClr val="tx1"/>
              </a:solidFill>
              <a:effectLst/>
              <a:latin typeface="+mn-lt"/>
              <a:ea typeface="+mn-ea"/>
              <a:cs typeface="+mn-cs"/>
            </a:endParaRP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Relé de saída</a:t>
            </a:r>
          </a:p>
          <a:p>
            <a:pPr lvl="1"/>
            <a:r>
              <a:rPr lang="pt-BR" sz="1200" kern="1200" dirty="0">
                <a:solidFill>
                  <a:schemeClr val="tx1"/>
                </a:solidFill>
                <a:effectLst/>
                <a:latin typeface="+mn-lt"/>
                <a:ea typeface="+mn-ea"/>
                <a:cs typeface="+mn-cs"/>
              </a:rPr>
              <a:t>O relé de saída faz a conexão física do veículo à estação de recarga, em caso de falha ele deve ser acionado para abrir a conexão e interromper o carregamento. Pode ser implementado com o uso de relés de estado sólido ou contator mecânico.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Medidor de energia</a:t>
            </a:r>
          </a:p>
          <a:p>
            <a:pPr lvl="1"/>
            <a:r>
              <a:rPr lang="pt-BR" sz="1200" kern="1200" dirty="0">
                <a:solidFill>
                  <a:schemeClr val="tx1"/>
                </a:solidFill>
                <a:effectLst/>
                <a:latin typeface="+mn-lt"/>
                <a:ea typeface="+mn-ea"/>
                <a:cs typeface="+mn-cs"/>
              </a:rPr>
              <a:t>O medidor de energia realiza aquisição de grandezas elétricas como tensão, corrente, potência instantânea e energia, informa ao controlador de carga, envia a informação para o controle central e este dado é comunicado via OCPP para definição do valor a ser cobrado pelo carregamento, por exemplo.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Leitor RFID</a:t>
            </a:r>
          </a:p>
          <a:p>
            <a:pPr lvl="1"/>
            <a:r>
              <a:rPr lang="pt-BR" sz="1200" kern="1200" dirty="0">
                <a:solidFill>
                  <a:schemeClr val="tx1"/>
                </a:solidFill>
                <a:effectLst/>
                <a:latin typeface="+mn-lt"/>
                <a:ea typeface="+mn-ea"/>
                <a:cs typeface="+mn-cs"/>
              </a:rPr>
              <a:t>O leitor RFID pode ser utilizado para que um usuário dê início ao processo de recarga com seu cadastro junto ao operador do ponto de recarga ou estabelecimento comercial para tanto possibilitar a recarga como a transação.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Ethernet</a:t>
            </a:r>
          </a:p>
          <a:p>
            <a:pPr lvl="1"/>
            <a:r>
              <a:rPr lang="pt-BR" sz="1200" kern="1200" dirty="0">
                <a:solidFill>
                  <a:schemeClr val="tx1"/>
                </a:solidFill>
                <a:effectLst/>
                <a:latin typeface="+mn-lt"/>
                <a:ea typeface="+mn-ea"/>
                <a:cs typeface="+mn-cs"/>
              </a:rPr>
              <a:t>Um módulo Ethernet deve estar disponível para a realização do protocolo OCPP viabilizando a gerência e monitoramento das estações de recarga comerciais.</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IMD</a:t>
            </a:r>
          </a:p>
          <a:p>
            <a:pPr lvl="1"/>
            <a:r>
              <a:rPr lang="pt-BR" sz="1200" kern="1200" dirty="0">
                <a:solidFill>
                  <a:schemeClr val="tx1"/>
                </a:solidFill>
                <a:effectLst/>
                <a:latin typeface="+mn-lt"/>
                <a:ea typeface="+mn-ea"/>
                <a:cs typeface="+mn-cs"/>
              </a:rPr>
              <a:t>É responsável pelo monitoramento da isolação do sistema não aterrado de saída. Mede a impedância entre os terminais positivo e negativo, positivo e terra e negativo e terra. Em caso de falha, desarma a estação de recarga interrompendo o carregamento do veículo.</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Conversor CA/CC</a:t>
            </a:r>
          </a:p>
          <a:p>
            <a:pPr lvl="1"/>
            <a:r>
              <a:rPr lang="pt-BR" sz="1200" kern="1200" dirty="0">
                <a:solidFill>
                  <a:schemeClr val="tx1"/>
                </a:solidFill>
                <a:effectLst/>
                <a:latin typeface="+mn-lt"/>
                <a:ea typeface="+mn-ea"/>
                <a:cs typeface="+mn-cs"/>
              </a:rPr>
              <a:t>Realiza a conversão da entrada em corrente alternada (CA), retificando em uma saída em corrente contínua (CC). O retificador opera como corretor de fator de potência (PFC), a fim de manter o fator de potência mais próximo possível do valor unitário. A saída do retificador é um barramento CC de tensão superior ao pico da tensão da rede. </a:t>
            </a:r>
          </a:p>
          <a:p>
            <a:pPr lvl="0"/>
            <a:endParaRPr lang="pt-BR" sz="1200" kern="1200" dirty="0">
              <a:solidFill>
                <a:schemeClr val="tx1"/>
              </a:solidFill>
              <a:effectLst/>
              <a:latin typeface="+mn-lt"/>
              <a:ea typeface="+mn-ea"/>
              <a:cs typeface="+mn-cs"/>
            </a:endParaRPr>
          </a:p>
          <a:p>
            <a:pPr lvl="0"/>
            <a:r>
              <a:rPr lang="pt-BR" sz="1200" kern="1200" dirty="0">
                <a:solidFill>
                  <a:schemeClr val="tx1"/>
                </a:solidFill>
                <a:effectLst/>
                <a:latin typeface="+mn-lt"/>
                <a:ea typeface="+mn-ea"/>
                <a:cs typeface="+mn-cs"/>
              </a:rPr>
              <a:t>Conversor CC/CC</a:t>
            </a:r>
          </a:p>
          <a:p>
            <a:pPr lvl="1"/>
            <a:r>
              <a:rPr lang="pt-BR" sz="1200" kern="1200" dirty="0">
                <a:solidFill>
                  <a:schemeClr val="tx1"/>
                </a:solidFill>
                <a:effectLst/>
                <a:latin typeface="+mn-lt"/>
                <a:ea typeface="+mn-ea"/>
                <a:cs typeface="+mn-cs"/>
              </a:rPr>
              <a:t>O conversor CC/CC controla a corrente de saída a partir de um barramento CC regulado pelo retificador na entrada de seus terminais. Idealmente deve ser galvanicamente isolado, característica que eleva a segurança durante a operação.</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265</a:t>
            </a:fld>
            <a:endParaRPr lang="pt-BR"/>
          </a:p>
        </p:txBody>
      </p:sp>
    </p:spTree>
    <p:extLst>
      <p:ext uri="{BB962C8B-B14F-4D97-AF65-F5344CB8AC3E}">
        <p14:creationId xmlns:p14="http://schemas.microsoft.com/office/powerpoint/2010/main" val="233981107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Características:</a:t>
            </a:r>
          </a:p>
          <a:p>
            <a:endParaRPr lang="pt-BR" dirty="0">
              <a:latin typeface="Abadi Extra Light" panose="020B0204020104020204" pitchFamily="34" charset="0"/>
            </a:endParaRPr>
          </a:p>
          <a:p>
            <a:r>
              <a:rPr lang="pt-BR" dirty="0">
                <a:latin typeface="Abadi Extra Light" panose="020B0204020104020204" pitchFamily="34" charset="0"/>
              </a:rPr>
              <a:t>Na tabela são</a:t>
            </a:r>
            <a:r>
              <a:rPr lang="pt-BR" baseline="0" dirty="0">
                <a:latin typeface="Abadi Extra Light" panose="020B0204020104020204" pitchFamily="34" charset="0"/>
              </a:rPr>
              <a:t> apresentadas diversas características e aspectos construtivos dos carregadores do tipo rápido e ultrarrápido.</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54237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t-BR" sz="1000" b="1" dirty="0">
                <a:latin typeface="Abadi Extra Light" panose="020B0204020104020204" pitchFamily="34" charset="0"/>
              </a:rPr>
              <a:t>RECARGA DE VEÍCULOS ELÉTRICOS</a:t>
            </a:r>
            <a:endParaRPr lang="pt-BR" sz="1000" b="1" dirty="0">
              <a:latin typeface="Roboto"/>
              <a:ea typeface="Roboto"/>
              <a:cs typeface="Roboto"/>
              <a:sym typeface="Roboto"/>
            </a:endParaRPr>
          </a:p>
          <a:p>
            <a:pPr marL="0" lvl="0" indent="0" algn="l" rtl="0">
              <a:lnSpc>
                <a:spcPct val="90000"/>
              </a:lnSpc>
              <a:spcBef>
                <a:spcPts val="0"/>
              </a:spcBef>
              <a:spcAft>
                <a:spcPts val="2100"/>
              </a:spcAft>
              <a:buClr>
                <a:schemeClr val="dk1"/>
              </a:buClr>
              <a:buSzPts val="2800"/>
              <a:buFont typeface="Arial" panose="020B0604020202020204" pitchFamily="34" charset="0"/>
              <a:buNone/>
            </a:pPr>
            <a:endParaRPr lang="pt-BR" sz="1000" dirty="0">
              <a:latin typeface="Roboto"/>
              <a:ea typeface="Roboto"/>
              <a:sym typeface="Roboto"/>
            </a:endParaRPr>
          </a:p>
          <a:p>
            <a:pPr marL="0" lvl="0" indent="0" algn="l" rtl="0">
              <a:lnSpc>
                <a:spcPct val="90000"/>
              </a:lnSpc>
              <a:spcBef>
                <a:spcPts val="0"/>
              </a:spcBef>
              <a:spcAft>
                <a:spcPts val="2100"/>
              </a:spcAft>
              <a:buClr>
                <a:schemeClr val="dk1"/>
              </a:buClr>
              <a:buSzPts val="2800"/>
              <a:buFont typeface="Arial" panose="020B0604020202020204" pitchFamily="34" charset="0"/>
              <a:buNone/>
            </a:pPr>
            <a:r>
              <a:rPr lang="pt-BR" sz="1000" b="0" dirty="0">
                <a:latin typeface="Abadi Extra Light" panose="020B0204020104020204" pitchFamily="34" charset="0"/>
              </a:rPr>
              <a:t>O ‘abastecimento’ dos veículos elétricos é realizado por meio da recarga das suas baterias. </a:t>
            </a:r>
            <a:r>
              <a:rPr lang="pt-BR" sz="1000" b="0" baseline="0" dirty="0">
                <a:latin typeface="Abadi Extra Light" panose="020B0204020104020204" pitchFamily="34" charset="0"/>
              </a:rPr>
              <a:t> </a:t>
            </a:r>
          </a:p>
          <a:p>
            <a:pPr marL="0" lvl="0" indent="0" algn="l" rtl="0">
              <a:lnSpc>
                <a:spcPct val="90000"/>
              </a:lnSpc>
              <a:spcBef>
                <a:spcPts val="0"/>
              </a:spcBef>
              <a:spcAft>
                <a:spcPts val="2100"/>
              </a:spcAft>
              <a:buClr>
                <a:schemeClr val="dk1"/>
              </a:buClr>
              <a:buSzPts val="2800"/>
              <a:buFont typeface="Arial" panose="020B0604020202020204" pitchFamily="34" charset="0"/>
              <a:buNone/>
            </a:pPr>
            <a:endParaRPr lang="pt-BR" sz="1000" b="0" baseline="0" dirty="0">
              <a:latin typeface="Abadi Extra Light" panose="020B0204020104020204" pitchFamily="34" charset="0"/>
            </a:endParaRPr>
          </a:p>
          <a:p>
            <a:pPr marL="0" lvl="0" indent="0" algn="l" rtl="0">
              <a:lnSpc>
                <a:spcPct val="90000"/>
              </a:lnSpc>
              <a:spcBef>
                <a:spcPts val="0"/>
              </a:spcBef>
              <a:spcAft>
                <a:spcPts val="2100"/>
              </a:spcAft>
              <a:buClr>
                <a:schemeClr val="dk1"/>
              </a:buClr>
              <a:buSzPts val="2800"/>
              <a:buFont typeface="Arial" panose="020B0604020202020204" pitchFamily="34" charset="0"/>
              <a:buNone/>
            </a:pPr>
            <a:r>
              <a:rPr lang="pt-BR" sz="1000" b="0" dirty="0">
                <a:latin typeface="Abadi Extra Light" panose="020B0204020104020204" pitchFamily="34" charset="0"/>
              </a:rPr>
              <a:t>A operação de recarga de um VE envolve a transferência de potência da rede elétrica para as baterias, que pode ser por meio de cabos (método utilizado atualmente) ou por meio wireless (em desenvolvimento/ demonstração).</a:t>
            </a:r>
            <a:r>
              <a:rPr lang="pt-BR" sz="1000" b="0" baseline="0" dirty="0">
                <a:latin typeface="Abadi Extra Light" panose="020B0204020104020204" pitchFamily="34" charset="0"/>
              </a:rPr>
              <a:t> </a:t>
            </a:r>
            <a:r>
              <a:rPr lang="pt-BR" sz="1000" b="0" dirty="0">
                <a:latin typeface="Abadi Extra Light" panose="020B0204020104020204" pitchFamily="34" charset="0"/>
              </a:rPr>
              <a:t>Um outro método é a substituição das baterias dos veículos (</a:t>
            </a:r>
            <a:r>
              <a:rPr lang="pt-BR" sz="1000" b="0" i="1" dirty="0">
                <a:latin typeface="Abadi Extra Light" panose="020B0204020104020204" pitchFamily="34" charset="0"/>
              </a:rPr>
              <a:t>swap </a:t>
            </a:r>
            <a:r>
              <a:rPr lang="pt-BR" sz="1000" b="0" dirty="0">
                <a:latin typeface="Abadi Extra Light" panose="020B0204020104020204" pitchFamily="34" charset="0"/>
              </a:rPr>
              <a:t>de baterias), porém não utilizado comercialmente.</a:t>
            </a:r>
          </a:p>
          <a:p>
            <a:pPr marL="0" lvl="0" indent="0" algn="l" rtl="0">
              <a:lnSpc>
                <a:spcPct val="90000"/>
              </a:lnSpc>
              <a:spcBef>
                <a:spcPts val="0"/>
              </a:spcBef>
              <a:spcAft>
                <a:spcPts val="2100"/>
              </a:spcAft>
              <a:buClr>
                <a:schemeClr val="dk1"/>
              </a:buClr>
              <a:buSzPts val="2800"/>
              <a:buFont typeface="Arial" panose="020B0604020202020204" pitchFamily="34" charset="0"/>
              <a:buNone/>
            </a:pPr>
            <a:endParaRPr lang="pt-BR" sz="1000" b="0" dirty="0">
              <a:latin typeface="Abadi Extra Light" panose="020B0204020104020204" pitchFamily="34" charset="0"/>
            </a:endParaRPr>
          </a:p>
          <a:p>
            <a:pPr marL="0" lvl="0" indent="0" algn="l" rtl="0">
              <a:lnSpc>
                <a:spcPct val="90000"/>
              </a:lnSpc>
              <a:spcBef>
                <a:spcPts val="0"/>
              </a:spcBef>
              <a:spcAft>
                <a:spcPts val="2100"/>
              </a:spcAft>
              <a:buClr>
                <a:schemeClr val="dk1"/>
              </a:buClr>
              <a:buSzPts val="2800"/>
              <a:buFont typeface="Arial" panose="020B0604020202020204" pitchFamily="34" charset="0"/>
              <a:buNone/>
            </a:pPr>
            <a:r>
              <a:rPr lang="pt-BR" sz="1000" b="0" dirty="0">
                <a:latin typeface="Abadi Extra Light" panose="020B0204020104020204" pitchFamily="34" charset="0"/>
              </a:rPr>
              <a:t>Existem diversos tipos de carregadores, que diferem em termos de potência, aplicação, padrões de conectores, funcionalidades, e demais parâmetros.</a:t>
            </a:r>
          </a:p>
          <a:p>
            <a:pPr marL="0" lvl="0" indent="0" algn="l" rtl="0">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latin typeface="Roboto"/>
                <a:ea typeface="Roboto"/>
                <a:cs typeface="Roboto"/>
                <a:sym typeface="Roboto"/>
              </a:rPr>
              <a:t>REFERÊNCIAS:</a:t>
            </a:r>
          </a:p>
          <a:p>
            <a:pPr marL="0" lvl="0" indent="0" algn="l" rtl="0">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https://www.leonardo-energy.org.br/wp-content/uploads/2019/03/Webinar-Evolu%C3%A7%C3%A3o-da-Eletromobilidade.pdf</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pt-BR" dirty="0">
                <a:latin typeface="Abadi Extra Light" panose="020B0204020104020204" pitchFamily="34" charset="0"/>
              </a:rPr>
              <a:t>http://www.abve.org.br/wp-content/uploads/2018/03/6.pdf</a:t>
            </a:r>
          </a:p>
          <a:p>
            <a:pPr marL="0" lvl="0" indent="0" algn="l" rtl="0">
              <a:spcBef>
                <a:spcPts val="0"/>
              </a:spcBef>
              <a:spcAft>
                <a:spcPts val="0"/>
              </a:spcAft>
              <a:buClr>
                <a:schemeClr val="dk1"/>
              </a:buClr>
              <a:buSzPts val="1100"/>
              <a:buFont typeface="Arial" panose="020B0604020202020204" pitchFamily="34" charset="0"/>
              <a:buNone/>
            </a:pPr>
            <a:endParaRPr dirty="0">
              <a:latin typeface="Abadi Extra Light" panose="020B0204020104020204" pitchFamily="34" charset="0"/>
            </a:endParaRPr>
          </a:p>
        </p:txBody>
      </p:sp>
      <p:sp>
        <p:nvSpPr>
          <p:cNvPr id="252" name="Google Shape;25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1027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Exemplos</a:t>
            </a:r>
            <a:r>
              <a:rPr lang="pt-BR" baseline="0" dirty="0">
                <a:latin typeface="Abadi Extra Light" panose="020B0204020104020204" pitchFamily="34" charset="0"/>
              </a:rPr>
              <a:t> de Produtos:</a:t>
            </a:r>
          </a:p>
          <a:p>
            <a:endParaRPr lang="pt-BR" baseline="0" dirty="0">
              <a:latin typeface="Abadi Extra Light" panose="020B0204020104020204" pitchFamily="34" charset="0"/>
            </a:endParaRPr>
          </a:p>
          <a:p>
            <a:r>
              <a:rPr lang="pt-BR" dirty="0">
                <a:latin typeface="Abadi Extra Light" panose="020B0204020104020204" pitchFamily="34" charset="0"/>
              </a:rPr>
              <a:t>No slide é apresentado uma</a:t>
            </a:r>
            <a:r>
              <a:rPr lang="pt-BR" baseline="0" dirty="0">
                <a:latin typeface="Abadi Extra Light" panose="020B0204020104020204" pitchFamily="34" charset="0"/>
              </a:rPr>
              <a:t> especificação técnica típica de carregadores rápidos. Nesse modelo há a presença de três tipos diferentes de conectores, sendo um em CA (Tipo 2) e dois em CC (CCS e </a:t>
            </a:r>
            <a:r>
              <a:rPr lang="pt-BR" baseline="0" dirty="0" err="1">
                <a:latin typeface="Abadi Extra Light" panose="020B0204020104020204" pitchFamily="34" charset="0"/>
              </a:rPr>
              <a:t>CHAdeMO</a:t>
            </a:r>
            <a:r>
              <a:rPr lang="pt-BR" baseline="0" dirty="0">
                <a:latin typeface="Abadi Extra Light" panose="020B0204020104020204" pitchFamily="34" charset="0"/>
              </a:rPr>
              <a:t>). Apesar dos três conectores, este carregador é capaz de fazer até duas recargas simultâneas, sendo uma em CA e outra em CC, com  um dos dois padrões.</a:t>
            </a:r>
          </a:p>
          <a:p>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789478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Exemplos</a:t>
            </a:r>
            <a:r>
              <a:rPr lang="pt-BR" baseline="0" dirty="0">
                <a:latin typeface="Abadi Extra Light" panose="020B0204020104020204" pitchFamily="34" charset="0"/>
              </a:rPr>
              <a:t> de Produtos:</a:t>
            </a:r>
          </a:p>
          <a:p>
            <a:endParaRPr lang="pt-BR" dirty="0">
              <a:latin typeface="Abadi Extra Light" panose="020B0204020104020204" pitchFamily="34" charset="0"/>
            </a:endParaRPr>
          </a:p>
          <a:p>
            <a:r>
              <a:rPr lang="pt-BR" dirty="0">
                <a:latin typeface="Abadi Extra Light" panose="020B0204020104020204" pitchFamily="34" charset="0"/>
              </a:rPr>
              <a:t>No</a:t>
            </a:r>
            <a:r>
              <a:rPr lang="pt-BR" baseline="0" dirty="0">
                <a:latin typeface="Abadi Extra Light" panose="020B0204020104020204" pitchFamily="34" charset="0"/>
              </a:rPr>
              <a:t> slide é apresentado um outro modelo/fabricante de estação de recarga rápida, contando também com três padrões diferentes de conectores. A figura mostra o esquema elétrico da estação, sendo possível notar os componentes de eletrônica de potencia, organizados de forma modular, que são os responsáveis por converter a energia elétrica proveniente da rede (CA) em corrente contínua para o carregamento das baterias dos veículos.</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675884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Exemplos</a:t>
            </a:r>
            <a:r>
              <a:rPr lang="pt-BR" baseline="0" dirty="0">
                <a:latin typeface="Abadi Extra Light" panose="020B0204020104020204" pitchFamily="34" charset="0"/>
              </a:rPr>
              <a:t> de Produtos:</a:t>
            </a:r>
          </a:p>
          <a:p>
            <a:endParaRPr lang="pt-BR" dirty="0">
              <a:latin typeface="Abadi Extra Light" panose="020B0204020104020204" pitchFamily="34" charset="0"/>
            </a:endParaRPr>
          </a:p>
          <a:p>
            <a:r>
              <a:rPr lang="pt-BR" dirty="0">
                <a:latin typeface="Abadi Extra Light" panose="020B0204020104020204" pitchFamily="34" charset="0"/>
              </a:rPr>
              <a:t>No slide</a:t>
            </a:r>
            <a:r>
              <a:rPr lang="pt-BR" baseline="0" dirty="0">
                <a:latin typeface="Abadi Extra Light" panose="020B0204020104020204" pitchFamily="34" charset="0"/>
              </a:rPr>
              <a:t> são apresentados dois modelos de estações de carregamento ultrarrápido. Um ponto de interesse a ser observado é que nesses casos, devido a alta potência dos sistemas, os componentes de eletrônica de potência, filtros e proteções associadas, ficam abrigados em um painel externo ao carregador, ao </a:t>
            </a:r>
            <a:r>
              <a:rPr lang="pt-BR" baseline="0" dirty="0" err="1">
                <a:latin typeface="Abadi Extra Light" panose="020B0204020104020204" pitchFamily="34" charset="0"/>
              </a:rPr>
              <a:t>contrpario</a:t>
            </a:r>
            <a:r>
              <a:rPr lang="pt-BR" baseline="0" dirty="0">
                <a:latin typeface="Abadi Extra Light" panose="020B0204020104020204" pitchFamily="34" charset="0"/>
              </a:rPr>
              <a:t> dos modelos apresentados nos slides anteriores. Outro ponto a destacar são os cabos refrigerados devido a elevada corrente elétrica no período de carregamento com maior potência.</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269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598870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ESPECIFICAÇÕES TÉCNICAS: CARREGADORES RÁPIDOS E ULTRARRÁPIDOS</a:t>
            </a:r>
          </a:p>
          <a:p>
            <a:endParaRPr lang="pt-BR" dirty="0">
              <a:latin typeface="Abadi Extra Light" panose="020B0204020104020204" pitchFamily="34" charset="0"/>
            </a:endParaRPr>
          </a:p>
          <a:p>
            <a:r>
              <a:rPr lang="pt-BR" dirty="0">
                <a:latin typeface="Abadi Extra Light" panose="020B0204020104020204" pitchFamily="34" charset="0"/>
              </a:rPr>
              <a:t>Exemplos</a:t>
            </a:r>
            <a:r>
              <a:rPr lang="pt-BR" baseline="0" dirty="0">
                <a:latin typeface="Abadi Extra Light" panose="020B0204020104020204" pitchFamily="34" charset="0"/>
              </a:rPr>
              <a:t> de Produtos:</a:t>
            </a:r>
          </a:p>
          <a:p>
            <a:endParaRPr lang="pt-BR" dirty="0">
              <a:latin typeface="Abadi Extra Light" panose="020B0204020104020204" pitchFamily="34" charset="0"/>
            </a:endParaRPr>
          </a:p>
          <a:p>
            <a:r>
              <a:rPr lang="pt-BR" dirty="0">
                <a:latin typeface="Abadi Extra Light" panose="020B0204020104020204" pitchFamily="34" charset="0"/>
              </a:rPr>
              <a:t>Da</a:t>
            </a:r>
            <a:r>
              <a:rPr lang="pt-BR" baseline="0" dirty="0">
                <a:latin typeface="Abadi Extra Light" panose="020B0204020104020204" pitchFamily="34" charset="0"/>
              </a:rPr>
              <a:t> mesma forma que o slide anterior, neste são apresentados mais alguns modelos de estações ultrarrápidas, com destaque para a configuração modular deste tipo de estação. Nesses modelos, dependendo do número de conectores disponibilizados, a unidade de potencia é modular e pode ser incrementada proporcionalmente.</a:t>
            </a:r>
          </a:p>
          <a:p>
            <a:endParaRPr lang="pt-BR" baseline="0" dirty="0">
              <a:latin typeface="Abadi Extra Light" panose="020B0204020104020204" pitchFamily="34" charset="0"/>
            </a:endParaRPr>
          </a:p>
          <a:p>
            <a:r>
              <a:rPr lang="pt-BR" baseline="0" dirty="0">
                <a:latin typeface="Abadi Extra Light" panose="020B0204020104020204" pitchFamily="34" charset="0"/>
              </a:rPr>
              <a:t>Nesse tipo de abordagem de </a:t>
            </a:r>
            <a:r>
              <a:rPr lang="pt-BR" baseline="0" dirty="0" err="1">
                <a:latin typeface="Abadi Extra Light" panose="020B0204020104020204" pitchFamily="34" charset="0"/>
              </a:rPr>
              <a:t>eletroposto</a:t>
            </a:r>
            <a:r>
              <a:rPr lang="pt-BR" baseline="0" dirty="0">
                <a:latin typeface="Abadi Extra Light" panose="020B0204020104020204" pitchFamily="34" charset="0"/>
              </a:rPr>
              <a:t> com vários conectores, de modo a otimizar o uso da energia (e ao mesmo tempo evitar ultrapassagens de limites de potência), os sistemas são integrados com gerenciadores de energia, responsáveis pelo controle e balanceamento da potencia demandada nos carregamentos.</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p>
          <a:p>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https://ionity.eu/</a:t>
            </a: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270</a:t>
            </a:fld>
            <a:endParaRPr lang="pt-BR"/>
          </a:p>
        </p:txBody>
      </p:sp>
    </p:spTree>
    <p:extLst>
      <p:ext uri="{BB962C8B-B14F-4D97-AF65-F5344CB8AC3E}">
        <p14:creationId xmlns:p14="http://schemas.microsoft.com/office/powerpoint/2010/main" val="368644253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i="1" dirty="0">
                <a:solidFill>
                  <a:schemeClr val="accent1">
                    <a:lumMod val="50000"/>
                  </a:schemeClr>
                </a:solidFill>
                <a:latin typeface="Abadi Extra Light" panose="020B0204020104020204" pitchFamily="34" charset="0"/>
                <a:cs typeface="Segoe UI" panose="020B0502040204020203" pitchFamily="34" charset="0"/>
              </a:rPr>
              <a:t>Vídeo: Time-</a:t>
            </a:r>
            <a:r>
              <a:rPr lang="pt-BR" sz="1200" i="1" dirty="0" err="1">
                <a:solidFill>
                  <a:schemeClr val="accent1">
                    <a:lumMod val="50000"/>
                  </a:schemeClr>
                </a:solidFill>
                <a:latin typeface="Abadi Extra Light" panose="020B0204020104020204" pitchFamily="34" charset="0"/>
                <a:cs typeface="Segoe UI" panose="020B0502040204020203" pitchFamily="34" charset="0"/>
              </a:rPr>
              <a:t>Lapse</a:t>
            </a:r>
            <a:r>
              <a:rPr lang="pt-BR" sz="1200" i="1" dirty="0">
                <a:solidFill>
                  <a:schemeClr val="accent1">
                    <a:lumMod val="50000"/>
                  </a:schemeClr>
                </a:solidFill>
                <a:latin typeface="Abadi Extra Light" panose="020B0204020104020204" pitchFamily="34" charset="0"/>
                <a:cs typeface="Segoe UI" panose="020B0502040204020203" pitchFamily="34" charset="0"/>
              </a:rPr>
              <a:t> do uso de um </a:t>
            </a:r>
            <a:r>
              <a:rPr lang="pt-BR" sz="1200" i="1" dirty="0" err="1">
                <a:solidFill>
                  <a:schemeClr val="accent1">
                    <a:lumMod val="50000"/>
                  </a:schemeClr>
                </a:solidFill>
                <a:latin typeface="Abadi Extra Light" panose="020B0204020104020204" pitchFamily="34" charset="0"/>
                <a:cs typeface="Segoe UI" panose="020B0502040204020203" pitchFamily="34" charset="0"/>
              </a:rPr>
              <a:t>Supercharger</a:t>
            </a:r>
            <a:r>
              <a:rPr lang="pt-BR" sz="1200" i="1" dirty="0">
                <a:solidFill>
                  <a:schemeClr val="accent1">
                    <a:lumMod val="50000"/>
                  </a:schemeClr>
                </a:solidFill>
                <a:latin typeface="Abadi Extra Light" panose="020B0204020104020204" pitchFamily="34" charset="0"/>
                <a:cs typeface="Segoe UI" panose="020B0502040204020203" pitchFamily="34" charset="0"/>
              </a:rPr>
              <a:t> </a:t>
            </a:r>
            <a:r>
              <a:rPr lang="pt-BR" sz="1200" i="1" dirty="0" err="1">
                <a:solidFill>
                  <a:schemeClr val="accent1">
                    <a:lumMod val="50000"/>
                  </a:schemeClr>
                </a:solidFill>
                <a:latin typeface="Abadi Extra Light" panose="020B0204020104020204" pitchFamily="34" charset="0"/>
                <a:cs typeface="Segoe UI" panose="020B0502040204020203" pitchFamily="34" charset="0"/>
              </a:rPr>
              <a:t>Station</a:t>
            </a:r>
            <a:r>
              <a:rPr lang="pt-BR" sz="1200" i="1" dirty="0">
                <a:solidFill>
                  <a:schemeClr val="accent1">
                    <a:lumMod val="50000"/>
                  </a:schemeClr>
                </a:solidFill>
                <a:latin typeface="Abadi Extra Light" panose="020B0204020104020204" pitchFamily="34" charset="0"/>
                <a:cs typeface="Segoe UI" panose="020B0502040204020203" pitchFamily="34" charset="0"/>
              </a:rPr>
              <a:t> Tesla, com 20 carregadores</a:t>
            </a:r>
          </a:p>
          <a:p>
            <a:endParaRPr lang="pt-BR" dirty="0">
              <a:latin typeface="Abadi Extra Light" panose="020B0204020104020204" pitchFamily="34" charset="0"/>
            </a:endParaRPr>
          </a:p>
          <a:p>
            <a:r>
              <a:rPr lang="pt-BR" dirty="0">
                <a:latin typeface="Abadi Extra Light" panose="020B0204020104020204" pitchFamily="34" charset="0"/>
              </a:rPr>
              <a:t>20</a:t>
            </a:r>
            <a:r>
              <a:rPr lang="pt-BR" baseline="0" dirty="0">
                <a:latin typeface="Abadi Extra Light" panose="020B0204020104020204" pitchFamily="34" charset="0"/>
              </a:rPr>
              <a:t> estações 125 kW = 2,5 MW !!</a:t>
            </a:r>
          </a:p>
          <a:p>
            <a:r>
              <a:rPr lang="pt-BR" baseline="0" dirty="0">
                <a:latin typeface="Abadi Extra Light" panose="020B0204020104020204" pitchFamily="34" charset="0"/>
              </a:rPr>
              <a:t>Importância de gestão de demanda</a:t>
            </a:r>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271</a:t>
            </a:fld>
            <a:endParaRPr lang="pt-BR"/>
          </a:p>
        </p:txBody>
      </p:sp>
    </p:spTree>
    <p:extLst>
      <p:ext uri="{BB962C8B-B14F-4D97-AF65-F5344CB8AC3E}">
        <p14:creationId xmlns:p14="http://schemas.microsoft.com/office/powerpoint/2010/main" val="130098861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ESTAÇÔES DE CARREGAMENTO PARA ÔNIBUS ELÉTRICOS</a:t>
            </a:r>
          </a:p>
          <a:p>
            <a:endParaRPr lang="pt-BR" dirty="0">
              <a:latin typeface="Abadi Extra Light" panose="020B0204020104020204" pitchFamily="34" charset="0"/>
            </a:endParaRPr>
          </a:p>
          <a:p>
            <a:r>
              <a:rPr lang="pt-BR" dirty="0">
                <a:latin typeface="Abadi Extra Light" panose="020B0204020104020204" pitchFamily="34" charset="0"/>
              </a:rPr>
              <a:t>Métodos</a:t>
            </a:r>
            <a:r>
              <a:rPr lang="pt-BR" baseline="0" dirty="0">
                <a:latin typeface="Abadi Extra Light" panose="020B0204020104020204" pitchFamily="34" charset="0"/>
              </a:rPr>
              <a:t> de Carregamento:</a:t>
            </a:r>
          </a:p>
          <a:p>
            <a:endParaRPr lang="pt-BR" baseline="0" dirty="0">
              <a:latin typeface="Abadi Extra Light" panose="020B0204020104020204" pitchFamily="34" charset="0"/>
            </a:endParaRPr>
          </a:p>
          <a:p>
            <a:r>
              <a:rPr lang="pt-BR" baseline="0" dirty="0">
                <a:latin typeface="Abadi Extra Light" panose="020B0204020104020204" pitchFamily="34" charset="0"/>
              </a:rPr>
              <a:t>Em se tratando de infraestrutura de recarga para o carregamento de ônibus elétricos, os métodos de carregamento podem ser basicamente três:</a:t>
            </a:r>
          </a:p>
          <a:p>
            <a:endParaRPr lang="pt-BR" b="0" baseline="0"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0" dirty="0">
                <a:solidFill>
                  <a:schemeClr val="accent5">
                    <a:lumMod val="75000"/>
                  </a:schemeClr>
                </a:solidFill>
                <a:latin typeface="Abadi Extra Light" panose="020B0204020104020204" pitchFamily="34" charset="0"/>
                <a:ea typeface="Yu Mincho"/>
                <a:cs typeface="Segoe UI" panose="020B0502040204020203" pitchFamily="34" charset="0"/>
              </a:rPr>
              <a:t>Conectores IEC 62196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5">
                  <a:lumMod val="75000"/>
                </a:schemeClr>
              </a:solidFill>
              <a:latin typeface="Abadi Extra Light" panose="020B0204020104020204" pitchFamily="34" charset="0"/>
              <a:ea typeface="Yu Mincho"/>
              <a:cs typeface="Segoe UI" panose="020B0502040204020203" pitchFamily="34" charset="0"/>
            </a:endParaRP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Carregamento por meio dos conectores usados em carros elétricos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Podem ser carregadores em CA ou CC, dependendo do ônibus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Método usado em garagens de frotas de ônibus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5">
                  <a:lumMod val="75000"/>
                </a:schemeClr>
              </a:solidFill>
              <a:latin typeface="Abadi Extra Light" panose="020B0204020104020204" pitchFamily="34" charset="0"/>
              <a:ea typeface="Yu Mincho"/>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0" dirty="0">
                <a:solidFill>
                  <a:schemeClr val="accent5">
                    <a:lumMod val="75000"/>
                  </a:schemeClr>
                </a:solidFill>
                <a:latin typeface="Abadi Extra Light" panose="020B0204020104020204" pitchFamily="34" charset="0"/>
                <a:ea typeface="Yu Mincho"/>
                <a:cs typeface="Segoe UI" panose="020B0502040204020203" pitchFamily="34" charset="0"/>
              </a:rPr>
              <a:t>Recarga de Oportunidade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5">
                  <a:lumMod val="75000"/>
                </a:schemeClr>
              </a:solidFill>
              <a:latin typeface="Abadi Extra Light" panose="020B0204020104020204" pitchFamily="34" charset="0"/>
              <a:ea typeface="Yu Mincho"/>
              <a:cs typeface="Segoe UI" panose="020B0502040204020203" pitchFamily="34" charset="0"/>
            </a:endParaRP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Carregamento realizada em terminais e pontos de paradas de passageiros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Recarga durante tempo de parada para subida e descida de passageiros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Potência atual entre 150 kW e 600 kW, utiliza pantógrafo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solidFill>
                <a:schemeClr val="accent5">
                  <a:lumMod val="75000"/>
                </a:schemeClr>
              </a:solidFill>
              <a:latin typeface="Abadi Extra Light" panose="020B0204020104020204" pitchFamily="34" charset="0"/>
              <a:ea typeface="Yu Mincho"/>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0" i="1" dirty="0">
                <a:solidFill>
                  <a:schemeClr val="accent5">
                    <a:lumMod val="75000"/>
                  </a:schemeClr>
                </a:solidFill>
                <a:latin typeface="Abadi Extra Light" panose="020B0204020104020204" pitchFamily="34" charset="0"/>
                <a:ea typeface="Yu Mincho"/>
                <a:cs typeface="Segoe UI" panose="020B0502040204020203" pitchFamily="34" charset="0"/>
              </a:rPr>
              <a:t>Flash </a:t>
            </a:r>
            <a:r>
              <a:rPr lang="pt-BR" b="0" i="1" dirty="0" err="1">
                <a:solidFill>
                  <a:schemeClr val="accent5">
                    <a:lumMod val="75000"/>
                  </a:schemeClr>
                </a:solidFill>
                <a:latin typeface="Abadi Extra Light" panose="020B0204020104020204" pitchFamily="34" charset="0"/>
                <a:ea typeface="Yu Mincho"/>
                <a:cs typeface="Segoe UI" panose="020B0502040204020203" pitchFamily="34" charset="0"/>
              </a:rPr>
              <a:t>Charging</a:t>
            </a:r>
            <a:endParaRPr lang="pt-BR" b="0" i="1" dirty="0">
              <a:solidFill>
                <a:schemeClr val="accent5">
                  <a:lumMod val="75000"/>
                </a:schemeClr>
              </a:solidFill>
              <a:latin typeface="Abadi Extra Light" panose="020B0204020104020204" pitchFamily="34" charset="0"/>
              <a:ea typeface="Yu Mincho"/>
              <a:cs typeface="Segoe UI" panose="020B0502040204020203" pitchFamily="34" charset="0"/>
            </a:endParaRPr>
          </a:p>
          <a:p>
            <a:endParaRPr lang="pt-BR" b="0" baseline="0" dirty="0">
              <a:latin typeface="Abadi Extra Light" panose="020B0204020104020204" pitchFamily="34" charset="0"/>
            </a:endParaRP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Carregamento realizada em terminais e pontos de paradas de passageiros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Recarga durante tempo de parada para subida e descida de passageiros</a:t>
            </a:r>
          </a:p>
          <a:p>
            <a:pPr marL="742950" lvl="1" indent="-285750">
              <a:buFont typeface="Wingdings" panose="05000000000000000000" pitchFamily="2" charset="2"/>
              <a:buChar char="§"/>
            </a:pPr>
            <a:r>
              <a:rPr lang="pt-BR" sz="1200" b="0" dirty="0">
                <a:solidFill>
                  <a:schemeClr val="accent1">
                    <a:lumMod val="50000"/>
                  </a:schemeClr>
                </a:solidFill>
                <a:latin typeface="Abadi Extra Light" panose="020B0204020104020204" pitchFamily="34" charset="0"/>
                <a:ea typeface="Yu Mincho"/>
                <a:cs typeface="Segoe UI" panose="020B0502040204020203" pitchFamily="34" charset="0"/>
              </a:rPr>
              <a:t>Potência atual entre 150 kW e 600 kW, utiliza pantógrafo</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272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0893855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ESTAÇÔES DE CARREGAMENTO PARA ÔNIBUS ELÉTRICOS</a:t>
            </a:r>
          </a:p>
          <a:p>
            <a:endParaRPr lang="pt-BR" dirty="0">
              <a:latin typeface="Abadi Extra Light" panose="020B0204020104020204" pitchFamily="34" charset="0"/>
            </a:endParaRPr>
          </a:p>
          <a:p>
            <a:r>
              <a:rPr lang="pt-BR" dirty="0">
                <a:latin typeface="Abadi Extra Light" panose="020B0204020104020204" pitchFamily="34" charset="0"/>
              </a:rPr>
              <a:t>Recarga de Oportunidade:</a:t>
            </a:r>
          </a:p>
          <a:p>
            <a:endParaRPr lang="pt-BR" dirty="0">
              <a:latin typeface="Abadi Extra Light" panose="020B0204020104020204" pitchFamily="34" charset="0"/>
            </a:endParaRPr>
          </a:p>
          <a:p>
            <a:r>
              <a:rPr lang="pt-BR" dirty="0">
                <a:latin typeface="Abadi Extra Light" panose="020B0204020104020204" pitchFamily="34" charset="0"/>
              </a:rPr>
              <a:t>A figura</a:t>
            </a:r>
            <a:r>
              <a:rPr lang="pt-BR" baseline="0" dirty="0">
                <a:latin typeface="Abadi Extra Light" panose="020B0204020104020204" pitchFamily="34" charset="0"/>
              </a:rPr>
              <a:t> no slide ilustra </a:t>
            </a:r>
            <a:r>
              <a:rPr lang="pt-BR" dirty="0">
                <a:latin typeface="Abadi Extra Light" panose="020B0204020104020204" pitchFamily="34" charset="0"/>
              </a:rPr>
              <a:t>um esquema básico de</a:t>
            </a:r>
            <a:r>
              <a:rPr lang="pt-BR" baseline="0" dirty="0">
                <a:latin typeface="Abadi Extra Light" panose="020B0204020104020204" pitchFamily="34" charset="0"/>
              </a:rPr>
              <a:t> um sistema de recarga de oportunidade, composto por três grande blocos, sendo um deles dedicado aos elementos de controle e conectividade, e os outros dois para a parte de potência do carregador, que por sua vez se subdivide nos estágios de entrada e de saída. Nesse esquema, o carregador oferece a possibilidade de alimentação via rede elétrica em CC, mas a configuração mais comum é a que possui alimentação em CA.  </a:t>
            </a:r>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 (https://www.greencarcongress.com/2015/06/20150601-edda.html)</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273</a:t>
            </a:fld>
            <a:endParaRPr lang="pt-BR"/>
          </a:p>
        </p:txBody>
      </p:sp>
    </p:spTree>
    <p:extLst>
      <p:ext uri="{BB962C8B-B14F-4D97-AF65-F5344CB8AC3E}">
        <p14:creationId xmlns:p14="http://schemas.microsoft.com/office/powerpoint/2010/main" val="308128480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ESTAÇÔES DE CARREGAMENTO PARA ÔNIBUS ELÉTRICOS</a:t>
            </a:r>
          </a:p>
          <a:p>
            <a:endParaRPr lang="pt-BR" dirty="0">
              <a:latin typeface="Abadi Extra Light" panose="020B0204020104020204" pitchFamily="34" charset="0"/>
            </a:endParaRPr>
          </a:p>
          <a:p>
            <a:r>
              <a:rPr lang="pt-BR" dirty="0">
                <a:latin typeface="Abadi Extra Light" panose="020B0204020104020204" pitchFamily="34" charset="0"/>
              </a:rPr>
              <a:t>Flash-</a:t>
            </a:r>
            <a:r>
              <a:rPr lang="pt-BR" dirty="0" err="1">
                <a:latin typeface="Abadi Extra Light" panose="020B0204020104020204" pitchFamily="34" charset="0"/>
              </a:rPr>
              <a:t>Charging</a:t>
            </a:r>
            <a:r>
              <a:rPr lang="pt-BR" dirty="0">
                <a:latin typeface="Abadi Extra Light" panose="020B0204020104020204" pitchFamily="34" charset="0"/>
              </a:rPr>
              <a:t>::</a:t>
            </a:r>
          </a:p>
          <a:p>
            <a:endParaRPr lang="pt-BR" dirty="0">
              <a:latin typeface="Abadi Extra Light" panose="020B0204020104020204" pitchFamily="34" charset="0"/>
            </a:endParaRPr>
          </a:p>
          <a:p>
            <a:r>
              <a:rPr lang="pt-BR" dirty="0">
                <a:latin typeface="Abadi Extra Light" panose="020B0204020104020204" pitchFamily="34" charset="0"/>
              </a:rPr>
              <a:t>No</a:t>
            </a:r>
            <a:r>
              <a:rPr lang="pt-BR" baseline="0" dirty="0">
                <a:latin typeface="Abadi Extra Light" panose="020B0204020104020204" pitchFamily="34" charset="0"/>
              </a:rPr>
              <a:t> caso do carregamento flash-</a:t>
            </a:r>
            <a:r>
              <a:rPr lang="pt-BR" baseline="0" dirty="0" err="1">
                <a:latin typeface="Abadi Extra Light" panose="020B0204020104020204" pitchFamily="34" charset="0"/>
              </a:rPr>
              <a:t>charging</a:t>
            </a:r>
            <a:r>
              <a:rPr lang="pt-BR" baseline="0" dirty="0">
                <a:latin typeface="Abadi Extra Light" panose="020B0204020104020204" pitchFamily="34" charset="0"/>
              </a:rPr>
              <a:t>, o esquema elétrico apresenta um bloco adicional. Este bloco é dedicado a um sistema de armazenamento de energia (que no caso desta figura, ilustra a aplicação </a:t>
            </a:r>
            <a:r>
              <a:rPr lang="pt-BR" baseline="0" dirty="0" err="1">
                <a:latin typeface="Abadi Extra Light" panose="020B0204020104020204" pitchFamily="34" charset="0"/>
              </a:rPr>
              <a:t>supercapacitores</a:t>
            </a:r>
            <a:r>
              <a:rPr lang="pt-BR" baseline="0" dirty="0">
                <a:latin typeface="Abadi Extra Light" panose="020B0204020104020204" pitchFamily="34" charset="0"/>
              </a:rPr>
              <a:t>). Os sistema de armazenamento são integrados a este tipo de carregador, de modo a contribuir com potência a ser fornecida para o ônibus, sem que haja impacto na rede elétrica por motivo da elevada corrente demandada no processo da recarga.</a:t>
            </a:r>
            <a:endParaRPr lang="pt-BR"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REFERÊNCIAS:</a:t>
            </a:r>
          </a:p>
          <a:p>
            <a:endParaRPr lang="pt-BR" dirty="0">
              <a:latin typeface="Abadi Extra Light" panose="020B0204020104020204" pitchFamily="34" charset="0"/>
            </a:endParaRPr>
          </a:p>
          <a:p>
            <a:pPr marL="171450" indent="-171450">
              <a:buFont typeface="Arial" panose="020B0604020202020204" pitchFamily="34" charset="0"/>
              <a:buChar char="•"/>
            </a:pPr>
            <a:r>
              <a:rPr lang="pt-BR" dirty="0">
                <a:latin typeface="Abadi Extra Light" panose="020B0204020104020204" pitchFamily="34" charset="0"/>
              </a:rPr>
              <a:t>...</a:t>
            </a:r>
            <a:r>
              <a:rPr lang="pt-BR" baseline="0" dirty="0">
                <a:latin typeface="Abadi Extra Light" panose="020B0204020104020204" pitchFamily="34" charset="0"/>
              </a:rPr>
              <a:t> (</a:t>
            </a:r>
            <a:r>
              <a:rPr lang="pt-BR" dirty="0">
                <a:latin typeface="Abadi Extra Light" panose="020B0204020104020204" pitchFamily="34" charset="0"/>
              </a:rPr>
              <a:t>https://www.greencarcongress.com/2015/06/20150601-edda.html)</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9E4E243E-599C-4CF8-80CC-B239A1BEBC97}" type="slidenum">
              <a:rPr lang="pt-BR" smtClean="0"/>
              <a:t>274</a:t>
            </a:fld>
            <a:endParaRPr lang="pt-BR"/>
          </a:p>
        </p:txBody>
      </p:sp>
    </p:spTree>
    <p:extLst>
      <p:ext uri="{BB962C8B-B14F-4D97-AF65-F5344CB8AC3E}">
        <p14:creationId xmlns:p14="http://schemas.microsoft.com/office/powerpoint/2010/main" val="52741876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i="1" dirty="0">
                <a:solidFill>
                  <a:schemeClr val="accent1">
                    <a:lumMod val="50000"/>
                  </a:schemeClr>
                </a:solidFill>
                <a:latin typeface="Abadi Extra Light" panose="020B0204020104020204" pitchFamily="34" charset="0"/>
                <a:cs typeface="Segoe UI" panose="020B0502040204020203" pitchFamily="34" charset="0"/>
              </a:rPr>
              <a:t>Vídeo: Métodos de recarga de ônibus elétrico (modelo ABB)</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275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73107768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CARREGAMENTO INDUTIVO (</a:t>
            </a:r>
            <a:r>
              <a:rPr lang="pt-BR" sz="1200" b="1" i="1" dirty="0">
                <a:solidFill>
                  <a:schemeClr val="accent1">
                    <a:lumMod val="50000"/>
                  </a:schemeClr>
                </a:solidFill>
                <a:latin typeface="Abadi Extra Light" panose="020B0204020104020204" pitchFamily="34" charset="0"/>
                <a:cs typeface="Segoe UI" panose="020B0502040204020203" pitchFamily="34" charset="0"/>
              </a:rPr>
              <a:t>WIRELESS</a:t>
            </a:r>
            <a:r>
              <a:rPr lang="pt-BR" sz="1200" b="1" dirty="0">
                <a:solidFill>
                  <a:schemeClr val="accent1">
                    <a:lumMod val="50000"/>
                  </a:schemeClr>
                </a:solidFill>
                <a:latin typeface="Abadi Extra Light" panose="020B0204020104020204" pitchFamily="34" charset="0"/>
                <a:cs typeface="Segoe UI" panose="020B0502040204020203" pitchFamily="34" charset="0"/>
              </a:rPr>
              <a:t>)</a:t>
            </a:r>
          </a:p>
          <a:p>
            <a:endParaRPr lang="en-US" dirty="0">
              <a:latin typeface="Abadi Extra Light" panose="020B0204020104020204" pitchFamily="34" charset="0"/>
            </a:endParaRPr>
          </a:p>
          <a:p>
            <a:r>
              <a:rPr lang="en-US" dirty="0" err="1">
                <a:latin typeface="Abadi Extra Light" panose="020B0204020104020204" pitchFamily="34" charset="0"/>
              </a:rPr>
              <a:t>Conforme</a:t>
            </a:r>
            <a:r>
              <a:rPr lang="en-US" dirty="0">
                <a:latin typeface="Abadi Extra Light" panose="020B0204020104020204" pitchFamily="34" charset="0"/>
              </a:rPr>
              <a:t> </a:t>
            </a:r>
            <a:r>
              <a:rPr lang="en-US" dirty="0" err="1">
                <a:latin typeface="Abadi Extra Light" panose="020B0204020104020204" pitchFamily="34" charset="0"/>
              </a:rPr>
              <a:t>introduzido</a:t>
            </a:r>
            <a:r>
              <a:rPr lang="en-US" baseline="0" dirty="0">
                <a:latin typeface="Abadi Extra Light" panose="020B0204020104020204" pitchFamily="34" charset="0"/>
              </a:rPr>
              <a:t> </a:t>
            </a:r>
            <a:r>
              <a:rPr lang="en-US" baseline="0" dirty="0" err="1">
                <a:latin typeface="Abadi Extra Light" panose="020B0204020104020204" pitchFamily="34" charset="0"/>
              </a:rPr>
              <a:t>inicialmente</a:t>
            </a:r>
            <a:r>
              <a:rPr lang="en-US" baseline="0" dirty="0">
                <a:latin typeface="Abadi Extra Light" panose="020B0204020104020204" pitchFamily="34" charset="0"/>
              </a:rPr>
              <a:t>, um </a:t>
            </a:r>
            <a:r>
              <a:rPr lang="en-US" baseline="0" dirty="0" err="1">
                <a:latin typeface="Abadi Extra Light" panose="020B0204020104020204" pitchFamily="34" charset="0"/>
              </a:rPr>
              <a:t>método</a:t>
            </a:r>
            <a:r>
              <a:rPr lang="en-US" baseline="0" dirty="0">
                <a:latin typeface="Abadi Extra Light" panose="020B0204020104020204" pitchFamily="34" charset="0"/>
              </a:rPr>
              <a:t> alternative </a:t>
            </a:r>
            <a:r>
              <a:rPr lang="en-US" baseline="0" dirty="0" err="1">
                <a:latin typeface="Abadi Extra Light" panose="020B0204020104020204" pitchFamily="34" charset="0"/>
              </a:rPr>
              <a:t>ao</a:t>
            </a:r>
            <a:r>
              <a:rPr lang="en-US" baseline="0" dirty="0">
                <a:latin typeface="Abadi Extra Light" panose="020B0204020104020204" pitchFamily="34" charset="0"/>
              </a:rPr>
              <a:t> </a:t>
            </a:r>
            <a:r>
              <a:rPr lang="en-US" baseline="0" dirty="0" err="1">
                <a:latin typeface="Abadi Extra Light" panose="020B0204020104020204" pitchFamily="34" charset="0"/>
              </a:rPr>
              <a:t>carregamento</a:t>
            </a:r>
            <a:r>
              <a:rPr lang="en-US" baseline="0" dirty="0">
                <a:latin typeface="Abadi Extra Light" panose="020B0204020104020204" pitchFamily="34" charset="0"/>
              </a:rPr>
              <a:t> por </a:t>
            </a:r>
            <a:r>
              <a:rPr lang="en-US" baseline="0" dirty="0" err="1">
                <a:latin typeface="Abadi Extra Light" panose="020B0204020104020204" pitchFamily="34" charset="0"/>
              </a:rPr>
              <a:t>meio</a:t>
            </a:r>
            <a:r>
              <a:rPr lang="en-US" baseline="0" dirty="0">
                <a:latin typeface="Abadi Extra Light" panose="020B0204020104020204" pitchFamily="34" charset="0"/>
              </a:rPr>
              <a:t> de </a:t>
            </a:r>
            <a:r>
              <a:rPr lang="en-US" baseline="0" dirty="0" err="1">
                <a:latin typeface="Abadi Extra Light" panose="020B0204020104020204" pitchFamily="34" charset="0"/>
              </a:rPr>
              <a:t>cabos</a:t>
            </a:r>
            <a:r>
              <a:rPr lang="en-US" baseline="0" dirty="0">
                <a:latin typeface="Abadi Extra Light" panose="020B0204020104020204" pitchFamily="34" charset="0"/>
              </a:rPr>
              <a:t> é o </a:t>
            </a:r>
            <a:r>
              <a:rPr lang="en-US" baseline="0" dirty="0" err="1">
                <a:latin typeface="Abadi Extra Light" panose="020B0204020104020204" pitchFamily="34" charset="0"/>
              </a:rPr>
              <a:t>carregamento</a:t>
            </a:r>
            <a:r>
              <a:rPr lang="en-US" baseline="0" dirty="0">
                <a:latin typeface="Abadi Extra Light" panose="020B0204020104020204" pitchFamily="34" charset="0"/>
              </a:rPr>
              <a:t> </a:t>
            </a:r>
            <a:r>
              <a:rPr lang="en-US" baseline="0" dirty="0" err="1">
                <a:latin typeface="Abadi Extra Light" panose="020B0204020104020204" pitchFamily="34" charset="0"/>
              </a:rPr>
              <a:t>indutivo</a:t>
            </a:r>
            <a:r>
              <a:rPr lang="en-US" baseline="0" dirty="0">
                <a:latin typeface="Abadi Extra Light" panose="020B0204020104020204" pitchFamily="34" charset="0"/>
              </a:rPr>
              <a:t>, </a:t>
            </a:r>
            <a:r>
              <a:rPr lang="en-US" baseline="0" dirty="0" err="1">
                <a:latin typeface="Abadi Extra Light" panose="020B0204020104020204" pitchFamily="34" charset="0"/>
              </a:rPr>
              <a:t>ou</a:t>
            </a:r>
            <a:r>
              <a:rPr lang="en-US" baseline="0" dirty="0">
                <a:latin typeface="Abadi Extra Light" panose="020B0204020104020204" pitchFamily="34" charset="0"/>
              </a:rPr>
              <a:t> </a:t>
            </a:r>
            <a:r>
              <a:rPr lang="en-US" baseline="0" dirty="0" err="1">
                <a:latin typeface="Abadi Extra Light" panose="020B0204020104020204" pitchFamily="34" charset="0"/>
              </a:rPr>
              <a:t>carregamento</a:t>
            </a:r>
            <a:r>
              <a:rPr lang="en-US" baseline="0" dirty="0">
                <a:latin typeface="Abadi Extra Light" panose="020B0204020104020204" pitchFamily="34" charset="0"/>
              </a:rPr>
              <a:t> wireless, </a:t>
            </a:r>
            <a:r>
              <a:rPr lang="pt-BR" baseline="0" dirty="0">
                <a:latin typeface="Abadi Extra Light" panose="020B0204020104020204" pitchFamily="34" charset="0"/>
              </a:rPr>
              <a:t>tem como característica principal a presença de um transmissor localizado em solo, e de um receptor instalado no veículo, responsáveis pelo acoplamento indutivo para transferência de potência. </a:t>
            </a:r>
          </a:p>
          <a:p>
            <a:endParaRPr lang="en-US" dirty="0">
              <a:latin typeface="Abadi Extra Light" panose="020B0204020104020204" pitchFamily="34" charset="0"/>
            </a:endParaRPr>
          </a:p>
          <a:p>
            <a:r>
              <a:rPr lang="en-US" dirty="0">
                <a:latin typeface="Abadi Extra Light" panose="020B0204020104020204" pitchFamily="34" charset="0"/>
              </a:rPr>
              <a:t>Este </a:t>
            </a:r>
            <a:r>
              <a:rPr lang="en-US" dirty="0" err="1">
                <a:latin typeface="Abadi Extra Light" panose="020B0204020104020204" pitchFamily="34" charset="0"/>
              </a:rPr>
              <a:t>método</a:t>
            </a:r>
            <a:r>
              <a:rPr lang="en-US" baseline="0" dirty="0">
                <a:latin typeface="Abadi Extra Light" panose="020B0204020104020204" pitchFamily="34" charset="0"/>
              </a:rPr>
              <a:t> </a:t>
            </a:r>
            <a:r>
              <a:rPr lang="pt-BR" baseline="0" dirty="0">
                <a:latin typeface="Abadi Extra Light" panose="020B0204020104020204" pitchFamily="34" charset="0"/>
              </a:rPr>
              <a:t>possui como vantagem a praticidade da recarga e experiência do usuário, mas ainda com desafios em termos de eficiência e usabilidade (posicionamento). O mercado de carregadores wireless ainda é incipiente, com pouca oferta e aplicação de produtos comerciais, mas com previsão de crescimento de aprox. 47% ao ano de 2020 a 2027. </a:t>
            </a:r>
          </a:p>
          <a:p>
            <a:endParaRPr lang="pt-BR" baseline="0" dirty="0">
              <a:latin typeface="Abadi Extra Light" panose="020B0204020104020204" pitchFamily="34" charset="0"/>
            </a:endParaRPr>
          </a:p>
          <a:p>
            <a:r>
              <a:rPr lang="pt-BR" baseline="0" dirty="0">
                <a:latin typeface="Abadi Extra Light" panose="020B0204020104020204" pitchFamily="34" charset="0"/>
              </a:rPr>
              <a:t>A tecnologia tem se desenvolvido rapidamente, com soluções (</a:t>
            </a:r>
            <a:r>
              <a:rPr lang="pt-BR" baseline="0" dirty="0" err="1">
                <a:latin typeface="Abadi Extra Light" panose="020B0204020104020204" pitchFamily="34" charset="0"/>
              </a:rPr>
              <a:t>pré</a:t>
            </a:r>
            <a:r>
              <a:rPr lang="pt-BR" baseline="0" dirty="0">
                <a:latin typeface="Abadi Extra Light" panose="020B0204020104020204" pitchFamily="34" charset="0"/>
              </a:rPr>
              <a:t>)comerciais no mercado com potências equivalentes aos carregadores de recarga lenta e semirrápida com cabo.</a:t>
            </a:r>
          </a:p>
          <a:p>
            <a:endParaRPr lang="en-US" dirty="0">
              <a:latin typeface="Abadi Extra Light" panose="020B0204020104020204" pitchFamily="34" charset="0"/>
            </a:endParaRPr>
          </a:p>
          <a:p>
            <a:endParaRPr lang="en-US" dirty="0">
              <a:latin typeface="Abadi Extra Light" panose="020B0204020104020204" pitchFamily="34" charset="0"/>
            </a:endParaRPr>
          </a:p>
          <a:p>
            <a:r>
              <a:rPr lang="en-US" dirty="0">
                <a:latin typeface="Abadi Extra Light" panose="020B0204020104020204" pitchFamily="34" charset="0"/>
              </a:rPr>
              <a:t>REFERÊNCIAS:</a:t>
            </a:r>
          </a:p>
          <a:p>
            <a:endParaRPr lang="en-US" dirty="0">
              <a:latin typeface="Abadi Extra Light" panose="020B0204020104020204" pitchFamily="34" charset="0"/>
            </a:endParaRPr>
          </a:p>
          <a:p>
            <a:pPr marL="171450" indent="-171450">
              <a:buFont typeface="Arial" panose="020B0604020202020204" pitchFamily="34" charset="0"/>
              <a:buChar char="•"/>
            </a:pPr>
            <a:r>
              <a:rPr lang="en-US" dirty="0">
                <a:latin typeface="Abadi Extra Light" panose="020B0204020104020204" pitchFamily="34" charset="0"/>
              </a:rPr>
              <a:t>… </a:t>
            </a:r>
          </a:p>
          <a:p>
            <a:endParaRPr lang="en-US" dirty="0">
              <a:latin typeface="Abadi Extra Light" panose="020B0204020104020204" pitchFamily="34" charset="0"/>
            </a:endParaRPr>
          </a:p>
        </p:txBody>
      </p:sp>
      <p:sp>
        <p:nvSpPr>
          <p:cNvPr id="4" name="Espaço Reservado para Cabeçalho 3"/>
          <p:cNvSpPr>
            <a:spLocks noGrp="1"/>
          </p:cNvSpPr>
          <p:nvPr>
            <p:ph type="hdr" sz="quarter"/>
          </p:nvPr>
        </p:nvSpPr>
        <p:spPr/>
        <p:txBody>
          <a:bodyPr/>
          <a:lstStyle/>
          <a:p>
            <a:endParaRPr lang="en-US" dirty="0"/>
          </a:p>
        </p:txBody>
      </p:sp>
      <p:sp>
        <p:nvSpPr>
          <p:cNvPr id="5" name="Espaço Reservado para Número de Slide 4"/>
          <p:cNvSpPr>
            <a:spLocks noGrp="1"/>
          </p:cNvSpPr>
          <p:nvPr>
            <p:ph type="sldNum" sz="quarter" idx="5"/>
          </p:nvPr>
        </p:nvSpPr>
        <p:spPr/>
        <p:txBody>
          <a:bodyPr/>
          <a:lstStyle/>
          <a:p>
            <a:fld id="{1E9E79D0-5262-4330-B56E-7DCAFEE740B1}" type="slidenum">
              <a:rPr lang="en-US" smtClean="0"/>
              <a:t>276</a:t>
            </a:fld>
            <a:endParaRPr lang="en-US" dirty="0"/>
          </a:p>
        </p:txBody>
      </p:sp>
    </p:spTree>
    <p:extLst>
      <p:ext uri="{BB962C8B-B14F-4D97-AF65-F5344CB8AC3E}">
        <p14:creationId xmlns:p14="http://schemas.microsoft.com/office/powerpoint/2010/main" val="1981112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c586d5b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c586d5bc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t-BR" sz="1000" b="1" dirty="0">
                <a:latin typeface="Abadi Extra Light" panose="020B0204020104020204" pitchFamily="34" charset="0"/>
              </a:rPr>
              <a:t>RECARGA DE VEÍCULOS ELÉTRICOS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err="1">
                <a:solidFill>
                  <a:schemeClr val="accent2">
                    <a:lumMod val="75000"/>
                  </a:schemeClr>
                </a:solidFill>
                <a:latin typeface="Abadi Extra Light" panose="020B0204020104020204" pitchFamily="34" charset="0"/>
              </a:rPr>
              <a:t>Recarga</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Lenta</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ou</a:t>
            </a:r>
            <a:r>
              <a:rPr lang="en-US" sz="1000" b="0" dirty="0">
                <a:solidFill>
                  <a:schemeClr val="accent2">
                    <a:lumMod val="75000"/>
                  </a:schemeClr>
                </a:solidFill>
                <a:latin typeface="Abadi Extra Light" panose="020B0204020104020204" pitchFamily="34" charset="0"/>
              </a:rPr>
              <a:t> Normal: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000" b="0" dirty="0">
              <a:solidFill>
                <a:schemeClr val="accent2">
                  <a:lumMod val="75000"/>
                </a:schemeClr>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a:solidFill>
                  <a:schemeClr val="accent2">
                    <a:lumMod val="75000"/>
                  </a:schemeClr>
                </a:solidFill>
                <a:latin typeface="Abadi Extra Light" panose="020B0204020104020204" pitchFamily="34" charset="0"/>
              </a:rPr>
              <a:t>(</a:t>
            </a:r>
            <a:r>
              <a:rPr lang="en-US" sz="1000" b="0" dirty="0" err="1">
                <a:solidFill>
                  <a:schemeClr val="accent2">
                    <a:lumMod val="75000"/>
                  </a:schemeClr>
                </a:solidFill>
                <a:latin typeface="Abadi Extra Light" panose="020B0204020104020204" pitchFamily="34" charset="0"/>
              </a:rPr>
              <a:t>Informações</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básicas</a:t>
            </a:r>
            <a:r>
              <a:rPr lang="en-US" sz="1000" b="0" dirty="0">
                <a:solidFill>
                  <a:schemeClr val="accent2">
                    <a:lumMod val="75000"/>
                  </a:schemeClr>
                </a:solidFill>
                <a:latin typeface="Abadi Extra Light" panose="020B0204020104020204" pitchFamily="34" charset="0"/>
              </a:rPr>
              <a:t> no slide)</a:t>
            </a:r>
          </a:p>
          <a:p>
            <a:pPr marL="0" lvl="0" indent="0" algn="l"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p:txBody>
      </p:sp>
      <p:sp>
        <p:nvSpPr>
          <p:cNvPr id="225" name="Google Shape;225;ga0c586d5bc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25</a:t>
            </a:fld>
            <a:endParaRPr/>
          </a:p>
        </p:txBody>
      </p:sp>
    </p:spTree>
    <p:extLst>
      <p:ext uri="{BB962C8B-B14F-4D97-AF65-F5344CB8AC3E}">
        <p14:creationId xmlns:p14="http://schemas.microsoft.com/office/powerpoint/2010/main" val="3974829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CARREGAMENTO INDUTIVO (</a:t>
            </a:r>
            <a:r>
              <a:rPr lang="pt-BR" sz="1200" b="1" i="1" dirty="0">
                <a:solidFill>
                  <a:schemeClr val="accent1">
                    <a:lumMod val="50000"/>
                  </a:schemeClr>
                </a:solidFill>
                <a:latin typeface="Abadi Extra Light" panose="020B0204020104020204" pitchFamily="34" charset="0"/>
                <a:cs typeface="Segoe UI" panose="020B0502040204020203" pitchFamily="34" charset="0"/>
              </a:rPr>
              <a:t>WIRELESS</a:t>
            </a:r>
            <a:r>
              <a:rPr lang="pt-BR" sz="1200" b="1" dirty="0">
                <a:solidFill>
                  <a:schemeClr val="accent1">
                    <a:lumMod val="50000"/>
                  </a:schemeClr>
                </a:solidFill>
                <a:latin typeface="Abadi Extra Light" panose="020B0204020104020204" pitchFamily="34" charset="0"/>
                <a:cs typeface="Segoe UI" panose="020B0502040204020203" pitchFamily="34" charset="0"/>
              </a:rPr>
              <a:t>)</a:t>
            </a: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Arquitetura típica:</a:t>
            </a: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O</a:t>
            </a:r>
            <a:r>
              <a:rPr lang="pt-BR" baseline="0" dirty="0">
                <a:latin typeface="Abadi Extra Light" panose="020B0204020104020204" pitchFamily="34" charset="0"/>
              </a:rPr>
              <a:t> transmissor instalado no solo é composto por um retificador, seguido por um conversor CC/CC e um inversor, responsável por gerar o sinal elétrico em alta frequência. No interior do veículo, o receptor converte esse sinal novamente em CC, que então é injetado nas baterias.</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 </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277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92903950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CARREGAMENTO INDUTIVO (</a:t>
            </a:r>
            <a:r>
              <a:rPr lang="pt-BR" sz="1200" b="1" i="1" dirty="0">
                <a:solidFill>
                  <a:schemeClr val="accent1">
                    <a:lumMod val="50000"/>
                  </a:schemeClr>
                </a:solidFill>
                <a:latin typeface="Abadi Extra Light" panose="020B0204020104020204" pitchFamily="34" charset="0"/>
                <a:cs typeface="Segoe UI" panose="020B0502040204020203" pitchFamily="34" charset="0"/>
              </a:rPr>
              <a:t>WIRELESS</a:t>
            </a:r>
            <a:r>
              <a:rPr lang="pt-BR" sz="1200" b="1" dirty="0">
                <a:solidFill>
                  <a:schemeClr val="accent1">
                    <a:lumMod val="50000"/>
                  </a:schemeClr>
                </a:solidFill>
                <a:latin typeface="Abadi Extra Light" panose="020B0204020104020204" pitchFamily="34" charset="0"/>
                <a:cs typeface="Segoe UI" panose="020B0502040204020203" pitchFamily="34" charset="0"/>
              </a:rPr>
              <a:t>)</a:t>
            </a: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Desafios tecnológicos em desenvolvimento:</a:t>
            </a: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Para que a tecnologia</a:t>
            </a:r>
            <a:r>
              <a:rPr lang="pt-BR" baseline="0" dirty="0">
                <a:latin typeface="Abadi Extra Light" panose="020B0204020104020204" pitchFamily="34" charset="0"/>
              </a:rPr>
              <a:t> de carregamento indutivo se desenvolva e se torne competitiva com o carregamento condutivo, é preciso aprimorar a tecnologia nos seguintes aspectos: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Eficiência na transferência sem fio da energia: atualmente o sistema sem fio não alcança a eficiência dos carregadores condutivos, que pode chegar a 93%.</a:t>
            </a:r>
          </a:p>
          <a:p>
            <a:pPr marL="171450" indent="-171450">
              <a:buFont typeface="Arial" panose="020B0604020202020204" pitchFamily="34" charset="0"/>
              <a:buChar char="•"/>
            </a:pPr>
            <a:r>
              <a:rPr lang="pt-BR" baseline="0" dirty="0">
                <a:latin typeface="Abadi Extra Light" panose="020B0204020104020204" pitchFamily="34" charset="0"/>
              </a:rPr>
              <a:t>Posicionamento transmissor-receptor: a eficiência é dependente de um bom alinhamento entre transmissor no solo e receptor no carro. Há soluções que facilitam ou mesmo automatizam esse alinhamento, mas ainda não sempre são efetivas e/ou sofrem na relação custo vs. Benefício.</a:t>
            </a:r>
          </a:p>
          <a:p>
            <a:pPr marL="171450" indent="-171450">
              <a:buFont typeface="Arial" panose="020B0604020202020204" pitchFamily="34" charset="0"/>
              <a:buChar char="•"/>
            </a:pPr>
            <a:r>
              <a:rPr lang="pt-BR" baseline="0" dirty="0">
                <a:latin typeface="Abadi Extra Light" panose="020B0204020104020204" pitchFamily="34" charset="0"/>
              </a:rPr>
              <a:t>Velocidade de recarga: já existem produtos comerciais (</a:t>
            </a:r>
            <a:r>
              <a:rPr lang="pt-BR" baseline="0" dirty="0" err="1">
                <a:latin typeface="Abadi Extra Light" panose="020B0204020104020204" pitchFamily="34" charset="0"/>
              </a:rPr>
              <a:t>pré</a:t>
            </a:r>
            <a:r>
              <a:rPr lang="pt-BR" baseline="0" dirty="0">
                <a:latin typeface="Abadi Extra Light" panose="020B0204020104020204" pitchFamily="34" charset="0"/>
              </a:rPr>
              <a:t>-comerciais) que oferecem soluções compatíveis com carregadores semirrápidos (de até 22kW), mas da mesma forma, devido ao estágio inicial de maturação da tecnologia, </a:t>
            </a:r>
          </a:p>
          <a:p>
            <a:pPr marL="171450" indent="-171450">
              <a:buFont typeface="Arial" panose="020B0604020202020204" pitchFamily="34" charset="0"/>
              <a:buChar char="•"/>
            </a:pPr>
            <a:r>
              <a:rPr lang="pt-BR" baseline="0" dirty="0">
                <a:latin typeface="Abadi Extra Light" panose="020B0204020104020204" pitchFamily="34" charset="0"/>
              </a:rPr>
              <a:t>Transferência de potencia através de materiais: uma das aplicações do carregamento indutivo, seria contar com o transmissor instalado sob o pavimento (para carregamento em estacionamentos e vias públicas, por exemplo). Porém, para isso, há necessidade de um aprimoramento ainda maior nos pontos anteriores.</a:t>
            </a:r>
          </a:p>
          <a:p>
            <a:pPr marL="171450" indent="-171450">
              <a:buFont typeface="Arial" panose="020B0604020202020204" pitchFamily="34" charset="0"/>
              <a:buChar char="•"/>
            </a:pPr>
            <a:r>
              <a:rPr lang="pt-BR" baseline="0" dirty="0">
                <a:latin typeface="Abadi Extra Light" panose="020B0204020104020204" pitchFamily="34" charset="0"/>
              </a:rPr>
              <a:t>Padronização de carregadores públicos: os carregadores wireless acessíveis ao público terão que operar com diferentes modelos de carros.</a:t>
            </a:r>
          </a:p>
          <a:p>
            <a:pPr marL="171450" indent="-171450">
              <a:buFont typeface="Arial" panose="020B0604020202020204" pitchFamily="34" charset="0"/>
              <a:buChar char="•"/>
            </a:pPr>
            <a:r>
              <a:rPr lang="pt-BR" baseline="0" dirty="0">
                <a:latin typeface="Abadi Extra Light" panose="020B0204020104020204" pitchFamily="34" charset="0"/>
              </a:rPr>
              <a:t>Aplicações V2G: uma das tendências para carregamento condutivo de VE é a aplicação de soluções V2G (ou V2X). Para que a solução indutiva seja competitiva com a solução condutiva, seria de interesse poder contar com essa funcionalidade na modalidade wireless também.</a:t>
            </a:r>
          </a:p>
          <a:p>
            <a:pPr marL="171450" indent="-171450">
              <a:buFont typeface="Arial" panose="020B0604020202020204" pitchFamily="34" charset="0"/>
              <a:buChar char="•"/>
            </a:pPr>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278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103655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i="1" dirty="0">
                <a:solidFill>
                  <a:schemeClr val="accent1">
                    <a:lumMod val="50000"/>
                  </a:schemeClr>
                </a:solidFill>
                <a:latin typeface="Abadi Extra Light" panose="020B0204020104020204" pitchFamily="34" charset="0"/>
                <a:cs typeface="Segoe UI" panose="020B0502040204020203" pitchFamily="34" charset="0"/>
              </a:rPr>
              <a:t>Vídeo: Modelo BMW de carregamento wireless</a:t>
            </a:r>
          </a:p>
          <a:p>
            <a:endParaRPr lang="en-US" dirty="0">
              <a:latin typeface="Abadi Extra Light" panose="020B0204020104020204" pitchFamily="34" charset="0"/>
            </a:endParaRPr>
          </a:p>
        </p:txBody>
      </p:sp>
      <p:sp>
        <p:nvSpPr>
          <p:cNvPr id="4" name="Espaço Reservado para Cabeçalho 3"/>
          <p:cNvSpPr>
            <a:spLocks noGrp="1"/>
          </p:cNvSpPr>
          <p:nvPr>
            <p:ph type="hdr" sz="quarter"/>
          </p:nvPr>
        </p:nvSpPr>
        <p:spPr/>
        <p:txBody>
          <a:bodyPr/>
          <a:lstStyle/>
          <a:p>
            <a:endParaRPr lang="en-US" dirty="0"/>
          </a:p>
        </p:txBody>
      </p:sp>
      <p:sp>
        <p:nvSpPr>
          <p:cNvPr id="5" name="Espaço Reservado para Número de Slide 4"/>
          <p:cNvSpPr>
            <a:spLocks noGrp="1"/>
          </p:cNvSpPr>
          <p:nvPr>
            <p:ph type="sldNum" sz="quarter" idx="5"/>
          </p:nvPr>
        </p:nvSpPr>
        <p:spPr/>
        <p:txBody>
          <a:bodyPr/>
          <a:lstStyle/>
          <a:p>
            <a:fld id="{1E9E79D0-5262-4330-B56E-7DCAFEE740B1}" type="slidenum">
              <a:rPr lang="en-US" smtClean="0"/>
              <a:t>279</a:t>
            </a:fld>
            <a:endParaRPr lang="en-US" dirty="0"/>
          </a:p>
        </p:txBody>
      </p:sp>
    </p:spTree>
    <p:extLst>
      <p:ext uri="{BB962C8B-B14F-4D97-AF65-F5344CB8AC3E}">
        <p14:creationId xmlns:p14="http://schemas.microsoft.com/office/powerpoint/2010/main" val="6112254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50" b="1" dirty="0">
                <a:solidFill>
                  <a:schemeClr val="accent1">
                    <a:lumMod val="50000"/>
                  </a:schemeClr>
                </a:solidFill>
                <a:latin typeface="Abadi Extra Light" panose="020B0204020104020204" pitchFamily="34" charset="0"/>
                <a:cs typeface="Segoe UI" panose="020B0502040204020203" pitchFamily="34" charset="0"/>
              </a:rPr>
              <a:t>CARREGAMENTO INDUTIVO (</a:t>
            </a:r>
            <a:r>
              <a:rPr lang="pt-BR" sz="1050" b="1" i="1" dirty="0">
                <a:solidFill>
                  <a:schemeClr val="accent1">
                    <a:lumMod val="50000"/>
                  </a:schemeClr>
                </a:solidFill>
                <a:latin typeface="Abadi Extra Light" panose="020B0204020104020204" pitchFamily="34" charset="0"/>
                <a:cs typeface="Segoe UI" panose="020B0502040204020203" pitchFamily="34" charset="0"/>
              </a:rPr>
              <a:t>WIRELESS</a:t>
            </a:r>
            <a:r>
              <a:rPr lang="pt-BR" sz="1050" b="1" dirty="0">
                <a:solidFill>
                  <a:schemeClr val="accent1">
                    <a:lumMod val="50000"/>
                  </a:schemeClr>
                </a:solidFill>
                <a:latin typeface="Abadi Extra Light" panose="020B0204020104020204" pitchFamily="34" charset="0"/>
                <a:cs typeface="Segoe UI" panose="020B0502040204020203" pitchFamily="34" charset="0"/>
              </a:rPr>
              <a:t>)</a:t>
            </a: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Tendências</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 -</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carregamento </a:t>
            </a:r>
            <a:r>
              <a:rPr lang="pt-BR" i="1" dirty="0">
                <a:solidFill>
                  <a:schemeClr val="accent1">
                    <a:lumMod val="50000"/>
                  </a:schemeClr>
                </a:solidFill>
                <a:latin typeface="Abadi Extra Light" panose="020B0204020104020204" pitchFamily="34" charset="0"/>
                <a:ea typeface="Yu Mincho"/>
                <a:cs typeface="Segoe UI" panose="020B0502040204020203" pitchFamily="34" charset="0"/>
              </a:rPr>
              <a:t>wireless</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dinâmico:</a:t>
            </a: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pPr marL="285750" indent="-285750">
              <a:spcBef>
                <a:spcPts val="1200"/>
              </a:spcBef>
              <a:buFont typeface="Wingdings" panose="05000000000000000000" pitchFamily="2" charset="2"/>
              <a:buChar char="§"/>
            </a:pPr>
            <a:r>
              <a:rPr lang="pt-BR" sz="1200" b="0" dirty="0">
                <a:latin typeface="Abadi Extra Light" panose="020B0204020104020204" pitchFamily="34" charset="0"/>
                <a:ea typeface="Segoe UI" panose="020B0502040204020203" pitchFamily="34" charset="0"/>
                <a:cs typeface="Segoe UI" panose="020B0502040204020203" pitchFamily="34" charset="0"/>
              </a:rPr>
              <a:t>A recarga indutiva dinâmica (ou online) ocorre quando o </a:t>
            </a:r>
            <a:r>
              <a:rPr lang="pt-BR" sz="1200" b="0" dirty="0">
                <a:solidFill>
                  <a:schemeClr val="accent1">
                    <a:lumMod val="50000"/>
                  </a:schemeClr>
                </a:solidFill>
                <a:latin typeface="Abadi Extra Light" panose="020B0204020104020204" pitchFamily="34" charset="0"/>
                <a:ea typeface="Segoe UI" panose="020B0502040204020203" pitchFamily="34" charset="0"/>
                <a:cs typeface="Segoe UI" panose="020B0502040204020203" pitchFamily="34" charset="0"/>
              </a:rPr>
              <a:t>veículo é carregado em movimento</a:t>
            </a:r>
            <a:r>
              <a:rPr lang="pt-BR" sz="1200" b="0" dirty="0">
                <a:latin typeface="Abadi Extra Light" panose="020B0204020104020204" pitchFamily="34" charset="0"/>
                <a:ea typeface="Segoe UI" panose="020B0502040204020203" pitchFamily="34" charset="0"/>
                <a:cs typeface="Segoe UI" panose="020B0502040204020203" pitchFamily="34" charset="0"/>
              </a:rPr>
              <a:t>. </a:t>
            </a:r>
          </a:p>
          <a:p>
            <a:pPr marL="285750" indent="-285750">
              <a:spcBef>
                <a:spcPts val="1800"/>
              </a:spcBef>
              <a:buFont typeface="Wingdings" panose="05000000000000000000" pitchFamily="2" charset="2"/>
              <a:buChar char="§"/>
            </a:pPr>
            <a:r>
              <a:rPr lang="pt-BR" sz="1200" b="0" dirty="0">
                <a:latin typeface="Abadi Extra Light" panose="020B0204020104020204" pitchFamily="34" charset="0"/>
                <a:ea typeface="Segoe UI" panose="020B0502040204020203" pitchFamily="34" charset="0"/>
                <a:cs typeface="Segoe UI" panose="020B0502040204020203" pitchFamily="34" charset="0"/>
              </a:rPr>
              <a:t>Nesse caso, </a:t>
            </a:r>
            <a:r>
              <a:rPr lang="pt-BR" sz="1200" b="0" dirty="0">
                <a:solidFill>
                  <a:schemeClr val="accent1">
                    <a:lumMod val="50000"/>
                  </a:schemeClr>
                </a:solidFill>
                <a:latin typeface="Abadi Extra Light" panose="020B0204020104020204" pitchFamily="34" charset="0"/>
                <a:ea typeface="Segoe UI" panose="020B0502040204020203" pitchFamily="34" charset="0"/>
                <a:cs typeface="Segoe UI" panose="020B0502040204020203" pitchFamily="34" charset="0"/>
              </a:rPr>
              <a:t>transmissores são instalados sob a via de movimentação</a:t>
            </a:r>
            <a:r>
              <a:rPr lang="pt-BR" sz="1200" b="0" dirty="0">
                <a:latin typeface="Abadi Extra Light" panose="020B0204020104020204" pitchFamily="34" charset="0"/>
                <a:ea typeface="Segoe UI" panose="020B0502040204020203" pitchFamily="34" charset="0"/>
                <a:cs typeface="Segoe UI" panose="020B0502040204020203" pitchFamily="34" charset="0"/>
              </a:rPr>
              <a:t> do veículo, os quais induzem corrente para recarga no veículo em passagem.</a:t>
            </a:r>
          </a:p>
          <a:p>
            <a:pPr marL="285750" indent="-285750">
              <a:spcBef>
                <a:spcPts val="1800"/>
              </a:spcBef>
              <a:buFont typeface="Wingdings" panose="05000000000000000000" pitchFamily="2" charset="2"/>
              <a:buChar char="§"/>
            </a:pPr>
            <a:r>
              <a:rPr lang="pt-BR" sz="1200" b="0" dirty="0">
                <a:latin typeface="Abadi Extra Light" panose="020B0204020104020204" pitchFamily="34" charset="0"/>
                <a:ea typeface="Segoe UI" panose="020B0502040204020203" pitchFamily="34" charset="0"/>
                <a:cs typeface="Segoe UI" panose="020B0502040204020203" pitchFamily="34" charset="0"/>
              </a:rPr>
              <a:t>A tecnologia ainda está em estágio de </a:t>
            </a:r>
            <a:r>
              <a:rPr lang="pt-BR" sz="1200" b="0" dirty="0">
                <a:solidFill>
                  <a:schemeClr val="accent1">
                    <a:lumMod val="50000"/>
                  </a:schemeClr>
                </a:solidFill>
                <a:latin typeface="Abadi Extra Light" panose="020B0204020104020204" pitchFamily="34" charset="0"/>
                <a:ea typeface="Segoe UI" panose="020B0502040204020203" pitchFamily="34" charset="0"/>
                <a:cs typeface="Segoe UI" panose="020B0502040204020203" pitchFamily="34" charset="0"/>
              </a:rPr>
              <a:t>desenvolvimento e de projetos de demonstração. </a:t>
            </a:r>
            <a:endParaRPr lang="pt-BR" sz="1200" b="0" dirty="0">
              <a:latin typeface="Abadi Extra Light" panose="020B0204020104020204" pitchFamily="34" charset="0"/>
              <a:ea typeface="Segoe UI" panose="020B0502040204020203" pitchFamily="34" charset="0"/>
              <a:cs typeface="Segoe UI" panose="020B0502040204020203" pitchFamily="34" charset="0"/>
            </a:endParaRPr>
          </a:p>
          <a:p>
            <a:pPr marL="285750" indent="-285750">
              <a:spcBef>
                <a:spcPts val="1800"/>
              </a:spcBef>
              <a:buFont typeface="Wingdings" panose="05000000000000000000" pitchFamily="2" charset="2"/>
              <a:buChar char="§"/>
            </a:pPr>
            <a:r>
              <a:rPr lang="pt-BR" sz="1200" b="0" dirty="0">
                <a:latin typeface="Abadi Extra Light" panose="020B0204020104020204" pitchFamily="34" charset="0"/>
                <a:ea typeface="Segoe UI" panose="020B0502040204020203" pitchFamily="34" charset="0"/>
                <a:cs typeface="Segoe UI" panose="020B0502040204020203" pitchFamily="34" charset="0"/>
              </a:rPr>
              <a:t>A tecnologia </a:t>
            </a:r>
            <a:r>
              <a:rPr lang="pt-BR" sz="1200" b="0" dirty="0">
                <a:solidFill>
                  <a:schemeClr val="accent1">
                    <a:lumMod val="50000"/>
                  </a:schemeClr>
                </a:solidFill>
                <a:latin typeface="Abadi Extra Light" panose="020B0204020104020204" pitchFamily="34" charset="0"/>
                <a:ea typeface="Segoe UI" panose="020B0502040204020203" pitchFamily="34" charset="0"/>
                <a:cs typeface="Segoe UI" panose="020B0502040204020203" pitchFamily="34" charset="0"/>
              </a:rPr>
              <a:t>ainda não apresenta viabilidade econômica </a:t>
            </a:r>
            <a:r>
              <a:rPr lang="pt-BR" sz="1200" b="0" dirty="0">
                <a:latin typeface="Abadi Extra Light" panose="020B0204020104020204" pitchFamily="34" charset="0"/>
                <a:ea typeface="Segoe UI" panose="020B0502040204020203" pitchFamily="34" charset="0"/>
                <a:cs typeface="Segoe UI" panose="020B0502040204020203" pitchFamily="34" charset="0"/>
              </a:rPr>
              <a:t>e possui diversos desafios técnicos. </a:t>
            </a:r>
          </a:p>
          <a:p>
            <a:pPr marL="285750" indent="-285750">
              <a:spcBef>
                <a:spcPts val="1800"/>
              </a:spcBef>
              <a:buFont typeface="Wingdings" panose="05000000000000000000" pitchFamily="2" charset="2"/>
              <a:buChar char="§"/>
            </a:pPr>
            <a:r>
              <a:rPr lang="pt-BR" sz="1200" b="0" dirty="0">
                <a:latin typeface="Abadi Extra Light" panose="020B0204020104020204" pitchFamily="34" charset="0"/>
                <a:ea typeface="Segoe UI" panose="020B0502040204020203" pitchFamily="34" charset="0"/>
                <a:cs typeface="Segoe UI" panose="020B0502040204020203" pitchFamily="34" charset="0"/>
              </a:rPr>
              <a:t>Por outro lado, o </a:t>
            </a:r>
            <a:r>
              <a:rPr lang="pt-BR" sz="1200" b="0" dirty="0">
                <a:solidFill>
                  <a:schemeClr val="accent1">
                    <a:lumMod val="50000"/>
                  </a:schemeClr>
                </a:solidFill>
                <a:latin typeface="Abadi Extra Light" panose="020B0204020104020204" pitchFamily="34" charset="0"/>
                <a:ea typeface="Segoe UI" panose="020B0502040204020203" pitchFamily="34" charset="0"/>
                <a:cs typeface="Segoe UI" panose="020B0502040204020203" pitchFamily="34" charset="0"/>
              </a:rPr>
              <a:t>conceito permite o uso de veículos com baterias menores</a:t>
            </a:r>
            <a:r>
              <a:rPr lang="pt-BR" sz="1200" b="0" dirty="0">
                <a:latin typeface="Abadi Extra Light" panose="020B0204020104020204" pitchFamily="34" charset="0"/>
                <a:ea typeface="Segoe UI" panose="020B0502040204020203" pitchFamily="34" charset="0"/>
                <a:cs typeface="Segoe UI" panose="020B0502040204020203" pitchFamily="34" charset="0"/>
              </a:rPr>
              <a:t> (pois estariam ‘sempre’ carregando em movimento) e, assim, mais econômicos</a:t>
            </a:r>
          </a:p>
          <a:p>
            <a:endParaRPr lang="pt-BR" sz="1200" b="0" dirty="0">
              <a:latin typeface="Abadi Extra Light" panose="020B0204020104020204" pitchFamily="34" charset="0"/>
              <a:cs typeface="Segoe UI" panose="020B0502040204020203" pitchFamily="34" charset="0"/>
            </a:endParaRPr>
          </a:p>
          <a:p>
            <a:endParaRPr lang="pt-BR" sz="1200" b="0" dirty="0">
              <a:latin typeface="Abadi Extra Light" panose="020B0204020104020204" pitchFamily="34" charset="0"/>
              <a:cs typeface="Segoe UI" panose="020B0502040204020203" pitchFamily="34" charset="0"/>
            </a:endParaRPr>
          </a:p>
          <a:p>
            <a:r>
              <a:rPr lang="pt-BR" sz="1200" b="0" dirty="0">
                <a:latin typeface="Abadi Extra Light" panose="020B0204020104020204" pitchFamily="34" charset="0"/>
                <a:cs typeface="Segoe UI" panose="020B0502040204020203" pitchFamily="34" charset="0"/>
              </a:rPr>
              <a:t>REFERÊNCIAS:</a:t>
            </a:r>
          </a:p>
          <a:p>
            <a:endParaRPr lang="pt-BR" sz="1200" b="0" dirty="0">
              <a:latin typeface="Abadi Extra Light" panose="020B0204020104020204" pitchFamily="34" charset="0"/>
              <a:cs typeface="Segoe UI" panose="020B0502040204020203" pitchFamily="34" charset="0"/>
            </a:endParaRPr>
          </a:p>
          <a:p>
            <a:pPr marL="285750" indent="-285750">
              <a:buFont typeface="Arial" panose="020B0604020202020204" pitchFamily="34" charset="0"/>
              <a:buChar char="•"/>
            </a:pPr>
            <a:r>
              <a:rPr lang="pt-BR" sz="1200" b="0" dirty="0">
                <a:latin typeface="Abadi Extra Light" panose="020B0204020104020204" pitchFamily="34" charset="0"/>
                <a:cs typeface="Segoe UI" panose="020B0502040204020203" pitchFamily="34" charset="0"/>
              </a:rPr>
              <a:t>...</a:t>
            </a:r>
          </a:p>
          <a:p>
            <a:endParaRPr lang="pt-BR" sz="1200" b="0" dirty="0">
              <a:latin typeface="Abadi Extra Light" panose="020B0204020104020204" pitchFamily="34" charset="0"/>
              <a:cs typeface="Segoe UI" panose="020B0502040204020203"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744910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accent1">
                    <a:lumMod val="50000"/>
                  </a:schemeClr>
                </a:solidFill>
                <a:latin typeface="Abadi Extra Light" panose="020B0204020104020204" pitchFamily="34" charset="0"/>
                <a:cs typeface="Segoe UI" panose="020B0502040204020203" pitchFamily="34" charset="0"/>
              </a:rPr>
              <a:t>CARREGAMENTO INDUTIVO (</a:t>
            </a:r>
            <a:r>
              <a:rPr lang="pt-BR" sz="1200" b="1" i="1" dirty="0">
                <a:solidFill>
                  <a:schemeClr val="accent1">
                    <a:lumMod val="50000"/>
                  </a:schemeClr>
                </a:solidFill>
                <a:latin typeface="Abadi Extra Light" panose="020B0204020104020204" pitchFamily="34" charset="0"/>
                <a:cs typeface="Segoe UI" panose="020B0502040204020203" pitchFamily="34" charset="0"/>
              </a:rPr>
              <a:t>WIRELESS</a:t>
            </a:r>
            <a:r>
              <a:rPr lang="pt-BR" sz="1200" b="1" dirty="0">
                <a:solidFill>
                  <a:schemeClr val="accent1">
                    <a:lumMod val="50000"/>
                  </a:schemeClr>
                </a:solidFill>
                <a:latin typeface="Abadi Extra Light" panose="020B0204020104020204" pitchFamily="34" charset="0"/>
                <a:cs typeface="Segoe UI" panose="020B0502040204020203" pitchFamily="34" charset="0"/>
              </a:rPr>
              <a:t>)</a:t>
            </a:r>
          </a:p>
          <a:p>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Tendências</a:t>
            </a:r>
            <a:r>
              <a:rPr lang="pt-BR" baseline="0" dirty="0">
                <a:solidFill>
                  <a:schemeClr val="accent1">
                    <a:lumMod val="50000"/>
                  </a:schemeClr>
                </a:solidFill>
                <a:latin typeface="Abadi Extra Light" panose="020B0204020104020204" pitchFamily="34" charset="0"/>
                <a:ea typeface="Yu Mincho"/>
                <a:cs typeface="Segoe UI" panose="020B0502040204020203" pitchFamily="34" charset="0"/>
              </a:rPr>
              <a:t> -</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carregamento </a:t>
            </a:r>
            <a:r>
              <a:rPr lang="pt-BR" i="1" dirty="0">
                <a:solidFill>
                  <a:schemeClr val="accent1">
                    <a:lumMod val="50000"/>
                  </a:schemeClr>
                </a:solidFill>
                <a:latin typeface="Abadi Extra Light" panose="020B0204020104020204" pitchFamily="34" charset="0"/>
                <a:ea typeface="Yu Mincho"/>
                <a:cs typeface="Segoe UI" panose="020B0502040204020203" pitchFamily="34" charset="0"/>
              </a:rPr>
              <a:t>wireless</a:t>
            </a:r>
            <a:r>
              <a:rPr lang="pt-BR" dirty="0">
                <a:solidFill>
                  <a:schemeClr val="accent1">
                    <a:lumMod val="50000"/>
                  </a:schemeClr>
                </a:solidFill>
                <a:latin typeface="Abadi Extra Light" panose="020B0204020104020204" pitchFamily="34" charset="0"/>
                <a:ea typeface="Yu Mincho"/>
                <a:cs typeface="Segoe UI" panose="020B0502040204020203" pitchFamily="34" charset="0"/>
              </a:rPr>
              <a:t> dinâmico:</a:t>
            </a:r>
            <a:endParaRPr lang="pt-BR" b="1" dirty="0">
              <a:solidFill>
                <a:schemeClr val="accent1">
                  <a:lumMod val="50000"/>
                </a:schemeClr>
              </a:solidFill>
              <a:latin typeface="Abadi Extra Light" panose="020B0204020104020204" pitchFamily="34" charset="0"/>
              <a:ea typeface="Yu Mincho"/>
              <a:cs typeface="Segoe UI" panose="020B0502040204020203"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A figura no</a:t>
            </a:r>
            <a:r>
              <a:rPr lang="pt-BR" baseline="0" dirty="0">
                <a:latin typeface="Abadi Extra Light" panose="020B0204020104020204" pitchFamily="34" charset="0"/>
              </a:rPr>
              <a:t> slide ilustra o processo de recarga sem fio de forma dinâmica, com destaque para os módulos de eletrônica de potência, no circuito transmissor e receptor.</a:t>
            </a:r>
          </a:p>
          <a:p>
            <a:endParaRPr lang="pt-BR" baseline="0" dirty="0">
              <a:latin typeface="Abadi Extra Light" panose="020B0204020104020204" pitchFamily="34" charset="0"/>
            </a:endParaRPr>
          </a:p>
          <a:p>
            <a:endParaRPr lang="pt-BR" baseline="0" dirty="0">
              <a:latin typeface="Abadi Extra Light" panose="020B0204020104020204" pitchFamily="34" charset="0"/>
            </a:endParaRPr>
          </a:p>
          <a:p>
            <a:r>
              <a:rPr lang="pt-BR" baseline="0" dirty="0">
                <a:latin typeface="Abadi Extra Light" panose="020B0204020104020204" pitchFamily="34" charset="0"/>
              </a:rPr>
              <a:t>REFERÊNCIAS:</a:t>
            </a:r>
          </a:p>
          <a:p>
            <a:endParaRPr lang="pt-BR" baseline="0" dirty="0">
              <a:latin typeface="Abadi Extra Light" panose="020B0204020104020204" pitchFamily="34" charset="0"/>
            </a:endParaRPr>
          </a:p>
          <a:p>
            <a:pPr marL="171450" indent="-171450">
              <a:buFont typeface="Arial" panose="020B0604020202020204" pitchFamily="34" charset="0"/>
              <a:buChar char="•"/>
            </a:pPr>
            <a:r>
              <a:rPr lang="pt-BR" baseline="0" dirty="0">
                <a:latin typeface="Abadi Extra Light" panose="020B0204020104020204" pitchFamily="34" charset="0"/>
              </a:rPr>
              <a:t>...  </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4704587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Protocolos de Comunicação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Introdução sobre os protocolos de comunicação.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68440428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Protocolos de Comunicação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Introdução sobre os protocolos de comunicação....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4204739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Introdução sobre o 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1521855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História sobre o protocolo, como encontrar e utilizar...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287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2135030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pt-BR" dirty="0">
                <a:latin typeface="Abadi Extra Light" panose="020B0204020104020204" pitchFamily="34" charset="0"/>
              </a:rPr>
              <a:t>Embora esteja atualmente em sua versão 2.0, do ponto de vista prático, as aplicações mais comuns estão nas versões 1.5 e 1.6 do protocolo, as quase já possuem funções dedicadas para todas operações básicas de uma estação como o </a:t>
            </a:r>
            <a:r>
              <a:rPr lang="pt-BR" b="1" dirty="0">
                <a:latin typeface="Abadi Extra Light" panose="020B0204020104020204" pitchFamily="34" charset="0"/>
              </a:rPr>
              <a:t>início e fim de uma recarga</a:t>
            </a:r>
            <a:r>
              <a:rPr lang="pt-BR" dirty="0">
                <a:latin typeface="Abadi Extra Light" panose="020B0204020104020204" pitchFamily="34" charset="0"/>
              </a:rPr>
              <a:t>, </a:t>
            </a:r>
            <a:r>
              <a:rPr lang="pt-BR" dirty="0" err="1">
                <a:latin typeface="Abadi Extra Light" panose="020B0204020104020204" pitchFamily="34" charset="0"/>
              </a:rPr>
              <a:t>telemedição</a:t>
            </a:r>
            <a:r>
              <a:rPr lang="pt-BR" dirty="0">
                <a:latin typeface="Abadi Extra Light" panose="020B0204020104020204" pitchFamily="34" charset="0"/>
              </a:rPr>
              <a:t>, configuração, faturamento, etc., embora a versão 1.6 seja mais completa por já tratar de operações como a recarga inteligente, além de permitir um formato mais moderno de comunicação (</a:t>
            </a:r>
            <a:r>
              <a:rPr lang="pt-BR" dirty="0" err="1">
                <a:latin typeface="Abadi Extra Light" panose="020B0204020104020204" pitchFamily="34" charset="0"/>
              </a:rPr>
              <a:t>websocket</a:t>
            </a:r>
            <a:r>
              <a:rPr lang="pt-BR" dirty="0">
                <a:latin typeface="Abadi Extra Light" panose="020B0204020104020204" pitchFamily="34" charset="0"/>
              </a:rPr>
              <a:t> contra o antigo SOAP da versão 1.5).</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5"/>
          </p:nvPr>
        </p:nvSpPr>
        <p:spPr/>
        <p:txBody>
          <a:bodyPr/>
          <a:lstStyle/>
          <a:p>
            <a:fld id="{CA2D21D1-52E2-420B-B491-CFF6D7BB79FB}" type="slidenum">
              <a:rPr lang="en-US" smtClean="0"/>
              <a:pPr/>
              <a:t>288</a:t>
            </a:fld>
            <a:endParaRPr lang="en-US"/>
          </a:p>
        </p:txBody>
      </p:sp>
    </p:spTree>
    <p:extLst>
      <p:ext uri="{BB962C8B-B14F-4D97-AF65-F5344CB8AC3E}">
        <p14:creationId xmlns:p14="http://schemas.microsoft.com/office/powerpoint/2010/main" val="813258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c586d5b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c586d5bc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t-BR" sz="1000" b="1" dirty="0">
                <a:latin typeface="Abadi Extra Light" panose="020B0204020104020204" pitchFamily="34" charset="0"/>
              </a:rPr>
              <a:t>RECARGA DE VEÍCULOS ELÉTRICOS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err="1">
                <a:solidFill>
                  <a:schemeClr val="accent2">
                    <a:lumMod val="75000"/>
                  </a:schemeClr>
                </a:solidFill>
                <a:latin typeface="Abadi Extra Light" panose="020B0204020104020204" pitchFamily="34" charset="0"/>
              </a:rPr>
              <a:t>Recarga</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Semirrápida</a:t>
            </a:r>
            <a:r>
              <a:rPr lang="en-US" sz="1000" b="0" dirty="0">
                <a:solidFill>
                  <a:schemeClr val="accent2">
                    <a:lumMod val="75000"/>
                  </a:schemeClr>
                </a:solidFill>
                <a:latin typeface="Abadi Extra Light" panose="020B0204020104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000" b="0" dirty="0">
              <a:solidFill>
                <a:schemeClr val="accent2">
                  <a:lumMod val="75000"/>
                </a:schemeClr>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a:solidFill>
                  <a:schemeClr val="accent2">
                    <a:lumMod val="75000"/>
                  </a:schemeClr>
                </a:solidFill>
                <a:latin typeface="Abadi Extra Light" panose="020B0204020104020204" pitchFamily="34" charset="0"/>
              </a:rPr>
              <a:t>(</a:t>
            </a:r>
            <a:r>
              <a:rPr lang="en-US" sz="1000" b="0" dirty="0" err="1">
                <a:solidFill>
                  <a:schemeClr val="accent2">
                    <a:lumMod val="75000"/>
                  </a:schemeClr>
                </a:solidFill>
                <a:latin typeface="Abadi Extra Light" panose="020B0204020104020204" pitchFamily="34" charset="0"/>
              </a:rPr>
              <a:t>Informações</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básicas</a:t>
            </a:r>
            <a:r>
              <a:rPr lang="en-US" sz="1000" b="0" dirty="0">
                <a:solidFill>
                  <a:schemeClr val="accent2">
                    <a:lumMod val="75000"/>
                  </a:schemeClr>
                </a:solidFill>
                <a:latin typeface="Abadi Extra Light" panose="020B0204020104020204" pitchFamily="34" charset="0"/>
              </a:rPr>
              <a:t> no slide)</a:t>
            </a:r>
          </a:p>
          <a:p>
            <a:pPr marL="0" lvl="0" indent="0" algn="l"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p:txBody>
      </p:sp>
      <p:sp>
        <p:nvSpPr>
          <p:cNvPr id="225" name="Google Shape;225;ga0c586d5bc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26</a:t>
            </a:fld>
            <a:endParaRPr/>
          </a:p>
        </p:txBody>
      </p:sp>
    </p:spTree>
    <p:extLst>
      <p:ext uri="{BB962C8B-B14F-4D97-AF65-F5344CB8AC3E}">
        <p14:creationId xmlns:p14="http://schemas.microsoft.com/office/powerpoint/2010/main" val="22793908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Comparativo entre as versões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5"/>
          </p:nvPr>
        </p:nvSpPr>
        <p:spPr/>
        <p:txBody>
          <a:bodyPr/>
          <a:lstStyle/>
          <a:p>
            <a:fld id="{CA2D21D1-52E2-420B-B491-CFF6D7BB79FB}" type="slidenum">
              <a:rPr lang="en-US" smtClean="0"/>
              <a:pPr/>
              <a:t>289</a:t>
            </a:fld>
            <a:endParaRPr lang="en-US"/>
          </a:p>
        </p:txBody>
      </p:sp>
    </p:spTree>
    <p:extLst>
      <p:ext uri="{BB962C8B-B14F-4D97-AF65-F5344CB8AC3E}">
        <p14:creationId xmlns:p14="http://schemas.microsoft.com/office/powerpoint/2010/main" val="23001761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 OCPP e a disseminação do protocolo...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354993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err="1">
                <a:solidFill>
                  <a:schemeClr val="accent1">
                    <a:lumMod val="75000"/>
                  </a:schemeClr>
                </a:solidFill>
                <a:latin typeface="Abadi Extra Light" panose="020B0204020104020204" pitchFamily="34" charset="0"/>
              </a:rPr>
              <a:t>rquitetura</a:t>
            </a:r>
            <a:r>
              <a:rPr lang="pt-BR" b="1" dirty="0">
                <a:solidFill>
                  <a:schemeClr val="accent1">
                    <a:lumMod val="75000"/>
                  </a:schemeClr>
                </a:solidFill>
                <a:latin typeface="Abadi Extra Light" panose="020B0204020104020204" pitchFamily="34" charset="0"/>
              </a:rPr>
              <a:t> do OCPP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Tipos de comandos do </a:t>
            </a:r>
            <a:r>
              <a:rPr lang="pt-BR" dirty="0" err="1">
                <a:solidFill>
                  <a:schemeClr val="accent1">
                    <a:lumMod val="75000"/>
                  </a:schemeClr>
                </a:solidFill>
                <a:latin typeface="Abadi Extra Light" panose="020B0204020104020204" pitchFamily="34" charset="0"/>
              </a:rPr>
              <a:t>ocpp</a:t>
            </a:r>
            <a:r>
              <a:rPr lang="pt-BR" dirty="0">
                <a:solidFill>
                  <a:schemeClr val="accent1">
                    <a:lumMod val="75000"/>
                  </a:schemeClr>
                </a:solidFill>
                <a:latin typeface="Abadi Extra Light" panose="020B0204020104020204" pitchFamily="34" charset="0"/>
              </a:rPr>
              <a:t>, com envio e resposta.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5791545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Introdução sobre o OCPP 1.5, tecnologia </a:t>
            </a:r>
            <a:r>
              <a:rPr lang="pt-BR" dirty="0" err="1">
                <a:solidFill>
                  <a:schemeClr val="accent1">
                    <a:lumMod val="75000"/>
                  </a:schemeClr>
                </a:solidFill>
                <a:latin typeface="Abadi Extra Light" panose="020B0204020104020204" pitchFamily="34" charset="0"/>
              </a:rPr>
              <a:t>soap</a:t>
            </a:r>
            <a:r>
              <a:rPr lang="pt-BR" dirty="0">
                <a:solidFill>
                  <a:schemeClr val="accent1">
                    <a:lumMod val="75000"/>
                  </a:schemeClr>
                </a:solidFill>
                <a:latin typeface="Abadi Extra Light" panose="020B0204020104020204" pitchFamily="34" charset="0"/>
              </a:rPr>
              <a:t>.</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0890202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Comandos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779088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Comandos bidirecionais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5205777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Necessidade de VPN por causa do SOAP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08197200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Arquitetura do SOAP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64722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Parametrizações do SOAP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12373593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o GPRS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9032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c586d5b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c586d5bc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t-BR" sz="1000" b="1" dirty="0">
                <a:latin typeface="Abadi Extra Light" panose="020B0204020104020204" pitchFamily="34" charset="0"/>
              </a:rPr>
              <a:t>RECARGA DE VEÍCULOS ELÉTRICOS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err="1">
                <a:solidFill>
                  <a:schemeClr val="accent2">
                    <a:lumMod val="75000"/>
                  </a:schemeClr>
                </a:solidFill>
                <a:latin typeface="Abadi Extra Light" panose="020B0204020104020204" pitchFamily="34" charset="0"/>
              </a:rPr>
              <a:t>Recarga</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Rápida</a:t>
            </a:r>
            <a:r>
              <a:rPr lang="en-US" sz="1000" b="0" dirty="0">
                <a:solidFill>
                  <a:schemeClr val="accent2">
                    <a:lumMod val="75000"/>
                  </a:schemeClr>
                </a:solidFill>
                <a:latin typeface="Abadi Extra Light" panose="020B0204020104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000" b="0" dirty="0">
              <a:solidFill>
                <a:schemeClr val="accent2">
                  <a:lumMod val="75000"/>
                </a:schemeClr>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a:solidFill>
                  <a:schemeClr val="accent2">
                    <a:lumMod val="75000"/>
                  </a:schemeClr>
                </a:solidFill>
                <a:latin typeface="Abadi Extra Light" panose="020B0204020104020204" pitchFamily="34" charset="0"/>
              </a:rPr>
              <a:t>(</a:t>
            </a:r>
            <a:r>
              <a:rPr lang="en-US" sz="1000" b="0" dirty="0" err="1">
                <a:solidFill>
                  <a:schemeClr val="accent2">
                    <a:lumMod val="75000"/>
                  </a:schemeClr>
                </a:solidFill>
                <a:latin typeface="Abadi Extra Light" panose="020B0204020104020204" pitchFamily="34" charset="0"/>
              </a:rPr>
              <a:t>Informações</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básicas</a:t>
            </a:r>
            <a:r>
              <a:rPr lang="en-US" sz="1000" b="0" dirty="0">
                <a:solidFill>
                  <a:schemeClr val="accent2">
                    <a:lumMod val="75000"/>
                  </a:schemeClr>
                </a:solidFill>
                <a:latin typeface="Abadi Extra Light" panose="020B0204020104020204" pitchFamily="34" charset="0"/>
              </a:rPr>
              <a:t> no slide)</a:t>
            </a:r>
          </a:p>
          <a:p>
            <a:pPr marL="0" lvl="0" indent="0" algn="l"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p:txBody>
      </p:sp>
      <p:sp>
        <p:nvSpPr>
          <p:cNvPr id="225" name="Google Shape;225;ga0c586d5bc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27</a:t>
            </a:fld>
            <a:endParaRPr/>
          </a:p>
        </p:txBody>
      </p:sp>
    </p:spTree>
    <p:extLst>
      <p:ext uri="{BB962C8B-B14F-4D97-AF65-F5344CB8AC3E}">
        <p14:creationId xmlns:p14="http://schemas.microsoft.com/office/powerpoint/2010/main" val="415991783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DNS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299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9537416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Estruturação de uma VPN</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38232133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1.5</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Exemplo de VPN</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5"/>
          </p:nvPr>
        </p:nvSpPr>
        <p:spPr/>
        <p:txBody>
          <a:bodyPr/>
          <a:lstStyle/>
          <a:p>
            <a:fld id="{CA2D21D1-52E2-420B-B491-CFF6D7BB79FB}" type="slidenum">
              <a:rPr lang="en-US" smtClean="0"/>
              <a:pPr/>
              <a:t>301</a:t>
            </a:fld>
            <a:endParaRPr lang="en-US"/>
          </a:p>
        </p:txBody>
      </p:sp>
    </p:spTree>
    <p:extLst>
      <p:ext uri="{BB962C8B-B14F-4D97-AF65-F5344CB8AC3E}">
        <p14:creationId xmlns:p14="http://schemas.microsoft.com/office/powerpoint/2010/main" val="31126420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Introdução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8676465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Arquitetura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1312417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Estrutura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Estrutura de comandos do OCPP 1.6</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20161810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Outros protocolos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o slide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2519760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protocolos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a necessidade de os </a:t>
            </a:r>
            <a:r>
              <a:rPr lang="pt-BR" dirty="0" err="1">
                <a:solidFill>
                  <a:schemeClr val="accent1">
                    <a:lumMod val="75000"/>
                  </a:schemeClr>
                </a:solidFill>
                <a:latin typeface="Abadi Extra Light" panose="020B0204020104020204" pitchFamily="34" charset="0"/>
              </a:rPr>
              <a:t>eMSP</a:t>
            </a:r>
            <a:r>
              <a:rPr lang="pt-BR" dirty="0">
                <a:solidFill>
                  <a:schemeClr val="accent1">
                    <a:lumMod val="75000"/>
                  </a:schemeClr>
                </a:solidFill>
                <a:latin typeface="Abadi Extra Light" panose="020B0204020104020204" pitchFamily="34" charset="0"/>
              </a:rPr>
              <a:t> buscarem a solução de roaming para aumentar a competitividade e os benefícios a toda a cadeia.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5593990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OCPI</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Estrutura e adesão do OCPI por parte das </a:t>
            </a:r>
            <a:r>
              <a:rPr lang="pt-BR" dirty="0" err="1">
                <a:solidFill>
                  <a:schemeClr val="accent1">
                    <a:lumMod val="75000"/>
                  </a:schemeClr>
                </a:solidFill>
                <a:latin typeface="Abadi Extra Light" panose="020B0204020104020204" pitchFamily="34" charset="0"/>
              </a:rPr>
              <a:t>eMSP</a:t>
            </a:r>
            <a:r>
              <a:rPr lang="pt-BR" dirty="0">
                <a:solidFill>
                  <a:schemeClr val="accent1">
                    <a:lumMod val="75000"/>
                  </a:schemeClr>
                </a:solidFill>
                <a:latin typeface="Abadi Extra Light" panose="020B0204020104020204" pitchFamily="34" charset="0"/>
              </a:rPr>
              <a:t>..</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309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9138211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OICP</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Estrutura e adesão do OICP por parte das </a:t>
            </a:r>
            <a:r>
              <a:rPr lang="pt-BR" dirty="0" err="1">
                <a:solidFill>
                  <a:schemeClr val="accent1">
                    <a:lumMod val="75000"/>
                  </a:schemeClr>
                </a:solidFill>
                <a:latin typeface="Abadi Extra Light" panose="020B0204020104020204" pitchFamily="34" charset="0"/>
              </a:rPr>
              <a:t>eMSP</a:t>
            </a:r>
            <a:r>
              <a:rPr lang="pt-BR" dirty="0">
                <a:solidFill>
                  <a:schemeClr val="accent1">
                    <a:lumMod val="75000"/>
                  </a:schemeClr>
                </a:solidFill>
                <a:latin typeface="Abadi Extra Light" panose="020B0204020104020204" pitchFamily="34" charset="0"/>
              </a:rPr>
              <a:t>..</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73368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0c586d5b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0c586d5bc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pt-BR" sz="1000" b="1" dirty="0">
                <a:latin typeface="Abadi Extra Light" panose="020B0204020104020204" pitchFamily="34" charset="0"/>
              </a:rPr>
              <a:t>RECARGA DE VEÍCULOS ELÉTRICOS</a:t>
            </a:r>
            <a:endParaRPr lang="pt-BR" sz="1000" b="1"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err="1">
                <a:solidFill>
                  <a:schemeClr val="accent2">
                    <a:lumMod val="75000"/>
                  </a:schemeClr>
                </a:solidFill>
                <a:latin typeface="Abadi Extra Light" panose="020B0204020104020204" pitchFamily="34" charset="0"/>
              </a:rPr>
              <a:t>Recarga</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Ultrarrápida</a:t>
            </a:r>
            <a:r>
              <a:rPr lang="en-US" sz="1000" b="0" dirty="0">
                <a:solidFill>
                  <a:schemeClr val="accent2">
                    <a:lumMod val="75000"/>
                  </a:schemeClr>
                </a:solidFill>
                <a:latin typeface="Abadi Extra Light" panose="020B0204020104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000" b="0" dirty="0">
              <a:solidFill>
                <a:schemeClr val="accent2">
                  <a:lumMod val="75000"/>
                </a:schemeClr>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0" dirty="0">
                <a:solidFill>
                  <a:schemeClr val="accent2">
                    <a:lumMod val="75000"/>
                  </a:schemeClr>
                </a:solidFill>
                <a:latin typeface="Abadi Extra Light" panose="020B0204020104020204" pitchFamily="34" charset="0"/>
              </a:rPr>
              <a:t>(</a:t>
            </a:r>
            <a:r>
              <a:rPr lang="en-US" sz="1000" b="0" dirty="0" err="1">
                <a:solidFill>
                  <a:schemeClr val="accent2">
                    <a:lumMod val="75000"/>
                  </a:schemeClr>
                </a:solidFill>
                <a:latin typeface="Abadi Extra Light" panose="020B0204020104020204" pitchFamily="34" charset="0"/>
              </a:rPr>
              <a:t>Informações</a:t>
            </a:r>
            <a:r>
              <a:rPr lang="en-US" sz="1000" b="0" dirty="0">
                <a:solidFill>
                  <a:schemeClr val="accent2">
                    <a:lumMod val="75000"/>
                  </a:schemeClr>
                </a:solidFill>
                <a:latin typeface="Abadi Extra Light" panose="020B0204020104020204" pitchFamily="34" charset="0"/>
              </a:rPr>
              <a:t> </a:t>
            </a:r>
            <a:r>
              <a:rPr lang="en-US" sz="1000" b="0" dirty="0" err="1">
                <a:solidFill>
                  <a:schemeClr val="accent2">
                    <a:lumMod val="75000"/>
                  </a:schemeClr>
                </a:solidFill>
                <a:latin typeface="Abadi Extra Light" panose="020B0204020104020204" pitchFamily="34" charset="0"/>
              </a:rPr>
              <a:t>básicas</a:t>
            </a:r>
            <a:r>
              <a:rPr lang="en-US" sz="1000" b="0" dirty="0">
                <a:solidFill>
                  <a:schemeClr val="accent2">
                    <a:lumMod val="75000"/>
                  </a:schemeClr>
                </a:solidFill>
                <a:latin typeface="Abadi Extra Light" panose="020B0204020104020204" pitchFamily="34" charset="0"/>
              </a:rPr>
              <a:t> no slide)</a:t>
            </a: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Descrição:</a:t>
            </a:r>
            <a:endParaRP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As estações de recarga doméstica possuem equipamentos de carga lenta, o que significa que a recarga será feita entre 4 e 8 horas e média. São usadas para recarga noturna em sua maioria, e para cargas diárias de até 100%, com uma necessidade de 220Vac da rede. A carga nesse caso é feita em corrente alternada.</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Fonte: </a:t>
            </a: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solidFill>
                  <a:srgbClr val="000000"/>
                </a:solidFill>
                <a:latin typeface="Roboto"/>
                <a:ea typeface="Roboto"/>
                <a:cs typeface="Roboto"/>
                <a:sym typeface="Roboto"/>
              </a:rPr>
              <a:t>http://www.abve.org.br/wp-content/uploads/2018/03/6.pdf</a:t>
            </a:r>
            <a:endParaRPr sz="1000" dirty="0">
              <a:solidFill>
                <a:srgbClr val="000000"/>
              </a:solidFill>
              <a:latin typeface="Roboto"/>
              <a:ea typeface="Roboto"/>
              <a:cs typeface="Roboto"/>
              <a:sym typeface="Roboto"/>
            </a:endParaRPr>
          </a:p>
        </p:txBody>
      </p:sp>
      <p:sp>
        <p:nvSpPr>
          <p:cNvPr id="225" name="Google Shape;225;ga0c586d5bc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28</a:t>
            </a:fld>
            <a:endParaRPr/>
          </a:p>
        </p:txBody>
      </p:sp>
    </p:spTree>
    <p:extLst>
      <p:ext uri="{BB962C8B-B14F-4D97-AF65-F5344CB8AC3E}">
        <p14:creationId xmlns:p14="http://schemas.microsoft.com/office/powerpoint/2010/main" val="10669611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Instalações Elétricas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 instalação elétrica de um carregador de veículo elétrico é semelhante a de diferentes equipamentos, como ar condicionado, por exemplo. Porém com pequenas diferenças que impactam também em diferentes exigências técnicas, como o caso do DR Tipo B. Como qualquer alteração na instalação elétrica, para se instalar um carregador, é necessário primeiro haver uma vistoria no local, a fim de verificar se há algum tipo de limitação técnica na instalação, e se ela vai suportar a nova carga. A instalação elétrica do carregador deve seguir principalmente a norma NBR 5410 – Instalações Elétricas em Baixa Tensão, 2005, a principal norma e que vai balizar quase a totalidade da temática técnica. Os instaladores também devem estar aptos a realizar a instalação e o procedimento deve seguir a NR-10 – Regulamento de segurança com instalações elétricas. A instalação de um carregador necessita de um projeto elétrico prévio, e emissão de uma ART – Anotação de Responsabilidade Técnica, emitido no CREA – Conselho Regional de Engenharia e Agronomia, mesmo que não seja obrigatório por parte da distribuidora de energia. </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 complexidade de uma instalação de carregadores pode variar muito, dependendo da potência e quantidade de carregadores que serão instalados. Um instalação para um carregador de 3,6 kVA é simples de se fazer, talvez menos complexa que a de um ar condicionado, porém a instalação de um único carregador </a:t>
            </a:r>
            <a:r>
              <a:rPr lang="pt-BR" dirty="0" err="1">
                <a:solidFill>
                  <a:schemeClr val="accent1">
                    <a:lumMod val="75000"/>
                  </a:schemeClr>
                </a:solidFill>
                <a:latin typeface="Abadi Extra Light" panose="020B0204020104020204" pitchFamily="34" charset="0"/>
              </a:rPr>
              <a:t>ultra-rápido</a:t>
            </a:r>
            <a:r>
              <a:rPr lang="pt-BR" dirty="0">
                <a:solidFill>
                  <a:schemeClr val="accent1">
                    <a:lumMod val="75000"/>
                  </a:schemeClr>
                </a:solidFill>
                <a:latin typeface="Abadi Extra Light" panose="020B0204020104020204" pitchFamily="34" charset="0"/>
              </a:rPr>
              <a:t> de 150 kVA envolve a alocação de um transformador, podendo envolver proteções em média tensão, cabine primária, e demais critérios estabelecidos na NBR 14039 – Instalações Elétricas em Média Tensão. As orientações apresentadas ao longo do curso podem ser aplicadas para carregadores </a:t>
            </a:r>
            <a:r>
              <a:rPr lang="pt-BR" dirty="0" err="1">
                <a:solidFill>
                  <a:schemeClr val="accent1">
                    <a:lumMod val="75000"/>
                  </a:schemeClr>
                </a:solidFill>
                <a:latin typeface="Abadi Extra Light" panose="020B0204020104020204" pitchFamily="34" charset="0"/>
              </a:rPr>
              <a:t>semi-rápidos</a:t>
            </a:r>
            <a:r>
              <a:rPr lang="pt-BR" dirty="0">
                <a:solidFill>
                  <a:schemeClr val="accent1">
                    <a:lumMod val="75000"/>
                  </a:schemeClr>
                </a:solidFill>
                <a:latin typeface="Abadi Extra Light" panose="020B0204020104020204" pitchFamily="34" charset="0"/>
              </a:rPr>
              <a:t>, com potência de até 22 kVA (trifásico, 32 A). No caso de potências superiores, é necessário que se faça uma avaliação específica com uma equipe técnica qualificada.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solidFill>
                <a:schemeClr val="accent1">
                  <a:lumMod val="75000"/>
                </a:schemeClr>
              </a:solidFill>
              <a:latin typeface="Abadi Extra Light" panose="020B0204020104020204" pitchFamily="34" charset="0"/>
            </a:endParaRPr>
          </a:p>
          <a:p>
            <a:pPr marL="228600" indent="-228600">
              <a:buFont typeface="+mj-lt"/>
              <a:buAutoNum type="arabicPeriod"/>
            </a:pPr>
            <a:r>
              <a:rPr lang="pt-BR" sz="1050" kern="1200" dirty="0">
                <a:solidFill>
                  <a:schemeClr val="tx1"/>
                </a:solidFill>
                <a:effectLst/>
                <a:latin typeface="+mn-lt"/>
                <a:ea typeface="+mn-ea"/>
                <a:cs typeface="+mn-cs"/>
              </a:rPr>
              <a:t>NBR 5410</a:t>
            </a:r>
          </a:p>
          <a:p>
            <a:pPr marL="228600" indent="-228600">
              <a:buFont typeface="+mj-lt"/>
              <a:buAutoNum type="arabicPeriod"/>
            </a:pPr>
            <a:endParaRPr lang="pt-BR" sz="1050" kern="1200" dirty="0">
              <a:solidFill>
                <a:schemeClr val="tx1"/>
              </a:solidFill>
              <a:effectLst/>
              <a:latin typeface="+mn-lt"/>
              <a:ea typeface="+mn-ea"/>
              <a:cs typeface="+mn-cs"/>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6183997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Além de se observar a NBR 5410, os projetistas também devem observar a IEC 60364-7-722 – Requisitos para locais ou instalações especiais / Alimentação para veículos elétricos. No item 722.314.101 desta norma, é apresentado que os alimentadores para carregadores de veículos elétricos devem ser dedicados, ou seja, deve ser utilizado um circuito alimentador por carregador.</a:t>
            </a:r>
          </a:p>
          <a:p>
            <a:r>
              <a:rPr lang="pt-BR" dirty="0">
                <a:solidFill>
                  <a:schemeClr val="accent1">
                    <a:lumMod val="75000"/>
                  </a:schemeClr>
                </a:solidFill>
                <a:latin typeface="Abadi Extra Light" panose="020B0204020104020204" pitchFamily="34" charset="0"/>
              </a:rPr>
              <a:t>Apesar de ser obrigatório que o alimentador (cabos, disjuntor, dispositivos de proteção) sejam dedicados, a infraestrutura (eletroduto, leito, eletrocalha) podem ser compartilhados.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solidFill>
                <a:schemeClr val="accent1">
                  <a:lumMod val="75000"/>
                </a:schemeClr>
              </a:solidFill>
              <a:latin typeface="Abadi Extra Light" panose="020B0204020104020204" pitchFamily="34" charset="0"/>
            </a:endParaRPr>
          </a:p>
          <a:p>
            <a:pPr marL="228600" indent="-228600">
              <a:buFont typeface="+mj-lt"/>
              <a:buAutoNum type="arabicPeriod"/>
            </a:pPr>
            <a:r>
              <a:rPr lang="pt-BR" sz="1050" dirty="0">
                <a:solidFill>
                  <a:schemeClr val="accent1">
                    <a:lumMod val="75000"/>
                  </a:schemeClr>
                </a:solidFill>
                <a:latin typeface="Abadi Extra Light" panose="020B0204020104020204" pitchFamily="34" charset="0"/>
              </a:rPr>
              <a:t>IEC 60364-7-722 </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640984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 modo de projetar um circuito para alimentar um carregador de veículo elétrico não muda em nada de qualquer outro circuito, ou seja, pode ser usada a NBR 5410 e seus critérios de dimensionamento. Porém, é importante observar que um veículo pode ficar carregando na corrente nominal (16 A, 32 A, ...) por até 16 horas, o que acarretará no aquecimento do cabo, disjuntor, por consequência do efeito Joule (perdas ôhmicas por calor), o que poderá comprometer a isolação do condutor e também causar o disparo do disjuntor por sobrecorrente, caso não esteja corretamente dimensionado. Portanto, é importante considerar esse aquecimento e deixar uma “folga” no dimensionamento, mas jamais esquecendo-se que o papel do disjuntor é proteger o cabo, portanto ao aumentar a capacidade do disjuntor, deve-se aumentar também a capacidade de condução do cabo.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Tanto no carregador lento como no rápido e </a:t>
            </a:r>
            <a:r>
              <a:rPr lang="pt-BR" dirty="0" err="1">
                <a:solidFill>
                  <a:schemeClr val="accent1">
                    <a:lumMod val="75000"/>
                  </a:schemeClr>
                </a:solidFill>
                <a:latin typeface="Abadi Extra Light" panose="020B0204020104020204" pitchFamily="34" charset="0"/>
              </a:rPr>
              <a:t>ultra-rápido</a:t>
            </a:r>
            <a:r>
              <a:rPr lang="pt-BR" dirty="0">
                <a:solidFill>
                  <a:schemeClr val="accent1">
                    <a:lumMod val="75000"/>
                  </a:schemeClr>
                </a:solidFill>
                <a:latin typeface="Abadi Extra Light" panose="020B0204020104020204" pitchFamily="34" charset="0"/>
              </a:rPr>
              <a:t>, a corrente que alimenta o carregador é sempre alternada, sendo injetada da instalação elétrica. A diferença nos modos é que a retificação pode ocorrer dentro do carregador ou mesmo dentro do carro, variando conforme os modos de recarga.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solidFill>
                <a:schemeClr val="accent1">
                  <a:lumMod val="75000"/>
                </a:schemeClr>
              </a:solidFill>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1718368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Todos os tipos de carregadores são alimentados em corrente alternada, sendo a diferença então na forma de corrente que sai do carregador e vai para o veículo elétrico. No caso dos carregadores lentos e </a:t>
            </a:r>
            <a:r>
              <a:rPr lang="pt-BR" dirty="0" err="1">
                <a:solidFill>
                  <a:schemeClr val="accent1">
                    <a:lumMod val="75000"/>
                  </a:schemeClr>
                </a:solidFill>
                <a:latin typeface="Abadi Extra Light" panose="020B0204020104020204" pitchFamily="34" charset="0"/>
              </a:rPr>
              <a:t>semi-rápidos</a:t>
            </a:r>
            <a:r>
              <a:rPr lang="pt-BR" dirty="0">
                <a:solidFill>
                  <a:schemeClr val="accent1">
                    <a:lumMod val="75000"/>
                  </a:schemeClr>
                </a:solidFill>
                <a:latin typeface="Abadi Extra Light" panose="020B0204020104020204" pitchFamily="34" charset="0"/>
              </a:rPr>
              <a:t>, Modo 2 e Modo 3 de recarga, a corrente é retificada no carregador </a:t>
            </a:r>
            <a:r>
              <a:rPr lang="pt-BR" dirty="0" err="1">
                <a:solidFill>
                  <a:schemeClr val="accent1">
                    <a:lumMod val="75000"/>
                  </a:schemeClr>
                </a:solidFill>
                <a:latin typeface="Abadi Extra Light" panose="020B0204020104020204" pitchFamily="34" charset="0"/>
              </a:rPr>
              <a:t>on</a:t>
            </a:r>
            <a:r>
              <a:rPr lang="pt-BR" dirty="0">
                <a:solidFill>
                  <a:schemeClr val="accent1">
                    <a:lumMod val="75000"/>
                  </a:schemeClr>
                </a:solidFill>
                <a:latin typeface="Abadi Extra Light" panose="020B0204020104020204" pitchFamily="34" charset="0"/>
              </a:rPr>
              <a:t> board do </a:t>
            </a:r>
            <a:r>
              <a:rPr lang="pt-BR" dirty="0" err="1">
                <a:solidFill>
                  <a:schemeClr val="accent1">
                    <a:lumMod val="75000"/>
                  </a:schemeClr>
                </a:solidFill>
                <a:latin typeface="Abadi Extra Light" panose="020B0204020104020204" pitchFamily="34" charset="0"/>
              </a:rPr>
              <a:t>vecíulo</a:t>
            </a:r>
            <a:r>
              <a:rPr lang="pt-BR" dirty="0">
                <a:solidFill>
                  <a:schemeClr val="accent1">
                    <a:lumMod val="75000"/>
                  </a:schemeClr>
                </a:solidFill>
                <a:latin typeface="Abadi Extra Light" panose="020B0204020104020204" pitchFamily="34" charset="0"/>
              </a:rPr>
              <a:t>, e então armazenada nas baterias. No caso dos carregadores rápidos e </a:t>
            </a:r>
            <a:r>
              <a:rPr lang="pt-BR" dirty="0" err="1">
                <a:solidFill>
                  <a:schemeClr val="accent1">
                    <a:lumMod val="75000"/>
                  </a:schemeClr>
                </a:solidFill>
                <a:latin typeface="Abadi Extra Light" panose="020B0204020104020204" pitchFamily="34" charset="0"/>
              </a:rPr>
              <a:t>ultra-rápidos</a:t>
            </a:r>
            <a:r>
              <a:rPr lang="pt-BR" dirty="0">
                <a:solidFill>
                  <a:schemeClr val="accent1">
                    <a:lumMod val="75000"/>
                  </a:schemeClr>
                </a:solidFill>
                <a:latin typeface="Abadi Extra Light" panose="020B0204020104020204" pitchFamily="34" charset="0"/>
              </a:rPr>
              <a:t>, Modo 4 de recarga, a corrente é retificada no próprio carregador e injetada diretamente em corrente contínua nas baterias de veículo. Todo o gerenciamento desta carga das baterias é feita pelo BMS – </a:t>
            </a:r>
            <a:r>
              <a:rPr lang="pt-BR" dirty="0" err="1">
                <a:solidFill>
                  <a:schemeClr val="accent1">
                    <a:lumMod val="75000"/>
                  </a:schemeClr>
                </a:solidFill>
                <a:latin typeface="Abadi Extra Light" panose="020B0204020104020204" pitchFamily="34" charset="0"/>
              </a:rPr>
              <a:t>Battery</a:t>
            </a:r>
            <a:r>
              <a:rPr lang="pt-BR" dirty="0">
                <a:solidFill>
                  <a:schemeClr val="accent1">
                    <a:lumMod val="75000"/>
                  </a:schemeClr>
                </a:solidFill>
                <a:latin typeface="Abadi Extra Light" panose="020B0204020104020204" pitchFamily="34" charset="0"/>
              </a:rPr>
              <a:t> Management System. </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3384892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 dimensionamento de um circuito alimentador deve considerar três principais critérios, segundo a seção 6.2 da NBR 5410:</a:t>
            </a:r>
          </a:p>
          <a:p>
            <a:pPr marL="285750" indent="-285750">
              <a:buFont typeface="Wingdings" panose="05000000000000000000" pitchFamily="2" charset="2"/>
              <a:buChar char="Ø"/>
            </a:pPr>
            <a:r>
              <a:rPr lang="pt-BR" dirty="0">
                <a:solidFill>
                  <a:schemeClr val="accent1">
                    <a:lumMod val="75000"/>
                  </a:schemeClr>
                </a:solidFill>
                <a:latin typeface="Abadi Extra Light" panose="020B0204020104020204" pitchFamily="34" charset="0"/>
              </a:rPr>
              <a:t>Capacidade de condução de corrente</a:t>
            </a:r>
          </a:p>
          <a:p>
            <a:pPr marL="285750" indent="-285750">
              <a:buFont typeface="Wingdings" panose="05000000000000000000" pitchFamily="2" charset="2"/>
              <a:buChar char="Ø"/>
            </a:pPr>
            <a:r>
              <a:rPr lang="pt-BR" dirty="0">
                <a:solidFill>
                  <a:schemeClr val="accent1">
                    <a:lumMod val="75000"/>
                  </a:schemeClr>
                </a:solidFill>
                <a:latin typeface="Abadi Extra Light" panose="020B0204020104020204" pitchFamily="34" charset="0"/>
              </a:rPr>
              <a:t>Queda de tensão</a:t>
            </a:r>
          </a:p>
          <a:p>
            <a:pPr marL="285750" indent="-285750">
              <a:buFont typeface="Wingdings" panose="05000000000000000000" pitchFamily="2" charset="2"/>
              <a:buChar char="Ø"/>
            </a:pPr>
            <a:r>
              <a:rPr lang="pt-BR" dirty="0">
                <a:solidFill>
                  <a:schemeClr val="accent1">
                    <a:lumMod val="75000"/>
                  </a:schemeClr>
                </a:solidFill>
                <a:latin typeface="Abadi Extra Light" panose="020B0204020104020204" pitchFamily="34" charset="0"/>
              </a:rPr>
              <a:t>Seccionamento automático da alimentação</a:t>
            </a:r>
          </a:p>
          <a:p>
            <a:pPr marL="285750" indent="-285750">
              <a:buFont typeface="Wingdings" panose="05000000000000000000" pitchFamily="2" charset="2"/>
              <a:buChar char="Ø"/>
            </a:pPr>
            <a:endParaRPr lang="pt-BR" dirty="0">
              <a:solidFill>
                <a:schemeClr val="accent1">
                  <a:lumMod val="75000"/>
                </a:schemeClr>
              </a:solidFill>
              <a:latin typeface="Abadi Extra Light" panose="020B0204020104020204" pitchFamily="34" charset="0"/>
            </a:endParaRPr>
          </a:p>
          <a:p>
            <a:pPr marL="0" indent="0">
              <a:buFont typeface="Wingdings" panose="05000000000000000000" pitchFamily="2" charset="2"/>
              <a:buNone/>
            </a:pPr>
            <a:r>
              <a:rPr lang="pt-BR" dirty="0">
                <a:solidFill>
                  <a:schemeClr val="accent1">
                    <a:lumMod val="75000"/>
                  </a:schemeClr>
                </a:solidFill>
                <a:latin typeface="Abadi Extra Light" panose="020B0204020104020204" pitchFamily="34" charset="0"/>
              </a:rPr>
              <a:t>O projeto de dimensionamento deve atender simultaneamente os três critérios.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78224731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 capacidade de condução de corrente é o quanto um condutor, em determinadas condições de aplicação, temperatura e outras variáveis, pode conduzir corrente elétrica ao longo de sua vida útil sem degradar a isolação. Essa degradação acontece por meio do aquecimento excessivo do condutor, e cada tipo de material isolante possui a sua determinada temperatura de trabalho. </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 método descrito na seção 6.2.5 da NBR 5410 consiste em se aplicar fatores de correção que influenciam no aquecimento dos condutores e que devem ser considerados no dimensionamento, entre esses fatores estão: método de instalação (eletroduto embutido, eletroduto aparente, cabo multipolar ao ar livre, eletroduto enterrado, ...), temperatura ambiente, resistividade térmica do solo, agrupamento de circuitos, número de condutores carregados, fator de potência. Após aplicar ao condutor previamente selecionado, deve-se verificar se a capacidade de condução de corrente ainda atende ao requisito de projeto. Caso a corrente esteja inferior à necessária, deve-se selecionar um novo condutor e refazer os cálculos com os fatores.</a:t>
            </a:r>
          </a:p>
          <a:p>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79816824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 queda de tensão é uma consequência natural do efeito Joule, o qual parte da potência transportada é perdida em forma de calor, ao longo do condutor, assim a tensão ao final do alimentador é inferior à inicial. Porém, apesar de inevitável, é dever do projetista controlar o quanto se pode ter de queda de tensão no circuito, já que uma tensão mais baixa que a nominal pode interferir no correto funcionamento de equipamentos, podendo até mesmo causar danos.</a:t>
            </a:r>
          </a:p>
          <a:p>
            <a:r>
              <a:rPr lang="pt-BR" dirty="0">
                <a:solidFill>
                  <a:schemeClr val="accent1">
                    <a:lumMod val="75000"/>
                  </a:schemeClr>
                </a:solidFill>
                <a:latin typeface="Abadi Extra Light" panose="020B0204020104020204" pitchFamily="34" charset="0"/>
              </a:rPr>
              <a:t>Os veículos elétricos possuem internamente sistemas de segurança, e um deles é sobre a tensão de alimentação, sendo assim, caso identificada uma tensão de alimentação geralmente inferior a 15%, é interrompido o processo de recarga, a fim de proteger o carregador </a:t>
            </a:r>
            <a:r>
              <a:rPr lang="pt-BR" dirty="0" err="1">
                <a:solidFill>
                  <a:schemeClr val="accent1">
                    <a:lumMod val="75000"/>
                  </a:schemeClr>
                </a:solidFill>
                <a:latin typeface="Abadi Extra Light" panose="020B0204020104020204" pitchFamily="34" charset="0"/>
              </a:rPr>
              <a:t>on</a:t>
            </a:r>
            <a:r>
              <a:rPr lang="pt-BR" dirty="0">
                <a:solidFill>
                  <a:schemeClr val="accent1">
                    <a:lumMod val="75000"/>
                  </a:schemeClr>
                </a:solidFill>
                <a:latin typeface="Abadi Extra Light" panose="020B0204020104020204" pitchFamily="34" charset="0"/>
              </a:rPr>
              <a:t> board e demais componentes garanta veículo.</a:t>
            </a:r>
          </a:p>
          <a:p>
            <a:r>
              <a:rPr lang="pt-BR" dirty="0">
                <a:solidFill>
                  <a:schemeClr val="accent1">
                    <a:lumMod val="75000"/>
                  </a:schemeClr>
                </a:solidFill>
                <a:latin typeface="Abadi Extra Light" panose="020B0204020104020204" pitchFamily="34" charset="0"/>
              </a:rPr>
              <a:t>A NBR 5410, no item 6.2.7, estabelece que em nenhum caso a queda de tensão deve ser superior a 5% entre o ponto de entrega da energia até o uso final.</a:t>
            </a:r>
          </a:p>
          <a:p>
            <a:r>
              <a:rPr lang="pt-BR" dirty="0">
                <a:solidFill>
                  <a:schemeClr val="accent1">
                    <a:lumMod val="75000"/>
                  </a:schemeClr>
                </a:solidFill>
                <a:latin typeface="Abadi Extra Light" panose="020B0204020104020204" pitchFamily="34" charset="0"/>
              </a:rPr>
              <a:t>Deve-se calcular a queda de tensão com o condutor selecionado, e caso este não seja suficiente, então deve-se aumentar a seção e realizar novamente os cálculos, verificando se os demais critérios também serão atendidos.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Observação: Neste caso, é importante considerar que algumas edificações já construídas não atendem requisitos adequados de queda de tensão, então mesmo que o projetista garanta uma queda de, por exemplo, 3%, a queda total pode ser ainda maior. A fim de mitigar este risco no projeto, é necessário realizar uma boa vistoria técnica a fim de prever de antemão o problema, e se for o caso considerar uma queda de tensão ainda menor.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319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1514314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Alimentação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 seccionamento automático da alimentação é um mecanismo de proteção que está previsto no item 5.1.2.2.4, e deve ser aplicado a todos os circuitos de uma instalação, e é possível de se projetar e dimensionar para que mesmo um disjuntor, mediante à mínima potência de curto-circuito, possa seccionar. Como a IEC 60364-7-722 no item X obriga o uso do dispositivo DR – Diferencial Residual, o projetista não precisa calcular a coordenação de seccionamento automático do disjuntor, bastando inserir um DR adequado ao circuito.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6044166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Algumas proteções são necessárias para se proteger a instalação elétrica, os cabos, os usuários e também equipamentos, como o próprio carregador e o veículo elétrico. O objetivo da proteção é proteger o usuário e equipamento a riscos de danos inaceitáveis, como é o caso de danos que possam colocar a vida em risco, portanto mesmo com o uso das proteções, danos menores podem ocorrer.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95000099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a proteção básica da instalação e dos equipamentos, pois não se pode colocar os usuários em risco.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61778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000" b="1" dirty="0">
                <a:solidFill>
                  <a:schemeClr val="accent1">
                    <a:lumMod val="50000"/>
                  </a:schemeClr>
                </a:solidFill>
                <a:latin typeface="Abadi Extra Light" panose="020B0204020104020204" pitchFamily="34" charset="0"/>
                <a:ea typeface="Yu Mincho"/>
                <a:cs typeface="Segoe UI" panose="020B0502040204020203" pitchFamily="34" charset="0"/>
              </a:rPr>
              <a:t>CARREGADORES DE VEÍCULOS ELÉTIRICOS NO MUNDO</a:t>
            </a:r>
            <a:endParaRPr lang="pt-BR" sz="1000" b="1"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000" dirty="0">
                <a:latin typeface="Abadi Extra Light" panose="020B0204020104020204" pitchFamily="34" charset="0"/>
              </a:rPr>
              <a:t>No final de 2019, havia 7,3 milhões de carregadores de veículos elétricos instalados em todo o mundo, com um crescimento</a:t>
            </a:r>
            <a:r>
              <a:rPr lang="pt-BR" sz="1000" baseline="0" dirty="0">
                <a:latin typeface="Abadi Extra Light" panose="020B0204020104020204" pitchFamily="34" charset="0"/>
              </a:rPr>
              <a:t> de 40% em relação ao ano anterior.</a:t>
            </a:r>
            <a:r>
              <a:rPr lang="pt-BR" sz="1000" dirty="0">
                <a:latin typeface="Abadi Extra Light" panose="020B0204020104020204" pitchFamily="34" charset="0"/>
              </a:rPr>
              <a:t>, dos quais 6,5 milhões eram carregadores de veículos leves particulares, de recarga</a:t>
            </a:r>
            <a:r>
              <a:rPr lang="pt-BR" sz="1000" baseline="0" dirty="0">
                <a:latin typeface="Abadi Extra Light" panose="020B0204020104020204" pitchFamily="34" charset="0"/>
              </a:rPr>
              <a:t> </a:t>
            </a:r>
            <a:r>
              <a:rPr lang="pt-BR" sz="1000" dirty="0">
                <a:latin typeface="Abadi Extra Light" panose="020B0204020104020204" pitchFamily="34" charset="0"/>
              </a:rPr>
              <a:t>lentos ou normais, usados em casas, condomínios</a:t>
            </a:r>
            <a:r>
              <a:rPr lang="pt-BR" sz="1000" baseline="0" dirty="0">
                <a:latin typeface="Abadi Extra Light" panose="020B0204020104020204" pitchFamily="34" charset="0"/>
              </a:rPr>
              <a:t> </a:t>
            </a:r>
            <a:r>
              <a:rPr lang="pt-BR" sz="1000" dirty="0">
                <a:latin typeface="Abadi Extra Light" panose="020B0204020104020204" pitchFamily="34" charset="0"/>
              </a:rPr>
              <a:t>e locais de trabalho.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000" dirty="0">
                <a:latin typeface="Abadi Extra Light" panose="020B0204020104020204" pitchFamily="34" charset="0"/>
              </a:rPr>
              <a:t>As estimativas para usados no estudo para esses carregadores lentos privados pressupõem que cada carro elétrico é atendido por 1,1 carregadores privados</a:t>
            </a:r>
            <a:r>
              <a:rPr lang="pt-BR" sz="1000" baseline="0" dirty="0">
                <a:latin typeface="Abadi Extra Light" panose="020B0204020104020204" pitchFamily="34" charset="0"/>
              </a:rPr>
              <a:t> </a:t>
            </a:r>
            <a:r>
              <a:rPr lang="pt-BR" sz="1000" dirty="0">
                <a:latin typeface="Abadi Extra Light" panose="020B0204020104020204" pitchFamily="34" charset="0"/>
              </a:rPr>
              <a:t>em média (em casa, ou no local de trabalho).</a:t>
            </a:r>
            <a:endParaRPr lang="en-US" sz="1000" b="0" i="0" u="none" strike="noStrike" kern="1200" cap="none" dirty="0">
              <a:solidFill>
                <a:schemeClr val="tx1"/>
              </a:solidFill>
              <a:effectLst/>
              <a:latin typeface="Abadi Extra Light" panose="020B020402010402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badi Extra Light" panose="020B0204020104020204" pitchFamily="34" charset="0"/>
              </a:rPr>
              <a:t>REFERÊNCIAS: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latin typeface="Abadi Extra Light" panose="020B0204020104020204" pitchFamily="34" charset="0"/>
              </a:rPr>
              <a:t>IEA, Global EV Outlook 2020 </a:t>
            </a:r>
            <a:endParaRPr lang="en-US" sz="1000" dirty="0">
              <a:latin typeface="Abadi Extra Light" panose="020B0204020104020204" pitchFamily="34" charset="0"/>
            </a:endParaRPr>
          </a:p>
          <a:p>
            <a:endParaRPr lang="pt-BR"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000" dirty="0">
              <a:latin typeface="Abadi Extra Light" panose="020B0204020104020204" pitchFamily="34" charset="0"/>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spcBef>
                <a:spcPts val="0"/>
              </a:spcBef>
              <a:spcAft>
                <a:spcPts val="0"/>
              </a:spcAft>
              <a:buClr>
                <a:schemeClr val="dk1"/>
              </a:buClr>
              <a:buFont typeface="Arial"/>
              <a:buNone/>
            </a:pPr>
            <a:endParaRPr sz="1000" dirty="0">
              <a:solidFill>
                <a:srgbClr val="000000"/>
              </a:solidFill>
              <a:latin typeface="Roboto"/>
              <a:ea typeface="Roboto"/>
              <a:cs typeface="Roboto"/>
              <a:sym typeface="Roboto"/>
            </a:endParaRPr>
          </a:p>
        </p:txBody>
      </p:sp>
      <p:sp>
        <p:nvSpPr>
          <p:cNvPr id="301" name="Google Shape;30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29</a:t>
            </a:fld>
            <a:endParaRPr/>
          </a:p>
        </p:txBody>
      </p:sp>
    </p:spTree>
    <p:extLst>
      <p:ext uri="{BB962C8B-B14F-4D97-AF65-F5344CB8AC3E}">
        <p14:creationId xmlns:p14="http://schemas.microsoft.com/office/powerpoint/2010/main" val="218321010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a proteção supletiva da instalação para os casos os quais uma massa pode ser energizada.</a:t>
            </a: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7684250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Os equipamentos devem ser utilizados por pessoas com diferentes estados de saúde, e com diferentes condições climáticas, e mesmo considerando-se os piores casos, o sistema deve ser seguro...</a:t>
            </a:r>
          </a:p>
          <a:p>
            <a:r>
              <a:rPr lang="pt-BR" dirty="0">
                <a:solidFill>
                  <a:schemeClr val="accent1">
                    <a:lumMod val="75000"/>
                  </a:schemeClr>
                </a:solidFill>
                <a:latin typeface="Abadi Extra Light" panose="020B0204020104020204" pitchFamily="34" charset="0"/>
              </a:rPr>
              <a:t>Comentar de BB2 e BB3</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68487526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a diferença de interpretação entre a NBR 5410 e IEC 60364 do ponto de vista da aplicação do DR.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36957909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sobre a estrutura e mecanismo de funcionamento do DR.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26279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Comentar a necessidade do DR Tipo B para casos de fuga de corrente contínua.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480904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Proteções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os diferentes sistemas de proteção nos diferentes modos de recarga.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430261740"/>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Aterramento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Explicar a importância do sistema de aterramento na estrutura.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329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9852764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Aterramento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a arquitetura do sistema carregador e interno do veículo elétrico, e o uso do sistema de aterramento TN-C-S.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8508308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Aterramento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Em instalações específicas o esquema TT pode ser uma boa solução, porém seu projeto é complexo.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1364780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Aterramento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Explicar a imagem dos diferentes modos de recarga.</a:t>
            </a:r>
          </a:p>
          <a:p>
            <a:endParaRPr lang="pt-BR" b="1"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73816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c19a21fbe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9c19a21fb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b="1" dirty="0">
                <a:solidFill>
                  <a:srgbClr val="5FB7F3"/>
                </a:solidFill>
                <a:latin typeface="Abadi" panose="020B0604020104020204" pitchFamily="34" charset="0"/>
                <a:ea typeface="Roboto"/>
                <a:cs typeface="Roboto"/>
                <a:sym typeface="Roboto"/>
              </a:rPr>
              <a:t>A ELETROMOBILIDADE NO SETOR ELÉTRICO...</a:t>
            </a:r>
            <a:endParaRPr lang="pt-BR" sz="800" dirty="0">
              <a:solidFill>
                <a:srgbClr val="5FB7F3"/>
              </a:solidFill>
              <a:latin typeface="Abadi" panose="020B0604020104020204" pitchFamily="34" charset="0"/>
              <a:sym typeface="Calibri"/>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just" rtl="0">
              <a:spcBef>
                <a:spcPts val="0"/>
              </a:spcBef>
              <a:spcAft>
                <a:spcPts val="0"/>
              </a:spcAft>
              <a:buNone/>
            </a:pPr>
            <a:r>
              <a:rPr lang="pt-BR" sz="1000" b="0" dirty="0">
                <a:latin typeface="Abadi Extra Light" panose="020B0204020104020204" pitchFamily="34" charset="0"/>
                <a:ea typeface="Roboto"/>
                <a:cs typeface="Roboto"/>
                <a:sym typeface="Roboto"/>
              </a:rPr>
              <a:t>No mundo há uma capacidade de potência de carregadores instalados de aproximadamente 35 GW, equivalente a mais de 2 vezes a potência da Usina de Itaipu, e podendo chegar a </a:t>
            </a:r>
            <a:r>
              <a:rPr lang="pt-BR" sz="1000" b="0" dirty="0">
                <a:solidFill>
                  <a:schemeClr val="accent2">
                    <a:lumMod val="75000"/>
                  </a:schemeClr>
                </a:solidFill>
                <a:latin typeface="Abadi Extra Light" panose="020B0204020104020204" pitchFamily="34" charset="0"/>
                <a:ea typeface="Roboto"/>
                <a:cs typeface="Roboto"/>
                <a:sym typeface="Roboto"/>
              </a:rPr>
              <a:t>40 “</a:t>
            </a:r>
            <a:r>
              <a:rPr lang="pt-BR" sz="1000" b="0" dirty="0" err="1">
                <a:solidFill>
                  <a:schemeClr val="accent2">
                    <a:lumMod val="75000"/>
                  </a:schemeClr>
                </a:solidFill>
                <a:latin typeface="Abadi Extra Light" panose="020B0204020104020204" pitchFamily="34" charset="0"/>
                <a:ea typeface="Roboto"/>
                <a:cs typeface="Roboto"/>
                <a:sym typeface="Roboto"/>
              </a:rPr>
              <a:t>Itaipus</a:t>
            </a:r>
            <a:r>
              <a:rPr lang="pt-BR" sz="1000" b="0" dirty="0">
                <a:solidFill>
                  <a:schemeClr val="accent2">
                    <a:lumMod val="75000"/>
                  </a:schemeClr>
                </a:solidFill>
                <a:latin typeface="Abadi Extra Light" panose="020B0204020104020204" pitchFamily="34" charset="0"/>
                <a:ea typeface="Roboto"/>
                <a:cs typeface="Roboto"/>
                <a:sym typeface="Roboto"/>
              </a:rPr>
              <a:t>’” de potência em 2030</a:t>
            </a:r>
            <a:r>
              <a:rPr lang="pt-BR" sz="1000" b="0" dirty="0">
                <a:latin typeface="Abadi Extra Light" panose="020B0204020104020204" pitchFamily="34" charset="0"/>
                <a:ea typeface="Roboto"/>
                <a:cs typeface="Roboto"/>
                <a:sym typeface="Roboto"/>
              </a:rPr>
              <a:t>.</a:t>
            </a:r>
          </a:p>
          <a:p>
            <a:pPr marL="0" lvl="0" indent="0" algn="just" rtl="0">
              <a:spcBef>
                <a:spcPts val="0"/>
              </a:spcBef>
              <a:spcAft>
                <a:spcPts val="0"/>
              </a:spcAft>
              <a:buNone/>
            </a:pPr>
            <a:endParaRPr lang="pt-BR" sz="1000" b="0" dirty="0">
              <a:latin typeface="Abadi Extra Light" panose="020B0204020104020204" pitchFamily="34" charset="0"/>
              <a:ea typeface="Roboto"/>
              <a:cs typeface="Roboto"/>
              <a:sym typeface="Roboto"/>
            </a:endParaRPr>
          </a:p>
          <a:p>
            <a:pPr marL="0" lvl="0" indent="0" algn="just" rtl="0">
              <a:spcBef>
                <a:spcPts val="0"/>
              </a:spcBef>
              <a:spcAft>
                <a:spcPts val="0"/>
              </a:spcAft>
              <a:buNone/>
            </a:pPr>
            <a:r>
              <a:rPr lang="pt-BR" sz="1000" b="0" dirty="0">
                <a:latin typeface="Abadi Extra Light" panose="020B0204020104020204" pitchFamily="34" charset="0"/>
                <a:ea typeface="Roboto"/>
                <a:cs typeface="Roboto"/>
                <a:sym typeface="Roboto"/>
              </a:rPr>
              <a:t>A energia armazenada nas baterias dos veículos elétricos no mundo seria </a:t>
            </a:r>
            <a:r>
              <a:rPr lang="pt-BR" sz="1000" b="0" dirty="0">
                <a:solidFill>
                  <a:schemeClr val="accent2">
                    <a:lumMod val="75000"/>
                  </a:schemeClr>
                </a:solidFill>
                <a:latin typeface="Abadi Extra Light" panose="020B0204020104020204" pitchFamily="34" charset="0"/>
                <a:ea typeface="Roboto"/>
                <a:cs typeface="Roboto"/>
                <a:sym typeface="Roboto"/>
              </a:rPr>
              <a:t>capaz de abastecer por um dia todo o Estado de São Paulo</a:t>
            </a:r>
            <a:r>
              <a:rPr lang="pt-BR" sz="1000" b="0" dirty="0">
                <a:latin typeface="Abadi Extra Light" panose="020B0204020104020204" pitchFamily="34" charset="0"/>
                <a:ea typeface="Roboto"/>
                <a:cs typeface="Roboto"/>
                <a:sym typeface="Roboto"/>
              </a:rPr>
              <a:t> (~aprox. 20 milhões de unidades de consumo).</a:t>
            </a:r>
          </a:p>
          <a:p>
            <a:pPr marL="0" lvl="0" indent="0" algn="just" rtl="0">
              <a:spcBef>
                <a:spcPts val="0"/>
              </a:spcBef>
              <a:spcAft>
                <a:spcPts val="0"/>
              </a:spcAft>
              <a:buNone/>
            </a:pPr>
            <a:endParaRPr lang="pt-BR" sz="1000" b="0" dirty="0">
              <a:latin typeface="Abadi Extra Light" panose="020B0204020104020204" pitchFamily="34" charset="0"/>
              <a:ea typeface="Roboto"/>
              <a:cs typeface="Roboto"/>
              <a:sym typeface="Roboto"/>
            </a:endParaRPr>
          </a:p>
          <a:p>
            <a:pPr marL="0" lvl="0" indent="0" algn="just" rtl="0">
              <a:spcBef>
                <a:spcPts val="0"/>
              </a:spcBef>
              <a:spcAft>
                <a:spcPts val="0"/>
              </a:spcAft>
              <a:buNone/>
            </a:pPr>
            <a:r>
              <a:rPr lang="pt-BR" sz="1000" b="0" dirty="0">
                <a:latin typeface="Abadi Extra Light" panose="020B0204020104020204" pitchFamily="34" charset="0"/>
                <a:ea typeface="Roboto"/>
                <a:cs typeface="Roboto"/>
                <a:sym typeface="Roboto"/>
              </a:rPr>
              <a:t>A Eletromobilidade traz </a:t>
            </a:r>
            <a:r>
              <a:rPr lang="pt-BR" sz="1000" b="0" dirty="0">
                <a:solidFill>
                  <a:schemeClr val="accent2">
                    <a:lumMod val="75000"/>
                  </a:schemeClr>
                </a:solidFill>
                <a:latin typeface="Abadi Extra Light" panose="020B0204020104020204" pitchFamily="34" charset="0"/>
                <a:ea typeface="Roboto"/>
                <a:cs typeface="Roboto"/>
                <a:sym typeface="Roboto"/>
              </a:rPr>
              <a:t>grandes desafios para o setor elétrico, mas também enormes oportunidades </a:t>
            </a:r>
            <a:r>
              <a:rPr lang="pt-BR" sz="1000" b="0" dirty="0">
                <a:latin typeface="Abadi Extra Light" panose="020B0204020104020204" pitchFamily="34" charset="0"/>
                <a:ea typeface="Roboto"/>
                <a:cs typeface="Roboto"/>
                <a:sym typeface="Roboto"/>
              </a:rPr>
              <a:t>de desenvolvimento tecnológico e de negócios pata diversões atores </a:t>
            </a:r>
          </a:p>
          <a:p>
            <a:pPr marL="0" lvl="0" indent="0" algn="just" rtl="0">
              <a:spcBef>
                <a:spcPts val="0"/>
              </a:spcBef>
              <a:spcAft>
                <a:spcPts val="0"/>
              </a:spcAft>
              <a:buNone/>
            </a:pPr>
            <a:endParaRPr lang="pt-BR" sz="1000" dirty="0">
              <a:latin typeface="Abadi Extra Light" panose="020B0204020104020204" pitchFamily="34" charset="0"/>
              <a:ea typeface="Roboto"/>
              <a:cs typeface="Roboto"/>
              <a:sym typeface="Roboto"/>
            </a:endParaRPr>
          </a:p>
          <a:p>
            <a:pPr marL="0" lvl="0" indent="0" algn="just" rtl="0">
              <a:spcBef>
                <a:spcPts val="0"/>
              </a:spcBef>
              <a:spcAft>
                <a:spcPts val="0"/>
              </a:spcAft>
              <a:buNone/>
            </a:pPr>
            <a:endParaRPr lang="pt-BR" sz="1000" dirty="0">
              <a:latin typeface="Abadi Extra Light" panose="020B0204020104020204" pitchFamily="34" charset="0"/>
              <a:ea typeface="Roboto"/>
              <a:cs typeface="Roboto"/>
              <a:sym typeface="Roboto"/>
            </a:endParaRPr>
          </a:p>
        </p:txBody>
      </p:sp>
      <p:sp>
        <p:nvSpPr>
          <p:cNvPr id="266" name="Google Shape;266;g9c19a21fbe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30</a:t>
            </a:fld>
            <a:endParaRPr/>
          </a:p>
        </p:txBody>
      </p:sp>
    </p:spTree>
    <p:extLst>
      <p:ext uri="{BB962C8B-B14F-4D97-AF65-F5344CB8AC3E}">
        <p14:creationId xmlns:p14="http://schemas.microsoft.com/office/powerpoint/2010/main" val="127738069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a importância de se projetar o SPDA, dado a incidência de raios.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8544542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Riscos de incidência de descargas atmosféricas ao veículo e carregadores.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38422604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Teste real realizado com o e-</a:t>
            </a:r>
            <a:r>
              <a:rPr lang="pt-BR" dirty="0" err="1">
                <a:solidFill>
                  <a:schemeClr val="accent1">
                    <a:lumMod val="75000"/>
                  </a:schemeClr>
                </a:solidFill>
                <a:latin typeface="Abadi Extra Light" panose="020B0204020104020204" pitchFamily="34" charset="0"/>
              </a:rPr>
              <a:t>tron</a:t>
            </a:r>
            <a:r>
              <a:rPr lang="pt-BR" dirty="0">
                <a:solidFill>
                  <a:schemeClr val="accent1">
                    <a:lumMod val="75000"/>
                  </a:schemeClr>
                </a:solidFill>
                <a:latin typeface="Abadi Extra Light" panose="020B0204020104020204" pitchFamily="34" charset="0"/>
              </a:rPr>
              <a:t> em laboratório com condições controladas.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6016942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os três cenários de incidência de raios que podem causar danos nos veículos.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7114250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Explicar a importância da equipotencialização das massas.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05848804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o método de aplicação da NBR 5419 e suas partes na instalação de carregadores.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357726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Apresentar imagem de incidência indireta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339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05564002"/>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Dissipação da descarga no solo e os níveis de tensão gerados.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0704241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err="1">
                <a:solidFill>
                  <a:schemeClr val="accent1">
                    <a:lumMod val="75000"/>
                  </a:schemeClr>
                </a:solidFill>
                <a:latin typeface="Abadi Extra Light" panose="020B0204020104020204" pitchFamily="34" charset="0"/>
              </a:rPr>
              <a:t>ImportÂncia</a:t>
            </a:r>
            <a:r>
              <a:rPr lang="pt-BR" dirty="0">
                <a:solidFill>
                  <a:schemeClr val="accent1">
                    <a:lumMod val="75000"/>
                  </a:schemeClr>
                </a:solidFill>
                <a:latin typeface="Abadi Extra Light" panose="020B0204020104020204" pitchFamily="34" charset="0"/>
              </a:rPr>
              <a:t> do DPS.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869983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Proteção contra Descargas Atmosféricas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Aplicação do DPS para proteção.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4537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VEÍCULOS ELÉTRICOS NO BRASIL</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Enquanto isso .... No Brasil, em 2015 havia apenas dois modelos de veículos elétricos, o BMW i3 e o ZOE da Renault.</a:t>
            </a:r>
            <a:r>
              <a:rPr lang="pt-BR" sz="1000" baseline="0" dirty="0">
                <a:latin typeface="Roboto"/>
                <a:ea typeface="Roboto"/>
                <a:cs typeface="Roboto"/>
                <a:sym typeface="Roboto"/>
              </a:rPr>
              <a:t> </a:t>
            </a:r>
          </a:p>
          <a:p>
            <a:pPr marL="0" lvl="0" indent="0" algn="l" rtl="0">
              <a:spcBef>
                <a:spcPts val="0"/>
              </a:spcBef>
              <a:spcAft>
                <a:spcPts val="0"/>
              </a:spcAft>
              <a:buNone/>
            </a:pPr>
            <a:endParaRPr lang="pt-BR" sz="1000" baseline="0" dirty="0">
              <a:latin typeface="Roboto"/>
              <a:ea typeface="Roboto"/>
              <a:cs typeface="Roboto"/>
              <a:sym typeface="Roboto"/>
            </a:endParaRPr>
          </a:p>
          <a:p>
            <a:pPr marL="0" lvl="0" indent="0" algn="l" rtl="0">
              <a:spcBef>
                <a:spcPts val="0"/>
              </a:spcBef>
              <a:spcAft>
                <a:spcPts val="0"/>
              </a:spcAft>
              <a:buNone/>
            </a:pPr>
            <a:r>
              <a:rPr lang="pt-BR" sz="1000" baseline="0" dirty="0">
                <a:latin typeface="Roboto"/>
                <a:ea typeface="Roboto"/>
                <a:cs typeface="Roboto"/>
                <a:sym typeface="Roboto"/>
              </a:rPr>
              <a:t>N</a:t>
            </a:r>
            <a:r>
              <a:rPr lang="pt-BR" sz="1000" dirty="0">
                <a:latin typeface="Roboto"/>
                <a:ea typeface="Roboto"/>
                <a:cs typeface="Roboto"/>
                <a:sym typeface="Roboto"/>
              </a:rPr>
              <a:t>o próximo slide será visto como esse cenário mudou 5 anos depois.</a:t>
            </a: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p:txBody>
      </p:sp>
      <p:sp>
        <p:nvSpPr>
          <p:cNvPr id="339" name="Google Shape;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49247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Civil</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Como se fazer a instalação civil de carregadores.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014141711"/>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Civil</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Execução do aterramento.</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9790327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Civil</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Necessidade de abrigo para carregadores.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796620068"/>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Civil</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Tipos de abrigos para carregadores.</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8771089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Civil</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Base de instalação do carregador e sua estrutura.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67731429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Instalação de um carregador </a:t>
            </a:r>
            <a:r>
              <a:rPr lang="pt-BR" dirty="0" err="1">
                <a:solidFill>
                  <a:schemeClr val="accent1">
                    <a:lumMod val="75000"/>
                  </a:schemeClr>
                </a:solidFill>
                <a:latin typeface="Abadi Extra Light" panose="020B0204020104020204" pitchFamily="34" charset="0"/>
              </a:rPr>
              <a:t>wallbox</a:t>
            </a:r>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9810022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Instalação de um carregador </a:t>
            </a:r>
            <a:r>
              <a:rPr lang="pt-BR" dirty="0" err="1">
                <a:solidFill>
                  <a:schemeClr val="accent1">
                    <a:lumMod val="75000"/>
                  </a:schemeClr>
                </a:solidFill>
                <a:latin typeface="Abadi Extra Light" panose="020B0204020104020204" pitchFamily="34" charset="0"/>
              </a:rPr>
              <a:t>wallbox</a:t>
            </a:r>
            <a:endParaRPr lang="pt-BR" dirty="0">
              <a:solidFill>
                <a:schemeClr val="accent1">
                  <a:lumMod val="75000"/>
                </a:schemeClr>
              </a:solidFill>
              <a:latin typeface="Abadi Extra Light" panose="020B0204020104020204" pitchFamily="34" charset="0"/>
            </a:endParaRP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349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85140854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Instalação de um carregador pole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350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1459570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Instalação de poste para sustentação do carregador.</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351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6319643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Base para sustentação do poste.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352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287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0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VEÍCULOS ELÉTRICOS NO BRASIL</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Em 2020 a frota de veículos elétricos no Brasil conta com mais de 16 modelos,  um aumento substancial com relação ao cenário 5 anos atrás.</a:t>
            </a:r>
            <a:endParaRPr lang="pt-BR" sz="1000" baseline="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p:txBody>
      </p:sp>
      <p:sp>
        <p:nvSpPr>
          <p:cNvPr id="348" name="Google Shape;34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13484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Instalação Mecânica</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Base para sustentação do poste.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pt-BR" dirty="0">
              <a:latin typeface="Abadi Extra Light" panose="020B0204020104020204" pitchFamily="34" charset="0"/>
            </a:endParaRPr>
          </a:p>
        </p:txBody>
      </p:sp>
      <p:sp>
        <p:nvSpPr>
          <p:cNvPr id="4" name="Espaço Reservado para Número de Slide 3"/>
          <p:cNvSpPr>
            <a:spLocks noGrp="1"/>
          </p:cNvSpPr>
          <p:nvPr>
            <p:ph type="sldNum" sz="quarter" idx="10"/>
          </p:nvPr>
        </p:nvSpPr>
        <p:spPr/>
        <p:txBody>
          <a:bodyPr/>
          <a:lstStyle/>
          <a:p>
            <a:fld id="{CA2D21D1-52E2-420B-B491-CFF6D7BB79FB}" type="slidenum">
              <a:rPr lang="en-US" smtClean="0"/>
              <a:pPr/>
              <a:t>353</a:t>
            </a:fld>
            <a:endParaRPr lang="en-US"/>
          </a:p>
        </p:txBody>
      </p:sp>
    </p:spTree>
    <p:extLst>
      <p:ext uri="{BB962C8B-B14F-4D97-AF65-F5344CB8AC3E}">
        <p14:creationId xmlns:p14="http://schemas.microsoft.com/office/powerpoint/2010/main" val="117778759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Rede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Disponibilizar arquitetura de rede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354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6185077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solidFill>
                  <a:schemeClr val="accent1">
                    <a:lumMod val="75000"/>
                  </a:schemeClr>
                </a:solidFill>
                <a:latin typeface="Abadi Extra Light" panose="020B0204020104020204" pitchFamily="34" charset="0"/>
              </a:rPr>
              <a:t>Rede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Configurar e parametrizar os equipamentos de rede</a:t>
            </a:r>
          </a:p>
          <a:p>
            <a:endParaRPr lang="pt-BR" dirty="0">
              <a:solidFill>
                <a:schemeClr val="accent1">
                  <a:lumMod val="75000"/>
                </a:schemeClr>
              </a:solidFill>
              <a:latin typeface="Abadi Extra Light" panose="020B0204020104020204" pitchFamily="34" charset="0"/>
            </a:endParaRPr>
          </a:p>
          <a:p>
            <a:r>
              <a:rPr lang="pt-BR" dirty="0">
                <a:solidFill>
                  <a:schemeClr val="accent1">
                    <a:lumMod val="75000"/>
                  </a:schemeClr>
                </a:solidFill>
                <a:latin typeface="Abadi Extra Light" panose="020B0204020104020204" pitchFamily="34" charset="0"/>
              </a:rPr>
              <a:t>Referências: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355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13073014"/>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34770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Adaptado de:</a:t>
            </a:r>
            <a:r>
              <a:rPr lang="pt-BR" baseline="0" dirty="0">
                <a:latin typeface="Abadi Extra Light" panose="020B0204020104020204" pitchFamily="34" charset="0"/>
              </a:rPr>
              <a:t>  </a:t>
            </a:r>
            <a:r>
              <a:rPr lang="en-US" baseline="0" dirty="0">
                <a:latin typeface="Abadi Extra Light" panose="020B0204020104020204" pitchFamily="34" charset="0"/>
              </a:rPr>
              <a:t>K. </a:t>
            </a:r>
            <a:r>
              <a:rPr lang="en-US" baseline="0" dirty="0" err="1">
                <a:latin typeface="Abadi Extra Light" panose="020B0204020104020204" pitchFamily="34" charset="0"/>
              </a:rPr>
              <a:t>Knezovi</a:t>
            </a:r>
            <a:r>
              <a:rPr lang="en-US" baseline="0" dirty="0">
                <a:latin typeface="Abadi Extra Light" panose="020B0204020104020204" pitchFamily="34" charset="0"/>
              </a:rPr>
              <a:t>´ c, P. </a:t>
            </a:r>
            <a:r>
              <a:rPr lang="en-US" baseline="0" dirty="0" err="1">
                <a:latin typeface="Abadi Extra Light" panose="020B0204020104020204" pitchFamily="34" charset="0"/>
              </a:rPr>
              <a:t>Codani</a:t>
            </a:r>
            <a:r>
              <a:rPr lang="en-US" baseline="0" dirty="0">
                <a:latin typeface="Abadi Extra Light" panose="020B0204020104020204" pitchFamily="34" charset="0"/>
              </a:rPr>
              <a:t>, M. </a:t>
            </a:r>
            <a:r>
              <a:rPr lang="en-US" baseline="0" dirty="0" err="1">
                <a:latin typeface="Abadi Extra Light" panose="020B0204020104020204" pitchFamily="34" charset="0"/>
              </a:rPr>
              <a:t>Marinelli</a:t>
            </a:r>
            <a:r>
              <a:rPr lang="en-US" baseline="0" dirty="0">
                <a:latin typeface="Abadi Extra Light" panose="020B0204020104020204" pitchFamily="34" charset="0"/>
              </a:rPr>
              <a:t>, Y. Perez “Distribution grid services and flexibility provision by electric vehicles: A review of options,” in Power Engineering Conference (UPEC), 2015 50th International Universities. Stoke on Trent, United Kingdom, Sep. 2015.</a:t>
            </a:r>
            <a:endParaRPr lang="pt-BR" baseline="0" dirty="0">
              <a:latin typeface="Abadi Extra Light" panose="020B0204020104020204" pitchFamily="34" charset="0"/>
            </a:endParaRPr>
          </a:p>
          <a:p>
            <a:endParaRPr lang="pt-BR" dirty="0">
              <a:latin typeface="Abadi Extra Light" panose="020B0204020104020204" pitchFamily="34" charset="0"/>
            </a:endParaRPr>
          </a:p>
          <a:p>
            <a:r>
              <a:rPr lang="pt-BR" dirty="0">
                <a:latin typeface="Abadi Extra Light" panose="020B0204020104020204" pitchFamily="34" charset="0"/>
              </a:rPr>
              <a:t>Classificação dos impactos no sistema elétrico </a:t>
            </a: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366</a:t>
            </a:fld>
            <a:endParaRPr lang="es-MX"/>
          </a:p>
        </p:txBody>
      </p:sp>
    </p:spTree>
    <p:extLst>
      <p:ext uri="{BB962C8B-B14F-4D97-AF65-F5344CB8AC3E}">
        <p14:creationId xmlns:p14="http://schemas.microsoft.com/office/powerpoint/2010/main" val="2356555240"/>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err="1">
                <a:latin typeface="Abadi Extra Light" panose="020B0204020104020204" pitchFamily="34" charset="0"/>
              </a:rPr>
              <a:t>VEs</a:t>
            </a:r>
            <a:r>
              <a:rPr lang="pt-BR" baseline="0" dirty="0">
                <a:latin typeface="Abadi Extra Light" panose="020B0204020104020204" pitchFamily="34" charset="0"/>
              </a:rPr>
              <a:t> podem ser carregados em diferentes lugares, de acordo com as preferencias dos usuários.</a:t>
            </a:r>
          </a:p>
          <a:p>
            <a:r>
              <a:rPr lang="pt-BR" dirty="0">
                <a:latin typeface="Abadi Extra Light" panose="020B0204020104020204" pitchFamily="34" charset="0"/>
              </a:rPr>
              <a:t>O impacto</a:t>
            </a:r>
            <a:r>
              <a:rPr lang="pt-BR" baseline="0" dirty="0">
                <a:latin typeface="Abadi Extra Light" panose="020B0204020104020204" pitchFamily="34" charset="0"/>
              </a:rPr>
              <a:t> do carregamento pode depender do lugar, do tipo de carregamento (lento, rápido e semirrápido, entre outros) </a:t>
            </a: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367</a:t>
            </a:fld>
            <a:endParaRPr lang="es-MX"/>
          </a:p>
        </p:txBody>
      </p:sp>
    </p:spTree>
    <p:extLst>
      <p:ext uri="{BB962C8B-B14F-4D97-AF65-F5344CB8AC3E}">
        <p14:creationId xmlns:p14="http://schemas.microsoft.com/office/powerpoint/2010/main" val="1437071443"/>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O fato</a:t>
            </a:r>
            <a:r>
              <a:rPr lang="pt-BR" baseline="0" dirty="0">
                <a:latin typeface="Abadi Extra Light" panose="020B0204020104020204" pitchFamily="34" charset="0"/>
              </a:rPr>
              <a:t> de incentivar o carregamento público pode trazer diversas vantagens. </a:t>
            </a:r>
          </a:p>
          <a:p>
            <a:r>
              <a:rPr lang="pt-BR" baseline="0" dirty="0">
                <a:latin typeface="Abadi Extra Light" panose="020B0204020104020204" pitchFamily="34" charset="0"/>
              </a:rPr>
              <a:t>Essas redes podem estar melhor dimensionadas para suportar altas cargas relacionadas com a demandas dos </a:t>
            </a:r>
            <a:r>
              <a:rPr lang="pt-BR" baseline="0" dirty="0" err="1">
                <a:latin typeface="Abadi Extra Light" panose="020B0204020104020204" pitchFamily="34" charset="0"/>
              </a:rPr>
              <a:t>VEs</a:t>
            </a:r>
            <a:r>
              <a:rPr lang="pt-BR" baseline="0" dirty="0">
                <a:latin typeface="Abadi Extra Light" panose="020B0204020104020204" pitchFamily="34" charset="0"/>
              </a:rPr>
              <a:t>;</a:t>
            </a:r>
          </a:p>
          <a:p>
            <a:r>
              <a:rPr lang="pt-BR" baseline="0" dirty="0">
                <a:latin typeface="Abadi Extra Light" panose="020B0204020104020204" pitchFamily="34" charset="0"/>
              </a:rPr>
              <a:t>Em redes de baixa tensão (carregamento residencial) o impacto pode ser muito negativo. </a:t>
            </a: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368</a:t>
            </a:fld>
            <a:endParaRPr lang="es-MX"/>
          </a:p>
        </p:txBody>
      </p:sp>
    </p:spTree>
    <p:extLst>
      <p:ext uri="{BB962C8B-B14F-4D97-AF65-F5344CB8AC3E}">
        <p14:creationId xmlns:p14="http://schemas.microsoft.com/office/powerpoint/2010/main" val="330590661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QUALIDADE DE ENERGIA | CONCEITO</a:t>
            </a:r>
          </a:p>
          <a:p>
            <a:pPr marL="0" marR="0" lvl="0" indent="0" algn="just" rtl="0">
              <a:lnSpc>
                <a:spcPct val="100000"/>
              </a:lnSpc>
              <a:spcBef>
                <a:spcPts val="0"/>
              </a:spcBef>
              <a:spcAft>
                <a:spcPts val="0"/>
              </a:spcAft>
              <a:buClr>
                <a:schemeClr val="dk1"/>
              </a:buClr>
              <a:buSzPts val="1200"/>
              <a:buFont typeface="Calibri"/>
              <a:buNone/>
            </a:pPr>
            <a:endParaRPr lang="en-US" sz="1500" b="1"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1" dirty="0" err="1">
                <a:latin typeface="Abadi Extra Light" panose="020B0204020104020204" pitchFamily="34" charset="0"/>
              </a:rPr>
              <a:t>Conceito</a:t>
            </a:r>
            <a:r>
              <a:rPr lang="en-US" sz="1500" b="1" dirty="0">
                <a:latin typeface="Abadi Extra Light" panose="020B0204020104020204" pitchFamily="34" charset="0"/>
              </a:rPr>
              <a:t>: </a:t>
            </a:r>
            <a:r>
              <a:rPr lang="en-US" sz="1500" dirty="0" err="1">
                <a:latin typeface="Abadi Extra Light" panose="020B0204020104020204" pitchFamily="34" charset="0"/>
              </a:rPr>
              <a:t>Medida</a:t>
            </a:r>
            <a:r>
              <a:rPr lang="en-US" sz="1500" dirty="0">
                <a:latin typeface="Abadi Extra Light" panose="020B0204020104020204" pitchFamily="34" charset="0"/>
              </a:rPr>
              <a:t> </a:t>
            </a:r>
            <a:r>
              <a:rPr lang="en-US" sz="1500" dirty="0" err="1">
                <a:latin typeface="Abadi Extra Light" panose="020B0204020104020204" pitchFamily="34" charset="0"/>
              </a:rPr>
              <a:t>utilizada</a:t>
            </a:r>
            <a:r>
              <a:rPr lang="en-US" sz="1500" dirty="0">
                <a:latin typeface="Abadi Extra Light" panose="020B0204020104020204" pitchFamily="34" charset="0"/>
              </a:rPr>
              <a:t> para </a:t>
            </a:r>
            <a:r>
              <a:rPr lang="en-US" sz="1500" dirty="0" err="1">
                <a:latin typeface="Abadi Extra Light" panose="020B0204020104020204" pitchFamily="34" charset="0"/>
              </a:rPr>
              <a:t>expressar</a:t>
            </a:r>
            <a:r>
              <a:rPr lang="en-US" sz="1500" dirty="0">
                <a:latin typeface="Abadi Extra Light" panose="020B0204020104020204" pitchFamily="34" charset="0"/>
              </a:rPr>
              <a:t> o </a:t>
            </a:r>
            <a:r>
              <a:rPr lang="en-US" sz="1500" dirty="0" err="1">
                <a:latin typeface="Abadi Extra Light" panose="020B0204020104020204" pitchFamily="34" charset="0"/>
              </a:rPr>
              <a:t>quão</a:t>
            </a:r>
            <a:r>
              <a:rPr lang="en-US" sz="1500" dirty="0">
                <a:latin typeface="Abadi Extra Light" panose="020B0204020104020204" pitchFamily="34" charset="0"/>
              </a:rPr>
              <a:t> </a:t>
            </a:r>
            <a:r>
              <a:rPr lang="en-US" sz="1500" dirty="0" err="1">
                <a:latin typeface="Abadi Extra Light" panose="020B0204020104020204" pitchFamily="34" charset="0"/>
              </a:rPr>
              <a:t>adequado</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rede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a:t>
            </a:r>
            <a:r>
              <a:rPr lang="en-US" sz="1500" dirty="0" err="1">
                <a:latin typeface="Abadi Extra Light" panose="020B0204020104020204" pitchFamily="34" charset="0"/>
              </a:rPr>
              <a:t>está</a:t>
            </a:r>
            <a:r>
              <a:rPr lang="en-US" sz="1500" dirty="0">
                <a:latin typeface="Abadi Extra Light" panose="020B0204020104020204" pitchFamily="34" charset="0"/>
              </a:rPr>
              <a:t>, </a:t>
            </a:r>
            <a:r>
              <a:rPr lang="en-US" sz="1500" dirty="0" err="1">
                <a:latin typeface="Abadi Extra Light" panose="020B0204020104020204" pitchFamily="34" charset="0"/>
              </a:rPr>
              <a:t>considerando</a:t>
            </a:r>
            <a:r>
              <a:rPr lang="en-US" sz="1500" dirty="0">
                <a:latin typeface="Abadi Extra Light" panose="020B0204020104020204" pitchFamily="34" charset="0"/>
              </a:rPr>
              <a:t> </a:t>
            </a:r>
            <a:r>
              <a:rPr lang="en-US" sz="1500" dirty="0" err="1">
                <a:latin typeface="Abadi Extra Light" panose="020B0204020104020204" pitchFamily="34" charset="0"/>
              </a:rPr>
              <a:t>alguns</a:t>
            </a:r>
            <a:r>
              <a:rPr lang="en-US" sz="1500" dirty="0">
                <a:latin typeface="Abadi Extra Light" panose="020B0204020104020204" pitchFamily="34" charset="0"/>
              </a:rPr>
              <a:t> </a:t>
            </a:r>
            <a:r>
              <a:rPr lang="en-US" sz="1500" dirty="0" err="1">
                <a:latin typeface="Abadi Extra Light" panose="020B0204020104020204" pitchFamily="34" charset="0"/>
              </a:rPr>
              <a:t>parâmetros</a:t>
            </a:r>
            <a:r>
              <a:rPr lang="en-US" sz="1500" dirty="0">
                <a:latin typeface="Abadi Extra Light" panose="020B0204020104020204" pitchFamily="34" charset="0"/>
              </a:rPr>
              <a:t> que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desejáveis</a:t>
            </a:r>
            <a:r>
              <a:rPr lang="en-US" sz="1500" dirty="0">
                <a:latin typeface="Abadi Extra Light" panose="020B0204020104020204" pitchFamily="34" charset="0"/>
              </a:rPr>
              <a:t> para a </a:t>
            </a:r>
            <a:r>
              <a:rPr lang="en-US" sz="1500" dirty="0" err="1">
                <a:latin typeface="Abadi Extra Light" panose="020B0204020104020204" pitchFamily="34" charset="0"/>
              </a:rPr>
              <a:t>operação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Uma boa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está</a:t>
            </a:r>
            <a:r>
              <a:rPr lang="en-US" sz="1500" dirty="0">
                <a:latin typeface="Abadi Extra Light" panose="020B0204020104020204" pitchFamily="34" charset="0"/>
              </a:rPr>
              <a:t> </a:t>
            </a:r>
            <a:r>
              <a:rPr lang="en-US" sz="1500" dirty="0" err="1">
                <a:latin typeface="Abadi Extra Light" panose="020B0204020104020204" pitchFamily="34" charset="0"/>
              </a:rPr>
              <a:t>ligada</a:t>
            </a:r>
            <a:r>
              <a:rPr lang="en-US" sz="1500" dirty="0">
                <a:latin typeface="Abadi Extra Light" panose="020B0204020104020204" pitchFamily="34" charset="0"/>
              </a:rPr>
              <a:t> a um </a:t>
            </a:r>
            <a:r>
              <a:rPr lang="en-US" sz="1500" dirty="0" err="1">
                <a:latin typeface="Abadi Extra Light" panose="020B0204020104020204" pitchFamily="34" charset="0"/>
              </a:rPr>
              <a:t>bom</a:t>
            </a:r>
            <a:r>
              <a:rPr lang="en-US" sz="1500" dirty="0">
                <a:latin typeface="Abadi Extra Light" panose="020B0204020104020204" pitchFamily="34" charset="0"/>
              </a:rPr>
              <a:t> </a:t>
            </a:r>
            <a:r>
              <a:rPr lang="en-US" sz="1500" dirty="0" err="1">
                <a:latin typeface="Abadi Extra Light" panose="020B0204020104020204" pitchFamily="34" charset="0"/>
              </a:rPr>
              <a:t>funcionamento</a:t>
            </a:r>
            <a:r>
              <a:rPr lang="en-US" sz="1500" dirty="0">
                <a:latin typeface="Abadi Extra Light" panose="020B0204020104020204" pitchFamily="34" charset="0"/>
              </a:rPr>
              <a:t> da rede, </a:t>
            </a:r>
            <a:r>
              <a:rPr lang="en-US" sz="1500" dirty="0" err="1">
                <a:latin typeface="Abadi Extra Light" panose="020B0204020104020204" pitchFamily="34" charset="0"/>
              </a:rPr>
              <a:t>sem</a:t>
            </a:r>
            <a:r>
              <a:rPr lang="en-US" sz="1500" dirty="0">
                <a:latin typeface="Abadi Extra Light" panose="020B0204020104020204" pitchFamily="34" charset="0"/>
              </a:rPr>
              <a:t> </a:t>
            </a:r>
            <a:r>
              <a:rPr lang="en-US" sz="1500" dirty="0" err="1">
                <a:latin typeface="Abadi Extra Light" panose="020B0204020104020204" pitchFamily="34" charset="0"/>
              </a:rPr>
              <a:t>falhas</a:t>
            </a:r>
            <a:r>
              <a:rPr lang="en-US" sz="1500" dirty="0">
                <a:latin typeface="Abadi Extra Light" panose="020B0204020104020204" pitchFamily="34" charset="0"/>
              </a:rPr>
              <a:t> </a:t>
            </a:r>
            <a:r>
              <a:rPr lang="en-US" sz="1500" dirty="0" err="1">
                <a:latin typeface="Abadi Extra Light" panose="020B0204020104020204" pitchFamily="34" charset="0"/>
              </a:rPr>
              <a:t>nas</a:t>
            </a:r>
            <a:r>
              <a:rPr lang="en-US" sz="1500" dirty="0">
                <a:latin typeface="Abadi Extra Light" panose="020B0204020104020204" pitchFamily="34" charset="0"/>
              </a:rPr>
              <a:t> cargas e com </a:t>
            </a:r>
            <a:r>
              <a:rPr lang="en-US" sz="1500" dirty="0" err="1">
                <a:latin typeface="Abadi Extra Light" panose="020B0204020104020204" pitchFamily="34" charset="0"/>
              </a:rPr>
              <a:t>níveis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e </a:t>
            </a:r>
            <a:r>
              <a:rPr lang="en-US" sz="1500" dirty="0" err="1">
                <a:latin typeface="Abadi Extra Light" panose="020B0204020104020204" pitchFamily="34" charset="0"/>
              </a:rPr>
              <a:t>frequência</a:t>
            </a:r>
            <a:r>
              <a:rPr lang="en-US" sz="1500" dirty="0">
                <a:latin typeface="Abadi Extra Light" panose="020B0204020104020204" pitchFamily="34" charset="0"/>
              </a:rPr>
              <a:t> dentro dos </a:t>
            </a:r>
            <a:r>
              <a:rPr lang="en-US" sz="1500" dirty="0" err="1">
                <a:latin typeface="Abadi Extra Light" panose="020B0204020104020204" pitchFamily="34" charset="0"/>
              </a:rPr>
              <a:t>valores</a:t>
            </a:r>
            <a:r>
              <a:rPr lang="en-US" sz="1500" dirty="0">
                <a:latin typeface="Abadi Extra Light" panose="020B0204020104020204" pitchFamily="34" charset="0"/>
              </a:rPr>
              <a:t> </a:t>
            </a:r>
            <a:r>
              <a:rPr lang="en-US" sz="1500" dirty="0" err="1">
                <a:latin typeface="Abadi Extra Light" panose="020B0204020104020204" pitchFamily="34" charset="0"/>
              </a:rPr>
              <a:t>previstos</a:t>
            </a:r>
            <a:r>
              <a:rPr lang="en-US" sz="1500" dirty="0">
                <a:latin typeface="Abadi Extra Light" panose="020B0204020104020204" pitchFamily="34" charset="0"/>
              </a:rPr>
              <a:t>.</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1" dirty="0" err="1">
                <a:latin typeface="Abadi Extra Light" panose="020B0204020104020204" pitchFamily="34" charset="0"/>
              </a:rPr>
              <a:t>Importância</a:t>
            </a:r>
            <a:r>
              <a:rPr lang="en-US" sz="1500" b="1" dirty="0">
                <a:latin typeface="Abadi Extra Light" panose="020B0204020104020204" pitchFamily="34" charset="0"/>
              </a:rPr>
              <a:t>: </a:t>
            </a:r>
            <a:r>
              <a:rPr lang="en-US" sz="1500" b="0" dirty="0">
                <a:latin typeface="Abadi Extra Light" panose="020B0204020104020204" pitchFamily="34" charset="0"/>
              </a:rPr>
              <a:t>Como as redes </a:t>
            </a:r>
            <a:r>
              <a:rPr lang="en-US" sz="1500" b="0" dirty="0" err="1">
                <a:latin typeface="Abadi Extra Light" panose="020B0204020104020204" pitchFamily="34" charset="0"/>
              </a:rPr>
              <a:t>elétricas</a:t>
            </a:r>
            <a:r>
              <a:rPr lang="en-US" sz="1500" b="0" dirty="0">
                <a:latin typeface="Abadi Extra Light" panose="020B0204020104020204" pitchFamily="34" charset="0"/>
              </a:rPr>
              <a:t> </a:t>
            </a:r>
            <a:r>
              <a:rPr lang="en-US" sz="1500" b="0" dirty="0" err="1">
                <a:latin typeface="Abadi Extra Light" panose="020B0204020104020204" pitchFamily="34" charset="0"/>
              </a:rPr>
              <a:t>estão</a:t>
            </a:r>
            <a:r>
              <a:rPr lang="en-US" sz="1500" b="0" dirty="0">
                <a:latin typeface="Abadi Extra Light" panose="020B0204020104020204" pitchFamily="34" charset="0"/>
              </a:rPr>
              <a:t> </a:t>
            </a:r>
            <a:r>
              <a:rPr lang="en-US" sz="1500" b="0" dirty="0" err="1">
                <a:latin typeface="Abadi Extra Light" panose="020B0204020104020204" pitchFamily="34" charset="0"/>
              </a:rPr>
              <a:t>em</a:t>
            </a:r>
            <a:r>
              <a:rPr lang="en-US" sz="1500" b="0" dirty="0">
                <a:latin typeface="Abadi Extra Light" panose="020B0204020104020204" pitchFamily="34" charset="0"/>
              </a:rPr>
              <a:t> </a:t>
            </a:r>
            <a:r>
              <a:rPr lang="en-US" sz="1500" b="0" dirty="0" err="1">
                <a:latin typeface="Abadi Extra Light" panose="020B0204020104020204" pitchFamily="34" charset="0"/>
              </a:rPr>
              <a:t>constante</a:t>
            </a:r>
            <a:r>
              <a:rPr lang="en-US" sz="1500" b="0" dirty="0">
                <a:latin typeface="Abadi Extra Light" panose="020B0204020104020204" pitchFamily="34" charset="0"/>
              </a:rPr>
              <a:t> </a:t>
            </a:r>
            <a:r>
              <a:rPr lang="en-US" sz="1500" b="0" dirty="0" err="1">
                <a:latin typeface="Abadi Extra Light" panose="020B0204020104020204" pitchFamily="34" charset="0"/>
              </a:rPr>
              <a:t>evolução</a:t>
            </a:r>
            <a:r>
              <a:rPr lang="en-US" sz="1500" b="0" dirty="0">
                <a:latin typeface="Abadi Extra Light" panose="020B0204020104020204" pitchFamily="34" charset="0"/>
              </a:rPr>
              <a:t> e </a:t>
            </a:r>
            <a:r>
              <a:rPr lang="en-US" sz="1500" b="0" dirty="0" err="1">
                <a:latin typeface="Abadi Extra Light" panose="020B0204020104020204" pitchFamily="34" charset="0"/>
              </a:rPr>
              <a:t>crescimento</a:t>
            </a:r>
            <a:r>
              <a:rPr lang="en-US" sz="1500" b="0" dirty="0">
                <a:latin typeface="Abadi Extra Light" panose="020B0204020104020204" pitchFamily="34" charset="0"/>
              </a:rPr>
              <a:t>, e no </a:t>
            </a:r>
            <a:r>
              <a:rPr lang="en-US" sz="1500" b="0" dirty="0" err="1">
                <a:latin typeface="Abadi Extra Light" panose="020B0204020104020204" pitchFamily="34" charset="0"/>
              </a:rPr>
              <a:t>Brasil</a:t>
            </a:r>
            <a:r>
              <a:rPr lang="en-US" sz="1500" b="0" dirty="0">
                <a:latin typeface="Abadi Extra Light" panose="020B0204020104020204" pitchFamily="34" charset="0"/>
              </a:rPr>
              <a:t> </a:t>
            </a:r>
            <a:r>
              <a:rPr lang="en-US" sz="1500" b="0" dirty="0" err="1">
                <a:latin typeface="Abadi Extra Light" panose="020B0204020104020204" pitchFamily="34" charset="0"/>
              </a:rPr>
              <a:t>tem</a:t>
            </a:r>
            <a:r>
              <a:rPr lang="en-US" sz="1500" b="0" dirty="0">
                <a:latin typeface="Abadi Extra Light" panose="020B0204020104020204" pitchFamily="34" charset="0"/>
              </a:rPr>
              <a:t> </a:t>
            </a:r>
            <a:r>
              <a:rPr lang="en-US" sz="1500" b="0" dirty="0" err="1">
                <a:latin typeface="Abadi Extra Light" panose="020B0204020104020204" pitchFamily="34" charset="0"/>
              </a:rPr>
              <a:t>característica</a:t>
            </a:r>
            <a:r>
              <a:rPr lang="en-US" sz="1500" b="0" dirty="0">
                <a:latin typeface="Abadi Extra Light" panose="020B0204020104020204" pitchFamily="34" charset="0"/>
              </a:rPr>
              <a:t> </a:t>
            </a:r>
            <a:r>
              <a:rPr lang="en-US" sz="1500" b="0" dirty="0" err="1">
                <a:latin typeface="Abadi Extra Light" panose="020B0204020104020204" pitchFamily="34" charset="0"/>
              </a:rPr>
              <a:t>interligada</a:t>
            </a:r>
            <a:r>
              <a:rPr lang="en-US" sz="1500" b="0" dirty="0">
                <a:latin typeface="Abadi Extra Light" panose="020B0204020104020204" pitchFamily="34" charset="0"/>
              </a:rPr>
              <a:t>, é </a:t>
            </a:r>
            <a:r>
              <a:rPr lang="en-US" sz="1500" b="0" dirty="0" err="1">
                <a:latin typeface="Abadi Extra Light" panose="020B0204020104020204" pitchFamily="34" charset="0"/>
              </a:rPr>
              <a:t>indispensável</a:t>
            </a:r>
            <a:r>
              <a:rPr lang="en-US" sz="1500" b="0" dirty="0">
                <a:latin typeface="Abadi Extra Light" panose="020B0204020104020204" pitchFamily="34" charset="0"/>
              </a:rPr>
              <a:t> a </a:t>
            </a:r>
            <a:r>
              <a:rPr lang="en-US" sz="1500" b="0" dirty="0" err="1">
                <a:latin typeface="Abadi Extra Light" panose="020B0204020104020204" pitchFamily="34" charset="0"/>
              </a:rPr>
              <a:t>avaliação</a:t>
            </a:r>
            <a:r>
              <a:rPr lang="en-US" sz="1500" b="0" dirty="0">
                <a:latin typeface="Abadi Extra Light" panose="020B0204020104020204" pitchFamily="34" charset="0"/>
              </a:rPr>
              <a:t> e </a:t>
            </a:r>
            <a:r>
              <a:rPr lang="en-US" sz="1500" b="0" dirty="0" err="1">
                <a:latin typeface="Abadi Extra Light" panose="020B0204020104020204" pitchFamily="34" charset="0"/>
              </a:rPr>
              <a:t>controle</a:t>
            </a:r>
            <a:r>
              <a:rPr lang="en-US" sz="1500" b="0" dirty="0">
                <a:latin typeface="Abadi Extra Light" panose="020B0204020104020204" pitchFamily="34" charset="0"/>
              </a:rPr>
              <a:t> da </a:t>
            </a:r>
            <a:r>
              <a:rPr lang="en-US" sz="1500" b="0" dirty="0" err="1">
                <a:latin typeface="Abadi Extra Light" panose="020B0204020104020204" pitchFamily="34" charset="0"/>
              </a:rPr>
              <a:t>qualidade</a:t>
            </a:r>
            <a:r>
              <a:rPr lang="en-US" sz="1500" b="0" dirty="0">
                <a:latin typeface="Abadi Extra Light" panose="020B0204020104020204" pitchFamily="34" charset="0"/>
              </a:rPr>
              <a:t> de </a:t>
            </a:r>
            <a:r>
              <a:rPr lang="en-US" sz="1500" b="0" dirty="0" err="1">
                <a:latin typeface="Abadi Extra Light" panose="020B0204020104020204" pitchFamily="34" charset="0"/>
              </a:rPr>
              <a:t>energia</a:t>
            </a:r>
            <a:r>
              <a:rPr lang="en-US" sz="1500" b="0" dirty="0">
                <a:latin typeface="Abadi Extra Light" panose="020B0204020104020204" pitchFamily="34" charset="0"/>
              </a:rPr>
              <a:t>.</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1" dirty="0" err="1">
                <a:latin typeface="Abadi Extra Light" panose="020B0204020104020204" pitchFamily="34" charset="0"/>
              </a:rPr>
              <a:t>Quem</a:t>
            </a:r>
            <a:r>
              <a:rPr lang="en-US" sz="1500" b="1" dirty="0">
                <a:latin typeface="Abadi Extra Light" panose="020B0204020104020204" pitchFamily="34" charset="0"/>
              </a:rPr>
              <a:t> </a:t>
            </a:r>
            <a:r>
              <a:rPr lang="en-US" sz="1500" b="1" dirty="0" err="1">
                <a:latin typeface="Abadi Extra Light" panose="020B0204020104020204" pitchFamily="34" charset="0"/>
              </a:rPr>
              <a:t>deve</a:t>
            </a:r>
            <a:r>
              <a:rPr lang="en-US" sz="1500" b="1" dirty="0">
                <a:latin typeface="Abadi Extra Light" panose="020B0204020104020204" pitchFamily="34" charset="0"/>
              </a:rPr>
              <a:t> </a:t>
            </a:r>
            <a:r>
              <a:rPr lang="en-US" sz="1500" b="1" dirty="0" err="1">
                <a:latin typeface="Abadi Extra Light" panose="020B0204020104020204" pitchFamily="34" charset="0"/>
              </a:rPr>
              <a:t>acompanhar</a:t>
            </a:r>
            <a:r>
              <a:rPr lang="en-US" sz="1500" b="1" dirty="0">
                <a:latin typeface="Abadi Extra Light" panose="020B0204020104020204" pitchFamily="34" charset="0"/>
              </a:rPr>
              <a:t> o QEE: </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Consumidores</a:t>
            </a:r>
            <a:endParaRPr sz="1500" b="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Centrais</a:t>
            </a:r>
            <a:r>
              <a:rPr lang="en-US" sz="1500" b="0" dirty="0">
                <a:latin typeface="Abadi Extra Light" panose="020B0204020104020204" pitchFamily="34" charset="0"/>
              </a:rPr>
              <a:t> </a:t>
            </a:r>
            <a:r>
              <a:rPr lang="en-US" sz="1500" b="0" dirty="0" err="1">
                <a:latin typeface="Abadi Extra Light" panose="020B0204020104020204" pitchFamily="34" charset="0"/>
              </a:rPr>
              <a:t>geradoras</a:t>
            </a:r>
            <a:endParaRPr sz="1500" b="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Distribuidoras</a:t>
            </a:r>
            <a:endParaRPr sz="1500" b="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Transmissoras</a:t>
            </a:r>
            <a:endParaRPr sz="1500" b="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Importadores</a:t>
            </a:r>
            <a:r>
              <a:rPr lang="en-US" sz="1500" b="0" dirty="0">
                <a:latin typeface="Abadi Extra Light" panose="020B0204020104020204" pitchFamily="34" charset="0"/>
              </a:rPr>
              <a:t> e </a:t>
            </a:r>
            <a:r>
              <a:rPr lang="en-US" sz="1500" b="0" dirty="0" err="1">
                <a:latin typeface="Abadi Extra Light" panose="020B0204020104020204" pitchFamily="34" charset="0"/>
              </a:rPr>
              <a:t>exportadores</a:t>
            </a:r>
            <a:r>
              <a:rPr lang="en-US" sz="1500" b="0" dirty="0">
                <a:latin typeface="Abadi Extra Light" panose="020B0204020104020204" pitchFamily="34" charset="0"/>
              </a:rPr>
              <a:t> de </a:t>
            </a:r>
            <a:r>
              <a:rPr lang="en-US" sz="1500" b="0" dirty="0" err="1">
                <a:latin typeface="Abadi Extra Light" panose="020B0204020104020204" pitchFamily="34" charset="0"/>
              </a:rPr>
              <a:t>energia</a:t>
            </a:r>
            <a:endParaRPr sz="1500" b="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b="0" dirty="0">
                <a:latin typeface="Abadi Extra Light" panose="020B0204020104020204" pitchFamily="34" charset="0"/>
              </a:rPr>
              <a:t>- </a:t>
            </a:r>
            <a:r>
              <a:rPr lang="en-US" sz="1500" b="0" dirty="0" err="1">
                <a:latin typeface="Abadi Extra Light" panose="020B0204020104020204" pitchFamily="34" charset="0"/>
              </a:rPr>
              <a:t>Operador</a:t>
            </a:r>
            <a:r>
              <a:rPr lang="en-US" sz="1500" b="0" dirty="0">
                <a:latin typeface="Abadi Extra Light" panose="020B0204020104020204" pitchFamily="34" charset="0"/>
              </a:rPr>
              <a:t> Nacional do Sistema (ONS)</a:t>
            </a:r>
            <a:endParaRPr sz="1500" dirty="0">
              <a:latin typeface="Abadi Extra Light" panose="020B0204020104020204" pitchFamily="34" charset="0"/>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370</a:t>
            </a:fld>
            <a:endParaRPr/>
          </a:p>
        </p:txBody>
      </p:sp>
    </p:spTree>
    <p:extLst>
      <p:ext uri="{BB962C8B-B14F-4D97-AF65-F5344CB8AC3E}">
        <p14:creationId xmlns:p14="http://schemas.microsoft.com/office/powerpoint/2010/main" val="73739336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500" b="1" dirty="0">
                <a:latin typeface="Abadi Extra Light" panose="020B0204020104020204" pitchFamily="34" charset="0"/>
              </a:rPr>
              <a:t>TIPOS DE DISTÚRBIO NA REDE</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Há</a:t>
            </a:r>
            <a:r>
              <a:rPr lang="en-US" sz="1500" dirty="0">
                <a:latin typeface="Abadi Extra Light" panose="020B0204020104020204" pitchFamily="34" charset="0"/>
              </a:rPr>
              <a:t> </a:t>
            </a:r>
            <a:r>
              <a:rPr lang="en-US" sz="1500" dirty="0" err="1">
                <a:latin typeface="Abadi Extra Light" panose="020B0204020104020204" pitchFamily="34" charset="0"/>
              </a:rPr>
              <a:t>diversos</a:t>
            </a:r>
            <a:r>
              <a:rPr lang="en-US" sz="1500" dirty="0">
                <a:latin typeface="Abadi Extra Light" panose="020B0204020104020204" pitchFamily="34" charset="0"/>
              </a:rPr>
              <a:t> </a:t>
            </a:r>
            <a:r>
              <a:rPr lang="en-US" sz="1500" dirty="0" err="1">
                <a:latin typeface="Abadi Extra Light" panose="020B0204020104020204" pitchFamily="34" charset="0"/>
              </a:rPr>
              <a:t>tipos</a:t>
            </a:r>
            <a:r>
              <a:rPr lang="en-US" sz="1500" dirty="0">
                <a:latin typeface="Abadi Extra Light" panose="020B0204020104020204" pitchFamily="34" charset="0"/>
              </a:rPr>
              <a:t> de </a:t>
            </a:r>
            <a:r>
              <a:rPr lang="en-US" sz="1500" dirty="0" err="1">
                <a:latin typeface="Abadi Extra Light" panose="020B0204020104020204" pitchFamily="34" charset="0"/>
              </a:rPr>
              <a:t>distúrbios</a:t>
            </a:r>
            <a:r>
              <a:rPr lang="en-US" sz="1500" dirty="0">
                <a:latin typeface="Abadi Extra Light" panose="020B0204020104020204" pitchFamily="34" charset="0"/>
              </a:rPr>
              <a:t> que </a:t>
            </a:r>
            <a:r>
              <a:rPr lang="en-US" sz="1500" dirty="0" err="1">
                <a:latin typeface="Abadi Extra Light" panose="020B0204020104020204" pitchFamily="34" charset="0"/>
              </a:rPr>
              <a:t>podem</a:t>
            </a:r>
            <a:r>
              <a:rPr lang="en-US" sz="1500" dirty="0">
                <a:latin typeface="Abadi Extra Light" panose="020B0204020104020204" pitchFamily="34" charset="0"/>
              </a:rPr>
              <a:t> </a:t>
            </a:r>
            <a:r>
              <a:rPr lang="en-US" sz="1500" dirty="0" err="1">
                <a:latin typeface="Abadi Extra Light" panose="020B0204020104020204" pitchFamily="34" charset="0"/>
              </a:rPr>
              <a:t>afetar</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de </a:t>
            </a:r>
            <a:r>
              <a:rPr lang="en-US" sz="1500" dirty="0" err="1">
                <a:latin typeface="Abadi Extra Light" panose="020B0204020104020204" pitchFamily="34" charset="0"/>
              </a:rPr>
              <a:t>alimentação</a:t>
            </a:r>
            <a:r>
              <a:rPr lang="en-US" sz="1500" dirty="0">
                <a:latin typeface="Abadi Extra Light" panose="020B0204020104020204" pitchFamily="34" charset="0"/>
              </a:rPr>
              <a:t> de um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Eles</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classificados</a:t>
            </a:r>
            <a:r>
              <a:rPr lang="en-US" sz="1500" dirty="0">
                <a:latin typeface="Abadi Extra Light" panose="020B0204020104020204" pitchFamily="34" charset="0"/>
              </a:rPr>
              <a:t> e </a:t>
            </a:r>
            <a:r>
              <a:rPr lang="en-US" sz="1500" dirty="0" err="1">
                <a:latin typeface="Abadi Extra Light" panose="020B0204020104020204" pitchFamily="34" charset="0"/>
              </a:rPr>
              <a:t>diferenciados</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curto</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(SAG e SWELL)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longo</a:t>
            </a:r>
            <a:r>
              <a:rPr lang="en-US" sz="1500" dirty="0">
                <a:latin typeface="Abadi Extra Light" panose="020B0204020104020204" pitchFamily="34" charset="0"/>
              </a:rPr>
              <a:t> (sub e </a:t>
            </a:r>
            <a:r>
              <a:rPr lang="en-US" sz="1500" dirty="0" err="1">
                <a:latin typeface="Abadi Extra Light" panose="020B0204020104020204" pitchFamily="34" charset="0"/>
              </a:rPr>
              <a:t>sobretensão</a:t>
            </a:r>
            <a:r>
              <a:rPr lang="en-US" sz="1500" dirty="0">
                <a:latin typeface="Abadi Extra Light" panose="020B0204020104020204" pitchFamily="34" charset="0"/>
              </a:rPr>
              <a:t>), forma de </a:t>
            </a:r>
            <a:r>
              <a:rPr lang="en-US" sz="1500" dirty="0" err="1">
                <a:latin typeface="Abadi Extra Light" panose="020B0204020104020204" pitchFamily="34" charset="0"/>
              </a:rPr>
              <a:t>alteração</a:t>
            </a:r>
            <a:r>
              <a:rPr lang="en-US" sz="1500" dirty="0">
                <a:latin typeface="Abadi Extra Light" panose="020B0204020104020204" pitchFamily="34" charset="0"/>
              </a:rPr>
              <a:t> e as </a:t>
            </a:r>
            <a:r>
              <a:rPr lang="en-US" sz="1500" dirty="0" err="1">
                <a:latin typeface="Abadi Extra Light" panose="020B0204020104020204" pitchFamily="34" charset="0"/>
              </a:rPr>
              <a:t>consequência</a:t>
            </a:r>
            <a:r>
              <a:rPr lang="en-US" sz="1500" dirty="0">
                <a:latin typeface="Abadi Extra Light" panose="020B0204020104020204" pitchFamily="34" charset="0"/>
              </a:rPr>
              <a:t> do </a:t>
            </a:r>
            <a:r>
              <a:rPr lang="en-US" sz="1500" dirty="0" err="1">
                <a:latin typeface="Abadi Extra Light" panose="020B0204020104020204" pitchFamily="34" charset="0"/>
              </a:rPr>
              <a:t>distúrbio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operação</a:t>
            </a:r>
            <a:r>
              <a:rPr lang="en-US" sz="1500" dirty="0">
                <a:latin typeface="Abadi Extra Light" panose="020B0204020104020204" pitchFamily="34" charset="0"/>
              </a:rPr>
              <a:t>. A </a:t>
            </a:r>
            <a:r>
              <a:rPr lang="en-US" sz="1500" dirty="0" err="1">
                <a:latin typeface="Abadi Extra Light" panose="020B0204020104020204" pitchFamily="34" charset="0"/>
              </a:rPr>
              <a:t>seguir</a:t>
            </a:r>
            <a:r>
              <a:rPr lang="en-US" sz="1500" dirty="0">
                <a:latin typeface="Abadi Extra Light" panose="020B0204020104020204" pitchFamily="34" charset="0"/>
              </a:rPr>
              <a:t> </a:t>
            </a:r>
            <a:r>
              <a:rPr lang="en-US" sz="1500" dirty="0" err="1">
                <a:latin typeface="Abadi Extra Light" panose="020B0204020104020204" pitchFamily="34" charset="0"/>
              </a:rPr>
              <a:t>iremos</a:t>
            </a:r>
            <a:r>
              <a:rPr lang="en-US" sz="1500" dirty="0">
                <a:latin typeface="Abadi Extra Light" panose="020B0204020104020204" pitchFamily="34" charset="0"/>
              </a:rPr>
              <a:t> </a:t>
            </a:r>
            <a:r>
              <a:rPr lang="en-US" sz="1500" dirty="0" err="1">
                <a:latin typeface="Abadi Extra Light" panose="020B0204020104020204" pitchFamily="34" charset="0"/>
              </a:rPr>
              <a:t>apresentar</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tipos</a:t>
            </a:r>
            <a:r>
              <a:rPr lang="en-US" sz="1500" dirty="0">
                <a:latin typeface="Abadi Extra Light" panose="020B0204020104020204" pitchFamily="34" charset="0"/>
              </a:rPr>
              <a:t> de </a:t>
            </a:r>
            <a:r>
              <a:rPr lang="en-US" sz="1500" dirty="0" err="1">
                <a:latin typeface="Abadi Extra Light" panose="020B0204020104020204" pitchFamily="34" charset="0"/>
              </a:rPr>
              <a:t>distúrbios</a:t>
            </a:r>
            <a:r>
              <a:rPr lang="en-US" sz="1500" dirty="0">
                <a:latin typeface="Abadi Extra Light" panose="020B0204020104020204" pitchFamily="34" charset="0"/>
              </a:rPr>
              <a:t>, </a:t>
            </a:r>
            <a:r>
              <a:rPr lang="en-US" sz="1500" dirty="0" err="1">
                <a:latin typeface="Abadi Extra Light" panose="020B0204020104020204" pitchFamily="34" charset="0"/>
              </a:rPr>
              <a:t>suas</a:t>
            </a:r>
            <a:r>
              <a:rPr lang="en-US" sz="1500" dirty="0">
                <a:latin typeface="Abadi Extra Light" panose="020B0204020104020204" pitchFamily="34" charset="0"/>
              </a:rPr>
              <a:t>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causas</a:t>
            </a:r>
            <a:r>
              <a:rPr lang="en-US" sz="1500" dirty="0">
                <a:latin typeface="Abadi Extra Light" panose="020B0204020104020204" pitchFamily="34" charset="0"/>
              </a:rPr>
              <a:t>, </a:t>
            </a:r>
            <a:r>
              <a:rPr lang="en-US" sz="1500" dirty="0" err="1">
                <a:latin typeface="Abadi Extra Light" panose="020B0204020104020204" pitchFamily="34" charset="0"/>
              </a:rPr>
              <a:t>efeitos</a:t>
            </a:r>
            <a:r>
              <a:rPr lang="en-US" sz="1500" dirty="0">
                <a:latin typeface="Abadi Extra Light" panose="020B0204020104020204" pitchFamily="34" charset="0"/>
              </a:rPr>
              <a:t> e </a:t>
            </a:r>
            <a:r>
              <a:rPr lang="en-US" sz="1500" dirty="0" err="1">
                <a:latin typeface="Abadi Extra Light" panose="020B0204020104020204" pitchFamily="34" charset="0"/>
              </a:rPr>
              <a:t>medidas</a:t>
            </a:r>
            <a:r>
              <a:rPr lang="en-US" sz="1500" dirty="0">
                <a:latin typeface="Abadi Extra Light" panose="020B0204020104020204" pitchFamily="34" charset="0"/>
              </a:rPr>
              <a:t> para </a:t>
            </a:r>
            <a:r>
              <a:rPr lang="en-US" sz="1500" dirty="0" err="1">
                <a:latin typeface="Abadi Extra Light" panose="020B0204020104020204" pitchFamily="34" charset="0"/>
              </a:rPr>
              <a:t>solucionar</a:t>
            </a:r>
            <a:r>
              <a:rPr lang="en-US" sz="1500" dirty="0">
                <a:latin typeface="Abadi Extra Light" panose="020B0204020104020204" pitchFamily="34" charset="0"/>
              </a:rPr>
              <a:t> e </a:t>
            </a:r>
            <a:r>
              <a:rPr lang="en-US" sz="1500" dirty="0" err="1">
                <a:latin typeface="Abadi Extra Light" panose="020B0204020104020204" pitchFamily="34" charset="0"/>
              </a:rPr>
              <a:t>evitar</a:t>
            </a:r>
            <a:r>
              <a:rPr lang="en-US" sz="1500" dirty="0">
                <a:latin typeface="Abadi Extra Light" panose="020B0204020104020204" pitchFamily="34" charset="0"/>
              </a:rPr>
              <a:t> a </a:t>
            </a:r>
            <a:r>
              <a:rPr lang="en-US" sz="1500" dirty="0" err="1">
                <a:latin typeface="Abadi Extra Light" panose="020B0204020104020204" pitchFamily="34" charset="0"/>
              </a:rPr>
              <a:t>ocorrência</a:t>
            </a:r>
            <a:r>
              <a:rPr lang="en-US" sz="1500" dirty="0">
                <a:latin typeface="Abadi Extra Light" panose="020B0204020104020204" pitchFamily="34" charset="0"/>
              </a:rPr>
              <a:t> de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distúrbio</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07" name="Google Shape;10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371</a:t>
            </a:fld>
            <a:endParaRPr/>
          </a:p>
        </p:txBody>
      </p:sp>
    </p:spTree>
    <p:extLst>
      <p:ext uri="{BB962C8B-B14F-4D97-AF65-F5344CB8AC3E}">
        <p14:creationId xmlns:p14="http://schemas.microsoft.com/office/powerpoint/2010/main" val="843164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500" b="1" dirty="0">
                <a:latin typeface="Abadi Extra Light" panose="020B0204020104020204" pitchFamily="34" charset="0"/>
              </a:rPr>
              <a:t>DISTÚRBIOS NA REDE – SURTOS DE TENSÃO</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Primeiramente</a:t>
            </a:r>
            <a:r>
              <a:rPr lang="en-US" sz="1500" dirty="0">
                <a:latin typeface="Abadi Extra Light" panose="020B0204020104020204" pitchFamily="34" charset="0"/>
              </a:rPr>
              <a:t> </a:t>
            </a:r>
            <a:r>
              <a:rPr lang="en-US" sz="1500" dirty="0" err="1">
                <a:latin typeface="Abadi Extra Light" panose="020B0204020104020204" pitchFamily="34" charset="0"/>
              </a:rPr>
              <a:t>será</a:t>
            </a:r>
            <a:r>
              <a:rPr lang="en-US" sz="1500" dirty="0">
                <a:latin typeface="Abadi Extra Light" panose="020B0204020104020204" pitchFamily="34" charset="0"/>
              </a:rPr>
              <a:t> </a:t>
            </a:r>
            <a:r>
              <a:rPr lang="en-US" sz="1500" dirty="0" err="1">
                <a:latin typeface="Abadi Extra Light" panose="020B0204020104020204" pitchFamily="34" charset="0"/>
              </a:rPr>
              <a:t>apresentado</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a:t>
            </a:r>
            <a:r>
              <a:rPr lang="en-US" sz="1500" dirty="0" err="1">
                <a:latin typeface="Abadi Extra Light" panose="020B0204020104020204" pitchFamily="34" charset="0"/>
              </a:rPr>
              <a:t>relacionados</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surto</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de </a:t>
            </a:r>
            <a:r>
              <a:rPr lang="en-US" sz="1500" dirty="0" err="1">
                <a:latin typeface="Abadi Extra Light" panose="020B0204020104020204" pitchFamily="34" charset="0"/>
              </a:rPr>
              <a:t>curta</a:t>
            </a:r>
            <a:r>
              <a:rPr lang="en-US" sz="1500" dirty="0">
                <a:latin typeface="Abadi Extra Light" panose="020B0204020104020204" pitchFamily="34" charset="0"/>
              </a:rPr>
              <a:t> </a:t>
            </a:r>
            <a:r>
              <a:rPr lang="en-US" sz="1500" dirty="0" err="1">
                <a:latin typeface="Abadi Extra Light" panose="020B0204020104020204" pitchFamily="34" charset="0"/>
              </a:rPr>
              <a:t>duração</a:t>
            </a:r>
            <a:r>
              <a:rPr lang="en-US" sz="1500" dirty="0">
                <a:latin typeface="Abadi Extra Light" panose="020B0204020104020204" pitchFamily="34" charset="0"/>
              </a:rPr>
              <a:t>. Dentro dessas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há</a:t>
            </a:r>
            <a:r>
              <a:rPr lang="en-US" sz="1500" dirty="0">
                <a:latin typeface="Abadi Extra Light" panose="020B0204020104020204" pitchFamily="34" charset="0"/>
              </a:rPr>
              <a:t> </a:t>
            </a:r>
            <a:r>
              <a:rPr lang="en-US" sz="1500" dirty="0" err="1">
                <a:latin typeface="Abadi Extra Light" panose="020B0204020104020204" pitchFamily="34" charset="0"/>
              </a:rPr>
              <a:t>três</a:t>
            </a:r>
            <a:r>
              <a:rPr lang="en-US" sz="1500" dirty="0">
                <a:latin typeface="Abadi Extra Light" panose="020B0204020104020204" pitchFamily="34" charset="0"/>
              </a:rPr>
              <a:t> </a:t>
            </a:r>
            <a:r>
              <a:rPr lang="en-US" sz="1500" dirty="0" err="1">
                <a:latin typeface="Abadi Extra Light" panose="020B0204020104020204" pitchFamily="34" charset="0"/>
              </a:rPr>
              <a:t>tipos</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comuns</a:t>
            </a:r>
            <a:r>
              <a:rPr lang="en-US" sz="1500" dirty="0">
                <a:latin typeface="Abadi Extra Light" panose="020B0204020104020204" pitchFamily="34" charset="0"/>
              </a:rPr>
              <a:t>, o </a:t>
            </a:r>
            <a:r>
              <a:rPr lang="en-US" sz="1500" dirty="0" err="1">
                <a:latin typeface="Abadi Extra Light" panose="020B0204020104020204" pitchFamily="34" charset="0"/>
              </a:rPr>
              <a:t>tipo</a:t>
            </a:r>
            <a:r>
              <a:rPr lang="en-US" sz="1500" dirty="0">
                <a:latin typeface="Abadi Extra Light" panose="020B0204020104020204" pitchFamily="34" charset="0"/>
              </a:rPr>
              <a:t> SAG, SWELL e a </a:t>
            </a:r>
            <a:r>
              <a:rPr lang="en-US" sz="1500" dirty="0" err="1">
                <a:latin typeface="Abadi Extra Light" panose="020B0204020104020204" pitchFamily="34" charset="0"/>
              </a:rPr>
              <a:t>interrupção</a:t>
            </a:r>
            <a:r>
              <a:rPr lang="en-US" sz="1500" dirty="0">
                <a:latin typeface="Abadi Extra Light" panose="020B0204020104020204" pitchFamily="34" charset="0"/>
              </a:rPr>
              <a:t>. </a:t>
            </a:r>
            <a:endParaRPr sz="1500" dirty="0">
              <a:latin typeface="Abadi Extra Light" panose="020B0204020104020204" pitchFamily="34" charset="0"/>
            </a:endParaRPr>
          </a:p>
          <a:p>
            <a:pPr marL="171450" lvl="0" indent="-190500" algn="just" rtl="0">
              <a:spcBef>
                <a:spcPts val="0"/>
              </a:spcBef>
              <a:spcAft>
                <a:spcPts val="0"/>
              </a:spcAft>
              <a:buClr>
                <a:schemeClr val="dk1"/>
              </a:buClr>
              <a:buSzPts val="1500"/>
              <a:buFont typeface="Calibri"/>
              <a:buChar char="-"/>
            </a:pPr>
            <a:r>
              <a:rPr lang="en-US" sz="1500" b="1" dirty="0">
                <a:latin typeface="Abadi Extra Light" panose="020B0204020104020204" pitchFamily="34" charset="0"/>
              </a:rPr>
              <a:t>SAG:</a:t>
            </a:r>
            <a:r>
              <a:rPr lang="en-US" sz="1500" dirty="0">
                <a:latin typeface="Abadi Extra Light" panose="020B0204020104020204" pitchFamily="34" charset="0"/>
              </a:rPr>
              <a:t> O SAG é um </a:t>
            </a:r>
            <a:r>
              <a:rPr lang="en-US" sz="1500" dirty="0" err="1">
                <a:latin typeface="Abadi Extra Light" panose="020B0204020104020204" pitchFamily="34" charset="0"/>
              </a:rPr>
              <a:t>distúrbio</a:t>
            </a:r>
            <a:r>
              <a:rPr lang="en-US" sz="1500" dirty="0">
                <a:latin typeface="Abadi Extra Light" panose="020B0204020104020204" pitchFamily="34" charset="0"/>
              </a:rPr>
              <a:t> </a:t>
            </a:r>
            <a:r>
              <a:rPr lang="en-US" sz="1500" dirty="0" err="1">
                <a:latin typeface="Abadi Extra Light" panose="020B0204020104020204" pitchFamily="34" charset="0"/>
              </a:rPr>
              <a:t>caracterizado</a:t>
            </a:r>
            <a:r>
              <a:rPr lang="en-US" sz="1500" dirty="0">
                <a:latin typeface="Abadi Extra Light" panose="020B0204020104020204" pitchFamily="34" charset="0"/>
              </a:rPr>
              <a:t> pela </a:t>
            </a:r>
            <a:r>
              <a:rPr lang="en-US" sz="1500" dirty="0" err="1">
                <a:latin typeface="Abadi Extra Light" panose="020B0204020104020204" pitchFamily="34" charset="0"/>
              </a:rPr>
              <a:t>redução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um </a:t>
            </a:r>
            <a:r>
              <a:rPr lang="en-US" sz="1500" dirty="0" err="1">
                <a:latin typeface="Abadi Extra Light" panose="020B0204020104020204" pitchFamily="34" charset="0"/>
              </a:rPr>
              <a:t>curto</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de tempo,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eficaz</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Essa </a:t>
            </a:r>
            <a:r>
              <a:rPr lang="en-US" sz="1500" dirty="0" err="1">
                <a:latin typeface="Abadi Extra Light" panose="020B0204020104020204" pitchFamily="34" charset="0"/>
              </a:rPr>
              <a:t>redução</a:t>
            </a:r>
            <a:r>
              <a:rPr lang="en-US" sz="1500" dirty="0">
                <a:latin typeface="Abadi Extra Light" panose="020B0204020104020204" pitchFamily="34" charset="0"/>
              </a:rPr>
              <a:t> é </a:t>
            </a:r>
            <a:r>
              <a:rPr lang="en-US" sz="1500" dirty="0" err="1">
                <a:latin typeface="Abadi Extra Light" panose="020B0204020104020204" pitchFamily="34" charset="0"/>
              </a:rPr>
              <a:t>avaliada</a:t>
            </a:r>
            <a:r>
              <a:rPr lang="en-US" sz="1500" dirty="0">
                <a:latin typeface="Abadi Extra Light" panose="020B0204020104020204" pitchFamily="34" charset="0"/>
              </a:rPr>
              <a:t> de 10% a 90% do valor real do </a:t>
            </a:r>
            <a:r>
              <a:rPr lang="en-US" sz="1500" dirty="0" err="1">
                <a:latin typeface="Abadi Extra Light" panose="020B0204020104020204" pitchFamily="34" charset="0"/>
              </a:rPr>
              <a:t>sistema</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causada</a:t>
            </a:r>
            <a:r>
              <a:rPr lang="en-US" sz="1500" dirty="0">
                <a:latin typeface="Abadi Extra Light" panose="020B0204020104020204" pitchFamily="34" charset="0"/>
              </a:rPr>
              <a:t> por </a:t>
            </a:r>
            <a:r>
              <a:rPr lang="en-US" sz="1500" dirty="0" err="1">
                <a:latin typeface="Abadi Extra Light" panose="020B0204020104020204" pitchFamily="34" charset="0"/>
              </a:rPr>
              <a:t>alguma</a:t>
            </a:r>
            <a:r>
              <a:rPr lang="en-US" sz="1500" dirty="0">
                <a:latin typeface="Abadi Extra Light" panose="020B0204020104020204" pitchFamily="34" charset="0"/>
              </a:rPr>
              <a:t> </a:t>
            </a:r>
            <a:r>
              <a:rPr lang="en-US" sz="1500" dirty="0" err="1">
                <a:latin typeface="Abadi Extra Light" panose="020B0204020104020204" pitchFamily="34" charset="0"/>
              </a:rPr>
              <a:t>falta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ou</a:t>
            </a:r>
            <a:r>
              <a:rPr lang="en-US" sz="1500" dirty="0">
                <a:latin typeface="Abadi Extra Light" panose="020B0204020104020204" pitchFamily="34" charset="0"/>
              </a:rPr>
              <a:t> pela entrada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saída</a:t>
            </a:r>
            <a:r>
              <a:rPr lang="en-US" sz="1500" dirty="0">
                <a:latin typeface="Abadi Extra Light" panose="020B0204020104020204" pitchFamily="34" charset="0"/>
              </a:rPr>
              <a:t> de </a:t>
            </a:r>
            <a:r>
              <a:rPr lang="en-US" sz="1500" dirty="0" err="1">
                <a:latin typeface="Abadi Extra Light" panose="020B0204020104020204" pitchFamily="34" charset="0"/>
              </a:rPr>
              <a:t>alta</a:t>
            </a:r>
            <a:r>
              <a:rPr lang="en-US" sz="1500" dirty="0">
                <a:latin typeface="Abadi Extra Light" panose="020B0204020104020204" pitchFamily="34" charset="0"/>
              </a:rPr>
              <a:t> </a:t>
            </a:r>
            <a:r>
              <a:rPr lang="en-US" sz="1500" dirty="0" err="1">
                <a:latin typeface="Abadi Extra Light" panose="020B0204020104020204" pitchFamily="34" charset="0"/>
              </a:rPr>
              <a:t>quantidade</a:t>
            </a:r>
            <a:r>
              <a:rPr lang="en-US" sz="1500" dirty="0">
                <a:latin typeface="Abadi Extra Light" panose="020B0204020104020204" pitchFamily="34" charset="0"/>
              </a:rPr>
              <a:t> de carga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tipo</a:t>
            </a:r>
            <a:r>
              <a:rPr lang="en-US" sz="1500" dirty="0">
                <a:latin typeface="Abadi Extra Light" panose="020B0204020104020204" pitchFamily="34" charset="0"/>
              </a:rPr>
              <a:t> de </a:t>
            </a:r>
            <a:r>
              <a:rPr lang="en-US" sz="1500" dirty="0" err="1">
                <a:latin typeface="Abadi Extra Light" panose="020B0204020104020204" pitchFamily="34" charset="0"/>
              </a:rPr>
              <a:t>distúrbio</a:t>
            </a:r>
            <a:r>
              <a:rPr lang="en-US" sz="1500" dirty="0">
                <a:latin typeface="Abadi Extra Light" panose="020B0204020104020204" pitchFamily="34" charset="0"/>
              </a:rPr>
              <a:t> causa </a:t>
            </a:r>
            <a:r>
              <a:rPr lang="en-US" sz="1500" dirty="0" err="1">
                <a:latin typeface="Abadi Extra Light" panose="020B0204020104020204" pitchFamily="34" charset="0"/>
              </a:rPr>
              <a:t>mau</a:t>
            </a:r>
            <a:r>
              <a:rPr lang="en-US" sz="1500" dirty="0">
                <a:latin typeface="Abadi Extra Light" panose="020B0204020104020204" pitchFamily="34" charset="0"/>
              </a:rPr>
              <a:t> </a:t>
            </a:r>
            <a:r>
              <a:rPr lang="en-US" sz="1500" dirty="0" err="1">
                <a:latin typeface="Abadi Extra Light" panose="020B0204020104020204" pitchFamily="34" charset="0"/>
              </a:rPr>
              <a:t>funcionamento</a:t>
            </a:r>
            <a:r>
              <a:rPr lang="en-US" sz="1500" dirty="0">
                <a:latin typeface="Abadi Extra Light" panose="020B0204020104020204" pitchFamily="34" charset="0"/>
              </a:rPr>
              <a:t> dos </a:t>
            </a:r>
            <a:r>
              <a:rPr lang="en-US" sz="1500" dirty="0" err="1">
                <a:latin typeface="Abadi Extra Light" panose="020B0204020104020204" pitchFamily="34" charset="0"/>
              </a:rPr>
              <a:t>equipamento</a:t>
            </a:r>
            <a:r>
              <a:rPr lang="en-US" sz="1500" dirty="0">
                <a:latin typeface="Abadi Extra Light" panose="020B0204020104020204" pitchFamily="34" charset="0"/>
              </a:rPr>
              <a:t>, </a:t>
            </a:r>
            <a:r>
              <a:rPr lang="en-US" sz="1500" dirty="0" err="1">
                <a:latin typeface="Abadi Extra Light" panose="020B0204020104020204" pitchFamily="34" charset="0"/>
              </a:rPr>
              <a:t>podendo</a:t>
            </a:r>
            <a:r>
              <a:rPr lang="en-US" sz="1500" dirty="0">
                <a:latin typeface="Abadi Extra Light" panose="020B0204020104020204" pitchFamily="34" charset="0"/>
              </a:rPr>
              <a:t> </a:t>
            </a:r>
            <a:r>
              <a:rPr lang="en-US" sz="1500" dirty="0" err="1">
                <a:latin typeface="Abadi Extra Light" panose="020B0204020104020204" pitchFamily="34" charset="0"/>
              </a:rPr>
              <a:t>levar</a:t>
            </a:r>
            <a:r>
              <a:rPr lang="en-US" sz="1500" dirty="0">
                <a:latin typeface="Abadi Extra Light" panose="020B0204020104020204" pitchFamily="34" charset="0"/>
              </a:rPr>
              <a:t> a </a:t>
            </a:r>
            <a:r>
              <a:rPr lang="en-US" sz="1500" dirty="0" err="1">
                <a:latin typeface="Abadi Extra Light" panose="020B0204020104020204" pitchFamily="34" charset="0"/>
              </a:rPr>
              <a:t>parada</a:t>
            </a:r>
            <a:r>
              <a:rPr lang="en-US" sz="1500" dirty="0">
                <a:latin typeface="Abadi Extra Light" panose="020B0204020104020204" pitchFamily="34" charset="0"/>
              </a:rPr>
              <a:t> total da rede.</a:t>
            </a:r>
            <a:endParaRPr sz="1500" dirty="0">
              <a:latin typeface="Abadi Extra Light" panose="020B0204020104020204" pitchFamily="34" charset="0"/>
            </a:endParaRPr>
          </a:p>
          <a:p>
            <a:pPr marL="171450" lvl="0" indent="-190500" algn="just" rtl="0">
              <a:spcBef>
                <a:spcPts val="0"/>
              </a:spcBef>
              <a:spcAft>
                <a:spcPts val="0"/>
              </a:spcAft>
              <a:buClr>
                <a:schemeClr val="dk1"/>
              </a:buClr>
              <a:buSzPts val="1500"/>
              <a:buFont typeface="Calibri"/>
              <a:buChar char="-"/>
            </a:pPr>
            <a:r>
              <a:rPr lang="en-US" sz="1500" b="1" dirty="0">
                <a:latin typeface="Abadi Extra Light" panose="020B0204020104020204" pitchFamily="34" charset="0"/>
              </a:rPr>
              <a:t>SWELL</a:t>
            </a:r>
            <a:r>
              <a:rPr lang="en-US" sz="1500" dirty="0">
                <a:latin typeface="Abadi Extra Light" panose="020B0204020104020204" pitchFamily="34" charset="0"/>
              </a:rPr>
              <a:t>: O </a:t>
            </a:r>
            <a:r>
              <a:rPr lang="en-US" sz="1500" dirty="0" err="1">
                <a:latin typeface="Abadi Extra Light" panose="020B0204020104020204" pitchFamily="34" charset="0"/>
              </a:rPr>
              <a:t>distúrbio</a:t>
            </a:r>
            <a:r>
              <a:rPr lang="en-US" sz="1500" dirty="0">
                <a:latin typeface="Abadi Extra Light" panose="020B0204020104020204" pitchFamily="34" charset="0"/>
              </a:rPr>
              <a:t> </a:t>
            </a:r>
            <a:r>
              <a:rPr lang="en-US" sz="1500" dirty="0" err="1">
                <a:latin typeface="Abadi Extra Light" panose="020B0204020104020204" pitchFamily="34" charset="0"/>
              </a:rPr>
              <a:t>tipo</a:t>
            </a:r>
            <a:r>
              <a:rPr lang="en-US" sz="1500" dirty="0">
                <a:latin typeface="Abadi Extra Light" panose="020B0204020104020204" pitchFamily="34" charset="0"/>
              </a:rPr>
              <a:t> SWELL é o </a:t>
            </a:r>
            <a:r>
              <a:rPr lang="en-US" sz="1500" dirty="0" err="1">
                <a:latin typeface="Abadi Extra Light" panose="020B0204020104020204" pitchFamily="34" charset="0"/>
              </a:rPr>
              <a:t>contrário</a:t>
            </a:r>
            <a:r>
              <a:rPr lang="en-US" sz="1500" dirty="0">
                <a:latin typeface="Abadi Extra Light" panose="020B0204020104020204" pitchFamily="34" charset="0"/>
              </a:rPr>
              <a:t> do SAG,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vez</a:t>
            </a:r>
            <a:r>
              <a:rPr lang="en-US" sz="1500" dirty="0">
                <a:latin typeface="Abadi Extra Light" panose="020B0204020104020204" pitchFamily="34" charset="0"/>
              </a:rPr>
              <a:t> de </a:t>
            </a:r>
            <a:r>
              <a:rPr lang="en-US" sz="1500" dirty="0" err="1">
                <a:latin typeface="Abadi Extra Light" panose="020B0204020104020204" pitchFamily="34" charset="0"/>
              </a:rPr>
              <a:t>reduzir</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ele</a:t>
            </a:r>
            <a:r>
              <a:rPr lang="en-US" sz="1500" dirty="0">
                <a:latin typeface="Abadi Extra Light" panose="020B0204020104020204" pitchFamily="34" charset="0"/>
              </a:rPr>
              <a:t> </a:t>
            </a:r>
            <a:r>
              <a:rPr lang="en-US" sz="1500" dirty="0" err="1">
                <a:latin typeface="Abadi Extra Light" panose="020B0204020104020204" pitchFamily="34" charset="0"/>
              </a:rPr>
              <a:t>aumenta</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eficaz</a:t>
            </a:r>
            <a:r>
              <a:rPr lang="en-US" sz="1500" dirty="0">
                <a:latin typeface="Abadi Extra Light" panose="020B0204020104020204" pitchFamily="34" charset="0"/>
              </a:rPr>
              <a:t> </a:t>
            </a:r>
            <a:r>
              <a:rPr lang="en-US" sz="1500" dirty="0" err="1">
                <a:latin typeface="Abadi Extra Light" panose="020B0204020104020204" pitchFamily="34" charset="0"/>
              </a:rPr>
              <a:t>numa</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que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ir</a:t>
            </a:r>
            <a:r>
              <a:rPr lang="en-US" sz="1500" dirty="0">
                <a:latin typeface="Abadi Extra Light" panose="020B0204020104020204" pitchFamily="34" charset="0"/>
              </a:rPr>
              <a:t> de 110% a 180% 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causado</a:t>
            </a:r>
            <a:r>
              <a:rPr lang="en-US" sz="1500" dirty="0">
                <a:latin typeface="Abadi Extra Light" panose="020B0204020104020204" pitchFamily="34" charset="0"/>
              </a:rPr>
              <a:t> por </a:t>
            </a:r>
            <a:r>
              <a:rPr lang="en-US" sz="1500" dirty="0" err="1">
                <a:latin typeface="Abadi Extra Light" panose="020B0204020104020204" pitchFamily="34" charset="0"/>
              </a:rPr>
              <a:t>algum</a:t>
            </a:r>
            <a:r>
              <a:rPr lang="en-US" sz="1500" dirty="0">
                <a:latin typeface="Abadi Extra Light" panose="020B0204020104020204" pitchFamily="34" charset="0"/>
              </a:rPr>
              <a:t> </a:t>
            </a:r>
            <a:r>
              <a:rPr lang="en-US" sz="1500" dirty="0" err="1">
                <a:latin typeface="Abadi Extra Light" panose="020B0204020104020204" pitchFamily="34" charset="0"/>
              </a:rPr>
              <a:t>desequilíbrio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também</a:t>
            </a:r>
            <a:r>
              <a:rPr lang="en-US" sz="1500" dirty="0">
                <a:latin typeface="Abadi Extra Light" panose="020B0204020104020204" pitchFamily="34" charset="0"/>
              </a:rPr>
              <a:t> pela entrada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saída</a:t>
            </a:r>
            <a:r>
              <a:rPr lang="en-US" sz="1500" dirty="0">
                <a:latin typeface="Abadi Extra Light" panose="020B0204020104020204" pitchFamily="34" charset="0"/>
              </a:rPr>
              <a:t> de </a:t>
            </a:r>
            <a:r>
              <a:rPr lang="en-US" sz="1500" dirty="0" err="1">
                <a:latin typeface="Abadi Extra Light" panose="020B0204020104020204" pitchFamily="34" charset="0"/>
              </a:rPr>
              <a:t>alta</a:t>
            </a:r>
            <a:r>
              <a:rPr lang="en-US" sz="1500" dirty="0">
                <a:latin typeface="Abadi Extra Light" panose="020B0204020104020204" pitchFamily="34" charset="0"/>
              </a:rPr>
              <a:t> </a:t>
            </a:r>
            <a:r>
              <a:rPr lang="en-US" sz="1500" dirty="0" err="1">
                <a:latin typeface="Abadi Extra Light" panose="020B0204020104020204" pitchFamily="34" charset="0"/>
              </a:rPr>
              <a:t>quantidade</a:t>
            </a:r>
            <a:r>
              <a:rPr lang="en-US" sz="1500" dirty="0">
                <a:latin typeface="Abadi Extra Light" panose="020B0204020104020204" pitchFamily="34" charset="0"/>
              </a:rPr>
              <a:t> de carga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causado</a:t>
            </a:r>
            <a:r>
              <a:rPr lang="en-US" sz="1500" dirty="0">
                <a:latin typeface="Abadi Extra Light" panose="020B0204020104020204" pitchFamily="34" charset="0"/>
              </a:rPr>
              <a:t> pela </a:t>
            </a:r>
            <a:r>
              <a:rPr lang="en-US" sz="1500" dirty="0" err="1">
                <a:latin typeface="Abadi Extra Light" panose="020B0204020104020204" pitchFamily="34" charset="0"/>
              </a:rPr>
              <a:t>inserção</a:t>
            </a:r>
            <a:r>
              <a:rPr lang="en-US" sz="1500" dirty="0">
                <a:latin typeface="Abadi Extra Light" panose="020B0204020104020204" pitchFamily="34" charset="0"/>
              </a:rPr>
              <a:t> de banco de </a:t>
            </a:r>
            <a:r>
              <a:rPr lang="en-US" sz="1500" dirty="0" err="1">
                <a:latin typeface="Abadi Extra Light" panose="020B0204020104020204" pitchFamily="34" charset="0"/>
              </a:rPr>
              <a:t>capacitores</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circuito</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Clr>
                <a:schemeClr val="dk1"/>
              </a:buClr>
              <a:buSzPts val="1200"/>
              <a:buFont typeface="Calibri"/>
              <a:buNone/>
            </a:pPr>
            <a:endParaRPr sz="1500" dirty="0">
              <a:latin typeface="Abadi Extra Light" panose="020B0204020104020204" pitchFamily="34" charset="0"/>
            </a:endParaRPr>
          </a:p>
          <a:p>
            <a:pPr marL="0" lvl="0" indent="0" algn="just" rtl="0">
              <a:spcBef>
                <a:spcPts val="0"/>
              </a:spcBef>
              <a:spcAft>
                <a:spcPts val="0"/>
              </a:spcAft>
              <a:buClr>
                <a:schemeClr val="dk1"/>
              </a:buClr>
              <a:buSzPts val="1200"/>
              <a:buFont typeface="Calibri"/>
              <a:buNone/>
            </a:pPr>
            <a:r>
              <a:rPr lang="en-US" sz="1500" dirty="0">
                <a:latin typeface="Abadi Extra Light" panose="020B0204020104020204" pitchFamily="34" charset="0"/>
              </a:rPr>
              <a:t>Ambos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(SAG e SWELL) </a:t>
            </a:r>
            <a:r>
              <a:rPr lang="en-US" sz="1500" dirty="0" err="1">
                <a:latin typeface="Abadi Extra Light" panose="020B0204020104020204" pitchFamily="34" charset="0"/>
              </a:rPr>
              <a:t>podem</a:t>
            </a:r>
            <a:r>
              <a:rPr lang="en-US" sz="1500" dirty="0">
                <a:latin typeface="Abadi Extra Light" panose="020B0204020104020204" pitchFamily="34" charset="0"/>
              </a:rPr>
              <a:t> ser </a:t>
            </a:r>
            <a:r>
              <a:rPr lang="en-US" sz="1500" dirty="0" err="1">
                <a:latin typeface="Abadi Extra Light" panose="020B0204020104020204" pitchFamily="34" charset="0"/>
              </a:rPr>
              <a:t>resolvidos</a:t>
            </a:r>
            <a:r>
              <a:rPr lang="en-US" sz="1500" dirty="0">
                <a:latin typeface="Abadi Extra Light" panose="020B0204020104020204" pitchFamily="34" charset="0"/>
              </a:rPr>
              <a:t> com </a:t>
            </a:r>
            <a:r>
              <a:rPr lang="en-US" sz="1500" dirty="0" err="1">
                <a:latin typeface="Abadi Extra Light" panose="020B0204020104020204" pitchFamily="34" charset="0"/>
              </a:rPr>
              <a:t>com</a:t>
            </a:r>
            <a:r>
              <a:rPr lang="en-US" sz="1500" dirty="0">
                <a:latin typeface="Abadi Extra Light" panose="020B0204020104020204" pitchFamily="34" charset="0"/>
              </a:rPr>
              <a:t> a </a:t>
            </a:r>
            <a:r>
              <a:rPr lang="en-US" sz="1500" dirty="0" err="1">
                <a:latin typeface="Abadi Extra Light" panose="020B0204020104020204" pitchFamily="34" charset="0"/>
              </a:rPr>
              <a:t>utilização</a:t>
            </a:r>
            <a:r>
              <a:rPr lang="en-US" sz="1500" dirty="0">
                <a:latin typeface="Abadi Extra Light" panose="020B0204020104020204" pitchFamily="34" charset="0"/>
              </a:rPr>
              <a:t> de </a:t>
            </a:r>
            <a:r>
              <a:rPr lang="en-US" sz="1500" dirty="0" err="1">
                <a:latin typeface="Abadi Extra Light" panose="020B0204020104020204" pitchFamily="34" charset="0"/>
              </a:rPr>
              <a:t>métodos</a:t>
            </a:r>
            <a:r>
              <a:rPr lang="en-US" sz="1500" dirty="0">
                <a:latin typeface="Abadi Extra Light" panose="020B0204020104020204" pitchFamily="34" charset="0"/>
              </a:rPr>
              <a:t> e </a:t>
            </a:r>
            <a:r>
              <a:rPr lang="en-US" sz="1500" dirty="0" err="1">
                <a:latin typeface="Abadi Extra Light" panose="020B0204020104020204" pitchFamily="34" charset="0"/>
              </a:rPr>
              <a:t>equipamentos</a:t>
            </a:r>
            <a:r>
              <a:rPr lang="en-US" sz="1500" dirty="0">
                <a:latin typeface="Abadi Extra Light" panose="020B0204020104020204" pitchFamily="34" charset="0"/>
              </a:rPr>
              <a:t> para </a:t>
            </a:r>
            <a:r>
              <a:rPr lang="en-US" sz="1500" dirty="0" err="1">
                <a:latin typeface="Abadi Extra Light" panose="020B0204020104020204" pitchFamily="34" charset="0"/>
              </a:rPr>
              <a:t>controle</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incluindo</a:t>
            </a:r>
            <a:r>
              <a:rPr lang="en-US" sz="1500" dirty="0">
                <a:latin typeface="Abadi Extra Light" panose="020B0204020104020204" pitchFamily="34" charset="0"/>
              </a:rPr>
              <a:t> o </a:t>
            </a:r>
            <a:r>
              <a:rPr lang="en-US" sz="1500" dirty="0" err="1">
                <a:latin typeface="Abadi Extra Light" panose="020B0204020104020204" pitchFamily="34" charset="0"/>
              </a:rPr>
              <a:t>uso</a:t>
            </a:r>
            <a:r>
              <a:rPr lang="en-US" sz="1500" dirty="0">
                <a:latin typeface="Abadi Extra Light" panose="020B0204020104020204" pitchFamily="34" charset="0"/>
              </a:rPr>
              <a:t> de </a:t>
            </a:r>
            <a:r>
              <a:rPr lang="en-US" sz="1500" dirty="0" err="1">
                <a:latin typeface="Abadi Extra Light" panose="020B0204020104020204" pitchFamily="34" charset="0"/>
              </a:rPr>
              <a:t>métodos</a:t>
            </a:r>
            <a:r>
              <a:rPr lang="en-US" sz="1500" dirty="0">
                <a:latin typeface="Abadi Extra Light" panose="020B0204020104020204" pitchFamily="34" charset="0"/>
              </a:rPr>
              <a:t> de </a:t>
            </a:r>
            <a:r>
              <a:rPr lang="en-US" sz="1500" dirty="0" err="1">
                <a:latin typeface="Abadi Extra Light" panose="020B0204020104020204" pitchFamily="34" charset="0"/>
              </a:rPr>
              <a:t>partida</a:t>
            </a:r>
            <a:r>
              <a:rPr lang="en-US" sz="1500" dirty="0">
                <a:latin typeface="Abadi Extra Light" panose="020B0204020104020204" pitchFamily="34" charset="0"/>
              </a:rPr>
              <a:t> de </a:t>
            </a:r>
            <a:r>
              <a:rPr lang="en-US" sz="1500" dirty="0" err="1">
                <a:latin typeface="Abadi Extra Light" panose="020B0204020104020204" pitchFamily="34" charset="0"/>
              </a:rPr>
              <a:t>motores</a:t>
            </a:r>
            <a:r>
              <a:rPr lang="en-US" sz="1500" dirty="0">
                <a:latin typeface="Abadi Extra Light" panose="020B0204020104020204" pitchFamily="34" charset="0"/>
              </a:rPr>
              <a:t>, </a:t>
            </a:r>
            <a:r>
              <a:rPr lang="en-US" sz="1500" dirty="0" err="1">
                <a:latin typeface="Abadi Extra Light" panose="020B0204020104020204" pitchFamily="34" charset="0"/>
              </a:rPr>
              <a:t>já</a:t>
            </a:r>
            <a:r>
              <a:rPr lang="en-US" sz="1500" dirty="0">
                <a:latin typeface="Abadi Extra Light" panose="020B0204020104020204" pitchFamily="34" charset="0"/>
              </a:rPr>
              <a:t> que </a:t>
            </a:r>
            <a:r>
              <a:rPr lang="en-US" sz="1500" dirty="0" err="1">
                <a:latin typeface="Abadi Extra Light" panose="020B0204020104020204" pitchFamily="34" charset="0"/>
              </a:rPr>
              <a:t>consomem</a:t>
            </a:r>
            <a:r>
              <a:rPr lang="en-US" sz="1500" dirty="0">
                <a:latin typeface="Abadi Extra Light" panose="020B0204020104020204" pitchFamily="34" charset="0"/>
              </a:rPr>
              <a:t> </a:t>
            </a:r>
            <a:r>
              <a:rPr lang="en-US" sz="1500" dirty="0" err="1">
                <a:latin typeface="Abadi Extra Light" panose="020B0204020104020204" pitchFamily="34" charset="0"/>
              </a:rPr>
              <a:t>grande</a:t>
            </a:r>
            <a:r>
              <a:rPr lang="en-US" sz="1500" dirty="0">
                <a:latin typeface="Abadi Extra Light" panose="020B0204020104020204" pitchFamily="34" charset="0"/>
              </a:rPr>
              <a:t> </a:t>
            </a:r>
            <a:r>
              <a:rPr lang="en-US" sz="1500" dirty="0" err="1">
                <a:latin typeface="Abadi Extra Light" panose="020B0204020104020204" pitchFamily="34" charset="0"/>
              </a:rPr>
              <a:t>quantidade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372</a:t>
            </a:fld>
            <a:endParaRPr/>
          </a:p>
        </p:txBody>
      </p:sp>
    </p:spTree>
    <p:extLst>
      <p:ext uri="{BB962C8B-B14F-4D97-AF65-F5344CB8AC3E}">
        <p14:creationId xmlns:p14="http://schemas.microsoft.com/office/powerpoint/2010/main" val="2161206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a088f95fe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a088f95fe3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INFRAESTRUTURA DE RECARGA NO BRASIL</a:t>
            </a:r>
            <a:endParaRPr lang="pt-BR" sz="1000" b="1"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A figura mostra a infraestrutura de recarga existentes no Brasil atualmente e compara esse a disponibilidade de posto de recarga com a situação atual na Europa.  pode-se concluir que a infraestrutura de recarga ainda é incipiente sendo necessária uma evolução no número de postos de recarga disponíveis para chegar a um cenário similar ao existente na Europa.</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REFERÊNCIAS:</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https://www.leonardo-energy.org.br/wp-content/uploads/2019/03/Webinar-Evolu%C3%A7%C3%A3o-da-Eletromobilidade.pdf</a:t>
            </a: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https://plugshare.com</a:t>
            </a:r>
            <a:endParaRP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p:txBody>
      </p:sp>
      <p:sp>
        <p:nvSpPr>
          <p:cNvPr id="392" name="Google Shape;392;ga088f95fe3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33</a:t>
            </a:fld>
            <a:endParaRPr/>
          </a:p>
        </p:txBody>
      </p:sp>
    </p:spTree>
    <p:extLst>
      <p:ext uri="{BB962C8B-B14F-4D97-AF65-F5344CB8AC3E}">
        <p14:creationId xmlns:p14="http://schemas.microsoft.com/office/powerpoint/2010/main" val="4169067012"/>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DISTÚRBIOS NA REDE – SURTOS DE TENSÃO</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Outro </a:t>
            </a:r>
            <a:r>
              <a:rPr lang="en-US" sz="1500" dirty="0" err="1">
                <a:latin typeface="Abadi Extra Light" panose="020B0204020104020204" pitchFamily="34" charset="0"/>
              </a:rPr>
              <a:t>tipo</a:t>
            </a:r>
            <a:r>
              <a:rPr lang="en-US" sz="1500" dirty="0">
                <a:latin typeface="Abadi Extra Light" panose="020B0204020104020204" pitchFamily="34" charset="0"/>
              </a:rPr>
              <a:t> de </a:t>
            </a:r>
            <a:r>
              <a:rPr lang="en-US" sz="1500" dirty="0" err="1">
                <a:latin typeface="Abadi Extra Light" panose="020B0204020104020204" pitchFamily="34" charset="0"/>
              </a:rPr>
              <a:t>distúrbio</a:t>
            </a:r>
            <a:r>
              <a:rPr lang="en-US" sz="1500" dirty="0">
                <a:latin typeface="Abadi Extra Light" panose="020B0204020104020204" pitchFamily="34" charset="0"/>
              </a:rPr>
              <a:t> de </a:t>
            </a:r>
            <a:r>
              <a:rPr lang="en-US" sz="1500" dirty="0" err="1">
                <a:latin typeface="Abadi Extra Light" panose="020B0204020104020204" pitchFamily="34" charset="0"/>
              </a:rPr>
              <a:t>curta</a:t>
            </a:r>
            <a:r>
              <a:rPr lang="en-US" sz="1500" dirty="0">
                <a:latin typeface="Abadi Extra Light" panose="020B0204020104020204" pitchFamily="34" charset="0"/>
              </a:rPr>
              <a:t> </a:t>
            </a:r>
            <a:r>
              <a:rPr lang="en-US" sz="1500" dirty="0" err="1">
                <a:latin typeface="Abadi Extra Light" panose="020B0204020104020204" pitchFamily="34" charset="0"/>
              </a:rPr>
              <a:t>duração</a:t>
            </a:r>
            <a:r>
              <a:rPr lang="en-US" sz="1500" dirty="0">
                <a:latin typeface="Abadi Extra Light" panose="020B0204020104020204" pitchFamily="34" charset="0"/>
              </a:rPr>
              <a:t> é a </a:t>
            </a:r>
            <a:r>
              <a:rPr lang="en-US" sz="1500" dirty="0" err="1">
                <a:latin typeface="Abadi Extra Light" panose="020B0204020104020204" pitchFamily="34" charset="0"/>
              </a:rPr>
              <a:t>interrupção</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redução</a:t>
            </a:r>
            <a:r>
              <a:rPr lang="en-US" sz="1500" dirty="0">
                <a:latin typeface="Abadi Extra Light" panose="020B0204020104020204" pitchFamily="34" charset="0"/>
              </a:rPr>
              <a:t> para um valor </a:t>
            </a:r>
            <a:r>
              <a:rPr lang="en-US" sz="1500" dirty="0" err="1">
                <a:latin typeface="Abadi Extra Light" panose="020B0204020104020204" pitchFamily="34" charset="0"/>
              </a:rPr>
              <a:t>menor</a:t>
            </a:r>
            <a:r>
              <a:rPr lang="en-US" sz="1500" dirty="0">
                <a:latin typeface="Abadi Extra Light" panose="020B0204020104020204" pitchFamily="34" charset="0"/>
              </a:rPr>
              <a:t> que 10%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entregue</a:t>
            </a:r>
            <a:r>
              <a:rPr lang="en-US" sz="1500" dirty="0">
                <a:latin typeface="Abadi Extra Light" panose="020B0204020104020204" pitchFamily="34" charset="0"/>
              </a:rPr>
              <a:t> para o </a:t>
            </a:r>
            <a:r>
              <a:rPr lang="en-US" sz="1500" dirty="0" err="1">
                <a:latin typeface="Abadi Extra Light" panose="020B0204020104020204" pitchFamily="34" charset="0"/>
              </a:rPr>
              <a:t>sistema</a:t>
            </a:r>
            <a:r>
              <a:rPr lang="en-US" sz="1500" dirty="0">
                <a:latin typeface="Abadi Extra Light" panose="020B0204020104020204" pitchFamily="34" charset="0"/>
              </a:rPr>
              <a:t>. Essa </a:t>
            </a:r>
            <a:r>
              <a:rPr lang="en-US" sz="1500" dirty="0" err="1">
                <a:latin typeface="Abadi Extra Light" panose="020B0204020104020204" pitchFamily="34" charset="0"/>
              </a:rPr>
              <a:t>interrupção</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gerada</a:t>
            </a:r>
            <a:r>
              <a:rPr lang="en-US" sz="1500" dirty="0">
                <a:latin typeface="Abadi Extra Light" panose="020B0204020104020204" pitchFamily="34" charset="0"/>
              </a:rPr>
              <a:t> por </a:t>
            </a:r>
            <a:r>
              <a:rPr lang="en-US" sz="1500" dirty="0" err="1">
                <a:latin typeface="Abadi Extra Light" panose="020B0204020104020204" pitchFamily="34" charset="0"/>
              </a:rPr>
              <a:t>faltas</a:t>
            </a:r>
            <a:r>
              <a:rPr lang="en-US" sz="1500" dirty="0">
                <a:latin typeface="Abadi Extra Light" panose="020B0204020104020204" pitchFamily="34" charset="0"/>
              </a:rPr>
              <a:t> e </a:t>
            </a:r>
            <a:r>
              <a:rPr lang="en-US" sz="1500" dirty="0" err="1">
                <a:latin typeface="Abadi Extra Light" panose="020B0204020104020204" pitchFamily="34" charset="0"/>
              </a:rPr>
              <a:t>mau</a:t>
            </a:r>
            <a:r>
              <a:rPr lang="en-US" sz="1500" dirty="0">
                <a:latin typeface="Abadi Extra Light" panose="020B0204020104020204" pitchFamily="34" charset="0"/>
              </a:rPr>
              <a:t> </a:t>
            </a:r>
            <a:r>
              <a:rPr lang="en-US" sz="1500" dirty="0" err="1">
                <a:latin typeface="Abadi Extra Light" panose="020B0204020104020204" pitchFamily="34" charset="0"/>
              </a:rPr>
              <a:t>funcionamento</a:t>
            </a:r>
            <a:r>
              <a:rPr lang="en-US" sz="1500" dirty="0">
                <a:latin typeface="Abadi Extra Light" panose="020B0204020104020204" pitchFamily="34" charset="0"/>
              </a:rPr>
              <a:t> do </a:t>
            </a:r>
            <a:r>
              <a:rPr lang="en-US" sz="1500" dirty="0" err="1">
                <a:latin typeface="Abadi Extra Light" panose="020B0204020104020204" pitchFamily="34" charset="0"/>
              </a:rPr>
              <a:t>controle</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por </a:t>
            </a:r>
            <a:r>
              <a:rPr lang="en-US" sz="1500" dirty="0" err="1">
                <a:latin typeface="Abadi Extra Light" panose="020B0204020104020204" pitchFamily="34" charset="0"/>
              </a:rPr>
              <a:t>alguma</a:t>
            </a:r>
            <a:r>
              <a:rPr lang="en-US" sz="1500" dirty="0">
                <a:latin typeface="Abadi Extra Light" panose="020B0204020104020204" pitchFamily="34" charset="0"/>
              </a:rPr>
              <a:t> </a:t>
            </a:r>
            <a:r>
              <a:rPr lang="en-US" sz="1500" dirty="0" err="1">
                <a:latin typeface="Abadi Extra Light" panose="020B0204020104020204" pitchFamily="34" charset="0"/>
              </a:rPr>
              <a:t>falha</a:t>
            </a:r>
            <a:r>
              <a:rPr lang="en-US" sz="1500" dirty="0">
                <a:latin typeface="Abadi Extra Light" panose="020B0204020104020204" pitchFamily="34" charset="0"/>
              </a:rPr>
              <a:t> de </a:t>
            </a:r>
            <a:r>
              <a:rPr lang="en-US" sz="1500" dirty="0" err="1">
                <a:latin typeface="Abadi Extra Light" panose="020B0204020104020204" pitchFamily="34" charset="0"/>
              </a:rPr>
              <a:t>equipamento</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causar</a:t>
            </a:r>
            <a:r>
              <a:rPr lang="en-US" sz="1500" dirty="0">
                <a:latin typeface="Abadi Extra Light" panose="020B0204020104020204" pitchFamily="34" charset="0"/>
              </a:rPr>
              <a:t> </a:t>
            </a:r>
            <a:r>
              <a:rPr lang="en-US" sz="1500" dirty="0" err="1">
                <a:latin typeface="Abadi Extra Light" panose="020B0204020104020204" pitchFamily="34" charset="0"/>
              </a:rPr>
              <a:t>parada</a:t>
            </a:r>
            <a:r>
              <a:rPr lang="en-US" sz="1500" dirty="0">
                <a:latin typeface="Abadi Extra Light" panose="020B0204020104020204" pitchFamily="34" charset="0"/>
              </a:rPr>
              <a:t> total do </a:t>
            </a:r>
            <a:r>
              <a:rPr lang="en-US" sz="1500" dirty="0" err="1">
                <a:latin typeface="Abadi Extra Light" panose="020B0204020104020204" pitchFamily="34" charset="0"/>
              </a:rPr>
              <a:t>sistema</a:t>
            </a:r>
            <a:r>
              <a:rPr lang="en-US" sz="1500" dirty="0">
                <a:latin typeface="Abadi Extra Light" panose="020B0204020104020204" pitchFamily="34" charset="0"/>
              </a:rPr>
              <a:t> e </a:t>
            </a:r>
            <a:r>
              <a:rPr lang="en-US" sz="1500" dirty="0" err="1">
                <a:latin typeface="Abadi Extra Light" panose="020B0204020104020204" pitchFamily="34" charset="0"/>
              </a:rPr>
              <a:t>defeitos</a:t>
            </a:r>
            <a:r>
              <a:rPr lang="en-US" sz="1500" dirty="0">
                <a:latin typeface="Abadi Extra Light" panose="020B0204020104020204" pitchFamily="34" charset="0"/>
              </a:rPr>
              <a:t>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equipamentos</a:t>
            </a:r>
            <a:r>
              <a:rPr lang="en-US" sz="1500" dirty="0">
                <a:latin typeface="Abadi Extra Light" panose="020B0204020104020204" pitchFamily="34" charset="0"/>
              </a:rPr>
              <a:t> </a:t>
            </a:r>
            <a:r>
              <a:rPr lang="en-US" sz="1500" dirty="0" err="1">
                <a:latin typeface="Abadi Extra Light" panose="020B0204020104020204" pitchFamily="34" charset="0"/>
              </a:rPr>
              <a:t>conectados</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A </a:t>
            </a:r>
            <a:r>
              <a:rPr lang="en-US" sz="1500" dirty="0" err="1">
                <a:latin typeface="Abadi Extra Light" panose="020B0204020104020204" pitchFamily="34" charset="0"/>
              </a:rPr>
              <a:t>interrupção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solucionada</a:t>
            </a:r>
            <a:r>
              <a:rPr lang="en-US" sz="1500" dirty="0">
                <a:latin typeface="Abadi Extra Light" panose="020B0204020104020204" pitchFamily="34" charset="0"/>
              </a:rPr>
              <a:t> pela </a:t>
            </a:r>
            <a:r>
              <a:rPr lang="en-US" sz="1500" dirty="0" err="1">
                <a:latin typeface="Abadi Extra Light" panose="020B0204020104020204" pitchFamily="34" charset="0"/>
              </a:rPr>
              <a:t>distribuidora</a:t>
            </a:r>
            <a:r>
              <a:rPr lang="en-US" sz="1500" dirty="0">
                <a:latin typeface="Abadi Extra Light" panose="020B0204020104020204" pitchFamily="34" charset="0"/>
              </a:rPr>
              <a:t> </a:t>
            </a:r>
            <a:r>
              <a:rPr lang="en-US" sz="1500" dirty="0" err="1">
                <a:latin typeface="Abadi Extra Light" panose="020B0204020104020204" pitchFamily="34" charset="0"/>
              </a:rPr>
              <a:t>responsável</a:t>
            </a:r>
            <a:r>
              <a:rPr lang="en-US" sz="1500" dirty="0">
                <a:latin typeface="Abadi Extra Light" panose="020B0204020104020204" pitchFamily="34" charset="0"/>
              </a:rPr>
              <a:t> </a:t>
            </a:r>
            <a:r>
              <a:rPr lang="en-US" sz="1500" dirty="0" err="1">
                <a:latin typeface="Abadi Extra Light" panose="020B0204020104020204" pitchFamily="34" charset="0"/>
              </a:rPr>
              <a:t>através</a:t>
            </a:r>
            <a:r>
              <a:rPr lang="en-US" sz="1500" dirty="0">
                <a:latin typeface="Abadi Extra Light" panose="020B0204020104020204" pitchFamily="34" charset="0"/>
              </a:rPr>
              <a:t> da </a:t>
            </a:r>
            <a:r>
              <a:rPr lang="en-US" sz="1500" dirty="0" err="1">
                <a:latin typeface="Abadi Extra Light" panose="020B0204020104020204" pitchFamily="34" charset="0"/>
              </a:rPr>
              <a:t>revisão</a:t>
            </a:r>
            <a:r>
              <a:rPr lang="en-US" sz="1500" dirty="0">
                <a:latin typeface="Abadi Extra Light" panose="020B0204020104020204" pitchFamily="34" charset="0"/>
              </a:rPr>
              <a:t> das </a:t>
            </a:r>
            <a:r>
              <a:rPr lang="en-US" sz="1500" dirty="0" err="1">
                <a:latin typeface="Abadi Extra Light" panose="020B0204020104020204" pitchFamily="34" charset="0"/>
              </a:rPr>
              <a:t>medidas</a:t>
            </a:r>
            <a:r>
              <a:rPr lang="en-US" sz="1500" dirty="0">
                <a:latin typeface="Abadi Extra Light" panose="020B0204020104020204" pitchFamily="34" charset="0"/>
              </a:rPr>
              <a:t> </a:t>
            </a:r>
            <a:r>
              <a:rPr lang="en-US" sz="1500" dirty="0" err="1">
                <a:latin typeface="Abadi Extra Light" panose="020B0204020104020204" pitchFamily="34" charset="0"/>
              </a:rPr>
              <a:t>protetivas</a:t>
            </a:r>
            <a:r>
              <a:rPr lang="en-US" sz="1500" dirty="0">
                <a:latin typeface="Abadi Extra Light" panose="020B0204020104020204" pitchFamily="34" charset="0"/>
              </a:rPr>
              <a:t> da rede</a:t>
            </a:r>
            <a:r>
              <a:rPr lang="en-US" dirty="0">
                <a:latin typeface="Abadi Extra Light" panose="020B0204020104020204" pitchFamily="34" charset="0"/>
              </a:rPr>
              <a:t>.</a:t>
            </a:r>
            <a:endParaRPr dirty="0">
              <a:latin typeface="Abadi Extra Light" panose="020B0204020104020204" pitchFamily="34" charset="0"/>
            </a:endParaRPr>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373</a:t>
            </a:fld>
            <a:endParaRPr/>
          </a:p>
        </p:txBody>
      </p:sp>
    </p:spTree>
    <p:extLst>
      <p:ext uri="{BB962C8B-B14F-4D97-AF65-F5344CB8AC3E}">
        <p14:creationId xmlns:p14="http://schemas.microsoft.com/office/powerpoint/2010/main" val="253041529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DISTÚRBIOS NA REDE – SURTOS DE TENSÃO</a:t>
            </a:r>
            <a:endParaRPr lang="en-US"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Além</a:t>
            </a:r>
            <a:r>
              <a:rPr lang="en-US" sz="1500" dirty="0">
                <a:latin typeface="Abadi Extra Light" panose="020B0204020104020204" pitchFamily="34" charset="0"/>
              </a:rPr>
              <a:t> dos </a:t>
            </a:r>
            <a:r>
              <a:rPr lang="en-US" sz="1500" dirty="0" err="1">
                <a:latin typeface="Abadi Extra Light" panose="020B0204020104020204" pitchFamily="34" charset="0"/>
              </a:rPr>
              <a:t>surtos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de </a:t>
            </a:r>
            <a:r>
              <a:rPr lang="en-US" sz="1500" dirty="0" err="1">
                <a:latin typeface="Abadi Extra Light" panose="020B0204020104020204" pitchFamily="34" charset="0"/>
              </a:rPr>
              <a:t>curta</a:t>
            </a:r>
            <a:r>
              <a:rPr lang="en-US" sz="1500" dirty="0">
                <a:latin typeface="Abadi Extra Light" panose="020B0204020104020204" pitchFamily="34" charset="0"/>
              </a:rPr>
              <a:t>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há</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de longa </a:t>
            </a:r>
            <a:r>
              <a:rPr lang="en-US" sz="1500" dirty="0" err="1">
                <a:latin typeface="Abadi Extra Light" panose="020B0204020104020204" pitchFamily="34" charset="0"/>
              </a:rPr>
              <a:t>duração</a:t>
            </a:r>
            <a:r>
              <a:rPr lang="en-US" sz="1500" dirty="0">
                <a:latin typeface="Abadi Extra Light" panose="020B0204020104020204" pitchFamily="34" charset="0"/>
              </a:rPr>
              <a:t> que </a:t>
            </a:r>
            <a:r>
              <a:rPr lang="en-US" sz="1500" dirty="0" err="1">
                <a:latin typeface="Abadi Extra Light" panose="020B0204020104020204" pitchFamily="34" charset="0"/>
              </a:rPr>
              <a:t>afetam</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da rede,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eles</a:t>
            </a:r>
            <a:r>
              <a:rPr lang="en-US" sz="1500" dirty="0">
                <a:latin typeface="Abadi Extra Light" panose="020B0204020104020204" pitchFamily="34" charset="0"/>
              </a:rPr>
              <a:t>: </a:t>
            </a:r>
            <a:r>
              <a:rPr lang="en-US" sz="1500" dirty="0" err="1">
                <a:latin typeface="Abadi Extra Light" panose="020B0204020104020204" pitchFamily="34" charset="0"/>
              </a:rPr>
              <a:t>subtensão</a:t>
            </a:r>
            <a:r>
              <a:rPr lang="en-US" sz="1500" dirty="0">
                <a:latin typeface="Abadi Extra Light" panose="020B0204020104020204" pitchFamily="34" charset="0"/>
              </a:rPr>
              <a:t>, </a:t>
            </a:r>
            <a:r>
              <a:rPr lang="en-US" sz="1500" dirty="0" err="1">
                <a:latin typeface="Abadi Extra Light" panose="020B0204020104020204" pitchFamily="34" charset="0"/>
              </a:rPr>
              <a:t>sobretensão</a:t>
            </a:r>
            <a:r>
              <a:rPr lang="en-US" sz="1500" dirty="0">
                <a:latin typeface="Abadi Extra Light" panose="020B0204020104020204" pitchFamily="34" charset="0"/>
              </a:rPr>
              <a:t> e black-out.</a:t>
            </a:r>
            <a:endParaRPr sz="1500" dirty="0">
              <a:latin typeface="Abadi Extra Light" panose="020B0204020104020204" pitchFamily="34" charset="0"/>
            </a:endParaRPr>
          </a:p>
          <a:p>
            <a:pPr marL="0" lvl="0" indent="0" algn="just" rtl="0">
              <a:spcBef>
                <a:spcPts val="0"/>
              </a:spcBef>
              <a:spcAft>
                <a:spcPts val="0"/>
              </a:spcAft>
              <a:buNone/>
            </a:pPr>
            <a:r>
              <a:rPr lang="en-US" sz="1500" b="1" dirty="0">
                <a:latin typeface="Abadi Extra Light" panose="020B0204020104020204" pitchFamily="34" charset="0"/>
              </a:rPr>
              <a:t>- </a:t>
            </a:r>
            <a:r>
              <a:rPr lang="en-US" sz="1500" b="1" dirty="0" err="1">
                <a:latin typeface="Abadi Extra Light" panose="020B0204020104020204" pitchFamily="34" charset="0"/>
              </a:rPr>
              <a:t>Subtensão</a:t>
            </a:r>
            <a:r>
              <a:rPr lang="en-US" sz="1500" b="1" dirty="0">
                <a:latin typeface="Abadi Extra Light" panose="020B0204020104020204" pitchFamily="34" charset="0"/>
              </a:rPr>
              <a:t>: </a:t>
            </a:r>
            <a:r>
              <a:rPr lang="en-US" sz="1500" dirty="0">
                <a:latin typeface="Abadi Extra Light" panose="020B0204020104020204" pitchFamily="34" charset="0"/>
              </a:rPr>
              <a:t>A </a:t>
            </a:r>
            <a:r>
              <a:rPr lang="en-US" sz="1500" dirty="0" err="1">
                <a:latin typeface="Abadi Extra Light" panose="020B0204020104020204" pitchFamily="34" charset="0"/>
              </a:rPr>
              <a:t>subtensão</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o </a:t>
            </a:r>
            <a:r>
              <a:rPr lang="en-US" sz="1500" dirty="0" err="1">
                <a:latin typeface="Abadi Extra Light" panose="020B0204020104020204" pitchFamily="34" charset="0"/>
              </a:rPr>
              <a:t>próprio</a:t>
            </a:r>
            <a:r>
              <a:rPr lang="en-US" sz="1500" dirty="0">
                <a:latin typeface="Abadi Extra Light" panose="020B0204020104020204" pitchFamily="34" charset="0"/>
              </a:rPr>
              <a:t> </a:t>
            </a:r>
            <a:r>
              <a:rPr lang="en-US" sz="1500" dirty="0" err="1">
                <a:latin typeface="Abadi Extra Light" panose="020B0204020104020204" pitchFamily="34" charset="0"/>
              </a:rPr>
              <a:t>termo</a:t>
            </a:r>
            <a:r>
              <a:rPr lang="en-US" sz="1500" dirty="0">
                <a:latin typeface="Abadi Extra Light" panose="020B0204020104020204" pitchFamily="34" charset="0"/>
              </a:rPr>
              <a:t> </a:t>
            </a:r>
            <a:r>
              <a:rPr lang="en-US" sz="1500" dirty="0" err="1">
                <a:latin typeface="Abadi Extra Light" panose="020B0204020104020204" pitchFamily="34" charset="0"/>
              </a:rPr>
              <a:t>apresenta</a:t>
            </a:r>
            <a:r>
              <a:rPr lang="en-US" sz="1500" dirty="0">
                <a:latin typeface="Abadi Extra Light" panose="020B0204020104020204" pitchFamily="34" charset="0"/>
              </a:rPr>
              <a:t>, é a </a:t>
            </a:r>
            <a:r>
              <a:rPr lang="en-US" sz="1500" dirty="0" err="1">
                <a:latin typeface="Abadi Extra Light" panose="020B0204020104020204" pitchFamily="34" charset="0"/>
              </a:rPr>
              <a:t>redução</a:t>
            </a:r>
            <a:r>
              <a:rPr lang="en-US" sz="1500" dirty="0">
                <a:latin typeface="Abadi Extra Light" panose="020B0204020104020204" pitchFamily="34" charset="0"/>
              </a:rPr>
              <a:t>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faixa</a:t>
            </a:r>
            <a:r>
              <a:rPr lang="en-US" sz="1500" dirty="0">
                <a:latin typeface="Abadi Extra Light" panose="020B0204020104020204" pitchFamily="34" charset="0"/>
              </a:rPr>
              <a:t> de 80% a 90%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eficaz</a:t>
            </a:r>
            <a:r>
              <a:rPr lang="en-US" sz="1500" dirty="0">
                <a:latin typeface="Abadi Extra Light" panose="020B0204020104020204" pitchFamily="34" charset="0"/>
              </a:rPr>
              <a:t>, por </a:t>
            </a:r>
            <a:r>
              <a:rPr lang="en-US" sz="1500" dirty="0" err="1">
                <a:latin typeface="Abadi Extra Light" panose="020B0204020104020204" pitchFamily="34" charset="0"/>
              </a:rPr>
              <a:t>mais</a:t>
            </a:r>
            <a:r>
              <a:rPr lang="en-US" sz="1500" dirty="0">
                <a:latin typeface="Abadi Extra Light" panose="020B0204020104020204" pitchFamily="34" charset="0"/>
              </a:rPr>
              <a:t> de 1 </a:t>
            </a:r>
            <a:r>
              <a:rPr lang="en-US" sz="1500" dirty="0" err="1">
                <a:latin typeface="Abadi Extra Light" panose="020B0204020104020204" pitchFamily="34" charset="0"/>
              </a:rPr>
              <a:t>minuto</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Essa </a:t>
            </a:r>
            <a:r>
              <a:rPr lang="en-US" sz="1500" dirty="0" err="1">
                <a:latin typeface="Abadi Extra Light" panose="020B0204020104020204" pitchFamily="34" charset="0"/>
              </a:rPr>
              <a:t>subtensão</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gerada</a:t>
            </a:r>
            <a:r>
              <a:rPr lang="en-US" sz="1500" dirty="0">
                <a:latin typeface="Abadi Extra Light" panose="020B0204020104020204" pitchFamily="34" charset="0"/>
              </a:rPr>
              <a:t> pela </a:t>
            </a:r>
            <a:r>
              <a:rPr lang="en-US" sz="1500" dirty="0" err="1">
                <a:latin typeface="Abadi Extra Light" panose="020B0204020104020204" pitchFamily="34" charset="0"/>
              </a:rPr>
              <a:t>inserção</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retirada</a:t>
            </a:r>
            <a:r>
              <a:rPr lang="en-US" sz="1500" dirty="0">
                <a:latin typeface="Abadi Extra Light" panose="020B0204020104020204" pitchFamily="34" charset="0"/>
              </a:rPr>
              <a:t> de </a:t>
            </a:r>
            <a:r>
              <a:rPr lang="en-US" sz="1500" dirty="0" err="1">
                <a:latin typeface="Abadi Extra Light" panose="020B0204020104020204" pitchFamily="34" charset="0"/>
              </a:rPr>
              <a:t>alguma</a:t>
            </a:r>
            <a:r>
              <a:rPr lang="en-US" sz="1500" dirty="0">
                <a:latin typeface="Abadi Extra Light" panose="020B0204020104020204" pitchFamily="34" charset="0"/>
              </a:rPr>
              <a:t> carga </a:t>
            </a:r>
            <a:r>
              <a:rPr lang="en-US" sz="1500" dirty="0" err="1">
                <a:latin typeface="Abadi Extra Light" panose="020B0204020104020204" pitchFamily="34" charset="0"/>
              </a:rPr>
              <a:t>ou</a:t>
            </a:r>
            <a:r>
              <a:rPr lang="en-US" sz="1500" dirty="0">
                <a:latin typeface="Abadi Extra Light" panose="020B0204020104020204" pitchFamily="34" charset="0"/>
              </a:rPr>
              <a:t> banco de </a:t>
            </a:r>
            <a:r>
              <a:rPr lang="en-US" sz="1500" dirty="0" err="1">
                <a:latin typeface="Abadi Extra Light" panose="020B0204020104020204" pitchFamily="34" charset="0"/>
              </a:rPr>
              <a:t>capacitores</a:t>
            </a:r>
            <a:r>
              <a:rPr lang="en-US" sz="1500" dirty="0">
                <a:latin typeface="Abadi Extra Light" panose="020B0204020104020204" pitchFamily="34" charset="0"/>
              </a:rPr>
              <a:t> do Sistema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a:t>
            </a:r>
            <a:r>
              <a:rPr lang="en-US" sz="1500" dirty="0" err="1">
                <a:latin typeface="Abadi Extra Light" panose="020B0204020104020204" pitchFamily="34" charset="0"/>
              </a:rPr>
              <a:t>sobrecarga</a:t>
            </a:r>
            <a:r>
              <a:rPr lang="en-US" sz="1500" dirty="0">
                <a:latin typeface="Abadi Extra Light" panose="020B0204020104020204" pitchFamily="34" charset="0"/>
              </a:rPr>
              <a:t> da rede, e </a:t>
            </a:r>
            <a:r>
              <a:rPr lang="en-US" sz="1500" dirty="0" err="1">
                <a:latin typeface="Abadi Extra Light" panose="020B0204020104020204" pitchFamily="34" charset="0"/>
              </a:rPr>
              <a:t>afeta</a:t>
            </a:r>
            <a:r>
              <a:rPr lang="en-US" sz="1500" dirty="0">
                <a:latin typeface="Abadi Extra Light" panose="020B0204020104020204" pitchFamily="34" charset="0"/>
              </a:rPr>
              <a:t> a rede </a:t>
            </a:r>
            <a:r>
              <a:rPr lang="en-US" sz="1500" dirty="0" err="1">
                <a:latin typeface="Abadi Extra Light" panose="020B0204020104020204" pitchFamily="34" charset="0"/>
              </a:rPr>
              <a:t>aumentando</a:t>
            </a:r>
            <a:r>
              <a:rPr lang="en-US" sz="1500" dirty="0">
                <a:latin typeface="Abadi Extra Light" panose="020B0204020104020204" pitchFamily="34" charset="0"/>
              </a:rPr>
              <a:t> as </a:t>
            </a:r>
            <a:r>
              <a:rPr lang="en-US" sz="1500" dirty="0" err="1">
                <a:latin typeface="Abadi Extra Light" panose="020B0204020104020204" pitchFamily="34" charset="0"/>
              </a:rPr>
              <a:t>perdas</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aquecimento</a:t>
            </a:r>
            <a:r>
              <a:rPr lang="en-US" sz="1500" dirty="0">
                <a:latin typeface="Abadi Extra Light" panose="020B0204020104020204" pitchFamily="34" charset="0"/>
              </a:rPr>
              <a:t>, </a:t>
            </a:r>
            <a:r>
              <a:rPr lang="en-US" sz="1500" dirty="0" err="1">
                <a:latin typeface="Abadi Extra Light" panose="020B0204020104020204" pitchFamily="34" charset="0"/>
              </a:rPr>
              <a:t>parada</a:t>
            </a:r>
            <a:r>
              <a:rPr lang="en-US" sz="1500" dirty="0">
                <a:latin typeface="Abadi Extra Light" panose="020B0204020104020204" pitchFamily="34" charset="0"/>
              </a:rPr>
              <a:t> de </a:t>
            </a:r>
            <a:r>
              <a:rPr lang="en-US" sz="1500" dirty="0" err="1">
                <a:latin typeface="Abadi Extra Light" panose="020B0204020104020204" pitchFamily="34" charset="0"/>
              </a:rPr>
              <a:t>equipamentos</a:t>
            </a:r>
            <a:r>
              <a:rPr lang="en-US" sz="1500" dirty="0">
                <a:latin typeface="Abadi Extra Light" panose="020B0204020104020204" pitchFamily="34" charset="0"/>
              </a:rPr>
              <a:t> e </a:t>
            </a:r>
            <a:r>
              <a:rPr lang="en-US" sz="1500" dirty="0" err="1">
                <a:latin typeface="Abadi Extra Light" panose="020B0204020104020204" pitchFamily="34" charset="0"/>
              </a:rPr>
              <a:t>até</a:t>
            </a:r>
            <a:r>
              <a:rPr lang="en-US" sz="1500" dirty="0">
                <a:latin typeface="Abadi Extra Light" panose="020B0204020104020204" pitchFamily="34" charset="0"/>
              </a:rPr>
              <a:t> o </a:t>
            </a:r>
            <a:r>
              <a:rPr lang="en-US" sz="1500" dirty="0" err="1">
                <a:latin typeface="Abadi Extra Light" panose="020B0204020104020204" pitchFamily="34" charset="0"/>
              </a:rPr>
              <a:t>desligamento</a:t>
            </a:r>
            <a:r>
              <a:rPr lang="en-US" sz="1500" dirty="0">
                <a:latin typeface="Abadi Extra Light" panose="020B0204020104020204" pitchFamily="34" charset="0"/>
              </a:rPr>
              <a:t> do Sistema. </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Para </a:t>
            </a:r>
            <a:r>
              <a:rPr lang="en-US" sz="1500" dirty="0" err="1">
                <a:latin typeface="Abadi Extra Light" panose="020B0204020104020204" pitchFamily="34" charset="0"/>
              </a:rPr>
              <a:t>diminuir</a:t>
            </a:r>
            <a:r>
              <a:rPr lang="en-US" sz="1500" dirty="0">
                <a:latin typeface="Abadi Extra Light" panose="020B0204020104020204" pitchFamily="34" charset="0"/>
              </a:rPr>
              <a:t> a </a:t>
            </a:r>
            <a:r>
              <a:rPr lang="en-US" sz="1500" dirty="0" err="1">
                <a:latin typeface="Abadi Extra Light" panose="020B0204020104020204" pitchFamily="34" charset="0"/>
              </a:rPr>
              <a:t>subtensão</a:t>
            </a:r>
            <a:r>
              <a:rPr lang="en-US" sz="1500" dirty="0">
                <a:latin typeface="Abadi Extra Light" panose="020B0204020104020204" pitchFamily="34" charset="0"/>
              </a:rPr>
              <a:t>, se o </a:t>
            </a:r>
            <a:r>
              <a:rPr lang="en-US" sz="1500" dirty="0" err="1">
                <a:latin typeface="Abadi Extra Light" panose="020B0204020104020204" pitchFamily="34" charset="0"/>
              </a:rPr>
              <a:t>motivo</a:t>
            </a:r>
            <a:r>
              <a:rPr lang="en-US" sz="1500" dirty="0">
                <a:latin typeface="Abadi Extra Light" panose="020B0204020104020204" pitchFamily="34" charset="0"/>
              </a:rPr>
              <a:t> </a:t>
            </a:r>
            <a:r>
              <a:rPr lang="en-US" sz="1500" dirty="0" err="1">
                <a:latin typeface="Abadi Extra Light" panose="020B0204020104020204" pitchFamily="34" charset="0"/>
              </a:rPr>
              <a:t>estiver</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entrega</a:t>
            </a:r>
            <a:r>
              <a:rPr lang="en-US" sz="1500" dirty="0">
                <a:latin typeface="Abadi Extra Light" panose="020B0204020104020204" pitchFamily="34" charset="0"/>
              </a:rPr>
              <a:t> da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necessário</a:t>
            </a:r>
            <a:r>
              <a:rPr lang="en-US" sz="1500" dirty="0">
                <a:latin typeface="Abadi Extra Light" panose="020B0204020104020204" pitchFamily="34" charset="0"/>
              </a:rPr>
              <a:t> a </a:t>
            </a:r>
            <a:r>
              <a:rPr lang="en-US" sz="1500" dirty="0" err="1">
                <a:latin typeface="Abadi Extra Light" panose="020B0204020104020204" pitchFamily="34" charset="0"/>
              </a:rPr>
              <a:t>instalação</a:t>
            </a:r>
            <a:r>
              <a:rPr lang="en-US" sz="1500" dirty="0">
                <a:latin typeface="Abadi Extra Light" panose="020B0204020104020204" pitchFamily="34" charset="0"/>
              </a:rPr>
              <a:t> de </a:t>
            </a:r>
            <a:r>
              <a:rPr lang="en-US" sz="1500" dirty="0" err="1">
                <a:latin typeface="Abadi Extra Light" panose="020B0204020104020204" pitchFamily="34" charset="0"/>
              </a:rPr>
              <a:t>estabilizadores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mas </a:t>
            </a:r>
            <a:r>
              <a:rPr lang="en-US" sz="1500" dirty="0" err="1">
                <a:latin typeface="Abadi Extra Light" panose="020B0204020104020204" pitchFamily="34" charset="0"/>
              </a:rPr>
              <a:t>caso</a:t>
            </a:r>
            <a:r>
              <a:rPr lang="en-US" sz="1500" dirty="0">
                <a:latin typeface="Abadi Extra Light" panose="020B0204020104020204" pitchFamily="34" charset="0"/>
              </a:rPr>
              <a:t> o </a:t>
            </a:r>
            <a:r>
              <a:rPr lang="en-US" sz="1500" dirty="0" err="1">
                <a:latin typeface="Abadi Extra Light" panose="020B0204020104020204" pitchFamily="34" charset="0"/>
              </a:rPr>
              <a:t>motivo</a:t>
            </a:r>
            <a:r>
              <a:rPr lang="en-US" sz="1500" dirty="0">
                <a:latin typeface="Abadi Extra Light" panose="020B0204020104020204" pitchFamily="34" charset="0"/>
              </a:rPr>
              <a:t> </a:t>
            </a:r>
            <a:r>
              <a:rPr lang="en-US" sz="1500" dirty="0" err="1">
                <a:latin typeface="Abadi Extra Light" panose="020B0204020104020204" pitchFamily="34" charset="0"/>
              </a:rPr>
              <a:t>esteja</a:t>
            </a:r>
            <a:r>
              <a:rPr lang="en-US" sz="1500" dirty="0">
                <a:latin typeface="Abadi Extra Light" panose="020B0204020104020204" pitchFamily="34" charset="0"/>
              </a:rPr>
              <a:t> </a:t>
            </a:r>
            <a:r>
              <a:rPr lang="en-US" sz="1500" dirty="0" err="1">
                <a:latin typeface="Abadi Extra Light" panose="020B0204020104020204" pitchFamily="34" charset="0"/>
              </a:rPr>
              <a:t>relacionado</a:t>
            </a:r>
            <a:r>
              <a:rPr lang="en-US" sz="1500" dirty="0">
                <a:latin typeface="Abadi Extra Light" panose="020B0204020104020204" pitchFamily="34" charset="0"/>
              </a:rPr>
              <a:t> com a </a:t>
            </a:r>
            <a:r>
              <a:rPr lang="en-US" sz="1500" dirty="0" err="1">
                <a:latin typeface="Abadi Extra Light" panose="020B0204020104020204" pitchFamily="34" charset="0"/>
              </a:rPr>
              <a:t>instalação</a:t>
            </a:r>
            <a:r>
              <a:rPr lang="en-US" sz="1500" dirty="0">
                <a:latin typeface="Abadi Extra Light" panose="020B0204020104020204" pitchFamily="34" charset="0"/>
              </a:rPr>
              <a:t> local,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necessário</a:t>
            </a:r>
            <a:r>
              <a:rPr lang="en-US" sz="1500" dirty="0">
                <a:latin typeface="Abadi Extra Light" panose="020B0204020104020204" pitchFamily="34" charset="0"/>
              </a:rPr>
              <a:t> é </a:t>
            </a:r>
            <a:r>
              <a:rPr lang="en-US" sz="1500" dirty="0" err="1">
                <a:latin typeface="Abadi Extra Light" panose="020B0204020104020204" pitchFamily="34" charset="0"/>
              </a:rPr>
              <a:t>necessário</a:t>
            </a:r>
            <a:r>
              <a:rPr lang="en-US" sz="1500" dirty="0">
                <a:latin typeface="Abadi Extra Light" panose="020B0204020104020204" pitchFamily="34" charset="0"/>
              </a:rPr>
              <a:t> a </a:t>
            </a:r>
            <a:r>
              <a:rPr lang="en-US" sz="1500" dirty="0" err="1">
                <a:latin typeface="Abadi Extra Light" panose="020B0204020104020204" pitchFamily="34" charset="0"/>
              </a:rPr>
              <a:t>verificação</a:t>
            </a:r>
            <a:r>
              <a:rPr lang="en-US" sz="1500" dirty="0">
                <a:latin typeface="Abadi Extra Light" panose="020B0204020104020204" pitchFamily="34" charset="0"/>
              </a:rPr>
              <a:t> do </a:t>
            </a:r>
            <a:r>
              <a:rPr lang="en-US" sz="1500" dirty="0" err="1">
                <a:latin typeface="Abadi Extra Light" panose="020B0204020104020204" pitchFamily="34" charset="0"/>
              </a:rPr>
              <a:t>padrão</a:t>
            </a:r>
            <a:r>
              <a:rPr lang="en-US" sz="1500" dirty="0">
                <a:latin typeface="Abadi Extra Light" panose="020B0204020104020204" pitchFamily="34" charset="0"/>
              </a:rPr>
              <a:t> de entrada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dimensionar</a:t>
            </a:r>
            <a:r>
              <a:rPr lang="en-US" sz="1500" dirty="0">
                <a:latin typeface="Abadi Extra Light" panose="020B0204020104020204" pitchFamily="34" charset="0"/>
              </a:rPr>
              <a:t> </a:t>
            </a:r>
            <a:r>
              <a:rPr lang="en-US" sz="1500" dirty="0" err="1">
                <a:latin typeface="Abadi Extra Light" panose="020B0204020104020204" pitchFamily="34" charset="0"/>
              </a:rPr>
              <a:t>novamente</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condutores</a:t>
            </a:r>
            <a:r>
              <a:rPr lang="en-US" sz="1500" dirty="0">
                <a:latin typeface="Abadi Extra Light" panose="020B0204020104020204" pitchFamily="34" charset="0"/>
              </a:rPr>
              <a:t> </a:t>
            </a:r>
            <a:r>
              <a:rPr lang="en-US" sz="1500" dirty="0" err="1">
                <a:latin typeface="Abadi Extra Light" panose="020B0204020104020204" pitchFamily="34" charset="0"/>
              </a:rPr>
              <a:t>disponíveis</a:t>
            </a:r>
            <a:r>
              <a:rPr lang="en-US" sz="1500" dirty="0">
                <a:latin typeface="Abadi Extra Light" panose="020B0204020104020204" pitchFamily="34" charset="0"/>
              </a:rPr>
              <a:t> </a:t>
            </a:r>
            <a:r>
              <a:rPr lang="en-US" sz="1500" dirty="0" err="1">
                <a:latin typeface="Abadi Extra Light" panose="020B0204020104020204" pitchFamily="34" charset="0"/>
              </a:rPr>
              <a:t>naquela</a:t>
            </a:r>
            <a:r>
              <a:rPr lang="en-US" sz="1500" dirty="0">
                <a:latin typeface="Abadi Extra Light" panose="020B0204020104020204" pitchFamily="34" charset="0"/>
              </a:rPr>
              <a:t> </a:t>
            </a:r>
            <a:r>
              <a:rPr lang="en-US" sz="1500" dirty="0" err="1">
                <a:latin typeface="Abadi Extra Light" panose="020B0204020104020204" pitchFamily="34" charset="0"/>
              </a:rPr>
              <a:t>instalação</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 </a:t>
            </a:r>
            <a:r>
              <a:rPr lang="en-US" sz="1500" b="1" dirty="0" err="1">
                <a:latin typeface="Abadi Extra Light" panose="020B0204020104020204" pitchFamily="34" charset="0"/>
              </a:rPr>
              <a:t>Sobretensão</a:t>
            </a:r>
            <a:r>
              <a:rPr lang="en-US" sz="1500" b="1" dirty="0">
                <a:latin typeface="Abadi Extra Light" panose="020B0204020104020204" pitchFamily="34" charset="0"/>
              </a:rPr>
              <a:t>: </a:t>
            </a:r>
            <a:r>
              <a:rPr lang="en-US" sz="1500" dirty="0" err="1">
                <a:latin typeface="Abadi Extra Light" panose="020B0204020104020204" pitchFamily="34" charset="0"/>
              </a:rPr>
              <a:t>Já</a:t>
            </a:r>
            <a:r>
              <a:rPr lang="en-US" sz="1500" dirty="0">
                <a:latin typeface="Abadi Extra Light" panose="020B0204020104020204" pitchFamily="34" charset="0"/>
              </a:rPr>
              <a:t> o </a:t>
            </a:r>
            <a:r>
              <a:rPr lang="en-US" sz="1500" dirty="0" err="1">
                <a:latin typeface="Abadi Extra Light" panose="020B0204020104020204" pitchFamily="34" charset="0"/>
              </a:rPr>
              <a:t>distúrbio</a:t>
            </a:r>
            <a:r>
              <a:rPr lang="en-US" sz="1500" dirty="0">
                <a:latin typeface="Abadi Extra Light" panose="020B0204020104020204" pitchFamily="34" charset="0"/>
              </a:rPr>
              <a:t> de </a:t>
            </a:r>
            <a:r>
              <a:rPr lang="en-US" sz="1500" dirty="0" err="1">
                <a:latin typeface="Abadi Extra Light" panose="020B0204020104020204" pitchFamily="34" charset="0"/>
              </a:rPr>
              <a:t>sobretensão</a:t>
            </a:r>
            <a:r>
              <a:rPr lang="en-US" sz="1500" dirty="0">
                <a:latin typeface="Abadi Extra Light" panose="020B0204020104020204" pitchFamily="34" charset="0"/>
              </a:rPr>
              <a:t> é </a:t>
            </a:r>
            <a:r>
              <a:rPr lang="en-US" sz="1500" dirty="0" err="1">
                <a:latin typeface="Abadi Extra Light" panose="020B0204020104020204" pitchFamily="34" charset="0"/>
              </a:rPr>
              <a:t>caracterizado</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a:t>
            </a:r>
            <a:r>
              <a:rPr lang="en-US" sz="1500" dirty="0" err="1">
                <a:latin typeface="Abadi Extra Light" panose="020B0204020104020204" pitchFamily="34" charset="0"/>
              </a:rPr>
              <a:t>aumento</a:t>
            </a:r>
            <a:r>
              <a:rPr lang="en-US" sz="1500" dirty="0">
                <a:latin typeface="Abadi Extra Light" panose="020B0204020104020204" pitchFamily="34" charset="0"/>
              </a:rPr>
              <a:t>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eficaz</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faixa</a:t>
            </a:r>
            <a:r>
              <a:rPr lang="en-US" sz="1500" dirty="0">
                <a:latin typeface="Abadi Extra Light" panose="020B0204020104020204" pitchFamily="34" charset="0"/>
              </a:rPr>
              <a:t> de 110% a 120%, por um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maior</a:t>
            </a:r>
            <a:r>
              <a:rPr lang="en-US" sz="1500" dirty="0">
                <a:latin typeface="Abadi Extra Light" panose="020B0204020104020204" pitchFamily="34" charset="0"/>
              </a:rPr>
              <a:t> que 1 </a:t>
            </a:r>
            <a:r>
              <a:rPr lang="en-US" sz="1500" dirty="0" err="1">
                <a:latin typeface="Abadi Extra Light" panose="020B0204020104020204" pitchFamily="34" charset="0"/>
              </a:rPr>
              <a:t>minuto</a:t>
            </a:r>
            <a:r>
              <a:rPr lang="en-US" sz="1500" dirty="0">
                <a:latin typeface="Abadi Extra Light" panose="020B0204020104020204" pitchFamily="34" charset="0"/>
              </a:rPr>
              <a:t>. A </a:t>
            </a:r>
            <a:r>
              <a:rPr lang="en-US" sz="1500" dirty="0" err="1">
                <a:latin typeface="Abadi Extra Light" panose="020B0204020104020204" pitchFamily="34" charset="0"/>
              </a:rPr>
              <a:t>sobretensão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causada</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a:t>
            </a:r>
            <a:r>
              <a:rPr lang="en-US" sz="1500" dirty="0" err="1">
                <a:latin typeface="Abadi Extra Light" panose="020B0204020104020204" pitchFamily="34" charset="0"/>
              </a:rPr>
              <a:t>ajuste</a:t>
            </a:r>
            <a:r>
              <a:rPr lang="en-US" sz="1500" dirty="0">
                <a:latin typeface="Abadi Extra Light" panose="020B0204020104020204" pitchFamily="34" charset="0"/>
              </a:rPr>
              <a:t> </a:t>
            </a:r>
            <a:r>
              <a:rPr lang="en-US" sz="1500" dirty="0" err="1">
                <a:latin typeface="Abadi Extra Light" panose="020B0204020104020204" pitchFamily="34" charset="0"/>
              </a:rPr>
              <a:t>incorreto</a:t>
            </a:r>
            <a:r>
              <a:rPr lang="en-US" sz="1500" dirty="0">
                <a:latin typeface="Abadi Extra Light" panose="020B0204020104020204" pitchFamily="34" charset="0"/>
              </a:rPr>
              <a:t>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transformadores</a:t>
            </a:r>
            <a:r>
              <a:rPr lang="en-US" sz="1500" dirty="0">
                <a:latin typeface="Abadi Extra Light" panose="020B0204020104020204" pitchFamily="34" charset="0"/>
              </a:rPr>
              <a:t> da rede </a:t>
            </a:r>
            <a:r>
              <a:rPr lang="en-US" sz="1500" dirty="0" err="1">
                <a:latin typeface="Abadi Extra Light" panose="020B0204020104020204" pitchFamily="34" charset="0"/>
              </a:rPr>
              <a:t>ou</a:t>
            </a:r>
            <a:r>
              <a:rPr lang="en-US" sz="1500" dirty="0">
                <a:latin typeface="Abadi Extra Light" panose="020B0204020104020204" pitchFamily="34" charset="0"/>
              </a:rPr>
              <a:t> pela </a:t>
            </a:r>
            <a:r>
              <a:rPr lang="en-US" sz="1500" dirty="0" err="1">
                <a:latin typeface="Abadi Extra Light" panose="020B0204020104020204" pitchFamily="34" charset="0"/>
              </a:rPr>
              <a:t>saída</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entrada de alto </a:t>
            </a:r>
            <a:r>
              <a:rPr lang="en-US" sz="1500" dirty="0" err="1">
                <a:latin typeface="Abadi Extra Light" panose="020B0204020104020204" pitchFamily="34" charset="0"/>
              </a:rPr>
              <a:t>nível</a:t>
            </a:r>
            <a:r>
              <a:rPr lang="en-US" sz="1500" dirty="0">
                <a:latin typeface="Abadi Extra Light" panose="020B0204020104020204" pitchFamily="34" charset="0"/>
              </a:rPr>
              <a:t> de carga.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distúrbio</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o </a:t>
            </a:r>
            <a:r>
              <a:rPr lang="en-US" sz="1500" dirty="0" err="1">
                <a:latin typeface="Abadi Extra Light" panose="020B0204020104020204" pitchFamily="34" charset="0"/>
              </a:rPr>
              <a:t>meio</a:t>
            </a:r>
            <a:r>
              <a:rPr lang="en-US" sz="1500" dirty="0">
                <a:latin typeface="Abadi Extra Light" panose="020B0204020104020204" pitchFamily="34" charset="0"/>
              </a:rPr>
              <a:t> </a:t>
            </a:r>
            <a:r>
              <a:rPr lang="en-US" sz="1500" dirty="0" err="1">
                <a:latin typeface="Abadi Extra Light" panose="020B0204020104020204" pitchFamily="34" charset="0"/>
              </a:rPr>
              <a:t>efeito</a:t>
            </a:r>
            <a:r>
              <a:rPr lang="en-US" sz="1500" dirty="0">
                <a:latin typeface="Abadi Extra Light" panose="020B0204020104020204" pitchFamily="34" charset="0"/>
              </a:rPr>
              <a:t> </a:t>
            </a:r>
            <a:r>
              <a:rPr lang="en-US" sz="1500" dirty="0" err="1">
                <a:latin typeface="Abadi Extra Light" panose="020B0204020104020204" pitchFamily="34" charset="0"/>
              </a:rPr>
              <a:t>causado</a:t>
            </a:r>
            <a:r>
              <a:rPr lang="en-US" sz="1500" dirty="0">
                <a:latin typeface="Abadi Extra Light" panose="020B0204020104020204" pitchFamily="34" charset="0"/>
              </a:rPr>
              <a:t> pela </a:t>
            </a:r>
            <a:r>
              <a:rPr lang="en-US" sz="1500" dirty="0" err="1">
                <a:latin typeface="Abadi Extra Light" panose="020B0204020104020204" pitchFamily="34" charset="0"/>
              </a:rPr>
              <a:t>subtensão</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solucionado</a:t>
            </a:r>
            <a:r>
              <a:rPr lang="en-US" sz="1500" dirty="0">
                <a:latin typeface="Abadi Extra Light" panose="020B0204020104020204" pitchFamily="34" charset="0"/>
              </a:rPr>
              <a:t> </a:t>
            </a:r>
            <a:r>
              <a:rPr lang="en-US" sz="1500" dirty="0" err="1">
                <a:latin typeface="Abadi Extra Light" panose="020B0204020104020204" pitchFamily="34" charset="0"/>
              </a:rPr>
              <a:t>também</a:t>
            </a:r>
            <a:r>
              <a:rPr lang="en-US" sz="1500" dirty="0">
                <a:latin typeface="Abadi Extra Light" panose="020B0204020104020204" pitchFamily="34" charset="0"/>
              </a:rPr>
              <a:t> com </a:t>
            </a:r>
            <a:r>
              <a:rPr lang="en-US" sz="1500" dirty="0" err="1">
                <a:latin typeface="Abadi Extra Light" panose="020B0204020104020204" pitchFamily="34" charset="0"/>
              </a:rPr>
              <a:t>instalação</a:t>
            </a:r>
            <a:r>
              <a:rPr lang="en-US" sz="1500" dirty="0">
                <a:latin typeface="Abadi Extra Light" panose="020B0204020104020204" pitchFamily="34" charset="0"/>
              </a:rPr>
              <a:t> de </a:t>
            </a:r>
            <a:r>
              <a:rPr lang="en-US" sz="1500" dirty="0" err="1">
                <a:latin typeface="Abadi Extra Light" panose="020B0204020104020204" pitchFamily="34" charset="0"/>
              </a:rPr>
              <a:t>estabilizadores</a:t>
            </a:r>
            <a:r>
              <a:rPr lang="en-US" sz="1500" dirty="0">
                <a:latin typeface="Abadi Extra Light" panose="020B0204020104020204" pitchFamily="34" charset="0"/>
              </a:rPr>
              <a:t> e com a </a:t>
            </a:r>
            <a:r>
              <a:rPr lang="en-US" sz="1500" dirty="0" err="1">
                <a:latin typeface="Abadi Extra Light" panose="020B0204020104020204" pitchFamily="34" charset="0"/>
              </a:rPr>
              <a:t>realização</a:t>
            </a:r>
            <a:r>
              <a:rPr lang="en-US" sz="1500" dirty="0">
                <a:latin typeface="Abadi Extra Light" panose="020B0204020104020204" pitchFamily="34" charset="0"/>
              </a:rPr>
              <a:t>  do </a:t>
            </a:r>
            <a:r>
              <a:rPr lang="en-US" sz="1500" dirty="0" err="1">
                <a:latin typeface="Abadi Extra Light" panose="020B0204020104020204" pitchFamily="34" charset="0"/>
              </a:rPr>
              <a:t>ajuste</a:t>
            </a:r>
            <a:r>
              <a:rPr lang="en-US" sz="1500" dirty="0">
                <a:latin typeface="Abadi Extra Light" panose="020B0204020104020204" pitchFamily="34" charset="0"/>
              </a:rPr>
              <a:t>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transformadores</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374</a:t>
            </a:fld>
            <a:endParaRPr/>
          </a:p>
        </p:txBody>
      </p:sp>
    </p:spTree>
    <p:extLst>
      <p:ext uri="{BB962C8B-B14F-4D97-AF65-F5344CB8AC3E}">
        <p14:creationId xmlns:p14="http://schemas.microsoft.com/office/powerpoint/2010/main" val="407944370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DISTÚRBIOS NA REDE – SURTOS DE TENSÃO</a:t>
            </a:r>
            <a:endParaRPr lang="en-US"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O black-out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conhecido</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apagão</a:t>
            </a:r>
            <a:r>
              <a:rPr lang="en-US" sz="1500" dirty="0">
                <a:latin typeface="Abadi Extra Light" panose="020B0204020104020204" pitchFamily="34" charset="0"/>
              </a:rPr>
              <a:t>”, é a </a:t>
            </a:r>
            <a:r>
              <a:rPr lang="en-US" sz="1500" dirty="0" err="1">
                <a:latin typeface="Abadi Extra Light" panose="020B0204020104020204" pitchFamily="34" charset="0"/>
              </a:rPr>
              <a:t>ausência</a:t>
            </a:r>
            <a:r>
              <a:rPr lang="en-US" sz="1500" dirty="0">
                <a:latin typeface="Abadi Extra Light" panose="020B0204020104020204" pitchFamily="34" charset="0"/>
              </a:rPr>
              <a:t> total de </a:t>
            </a:r>
            <a:r>
              <a:rPr lang="en-US" sz="1500" dirty="0" err="1">
                <a:latin typeface="Abadi Extra Light" panose="020B0204020104020204" pitchFamily="34" charset="0"/>
              </a:rPr>
              <a:t>energia</a:t>
            </a:r>
            <a:r>
              <a:rPr lang="en-US" sz="1500" dirty="0">
                <a:latin typeface="Abadi Extra Light" panose="020B0204020104020204" pitchFamily="34" charset="0"/>
              </a:rPr>
              <a:t> por </a:t>
            </a:r>
            <a:r>
              <a:rPr lang="en-US" sz="1500" dirty="0" err="1">
                <a:latin typeface="Abadi Extra Light" panose="020B0204020104020204" pitchFamily="34" charset="0"/>
              </a:rPr>
              <a:t>mais</a:t>
            </a:r>
            <a:r>
              <a:rPr lang="en-US" sz="1500" dirty="0">
                <a:latin typeface="Abadi Extra Light" panose="020B0204020104020204" pitchFamily="34" charset="0"/>
              </a:rPr>
              <a:t> de 1 </a:t>
            </a:r>
            <a:r>
              <a:rPr lang="en-US" sz="1500" dirty="0" err="1">
                <a:latin typeface="Abadi Extra Light" panose="020B0204020104020204" pitchFamily="34" charset="0"/>
              </a:rPr>
              <a:t>minuto</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É </a:t>
            </a:r>
            <a:r>
              <a:rPr lang="en-US" sz="1500" dirty="0" err="1">
                <a:latin typeface="Abadi Extra Light" panose="020B0204020104020204" pitchFamily="34" charset="0"/>
              </a:rPr>
              <a:t>comum</a:t>
            </a:r>
            <a:r>
              <a:rPr lang="en-US" sz="1500" dirty="0">
                <a:latin typeface="Abadi Extra Light" panose="020B0204020104020204" pitchFamily="34" charset="0"/>
              </a:rPr>
              <a:t> que o black-</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ocorra</a:t>
            </a:r>
            <a:r>
              <a:rPr lang="en-US" sz="1500" dirty="0">
                <a:latin typeface="Abadi Extra Light" panose="020B0204020104020204" pitchFamily="34" charset="0"/>
              </a:rPr>
              <a:t> </a:t>
            </a:r>
            <a:r>
              <a:rPr lang="en-US" sz="1500" dirty="0" err="1">
                <a:latin typeface="Abadi Extra Light" panose="020B0204020104020204" pitchFamily="34" charset="0"/>
              </a:rPr>
              <a:t>causado</a:t>
            </a:r>
            <a:r>
              <a:rPr lang="en-US" sz="1500" dirty="0">
                <a:latin typeface="Abadi Extra Light" panose="020B0204020104020204" pitchFamily="34" charset="0"/>
              </a:rPr>
              <a:t> por </a:t>
            </a:r>
            <a:r>
              <a:rPr lang="en-US" sz="1500" dirty="0" err="1">
                <a:latin typeface="Abadi Extra Light" panose="020B0204020104020204" pitchFamily="34" charset="0"/>
              </a:rPr>
              <a:t>sobrecargas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racionamento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e </a:t>
            </a:r>
            <a:r>
              <a:rPr lang="en-US" sz="1500" dirty="0" err="1">
                <a:latin typeface="Abadi Extra Light" panose="020B0204020104020204" pitchFamily="34" charset="0"/>
              </a:rPr>
              <a:t>também</a:t>
            </a:r>
            <a:r>
              <a:rPr lang="en-US" sz="1500" dirty="0">
                <a:latin typeface="Abadi Extra Light" panose="020B0204020104020204" pitchFamily="34" charset="0"/>
              </a:rPr>
              <a:t> por </a:t>
            </a:r>
            <a:r>
              <a:rPr lang="en-US" sz="1500" dirty="0" err="1">
                <a:latin typeface="Abadi Extra Light" panose="020B0204020104020204" pitchFamily="34" charset="0"/>
              </a:rPr>
              <a:t>influência</a:t>
            </a:r>
            <a:r>
              <a:rPr lang="en-US" sz="1500" dirty="0">
                <a:latin typeface="Abadi Extra Light" panose="020B0204020104020204" pitchFamily="34" charset="0"/>
              </a:rPr>
              <a:t> de </a:t>
            </a:r>
            <a:r>
              <a:rPr lang="en-US" sz="1500" dirty="0" err="1">
                <a:latin typeface="Abadi Extra Light" panose="020B0204020104020204" pitchFamily="34" charset="0"/>
              </a:rPr>
              <a:t>descargas</a:t>
            </a:r>
            <a:r>
              <a:rPr lang="en-US" sz="1500" dirty="0">
                <a:latin typeface="Abadi Extra Light" panose="020B0204020104020204" pitchFamily="34" charset="0"/>
              </a:rPr>
              <a:t> </a:t>
            </a:r>
            <a:r>
              <a:rPr lang="en-US" sz="1500" dirty="0" err="1">
                <a:latin typeface="Abadi Extra Light" panose="020B0204020104020204" pitchFamily="34" charset="0"/>
              </a:rPr>
              <a:t>atmosféricas</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mau</a:t>
            </a:r>
            <a:r>
              <a:rPr lang="en-US" sz="1500" dirty="0">
                <a:latin typeface="Abadi Extra Light" panose="020B0204020104020204" pitchFamily="34" charset="0"/>
              </a:rPr>
              <a:t> tempo. O black-out causa </a:t>
            </a:r>
            <a:r>
              <a:rPr lang="en-US" sz="1500" dirty="0" err="1">
                <a:latin typeface="Abadi Extra Light" panose="020B0204020104020204" pitchFamily="34" charset="0"/>
              </a:rPr>
              <a:t>parada</a:t>
            </a:r>
            <a:r>
              <a:rPr lang="en-US" sz="1500" dirty="0">
                <a:latin typeface="Abadi Extra Light" panose="020B0204020104020204" pitchFamily="34" charset="0"/>
              </a:rPr>
              <a:t> total no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deixando</a:t>
            </a:r>
            <a:r>
              <a:rPr lang="en-US" sz="1500" dirty="0">
                <a:latin typeface="Abadi Extra Light" panose="020B0204020104020204" pitchFamily="34" charset="0"/>
              </a:rPr>
              <a:t>-o </a:t>
            </a:r>
            <a:r>
              <a:rPr lang="en-US" sz="1500" dirty="0" err="1">
                <a:latin typeface="Abadi Extra Light" panose="020B0204020104020204" pitchFamily="34" charset="0"/>
              </a:rPr>
              <a:t>inoperante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todas</a:t>
            </a:r>
            <a:r>
              <a:rPr lang="en-US" sz="1500" dirty="0">
                <a:latin typeface="Abadi Extra Light" panose="020B0204020104020204" pitchFamily="34" charset="0"/>
              </a:rPr>
              <a:t> as </a:t>
            </a:r>
            <a:r>
              <a:rPr lang="en-US" sz="1500" dirty="0" err="1">
                <a:latin typeface="Abadi Extra Light" panose="020B0204020104020204" pitchFamily="34" charset="0"/>
              </a:rPr>
              <a:t>etapas</a:t>
            </a:r>
            <a:r>
              <a:rPr lang="en-US" sz="1500" dirty="0">
                <a:latin typeface="Abadi Extra Light" panose="020B0204020104020204" pitchFamily="34" charset="0"/>
              </a:rPr>
              <a:t> do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Para </a:t>
            </a:r>
            <a:r>
              <a:rPr lang="en-US" sz="1500" dirty="0" err="1">
                <a:latin typeface="Abadi Extra Light" panose="020B0204020104020204" pitchFamily="34" charset="0"/>
              </a:rPr>
              <a:t>solucionar</a:t>
            </a:r>
            <a:r>
              <a:rPr lang="en-US" sz="1500" dirty="0">
                <a:latin typeface="Abadi Extra Light" panose="020B0204020104020204" pitchFamily="34" charset="0"/>
              </a:rPr>
              <a:t> e </a:t>
            </a:r>
            <a:r>
              <a:rPr lang="en-US" sz="1500" dirty="0" err="1">
                <a:latin typeface="Abadi Extra Light" panose="020B0204020104020204" pitchFamily="34" charset="0"/>
              </a:rPr>
              <a:t>evitar</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black-outs, </a:t>
            </a:r>
            <a:r>
              <a:rPr lang="en-US" sz="1500" dirty="0" err="1">
                <a:latin typeface="Abadi Extra Light" panose="020B0204020104020204" pitchFamily="34" charset="0"/>
              </a:rPr>
              <a:t>utiliza</a:t>
            </a:r>
            <a:r>
              <a:rPr lang="en-US" sz="1500" dirty="0">
                <a:latin typeface="Abadi Extra Light" panose="020B0204020104020204" pitchFamily="34" charset="0"/>
              </a:rPr>
              <a:t>-se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nobreaks</a:t>
            </a:r>
            <a:r>
              <a:rPr lang="en-US" sz="1500" dirty="0">
                <a:latin typeface="Abadi Extra Light" panose="020B0204020104020204" pitchFamily="34" charset="0"/>
              </a:rPr>
              <a:t>, que </a:t>
            </a:r>
            <a:r>
              <a:rPr lang="en-US" sz="1500" dirty="0" err="1">
                <a:latin typeface="Abadi Extra Light" panose="020B0204020104020204" pitchFamily="34" charset="0"/>
              </a:rPr>
              <a:t>atuam</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fonte</a:t>
            </a:r>
            <a:r>
              <a:rPr lang="en-US" sz="1500" dirty="0">
                <a:latin typeface="Abadi Extra Light" panose="020B0204020104020204" pitchFamily="34" charset="0"/>
              </a:rPr>
              <a:t> de </a:t>
            </a:r>
            <a:r>
              <a:rPr lang="en-US" sz="1500" dirty="0" err="1">
                <a:latin typeface="Abadi Extra Light" panose="020B0204020104020204" pitchFamily="34" charset="0"/>
              </a:rPr>
              <a:t>alimentação</a:t>
            </a:r>
            <a:r>
              <a:rPr lang="en-US" sz="1500" dirty="0">
                <a:latin typeface="Abadi Extra Light" panose="020B0204020104020204" pitchFamily="34" charset="0"/>
              </a:rPr>
              <a:t> para 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casos</a:t>
            </a:r>
            <a:r>
              <a:rPr lang="en-US" sz="1500" dirty="0">
                <a:latin typeface="Abadi Extra Light" panose="020B0204020104020204" pitchFamily="34" charset="0"/>
              </a:rPr>
              <a:t> de </a:t>
            </a:r>
            <a:r>
              <a:rPr lang="en-US" sz="1500" dirty="0" err="1">
                <a:latin typeface="Abadi Extra Light" panose="020B0204020104020204" pitchFamily="34" charset="0"/>
              </a:rPr>
              <a:t>falha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a:t>
            </a:r>
            <a:endParaRPr sz="1500" dirty="0">
              <a:latin typeface="Abadi Extra Light" panose="020B0204020104020204" pitchFamily="34" charset="0"/>
            </a:endParaRPr>
          </a:p>
          <a:p>
            <a:pPr marL="0" lvl="0" indent="0" algn="just" rtl="0">
              <a:spcBef>
                <a:spcPts val="0"/>
              </a:spcBef>
              <a:spcAft>
                <a:spcPts val="0"/>
              </a:spcAft>
              <a:buNone/>
            </a:pPr>
            <a:endParaRPr sz="1500" dirty="0">
              <a:latin typeface="Abadi Extra Light" panose="020B0204020104020204" pitchFamily="34" charset="0"/>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375</a:t>
            </a:fld>
            <a:endParaRPr/>
          </a:p>
        </p:txBody>
      </p:sp>
    </p:spTree>
    <p:extLst>
      <p:ext uri="{BB962C8B-B14F-4D97-AF65-F5344CB8AC3E}">
        <p14:creationId xmlns:p14="http://schemas.microsoft.com/office/powerpoint/2010/main" val="298663451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DISTÚRBIOS NA REDE – DISTORÇÃO NA FORMA DE ONDA</a:t>
            </a:r>
            <a:endParaRPr lang="en-US"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relação</a:t>
            </a:r>
            <a:r>
              <a:rPr lang="en-US" sz="1500" dirty="0">
                <a:latin typeface="Abadi Extra Light" panose="020B0204020104020204" pitchFamily="34" charset="0"/>
              </a:rPr>
              <a:t> </a:t>
            </a:r>
            <a:r>
              <a:rPr lang="en-US" sz="1500" dirty="0" err="1">
                <a:latin typeface="Abadi Extra Light" panose="020B0204020104020204" pitchFamily="34" charset="0"/>
              </a:rPr>
              <a:t>aos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de </a:t>
            </a:r>
            <a:r>
              <a:rPr lang="en-US" sz="1500" dirty="0" err="1">
                <a:latin typeface="Abadi Extra Light" panose="020B0204020104020204" pitchFamily="34" charset="0"/>
              </a:rPr>
              <a:t>distorção</a:t>
            </a:r>
            <a:r>
              <a:rPr lang="en-US" sz="1500" dirty="0">
                <a:latin typeface="Abadi Extra Light" panose="020B0204020104020204" pitchFamily="34" charset="0"/>
              </a:rPr>
              <a:t> de forma de </a:t>
            </a:r>
            <a:r>
              <a:rPr lang="en-US" sz="1500" dirty="0" err="1">
                <a:latin typeface="Abadi Extra Light" panose="020B0204020104020204" pitchFamily="34" charset="0"/>
              </a:rPr>
              <a:t>onda</a:t>
            </a:r>
            <a:r>
              <a:rPr lang="en-US" sz="1500" dirty="0">
                <a:latin typeface="Abadi Extra Light" panose="020B0204020104020204" pitchFamily="34" charset="0"/>
              </a:rPr>
              <a:t>, </a:t>
            </a:r>
            <a:r>
              <a:rPr lang="en-US" sz="1500" dirty="0" err="1">
                <a:latin typeface="Abadi Extra Light" panose="020B0204020104020204" pitchFamily="34" charset="0"/>
              </a:rPr>
              <a:t>existem</a:t>
            </a:r>
            <a:r>
              <a:rPr lang="en-US" sz="1500" dirty="0">
                <a:latin typeface="Abadi Extra Light" panose="020B0204020104020204" pitchFamily="34" charset="0"/>
              </a:rPr>
              <a:t> </a:t>
            </a:r>
            <a:r>
              <a:rPr lang="en-US" sz="1500" dirty="0" err="1">
                <a:latin typeface="Abadi Extra Light" panose="020B0204020104020204" pitchFamily="34" charset="0"/>
              </a:rPr>
              <a:t>alguns</a:t>
            </a:r>
            <a:r>
              <a:rPr lang="en-US" sz="1500" dirty="0">
                <a:latin typeface="Abadi Extra Light" panose="020B0204020104020204" pitchFamily="34" charset="0"/>
              </a:rPr>
              <a:t> </a:t>
            </a:r>
            <a:r>
              <a:rPr lang="en-US" sz="1500" dirty="0" err="1">
                <a:latin typeface="Abadi Extra Light" panose="020B0204020104020204" pitchFamily="34" charset="0"/>
              </a:rPr>
              <a:t>tipo</a:t>
            </a:r>
            <a:r>
              <a:rPr lang="en-US" sz="1500" dirty="0">
                <a:latin typeface="Abadi Extra Light" panose="020B0204020104020204" pitchFamily="34" charset="0"/>
              </a:rPr>
              <a:t>, entre </a:t>
            </a:r>
            <a:r>
              <a:rPr lang="en-US" sz="1500" dirty="0" err="1">
                <a:latin typeface="Abadi Extra Light" panose="020B0204020104020204" pitchFamily="34" charset="0"/>
              </a:rPr>
              <a:t>eles</a:t>
            </a:r>
            <a:r>
              <a:rPr lang="en-US" sz="1500" dirty="0">
                <a:latin typeface="Abadi Extra Light" panose="020B0204020104020204" pitchFamily="34" charset="0"/>
              </a:rPr>
              <a:t>: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 de </a:t>
            </a:r>
            <a:r>
              <a:rPr lang="en-US" sz="1500" dirty="0" err="1">
                <a:latin typeface="Abadi Extra Light" panose="020B0204020104020204" pitchFamily="34" charset="0"/>
              </a:rPr>
              <a:t>ruído</a:t>
            </a:r>
            <a:r>
              <a:rPr lang="en-US" sz="1500" dirty="0">
                <a:latin typeface="Abadi Extra Light" panose="020B0204020104020204" pitchFamily="34" charset="0"/>
              </a:rPr>
              <a:t> e de </a:t>
            </a:r>
            <a:r>
              <a:rPr lang="en-US" sz="1500" dirty="0" err="1">
                <a:latin typeface="Abadi Extra Light" panose="020B0204020104020204" pitchFamily="34" charset="0"/>
              </a:rPr>
              <a:t>frequência</a:t>
            </a:r>
            <a:r>
              <a:rPr lang="en-US" sz="1500" dirty="0">
                <a:latin typeface="Abadi Extra Light" panose="020B0204020104020204" pitchFamily="34" charset="0"/>
              </a:rPr>
              <a:t>.</a:t>
            </a:r>
            <a:endParaRPr sz="1500" dirty="0">
              <a:latin typeface="Abadi Extra Light" panose="020B0204020104020204" pitchFamily="34" charset="0"/>
            </a:endParaRPr>
          </a:p>
          <a:p>
            <a:pPr marL="171450" lvl="0" indent="-190500" algn="just" rtl="0">
              <a:spcBef>
                <a:spcPts val="0"/>
              </a:spcBef>
              <a:spcAft>
                <a:spcPts val="0"/>
              </a:spcAft>
              <a:buClr>
                <a:schemeClr val="dk1"/>
              </a:buClr>
              <a:buSzPts val="1500"/>
              <a:buFont typeface="Calibri"/>
              <a:buChar char="-"/>
            </a:pPr>
            <a:r>
              <a:rPr lang="en-US" sz="1500" b="1" dirty="0" err="1">
                <a:latin typeface="Abadi Extra Light" panose="020B0204020104020204" pitchFamily="34" charset="0"/>
              </a:rPr>
              <a:t>Harmônica</a:t>
            </a:r>
            <a:r>
              <a:rPr lang="en-US" sz="1500" b="1"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de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comum</a:t>
            </a:r>
            <a:r>
              <a:rPr lang="en-US" sz="1500" dirty="0">
                <a:latin typeface="Abadi Extra Light" panose="020B0204020104020204" pitchFamily="34" charset="0"/>
              </a:rPr>
              <a:t> </a:t>
            </a:r>
            <a:r>
              <a:rPr lang="en-US" sz="1500" dirty="0" err="1">
                <a:latin typeface="Abadi Extra Light" panose="020B0204020104020204" pitchFamily="34" charset="0"/>
              </a:rPr>
              <a:t>quando</a:t>
            </a:r>
            <a:r>
              <a:rPr lang="en-US" sz="1500" dirty="0">
                <a:latin typeface="Abadi Extra Light" panose="020B0204020104020204" pitchFamily="34" charset="0"/>
              </a:rPr>
              <a:t> </a:t>
            </a:r>
            <a:r>
              <a:rPr lang="en-US" sz="1500" dirty="0" err="1">
                <a:latin typeface="Abadi Extra Light" panose="020B0204020104020204" pitchFamily="34" charset="0"/>
              </a:rPr>
              <a:t>há</a:t>
            </a:r>
            <a:r>
              <a:rPr lang="en-US" sz="1500" dirty="0">
                <a:latin typeface="Abadi Extra Light" panose="020B0204020104020204" pitchFamily="34" charset="0"/>
              </a:rPr>
              <a:t> a </a:t>
            </a:r>
            <a:r>
              <a:rPr lang="en-US" sz="1500" dirty="0" err="1">
                <a:latin typeface="Abadi Extra Light" panose="020B0204020104020204" pitchFamily="34" charset="0"/>
              </a:rPr>
              <a:t>presença</a:t>
            </a:r>
            <a:r>
              <a:rPr lang="en-US" sz="1500" dirty="0">
                <a:latin typeface="Abadi Extra Light" panose="020B0204020104020204" pitchFamily="34" charset="0"/>
              </a:rPr>
              <a:t> de </a:t>
            </a:r>
            <a:r>
              <a:rPr lang="en-US" sz="1500" dirty="0" err="1">
                <a:latin typeface="Abadi Extra Light" panose="020B0204020104020204" pitchFamily="34" charset="0"/>
              </a:rPr>
              <a:t>uma</a:t>
            </a:r>
            <a:r>
              <a:rPr lang="en-US" sz="1500" dirty="0">
                <a:latin typeface="Abadi Extra Light" panose="020B0204020104020204" pitchFamily="34" charset="0"/>
              </a:rPr>
              <a:t> carga não linear no </a:t>
            </a:r>
            <a:r>
              <a:rPr lang="en-US" sz="1500" dirty="0" err="1">
                <a:latin typeface="Abadi Extra Light" panose="020B0204020104020204" pitchFamily="34" charset="0"/>
              </a:rPr>
              <a:t>sistema</a:t>
            </a:r>
            <a:r>
              <a:rPr lang="en-US" sz="1500" dirty="0">
                <a:latin typeface="Abadi Extra Light" panose="020B0204020104020204" pitchFamily="34" charset="0"/>
              </a:rPr>
              <a:t>, mas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ocorre</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presença</a:t>
            </a:r>
            <a:r>
              <a:rPr lang="en-US" sz="1500" dirty="0">
                <a:latin typeface="Abadi Extra Light" panose="020B0204020104020204" pitchFamily="34" charset="0"/>
              </a:rPr>
              <a:t> de </a:t>
            </a:r>
            <a:r>
              <a:rPr lang="en-US" sz="1500" dirty="0" err="1">
                <a:latin typeface="Abadi Extra Light" panose="020B0204020104020204" pitchFamily="34" charset="0"/>
              </a:rPr>
              <a:t>fontes</a:t>
            </a:r>
            <a:r>
              <a:rPr lang="en-US" sz="1500" dirty="0">
                <a:latin typeface="Abadi Extra Light" panose="020B0204020104020204" pitchFamily="34" charset="0"/>
              </a:rPr>
              <a:t> </a:t>
            </a:r>
            <a:r>
              <a:rPr lang="en-US" sz="1500" dirty="0" err="1">
                <a:latin typeface="Abadi Extra Light" panose="020B0204020104020204" pitchFamily="34" charset="0"/>
              </a:rPr>
              <a:t>chaveadas</a:t>
            </a:r>
            <a:r>
              <a:rPr lang="en-US" sz="1500" dirty="0">
                <a:latin typeface="Abadi Extra Light" panose="020B0204020104020204" pitchFamily="34" charset="0"/>
              </a:rPr>
              <a:t>, </a:t>
            </a:r>
            <a:r>
              <a:rPr lang="en-US" sz="1500" dirty="0" err="1">
                <a:latin typeface="Abadi Extra Light" panose="020B0204020104020204" pitchFamily="34" charset="0"/>
              </a:rPr>
              <a:t>motores</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erro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alimentação</a:t>
            </a:r>
            <a:r>
              <a:rPr lang="en-US" sz="1500" dirty="0">
                <a:latin typeface="Abadi Extra Light" panose="020B0204020104020204" pitchFamily="34" charset="0"/>
              </a:rPr>
              <a:t>. </a:t>
            </a:r>
            <a:r>
              <a:rPr lang="en-US" sz="1500" dirty="0" err="1">
                <a:latin typeface="Abadi Extra Light" panose="020B0204020104020204" pitchFamily="34" charset="0"/>
              </a:rPr>
              <a:t>Ele</a:t>
            </a:r>
            <a:r>
              <a:rPr lang="en-US" sz="1500" dirty="0">
                <a:latin typeface="Abadi Extra Light" panose="020B0204020104020204" pitchFamily="34" charset="0"/>
              </a:rPr>
              <a:t> é </a:t>
            </a:r>
            <a:r>
              <a:rPr lang="en-US" sz="1500" dirty="0" err="1">
                <a:latin typeface="Abadi Extra Light" panose="020B0204020104020204" pitchFamily="34" charset="0"/>
              </a:rPr>
              <a:t>caracterizado</a:t>
            </a:r>
            <a:r>
              <a:rPr lang="en-US" sz="1500" dirty="0">
                <a:latin typeface="Abadi Extra Light" panose="020B0204020104020204" pitchFamily="34" charset="0"/>
              </a:rPr>
              <a:t> pela </a:t>
            </a:r>
            <a:r>
              <a:rPr lang="en-US" sz="1500" dirty="0" err="1">
                <a:latin typeface="Abadi Extra Light" panose="020B0204020104020204" pitchFamily="34" charset="0"/>
              </a:rPr>
              <a:t>mudança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frequência</a:t>
            </a:r>
            <a:r>
              <a:rPr lang="en-US" sz="1500" dirty="0">
                <a:latin typeface="Abadi Extra Light" panose="020B0204020104020204" pitchFamily="34" charset="0"/>
              </a:rPr>
              <a:t> fundamental do </a:t>
            </a:r>
            <a:r>
              <a:rPr lang="en-US" sz="1500" dirty="0" err="1">
                <a:latin typeface="Abadi Extra Light" panose="020B0204020104020204" pitchFamily="34" charset="0"/>
              </a:rPr>
              <a:t>sistema</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causar</a:t>
            </a:r>
            <a:r>
              <a:rPr lang="en-US" sz="1500" dirty="0">
                <a:latin typeface="Abadi Extra Light" panose="020B0204020104020204" pitchFamily="34" charset="0"/>
              </a:rPr>
              <a:t> </a:t>
            </a:r>
            <a:r>
              <a:rPr lang="en-US" sz="1500" dirty="0" err="1">
                <a:latin typeface="Abadi Extra Light" panose="020B0204020104020204" pitchFamily="34" charset="0"/>
              </a:rPr>
              <a:t>superaquecimento</a:t>
            </a:r>
            <a:r>
              <a:rPr lang="en-US" sz="1500" dirty="0">
                <a:latin typeface="Abadi Extra Light" panose="020B0204020104020204" pitchFamily="34" charset="0"/>
              </a:rPr>
              <a:t> da rede, </a:t>
            </a:r>
            <a:r>
              <a:rPr lang="en-US" sz="1500" dirty="0" err="1">
                <a:latin typeface="Abadi Extra Light" panose="020B0204020104020204" pitchFamily="34" charset="0"/>
              </a:rPr>
              <a:t>sobretensão</a:t>
            </a:r>
            <a:r>
              <a:rPr lang="en-US" sz="1500" dirty="0">
                <a:latin typeface="Abadi Extra Light" panose="020B0204020104020204" pitchFamily="34" charset="0"/>
              </a:rPr>
              <a:t>, </a:t>
            </a:r>
            <a:r>
              <a:rPr lang="en-US" sz="1500" dirty="0" err="1">
                <a:latin typeface="Abadi Extra Light" panose="020B0204020104020204" pitchFamily="34" charset="0"/>
              </a:rPr>
              <a:t>redução</a:t>
            </a:r>
            <a:r>
              <a:rPr lang="en-US" sz="1500" dirty="0">
                <a:latin typeface="Abadi Extra Light" panose="020B0204020104020204" pitchFamily="34" charset="0"/>
              </a:rPr>
              <a:t> da </a:t>
            </a:r>
            <a:r>
              <a:rPr lang="en-US" sz="1500" dirty="0" err="1">
                <a:latin typeface="Abadi Extra Light" panose="020B0204020104020204" pitchFamily="34" charset="0"/>
              </a:rPr>
              <a:t>vida</a:t>
            </a:r>
            <a:r>
              <a:rPr lang="en-US" sz="1500" dirty="0">
                <a:latin typeface="Abadi Extra Light" panose="020B0204020104020204" pitchFamily="34" charset="0"/>
              </a:rPr>
              <a:t> </a:t>
            </a:r>
            <a:r>
              <a:rPr lang="en-US" sz="1500" dirty="0" err="1">
                <a:latin typeface="Abadi Extra Light" panose="020B0204020104020204" pitchFamily="34" charset="0"/>
              </a:rPr>
              <a:t>útil</a:t>
            </a:r>
            <a:r>
              <a:rPr lang="en-US" sz="1500" dirty="0">
                <a:latin typeface="Abadi Extra Light" panose="020B0204020104020204" pitchFamily="34" charset="0"/>
              </a:rPr>
              <a:t> dos </a:t>
            </a:r>
            <a:r>
              <a:rPr lang="en-US" sz="1500" dirty="0" err="1">
                <a:latin typeface="Abadi Extra Light" panose="020B0204020104020204" pitchFamily="34" charset="0"/>
              </a:rPr>
              <a:t>equipamentos</a:t>
            </a:r>
            <a:r>
              <a:rPr lang="en-US" sz="1500" dirty="0">
                <a:latin typeface="Abadi Extra Light" panose="020B0204020104020204" pitchFamily="34" charset="0"/>
              </a:rPr>
              <a:t> </a:t>
            </a:r>
            <a:r>
              <a:rPr lang="en-US" sz="1500" dirty="0" err="1">
                <a:latin typeface="Abadi Extra Light" panose="020B0204020104020204" pitchFamily="34" charset="0"/>
              </a:rPr>
              <a:t>conectados</a:t>
            </a:r>
            <a:r>
              <a:rPr lang="en-US" sz="1500" dirty="0">
                <a:latin typeface="Abadi Extra Light" panose="020B0204020104020204" pitchFamily="34" charset="0"/>
              </a:rPr>
              <a:t> e </a:t>
            </a:r>
            <a:r>
              <a:rPr lang="en-US" sz="1500" dirty="0" err="1">
                <a:latin typeface="Abadi Extra Light" panose="020B0204020104020204" pitchFamily="34" charset="0"/>
              </a:rPr>
              <a:t>defeitos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operação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Para </a:t>
            </a:r>
            <a:r>
              <a:rPr lang="en-US" sz="1500" dirty="0" err="1">
                <a:latin typeface="Abadi Extra Light" panose="020B0204020104020204" pitchFamily="34" charset="0"/>
              </a:rPr>
              <a:t>reduzir</a:t>
            </a:r>
            <a:r>
              <a:rPr lang="en-US" sz="1500" dirty="0">
                <a:latin typeface="Abadi Extra Light" panose="020B0204020104020204" pitchFamily="34" charset="0"/>
              </a:rPr>
              <a:t> as </a:t>
            </a:r>
            <a:r>
              <a:rPr lang="en-US" sz="1500" dirty="0" err="1">
                <a:latin typeface="Abadi Extra Light" panose="020B0204020104020204" pitchFamily="34" charset="0"/>
              </a:rPr>
              <a:t>harmônicas</a:t>
            </a:r>
            <a:r>
              <a:rPr lang="en-US" sz="1500" dirty="0">
                <a:latin typeface="Abadi Extra Light" panose="020B0204020104020204" pitchFamily="34" charset="0"/>
              </a:rPr>
              <a:t> </a:t>
            </a:r>
            <a:r>
              <a:rPr lang="en-US" sz="1500" dirty="0" err="1">
                <a:latin typeface="Abadi Extra Light" panose="020B0204020104020204" pitchFamily="34" charset="0"/>
              </a:rPr>
              <a:t>presentes</a:t>
            </a:r>
            <a:r>
              <a:rPr lang="en-US" sz="1500" dirty="0">
                <a:latin typeface="Abadi Extra Light" panose="020B0204020104020204" pitchFamily="34" charset="0"/>
              </a:rPr>
              <a:t>, é </a:t>
            </a:r>
            <a:r>
              <a:rPr lang="en-US" sz="1500" dirty="0" err="1">
                <a:latin typeface="Abadi Extra Light" panose="020B0204020104020204" pitchFamily="34" charset="0"/>
              </a:rPr>
              <a:t>necessário</a:t>
            </a:r>
            <a:r>
              <a:rPr lang="en-US" sz="1500" dirty="0">
                <a:latin typeface="Abadi Extra Light" panose="020B0204020104020204" pitchFamily="34" charset="0"/>
              </a:rPr>
              <a:t> o </a:t>
            </a:r>
            <a:r>
              <a:rPr lang="en-US" sz="1500" dirty="0" err="1">
                <a:latin typeface="Abadi Extra Light" panose="020B0204020104020204" pitchFamily="34" charset="0"/>
              </a:rPr>
              <a:t>uso</a:t>
            </a:r>
            <a:r>
              <a:rPr lang="en-US" sz="1500" dirty="0">
                <a:latin typeface="Abadi Extra Light" panose="020B0204020104020204" pitchFamily="34" charset="0"/>
              </a:rPr>
              <a:t> de </a:t>
            </a:r>
            <a:r>
              <a:rPr lang="en-US" sz="1500" dirty="0" err="1">
                <a:latin typeface="Abadi Extra Light" panose="020B0204020104020204" pitchFamily="34" charset="0"/>
              </a:rPr>
              <a:t>filtros</a:t>
            </a:r>
            <a:r>
              <a:rPr lang="en-US" sz="1500" dirty="0">
                <a:latin typeface="Abadi Extra Light" panose="020B0204020104020204" pitchFamily="34" charset="0"/>
              </a:rPr>
              <a:t> que </a:t>
            </a:r>
            <a:r>
              <a:rPr lang="en-US" sz="1500" dirty="0" err="1">
                <a:latin typeface="Abadi Extra Light" panose="020B0204020104020204" pitchFamily="34" charset="0"/>
              </a:rPr>
              <a:t>corrigem</a:t>
            </a:r>
            <a:r>
              <a:rPr lang="en-US" sz="1500" dirty="0">
                <a:latin typeface="Abadi Extra Light" panose="020B0204020104020204" pitchFamily="34" charset="0"/>
              </a:rPr>
              <a:t>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e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identificar</a:t>
            </a:r>
            <a:r>
              <a:rPr lang="en-US" sz="1500" dirty="0">
                <a:latin typeface="Abadi Extra Light" panose="020B0204020104020204" pitchFamily="34" charset="0"/>
              </a:rPr>
              <a:t> e </a:t>
            </a:r>
            <a:r>
              <a:rPr lang="en-US" sz="1500" dirty="0" err="1">
                <a:latin typeface="Abadi Extra Light" panose="020B0204020104020204" pitchFamily="34" charset="0"/>
              </a:rPr>
              <a:t>isolar</a:t>
            </a:r>
            <a:r>
              <a:rPr lang="en-US" sz="1500" dirty="0">
                <a:latin typeface="Abadi Extra Light" panose="020B0204020104020204" pitchFamily="34" charset="0"/>
              </a:rPr>
              <a:t> a carga que </a:t>
            </a:r>
            <a:r>
              <a:rPr lang="en-US" sz="1500" dirty="0" err="1">
                <a:latin typeface="Abadi Extra Light" panose="020B0204020104020204" pitchFamily="34" charset="0"/>
              </a:rPr>
              <a:t>está</a:t>
            </a:r>
            <a:r>
              <a:rPr lang="en-US" sz="1500" dirty="0">
                <a:latin typeface="Abadi Extra Light" panose="020B0204020104020204" pitchFamily="34" charset="0"/>
              </a:rPr>
              <a:t> </a:t>
            </a:r>
            <a:r>
              <a:rPr lang="en-US" sz="1500" dirty="0" err="1">
                <a:latin typeface="Abadi Extra Light" panose="020B0204020104020204" pitchFamily="34" charset="0"/>
              </a:rPr>
              <a:t>gerando</a:t>
            </a:r>
            <a:r>
              <a:rPr lang="en-US" sz="1500" dirty="0">
                <a:latin typeface="Abadi Extra Light" panose="020B0204020104020204" pitchFamily="34" charset="0"/>
              </a:rPr>
              <a:t> as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a:t>
            </a:r>
            <a:endParaRPr sz="1500" dirty="0">
              <a:latin typeface="Abadi Extra Light" panose="020B0204020104020204" pitchFamily="34" charset="0"/>
            </a:endParaRPr>
          </a:p>
          <a:p>
            <a:pPr marL="171450" lvl="0" indent="-190500" algn="just" rtl="0">
              <a:spcBef>
                <a:spcPts val="0"/>
              </a:spcBef>
              <a:spcAft>
                <a:spcPts val="0"/>
              </a:spcAft>
              <a:buClr>
                <a:schemeClr val="dk1"/>
              </a:buClr>
              <a:buSzPts val="1500"/>
              <a:buFont typeface="Calibri"/>
              <a:buChar char="-"/>
            </a:pPr>
            <a:r>
              <a:rPr lang="en-US" sz="1500" b="1" dirty="0" err="1">
                <a:latin typeface="Abadi Extra Light" panose="020B0204020104020204" pitchFamily="34" charset="0"/>
              </a:rPr>
              <a:t>Ruído</a:t>
            </a:r>
            <a:r>
              <a:rPr lang="en-US" sz="1500" b="1" dirty="0">
                <a:latin typeface="Abadi Extra Light" panose="020B0204020104020204" pitchFamily="34" charset="0"/>
              </a:rPr>
              <a:t>:</a:t>
            </a:r>
            <a:r>
              <a:rPr lang="en-US" sz="1500" dirty="0">
                <a:latin typeface="Abadi Extra Light" panose="020B0204020104020204" pitchFamily="34" charset="0"/>
              </a:rPr>
              <a:t> O </a:t>
            </a:r>
            <a:r>
              <a:rPr lang="en-US" sz="1500" dirty="0" err="1">
                <a:latin typeface="Abadi Extra Light" panose="020B0204020104020204" pitchFamily="34" charset="0"/>
              </a:rPr>
              <a:t>ruído</a:t>
            </a:r>
            <a:r>
              <a:rPr lang="en-US" sz="1500" dirty="0">
                <a:latin typeface="Abadi Extra Light" panose="020B0204020104020204" pitchFamily="34" charset="0"/>
              </a:rPr>
              <a:t> é a </a:t>
            </a:r>
            <a:r>
              <a:rPr lang="en-US" sz="1500" dirty="0" err="1">
                <a:latin typeface="Abadi Extra Light" panose="020B0204020104020204" pitchFamily="34" charset="0"/>
              </a:rPr>
              <a:t>presença</a:t>
            </a:r>
            <a:r>
              <a:rPr lang="en-US" sz="1500" dirty="0">
                <a:latin typeface="Abadi Extra Light" panose="020B0204020104020204" pitchFamily="34" charset="0"/>
              </a:rPr>
              <a:t> </a:t>
            </a:r>
            <a:r>
              <a:rPr lang="en-US" sz="1500" dirty="0" err="1">
                <a:latin typeface="Abadi Extra Light" panose="020B0204020104020204" pitchFamily="34" charset="0"/>
              </a:rPr>
              <a:t>indesejável</a:t>
            </a:r>
            <a:r>
              <a:rPr lang="en-US" sz="1500" dirty="0">
                <a:latin typeface="Abadi Extra Light" panose="020B0204020104020204" pitchFamily="34" charset="0"/>
              </a:rPr>
              <a:t> de um </a:t>
            </a:r>
            <a:r>
              <a:rPr lang="en-US" sz="1500" dirty="0" err="1">
                <a:latin typeface="Abadi Extra Light" panose="020B0204020104020204" pitchFamily="34" charset="0"/>
              </a:rPr>
              <a:t>sinal</a:t>
            </a:r>
            <a:r>
              <a:rPr lang="en-US" sz="1500" dirty="0">
                <a:latin typeface="Abadi Extra Light" panose="020B0204020104020204" pitchFamily="34" charset="0"/>
              </a:rPr>
              <a:t> </a:t>
            </a:r>
            <a:r>
              <a:rPr lang="en-US" sz="1500" dirty="0" err="1">
                <a:latin typeface="Abadi Extra Light" panose="020B0204020104020204" pitchFamily="34" charset="0"/>
              </a:rPr>
              <a:t>eletromagnético</a:t>
            </a:r>
            <a:r>
              <a:rPr lang="en-US" sz="1500" dirty="0">
                <a:latin typeface="Abadi Extra Light" panose="020B0204020104020204" pitchFamily="34" charset="0"/>
              </a:rPr>
              <a:t> e a </a:t>
            </a:r>
            <a:r>
              <a:rPr lang="en-US" sz="1500" dirty="0" err="1">
                <a:latin typeface="Abadi Extra Light" panose="020B0204020104020204" pitchFamily="34" charset="0"/>
              </a:rPr>
              <a:t>interferência</a:t>
            </a:r>
            <a:r>
              <a:rPr lang="en-US" sz="1500" dirty="0">
                <a:latin typeface="Abadi Extra Light" panose="020B0204020104020204" pitchFamily="34" charset="0"/>
              </a:rPr>
              <a:t> de </a:t>
            </a:r>
            <a:r>
              <a:rPr lang="en-US" sz="1500" dirty="0" err="1">
                <a:latin typeface="Abadi Extra Light" panose="020B0204020104020204" pitchFamily="34" charset="0"/>
              </a:rPr>
              <a:t>rádiofrequência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geralmente</a:t>
            </a:r>
            <a:r>
              <a:rPr lang="en-US" sz="1500" dirty="0">
                <a:latin typeface="Abadi Extra Light" panose="020B0204020104020204" pitchFamily="34" charset="0"/>
              </a:rPr>
              <a:t> </a:t>
            </a:r>
            <a:r>
              <a:rPr lang="en-US" sz="1500" dirty="0" err="1">
                <a:latin typeface="Abadi Extra Light" panose="020B0204020104020204" pitchFamily="34" charset="0"/>
              </a:rPr>
              <a:t>gerado</a:t>
            </a:r>
            <a:r>
              <a:rPr lang="en-US" sz="1500" dirty="0">
                <a:latin typeface="Abadi Extra Light" panose="020B0204020104020204" pitchFamily="34" charset="0"/>
              </a:rPr>
              <a:t> por </a:t>
            </a:r>
            <a:r>
              <a:rPr lang="en-US" sz="1500" dirty="0" err="1">
                <a:latin typeface="Abadi Extra Light" panose="020B0204020104020204" pitchFamily="34" charset="0"/>
              </a:rPr>
              <a:t>defeitos</a:t>
            </a:r>
            <a:r>
              <a:rPr lang="en-US" sz="1500" dirty="0">
                <a:latin typeface="Abadi Extra Light" panose="020B0204020104020204" pitchFamily="34" charset="0"/>
              </a:rPr>
              <a:t> tanto de </a:t>
            </a:r>
            <a:r>
              <a:rPr lang="en-US" sz="1500" dirty="0" err="1">
                <a:latin typeface="Abadi Extra Light" panose="020B0204020104020204" pitchFamily="34" charset="0"/>
              </a:rPr>
              <a:t>operação</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de </a:t>
            </a:r>
            <a:r>
              <a:rPr lang="en-US" sz="1500" dirty="0" err="1">
                <a:latin typeface="Abadi Extra Light" panose="020B0204020104020204" pitchFamily="34" charset="0"/>
              </a:rPr>
              <a:t>instalação</a:t>
            </a:r>
            <a:r>
              <a:rPr lang="en-US" sz="1500" dirty="0">
                <a:latin typeface="Abadi Extra Light" panose="020B0204020104020204" pitchFamily="34" charset="0"/>
              </a:rPr>
              <a:t>. O </a:t>
            </a:r>
            <a:r>
              <a:rPr lang="en-US" sz="1500" dirty="0" err="1">
                <a:latin typeface="Abadi Extra Light" panose="020B0204020104020204" pitchFamily="34" charset="0"/>
              </a:rPr>
              <a:t>ruído</a:t>
            </a:r>
            <a:r>
              <a:rPr lang="en-US" sz="1500" dirty="0">
                <a:latin typeface="Abadi Extra Light" panose="020B0204020104020204" pitchFamily="34" charset="0"/>
              </a:rPr>
              <a:t> no </a:t>
            </a:r>
            <a:r>
              <a:rPr lang="en-US" sz="1500" dirty="0" err="1">
                <a:latin typeface="Abadi Extra Light" panose="020B0204020104020204" pitchFamily="34" charset="0"/>
              </a:rPr>
              <a:t>sistema</a:t>
            </a:r>
            <a:r>
              <a:rPr lang="en-US" sz="1500" dirty="0">
                <a:latin typeface="Abadi Extra Light" panose="020B0204020104020204" pitchFamily="34" charset="0"/>
              </a:rPr>
              <a:t> causa </a:t>
            </a:r>
            <a:r>
              <a:rPr lang="en-US" sz="1500" dirty="0" err="1">
                <a:latin typeface="Abadi Extra Light" panose="020B0204020104020204" pitchFamily="34" charset="0"/>
              </a:rPr>
              <a:t>mau</a:t>
            </a:r>
            <a:r>
              <a:rPr lang="en-US" sz="1500" dirty="0">
                <a:latin typeface="Abadi Extra Light" panose="020B0204020104020204" pitchFamily="34" charset="0"/>
              </a:rPr>
              <a:t> </a:t>
            </a:r>
            <a:r>
              <a:rPr lang="en-US" sz="1500" dirty="0" err="1">
                <a:latin typeface="Abadi Extra Light" panose="020B0204020104020204" pitchFamily="34" charset="0"/>
              </a:rPr>
              <a:t>funcionamento</a:t>
            </a:r>
            <a:r>
              <a:rPr lang="en-US" sz="1500" dirty="0">
                <a:latin typeface="Abadi Extra Light" panose="020B0204020104020204" pitchFamily="34" charset="0"/>
              </a:rPr>
              <a:t> das cargas </a:t>
            </a:r>
            <a:r>
              <a:rPr lang="en-US" sz="1500" dirty="0" err="1">
                <a:latin typeface="Abadi Extra Light" panose="020B0204020104020204" pitchFamily="34" charset="0"/>
              </a:rPr>
              <a:t>conectadas</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reduzida</a:t>
            </a:r>
            <a:r>
              <a:rPr lang="en-US" sz="1500" dirty="0">
                <a:latin typeface="Abadi Extra Light" panose="020B0204020104020204" pitchFamily="34" charset="0"/>
              </a:rPr>
              <a:t> com a </a:t>
            </a:r>
            <a:r>
              <a:rPr lang="en-US" sz="1500" dirty="0" err="1">
                <a:latin typeface="Abadi Extra Light" panose="020B0204020104020204" pitchFamily="34" charset="0"/>
              </a:rPr>
              <a:t>presença</a:t>
            </a:r>
            <a:r>
              <a:rPr lang="en-US" sz="1500" dirty="0">
                <a:latin typeface="Abadi Extra Light" panose="020B0204020104020204" pitchFamily="34" charset="0"/>
              </a:rPr>
              <a:t> de </a:t>
            </a:r>
            <a:r>
              <a:rPr lang="en-US" sz="1500" dirty="0" err="1">
                <a:latin typeface="Abadi Extra Light" panose="020B0204020104020204" pitchFamily="34" charset="0"/>
              </a:rPr>
              <a:t>filtros</a:t>
            </a:r>
            <a:r>
              <a:rPr lang="en-US" sz="1500" dirty="0">
                <a:latin typeface="Abadi Extra Light" panose="020B0204020104020204" pitchFamily="34" charset="0"/>
              </a:rPr>
              <a:t> </a:t>
            </a:r>
            <a:r>
              <a:rPr lang="en-US" sz="1500" dirty="0" err="1">
                <a:latin typeface="Abadi Extra Light" panose="020B0204020104020204" pitchFamily="34" charset="0"/>
              </a:rPr>
              <a:t>atenuadores</a:t>
            </a:r>
            <a:r>
              <a:rPr lang="en-US" sz="1500" dirty="0">
                <a:latin typeface="Abadi Extra Light" panose="020B0204020104020204" pitchFamily="34" charset="0"/>
              </a:rPr>
              <a:t>, </a:t>
            </a:r>
            <a:r>
              <a:rPr lang="en-US" sz="1500" dirty="0" err="1">
                <a:latin typeface="Abadi Extra Light" panose="020B0204020104020204" pitchFamily="34" charset="0"/>
              </a:rPr>
              <a:t>transformadores</a:t>
            </a:r>
            <a:r>
              <a:rPr lang="en-US" sz="1500" dirty="0">
                <a:latin typeface="Abadi Extra Light" panose="020B0204020104020204" pitchFamily="34" charset="0"/>
              </a:rPr>
              <a:t> e </a:t>
            </a:r>
            <a:r>
              <a:rPr lang="en-US" sz="1500" dirty="0" err="1">
                <a:latin typeface="Abadi Extra Light" panose="020B0204020104020204" pitchFamily="34" charset="0"/>
              </a:rPr>
              <a:t>condicionadores</a:t>
            </a:r>
            <a:r>
              <a:rPr lang="en-US" sz="1500" dirty="0">
                <a:latin typeface="Abadi Extra Light" panose="020B0204020104020204" pitchFamily="34" charset="0"/>
              </a:rPr>
              <a:t> de </a:t>
            </a:r>
            <a:r>
              <a:rPr lang="en-US" sz="1500" dirty="0" err="1">
                <a:latin typeface="Abadi Extra Light" panose="020B0204020104020204" pitchFamily="34" charset="0"/>
              </a:rPr>
              <a:t>linha</a:t>
            </a:r>
            <a:r>
              <a:rPr lang="en-US" sz="1500" dirty="0">
                <a:latin typeface="Abadi Extra Light" panose="020B0204020104020204" pitchFamily="34" charset="0"/>
              </a:rPr>
              <a:t>.</a:t>
            </a:r>
            <a:endParaRPr sz="1500" dirty="0">
              <a:latin typeface="Abadi Extra Light" panose="020B0204020104020204" pitchFamily="34" charset="0"/>
            </a:endParaRPr>
          </a:p>
          <a:p>
            <a:pPr marL="171450" lvl="0" indent="-95250" algn="l" rtl="0">
              <a:spcBef>
                <a:spcPts val="0"/>
              </a:spcBef>
              <a:spcAft>
                <a:spcPts val="0"/>
              </a:spcAft>
              <a:buClr>
                <a:schemeClr val="dk1"/>
              </a:buClr>
              <a:buSzPts val="1200"/>
              <a:buFont typeface="Calibri"/>
              <a:buNone/>
            </a:pPr>
            <a:endParaRPr dirty="0">
              <a:latin typeface="Abadi Extra Light" panose="020B0204020104020204" pitchFamily="34" charset="0"/>
            </a:endParaRPr>
          </a:p>
        </p:txBody>
      </p:sp>
      <p:sp>
        <p:nvSpPr>
          <p:cNvPr id="161" name="Google Shape;1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376</a:t>
            </a:fld>
            <a:endParaRPr/>
          </a:p>
        </p:txBody>
      </p:sp>
    </p:spTree>
    <p:extLst>
      <p:ext uri="{BB962C8B-B14F-4D97-AF65-F5344CB8AC3E}">
        <p14:creationId xmlns:p14="http://schemas.microsoft.com/office/powerpoint/2010/main" val="115671964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DISTÚRBIOS NA REDE – DISTORÇÃO NA FORMA DE ONDA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Por </a:t>
            </a:r>
            <a:r>
              <a:rPr lang="en-US" sz="1500" dirty="0" err="1">
                <a:latin typeface="Abadi Extra Light" panose="020B0204020104020204" pitchFamily="34" charset="0"/>
              </a:rPr>
              <a:t>último</a:t>
            </a:r>
            <a:r>
              <a:rPr lang="en-US" sz="1500" dirty="0">
                <a:latin typeface="Abadi Extra Light" panose="020B0204020104020204" pitchFamily="34" charset="0"/>
              </a:rPr>
              <a:t>, a </a:t>
            </a:r>
            <a:r>
              <a:rPr lang="en-US" sz="1500" dirty="0" err="1">
                <a:latin typeface="Abadi Extra Light" panose="020B0204020104020204" pitchFamily="34" charset="0"/>
              </a:rPr>
              <a:t>distorção</a:t>
            </a:r>
            <a:r>
              <a:rPr lang="en-US" sz="1500" dirty="0">
                <a:latin typeface="Abadi Extra Light" panose="020B0204020104020204" pitchFamily="34" charset="0"/>
              </a:rPr>
              <a:t> da </a:t>
            </a:r>
            <a:r>
              <a:rPr lang="en-US" sz="1500" dirty="0" err="1">
                <a:latin typeface="Abadi Extra Light" panose="020B0204020104020204" pitchFamily="34" charset="0"/>
              </a:rPr>
              <a:t>frequência</a:t>
            </a:r>
            <a:r>
              <a:rPr lang="en-US" sz="1500" dirty="0">
                <a:latin typeface="Abadi Extra Light" panose="020B0204020104020204" pitchFamily="34" charset="0"/>
              </a:rPr>
              <a:t> é </a:t>
            </a:r>
            <a:r>
              <a:rPr lang="en-US" sz="1500" dirty="0" err="1">
                <a:latin typeface="Abadi Extra Light" panose="020B0204020104020204" pitchFamily="34" charset="0"/>
              </a:rPr>
              <a:t>caracterizada</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a:t>
            </a:r>
            <a:r>
              <a:rPr lang="en-US" sz="1500" dirty="0" err="1">
                <a:latin typeface="Abadi Extra Light" panose="020B0204020104020204" pitchFamily="34" charset="0"/>
              </a:rPr>
              <a:t>aumento</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redução</a:t>
            </a:r>
            <a:r>
              <a:rPr lang="en-US" sz="1500" dirty="0">
                <a:latin typeface="Abadi Extra Light" panose="020B0204020104020204" pitchFamily="34" charset="0"/>
              </a:rPr>
              <a:t> da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prevista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0,5 Hz. Essa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gerada</a:t>
            </a:r>
            <a:r>
              <a:rPr lang="en-US" sz="1500" dirty="0">
                <a:latin typeface="Abadi Extra Light" panose="020B0204020104020204" pitchFamily="34" charset="0"/>
              </a:rPr>
              <a:t> pela entrada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saída</a:t>
            </a:r>
            <a:r>
              <a:rPr lang="en-US" sz="1500" dirty="0">
                <a:latin typeface="Abadi Extra Light" panose="020B0204020104020204" pitchFamily="34" charset="0"/>
              </a:rPr>
              <a:t> de altos </a:t>
            </a:r>
            <a:r>
              <a:rPr lang="en-US" sz="1500" dirty="0" err="1">
                <a:latin typeface="Abadi Extra Light" panose="020B0204020104020204" pitchFamily="34" charset="0"/>
              </a:rPr>
              <a:t>níveis</a:t>
            </a:r>
            <a:r>
              <a:rPr lang="en-US" sz="1500" dirty="0">
                <a:latin typeface="Abadi Extra Light" panose="020B0204020104020204" pitchFamily="34" charset="0"/>
              </a:rPr>
              <a:t> de cargas </a:t>
            </a:r>
            <a:r>
              <a:rPr lang="en-US" sz="1500" dirty="0" err="1">
                <a:latin typeface="Abadi Extra Light" panose="020B0204020104020204" pitchFamily="34" charset="0"/>
              </a:rPr>
              <a:t>na</a:t>
            </a:r>
            <a:r>
              <a:rPr lang="en-US" sz="1500" dirty="0">
                <a:latin typeface="Abadi Extra Light" panose="020B0204020104020204" pitchFamily="34" charset="0"/>
              </a:rPr>
              <a:t> rede e </a:t>
            </a:r>
            <a:r>
              <a:rPr lang="en-US" sz="1500" dirty="0" err="1">
                <a:latin typeface="Abadi Extra Light" panose="020B0204020104020204" pitchFamily="34" charset="0"/>
              </a:rPr>
              <a:t>alguma</a:t>
            </a:r>
            <a:r>
              <a:rPr lang="en-US" sz="1500" dirty="0">
                <a:latin typeface="Abadi Extra Light" panose="020B0204020104020204" pitchFamily="34" charset="0"/>
              </a:rPr>
              <a:t> </a:t>
            </a:r>
            <a:r>
              <a:rPr lang="en-US" sz="1500" dirty="0" err="1">
                <a:latin typeface="Abadi Extra Light" panose="020B0204020104020204" pitchFamily="34" charset="0"/>
              </a:rPr>
              <a:t>falta</a:t>
            </a:r>
            <a:r>
              <a:rPr lang="en-US" sz="1500" dirty="0">
                <a:latin typeface="Abadi Extra Light" panose="020B0204020104020204" pitchFamily="34" charset="0"/>
              </a:rPr>
              <a:t> no </a:t>
            </a:r>
            <a:r>
              <a:rPr lang="en-US" sz="1500" dirty="0" err="1">
                <a:latin typeface="Abadi Extra Light" panose="020B0204020104020204" pitchFamily="34" charset="0"/>
              </a:rPr>
              <a:t>sistema</a:t>
            </a:r>
            <a:r>
              <a:rPr lang="en-US" sz="1500" dirty="0">
                <a:latin typeface="Abadi Extra Light" panose="020B0204020104020204" pitchFamily="34" charset="0"/>
              </a:rPr>
              <a:t> de </a:t>
            </a:r>
            <a:r>
              <a:rPr lang="en-US" sz="1500" dirty="0" err="1">
                <a:latin typeface="Abadi Extra Light" panose="020B0204020104020204" pitchFamily="34" charset="0"/>
              </a:rPr>
              <a:t>transmissão</a:t>
            </a:r>
            <a:r>
              <a:rPr lang="en-US" sz="1500" dirty="0">
                <a:latin typeface="Abadi Extra Light" panose="020B0204020104020204" pitchFamily="34" charset="0"/>
              </a:rPr>
              <a:t> da </a:t>
            </a:r>
            <a:r>
              <a:rPr lang="en-US" sz="1500" dirty="0" err="1">
                <a:latin typeface="Abadi Extra Light" panose="020B0204020104020204" pitchFamily="34" charset="0"/>
              </a:rPr>
              <a:t>energia</a:t>
            </a:r>
            <a:r>
              <a:rPr lang="en-US" sz="1500" dirty="0">
                <a:latin typeface="Abadi Extra Light" panose="020B0204020104020204" pitchFamily="34" charset="0"/>
              </a:rPr>
              <a:t>. A </a:t>
            </a:r>
            <a:r>
              <a:rPr lang="en-US" sz="1500" dirty="0" err="1">
                <a:latin typeface="Abadi Extra Light" panose="020B0204020104020204" pitchFamily="34" charset="0"/>
              </a:rPr>
              <a:t>variação</a:t>
            </a:r>
            <a:r>
              <a:rPr lang="en-US" sz="1500" dirty="0">
                <a:latin typeface="Abadi Extra Light" panose="020B0204020104020204" pitchFamily="34" charset="0"/>
              </a:rPr>
              <a:t> de </a:t>
            </a:r>
            <a:r>
              <a:rPr lang="en-US" sz="1500" dirty="0" err="1">
                <a:latin typeface="Abadi Extra Light" panose="020B0204020104020204" pitchFamily="34" charset="0"/>
              </a:rPr>
              <a:t>frequência</a:t>
            </a:r>
            <a:r>
              <a:rPr lang="en-US" sz="1500" dirty="0">
                <a:latin typeface="Abadi Extra Light" panose="020B0204020104020204" pitchFamily="34" charset="0"/>
              </a:rPr>
              <a:t> dentro dessa </a:t>
            </a:r>
            <a:r>
              <a:rPr lang="en-US" sz="1500" dirty="0" err="1">
                <a:latin typeface="Abadi Extra Light" panose="020B0204020104020204" pitchFamily="34" charset="0"/>
              </a:rPr>
              <a:t>faixa</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causar</a:t>
            </a:r>
            <a:r>
              <a:rPr lang="en-US" sz="1500" dirty="0">
                <a:latin typeface="Abadi Extra Light" panose="020B0204020104020204" pitchFamily="34" charset="0"/>
              </a:rPr>
              <a:t>, </a:t>
            </a:r>
            <a:r>
              <a:rPr lang="en-US" sz="1500" dirty="0" err="1">
                <a:latin typeface="Abadi Extra Light" panose="020B0204020104020204" pitchFamily="34" charset="0"/>
              </a:rPr>
              <a:t>dentre</a:t>
            </a:r>
            <a:r>
              <a:rPr lang="en-US" sz="1500" dirty="0">
                <a:latin typeface="Abadi Extra Light" panose="020B0204020104020204" pitchFamily="34" charset="0"/>
              </a:rPr>
              <a:t> </a:t>
            </a:r>
            <a:r>
              <a:rPr lang="en-US" sz="1500" dirty="0" err="1">
                <a:latin typeface="Abadi Extra Light" panose="020B0204020104020204" pitchFamily="34" charset="0"/>
              </a:rPr>
              <a:t>alguns</a:t>
            </a:r>
            <a:r>
              <a:rPr lang="en-US" sz="1500" dirty="0">
                <a:latin typeface="Abadi Extra Light" panose="020B0204020104020204" pitchFamily="34" charset="0"/>
              </a:rPr>
              <a:t> </a:t>
            </a:r>
            <a:r>
              <a:rPr lang="en-US" sz="1500" dirty="0" err="1">
                <a:latin typeface="Abadi Extra Light" panose="020B0204020104020204" pitchFamily="34" charset="0"/>
              </a:rPr>
              <a:t>problemas</a:t>
            </a:r>
            <a:r>
              <a:rPr lang="en-US" sz="1500" dirty="0">
                <a:latin typeface="Abadi Extra Light" panose="020B0204020104020204" pitchFamily="34" charset="0"/>
              </a:rPr>
              <a:t>, o </a:t>
            </a:r>
            <a:r>
              <a:rPr lang="en-US" sz="1500" dirty="0" err="1">
                <a:latin typeface="Abadi Extra Light" panose="020B0204020104020204" pitchFamily="34" charset="0"/>
              </a:rPr>
              <a:t>sobreaquecimento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e </a:t>
            </a:r>
            <a:r>
              <a:rPr lang="en-US" sz="1500" dirty="0" err="1">
                <a:latin typeface="Abadi Extra Light" panose="020B0204020104020204" pitchFamily="34" charset="0"/>
              </a:rPr>
              <a:t>até</a:t>
            </a:r>
            <a:r>
              <a:rPr lang="en-US" sz="1500" dirty="0">
                <a:latin typeface="Abadi Extra Light" panose="020B0204020104020204" pitchFamily="34" charset="0"/>
              </a:rPr>
              <a:t> a </a:t>
            </a:r>
            <a:r>
              <a:rPr lang="en-US" sz="1500" dirty="0" err="1">
                <a:latin typeface="Abadi Extra Light" panose="020B0204020104020204" pitchFamily="34" charset="0"/>
              </a:rPr>
              <a:t>queima</a:t>
            </a:r>
            <a:r>
              <a:rPr lang="en-US" sz="1500" dirty="0">
                <a:latin typeface="Abadi Extra Light" panose="020B0204020104020204" pitchFamily="34" charset="0"/>
              </a:rPr>
              <a:t> de </a:t>
            </a:r>
            <a:r>
              <a:rPr lang="en-US" sz="1500" dirty="0" err="1">
                <a:latin typeface="Abadi Extra Light" panose="020B0204020104020204" pitchFamily="34" charset="0"/>
              </a:rPr>
              <a:t>equipamentos</a:t>
            </a:r>
            <a:r>
              <a:rPr lang="en-US" sz="1500" dirty="0">
                <a:latin typeface="Abadi Extra Light" panose="020B0204020104020204" pitchFamily="34" charset="0"/>
              </a:rPr>
              <a:t>, 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solucionado</a:t>
            </a:r>
            <a:r>
              <a:rPr lang="en-US" sz="1500" dirty="0">
                <a:latin typeface="Abadi Extra Light" panose="020B0204020104020204" pitchFamily="34" charset="0"/>
              </a:rPr>
              <a:t> </a:t>
            </a:r>
            <a:r>
              <a:rPr lang="en-US" sz="1500" dirty="0" err="1">
                <a:latin typeface="Abadi Extra Light" panose="020B0204020104020204" pitchFamily="34" charset="0"/>
              </a:rPr>
              <a:t>através</a:t>
            </a:r>
            <a:r>
              <a:rPr lang="en-US" sz="1500" dirty="0">
                <a:latin typeface="Abadi Extra Light" panose="020B0204020104020204" pitchFamily="34" charset="0"/>
              </a:rPr>
              <a:t> de </a:t>
            </a:r>
            <a:r>
              <a:rPr lang="en-US" sz="1500" dirty="0" err="1">
                <a:latin typeface="Abadi Extra Light" panose="020B0204020104020204" pitchFamily="34" charset="0"/>
              </a:rPr>
              <a:t>sistemas</a:t>
            </a:r>
            <a:r>
              <a:rPr lang="en-US" sz="1500" dirty="0">
                <a:latin typeface="Abadi Extra Light" panose="020B0204020104020204" pitchFamily="34" charset="0"/>
              </a:rPr>
              <a:t> de </a:t>
            </a:r>
            <a:r>
              <a:rPr lang="en-US" sz="1500" dirty="0" err="1">
                <a:latin typeface="Abadi Extra Light" panose="020B0204020104020204" pitchFamily="34" charset="0"/>
              </a:rPr>
              <a:t>controle</a:t>
            </a:r>
            <a:r>
              <a:rPr lang="en-US" sz="1500" dirty="0">
                <a:latin typeface="Abadi Extra Light" panose="020B0204020104020204" pitchFamily="34" charset="0"/>
              </a:rPr>
              <a:t> da </a:t>
            </a:r>
            <a:r>
              <a:rPr lang="en-US" sz="1500" dirty="0" err="1">
                <a:latin typeface="Abadi Extra Light" panose="020B0204020104020204" pitchFamily="34" charset="0"/>
              </a:rPr>
              <a:t>geração</a:t>
            </a:r>
            <a:r>
              <a:rPr lang="en-US" sz="1500" dirty="0">
                <a:latin typeface="Abadi Extra Light" panose="020B0204020104020204" pitchFamily="34" charset="0"/>
              </a:rPr>
              <a:t> e </a:t>
            </a:r>
            <a:r>
              <a:rPr lang="en-US" sz="1500" dirty="0" err="1">
                <a:latin typeface="Abadi Extra Light" panose="020B0204020104020204" pitchFamily="34" charset="0"/>
              </a:rPr>
              <a:t>consumo</a:t>
            </a:r>
            <a:r>
              <a:rPr lang="en-US" sz="1500" dirty="0">
                <a:latin typeface="Abadi Extra Light" panose="020B0204020104020204" pitchFamily="34" charset="0"/>
              </a:rPr>
              <a:t>, </a:t>
            </a:r>
            <a:r>
              <a:rPr lang="en-US" sz="1500" dirty="0" err="1">
                <a:latin typeface="Abadi Extra Light" panose="020B0204020104020204" pitchFamily="34" charset="0"/>
              </a:rPr>
              <a:t>papel</a:t>
            </a:r>
            <a:r>
              <a:rPr lang="en-US" sz="1500" dirty="0">
                <a:latin typeface="Abadi Extra Light" panose="020B0204020104020204" pitchFamily="34" charset="0"/>
              </a:rPr>
              <a:t> </a:t>
            </a:r>
            <a:r>
              <a:rPr lang="en-US" sz="1500" dirty="0" err="1">
                <a:latin typeface="Abadi Extra Light" panose="020B0204020104020204" pitchFamily="34" charset="0"/>
              </a:rPr>
              <a:t>este</a:t>
            </a:r>
            <a:r>
              <a:rPr lang="en-US" sz="1500" dirty="0">
                <a:latin typeface="Abadi Extra Light" panose="020B0204020104020204" pitchFamily="34" charset="0"/>
              </a:rPr>
              <a:t> que é de </a:t>
            </a:r>
            <a:r>
              <a:rPr lang="en-US" sz="1500" dirty="0" err="1">
                <a:latin typeface="Abadi Extra Light" panose="020B0204020104020204" pitchFamily="34" charset="0"/>
              </a:rPr>
              <a:t>responsabilidade</a:t>
            </a:r>
            <a:r>
              <a:rPr lang="en-US" sz="1500" dirty="0">
                <a:latin typeface="Abadi Extra Light" panose="020B0204020104020204" pitchFamily="34" charset="0"/>
              </a:rPr>
              <a:t> do </a:t>
            </a:r>
            <a:r>
              <a:rPr lang="en-US" sz="1500" dirty="0" err="1">
                <a:latin typeface="Abadi Extra Light" panose="020B0204020104020204" pitchFamily="34" charset="0"/>
              </a:rPr>
              <a:t>Operador</a:t>
            </a:r>
            <a:r>
              <a:rPr lang="en-US" sz="1500" dirty="0">
                <a:latin typeface="Abadi Extra Light" panose="020B0204020104020204" pitchFamily="34" charset="0"/>
              </a:rPr>
              <a:t> Nacional do Sistema (ONS).</a:t>
            </a:r>
            <a:endParaRPr sz="1500" dirty="0">
              <a:latin typeface="Abadi Extra Light" panose="020B0204020104020204" pitchFamily="34" charset="0"/>
            </a:endParaRPr>
          </a:p>
        </p:txBody>
      </p:sp>
      <p:sp>
        <p:nvSpPr>
          <p:cNvPr id="172" name="Google Shape;1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377</a:t>
            </a:fld>
            <a:endParaRPr/>
          </a:p>
        </p:txBody>
      </p:sp>
    </p:spTree>
    <p:extLst>
      <p:ext uri="{BB962C8B-B14F-4D97-AF65-F5344CB8AC3E}">
        <p14:creationId xmlns:p14="http://schemas.microsoft.com/office/powerpoint/2010/main" val="351712821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500" b="1" dirty="0">
                <a:latin typeface="Abadi Extra Light" panose="020B0204020104020204" pitchFamily="34" charset="0"/>
              </a:rPr>
              <a:t>NORMAS E REGULAMENTOS</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Como </a:t>
            </a:r>
            <a:r>
              <a:rPr lang="en-US" sz="1500" dirty="0" err="1">
                <a:latin typeface="Abadi Extra Light" panose="020B0204020104020204" pitchFamily="34" charset="0"/>
              </a:rPr>
              <a:t>todo</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a:t>
            </a:r>
            <a:r>
              <a:rPr lang="en-US" sz="1500" dirty="0" err="1">
                <a:latin typeface="Abadi Extra Light" panose="020B0204020104020204" pitchFamily="34" charset="0"/>
              </a:rPr>
              <a:t>envolvendo</a:t>
            </a:r>
            <a:r>
              <a:rPr lang="en-US" sz="1500" dirty="0">
                <a:latin typeface="Abadi Extra Light" panose="020B0204020104020204" pitchFamily="34" charset="0"/>
              </a:rPr>
              <a:t> o Sistema </a:t>
            </a:r>
            <a:r>
              <a:rPr lang="en-US" sz="1500" dirty="0" err="1">
                <a:latin typeface="Abadi Extra Light" panose="020B0204020104020204" pitchFamily="34" charset="0"/>
              </a:rPr>
              <a:t>Elétrico</a:t>
            </a:r>
            <a:r>
              <a:rPr lang="en-US" sz="1500" dirty="0">
                <a:latin typeface="Abadi Extra Light" panose="020B0204020104020204" pitchFamily="34" charset="0"/>
              </a:rPr>
              <a:t> no </a:t>
            </a:r>
            <a:r>
              <a:rPr lang="en-US" sz="1500" dirty="0" err="1">
                <a:latin typeface="Abadi Extra Light" panose="020B0204020104020204" pitchFamily="34" charset="0"/>
              </a:rPr>
              <a:t>Brasil</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procedimentos</a:t>
            </a:r>
            <a:r>
              <a:rPr lang="en-US" sz="1500" dirty="0">
                <a:latin typeface="Abadi Extra Light" panose="020B0204020104020204" pitchFamily="34" charset="0"/>
              </a:rPr>
              <a:t> de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regulados</a:t>
            </a:r>
            <a:r>
              <a:rPr lang="en-US" sz="1500" dirty="0">
                <a:latin typeface="Abadi Extra Light" panose="020B0204020104020204" pitchFamily="34" charset="0"/>
              </a:rPr>
              <a:t> e </a:t>
            </a:r>
            <a:r>
              <a:rPr lang="en-US" sz="1500" dirty="0" err="1">
                <a:latin typeface="Abadi Extra Light" panose="020B0204020104020204" pitchFamily="34" charset="0"/>
              </a:rPr>
              <a:t>normatizados</a:t>
            </a:r>
            <a:r>
              <a:rPr lang="en-US" sz="1500" dirty="0">
                <a:latin typeface="Abadi Extra Light" panose="020B0204020104020204" pitchFamily="34" charset="0"/>
              </a:rPr>
              <a:t> pela ANEEL. </a:t>
            </a:r>
            <a:r>
              <a:rPr lang="en-US" sz="1500" dirty="0" err="1">
                <a:latin typeface="Abadi Extra Light" panose="020B0204020104020204" pitchFamily="34" charset="0"/>
              </a:rPr>
              <a:t>Essas</a:t>
            </a:r>
            <a:r>
              <a:rPr lang="en-US" sz="1500" dirty="0">
                <a:latin typeface="Abadi Extra Light" panose="020B0204020104020204" pitchFamily="34" charset="0"/>
              </a:rPr>
              <a:t> </a:t>
            </a:r>
            <a:r>
              <a:rPr lang="en-US" sz="1500" dirty="0" err="1">
                <a:latin typeface="Abadi Extra Light" panose="020B0204020104020204" pitchFamily="34" charset="0"/>
              </a:rPr>
              <a:t>normas</a:t>
            </a:r>
            <a:r>
              <a:rPr lang="en-US" sz="1500" dirty="0">
                <a:latin typeface="Abadi Extra Light" panose="020B0204020104020204" pitchFamily="34" charset="0"/>
              </a:rPr>
              <a:t> se </a:t>
            </a:r>
            <a:r>
              <a:rPr lang="en-US" sz="1500" dirty="0" err="1">
                <a:latin typeface="Abadi Extra Light" panose="020B0204020104020204" pitchFamily="34" charset="0"/>
              </a:rPr>
              <a:t>encontram</a:t>
            </a:r>
            <a:r>
              <a:rPr lang="en-US" sz="1500" dirty="0">
                <a:latin typeface="Abadi Extra Light" panose="020B0204020104020204" pitchFamily="34" charset="0"/>
              </a:rPr>
              <a:t> no </a:t>
            </a:r>
            <a:r>
              <a:rPr lang="en-US" sz="1500" dirty="0" err="1">
                <a:latin typeface="Abadi Extra Light" panose="020B0204020104020204" pitchFamily="34" charset="0"/>
              </a:rPr>
              <a:t>módulo</a:t>
            </a:r>
            <a:r>
              <a:rPr lang="en-US" sz="1500" dirty="0">
                <a:latin typeface="Abadi Extra Light" panose="020B0204020104020204" pitchFamily="34" charset="0"/>
              </a:rPr>
              <a:t> 8 do PRODIST (</a:t>
            </a:r>
            <a:r>
              <a:rPr lang="en-US" sz="1500" dirty="0" err="1">
                <a:latin typeface="Abadi Extra Light" panose="020B0204020104020204" pitchFamily="34" charset="0"/>
              </a:rPr>
              <a:t>Procedimentos</a:t>
            </a:r>
            <a:r>
              <a:rPr lang="en-US" sz="1500" dirty="0">
                <a:latin typeface="Abadi Extra Light" panose="020B0204020104020204" pitchFamily="34" charset="0"/>
              </a:rPr>
              <a:t> de </a:t>
            </a:r>
            <a:r>
              <a:rPr lang="en-US" sz="1500" dirty="0" err="1">
                <a:latin typeface="Abadi Extra Light" panose="020B0204020104020204" pitchFamily="34" charset="0"/>
              </a:rPr>
              <a:t>Distribuição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no Sistema </a:t>
            </a:r>
            <a:r>
              <a:rPr lang="en-US" sz="1500" dirty="0" err="1">
                <a:latin typeface="Abadi Extra Light" panose="020B0204020104020204" pitchFamily="34" charset="0"/>
              </a:rPr>
              <a:t>Elétrico</a:t>
            </a:r>
            <a:r>
              <a:rPr lang="en-US" sz="1500" dirty="0">
                <a:latin typeface="Abadi Extra Light" panose="020B0204020104020204" pitchFamily="34" charset="0"/>
              </a:rPr>
              <a:t> Nacional).	 Este </a:t>
            </a:r>
            <a:r>
              <a:rPr lang="en-US" sz="1500" dirty="0" err="1">
                <a:latin typeface="Abadi Extra Light" panose="020B0204020104020204" pitchFamily="34" charset="0"/>
              </a:rPr>
              <a:t>módulo</a:t>
            </a:r>
            <a:r>
              <a:rPr lang="en-US" sz="1500" dirty="0">
                <a:latin typeface="Abadi Extra Light" panose="020B0204020104020204" pitchFamily="34" charset="0"/>
              </a:rPr>
              <a:t> </a:t>
            </a:r>
            <a:r>
              <a:rPr lang="en-US" sz="1500" dirty="0" err="1">
                <a:latin typeface="Abadi Extra Light" panose="020B0204020104020204" pitchFamily="34" charset="0"/>
              </a:rPr>
              <a:t>aborda</a:t>
            </a:r>
            <a:r>
              <a:rPr lang="en-US" sz="1500" dirty="0">
                <a:latin typeface="Abadi Extra Light" panose="020B0204020104020204" pitchFamily="34" charset="0"/>
              </a:rPr>
              <a:t> </a:t>
            </a:r>
            <a:r>
              <a:rPr lang="en-US" sz="1500" dirty="0" err="1">
                <a:latin typeface="Abadi Extra Light" panose="020B0204020104020204" pitchFamily="34" charset="0"/>
              </a:rPr>
              <a:t>tópicos</a:t>
            </a:r>
            <a:r>
              <a:rPr lang="en-US" sz="1500" dirty="0">
                <a:latin typeface="Abadi Extra Light" panose="020B0204020104020204" pitchFamily="34" charset="0"/>
              </a:rPr>
              <a:t> </a:t>
            </a:r>
            <a:r>
              <a:rPr lang="en-US" sz="1500" dirty="0" err="1">
                <a:latin typeface="Abadi Extra Light" panose="020B0204020104020204" pitchFamily="34" charset="0"/>
              </a:rPr>
              <a:t>referente</a:t>
            </a:r>
            <a:r>
              <a:rPr lang="en-US" sz="1500" dirty="0">
                <a:latin typeface="Abadi Extra Light" panose="020B0204020104020204" pitchFamily="34" charset="0"/>
              </a:rPr>
              <a:t> a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produto</a:t>
            </a:r>
            <a:r>
              <a:rPr lang="en-US" sz="1500" dirty="0">
                <a:latin typeface="Abadi Extra Light" panose="020B0204020104020204" pitchFamily="34" charset="0"/>
              </a:rPr>
              <a:t>/</a:t>
            </a:r>
            <a:r>
              <a:rPr lang="en-US" sz="1500" dirty="0" err="1">
                <a:latin typeface="Abadi Extra Light" panose="020B0204020104020204" pitchFamily="34" charset="0"/>
              </a:rPr>
              <a:t>serviço</a:t>
            </a:r>
            <a:r>
              <a:rPr lang="en-US" sz="1500" dirty="0">
                <a:latin typeface="Abadi Extra Light" panose="020B0204020104020204" pitchFamily="34" charset="0"/>
              </a:rPr>
              <a:t> e outros </a:t>
            </a:r>
            <a:r>
              <a:rPr lang="en-US" sz="1500" dirty="0" err="1">
                <a:latin typeface="Abadi Extra Light" panose="020B0204020104020204" pitchFamily="34" charset="0"/>
              </a:rPr>
              <a:t>temas</a:t>
            </a:r>
            <a:r>
              <a:rPr lang="en-US" sz="1500" dirty="0">
                <a:latin typeface="Abadi Extra Light" panose="020B0204020104020204" pitchFamily="34" charset="0"/>
              </a:rPr>
              <a:t> </a:t>
            </a:r>
            <a:r>
              <a:rPr lang="en-US" sz="1500" dirty="0" err="1">
                <a:latin typeface="Abadi Extra Light" panose="020B0204020104020204" pitchFamily="34" charset="0"/>
              </a:rPr>
              <a:t>relacionados</a:t>
            </a:r>
            <a:r>
              <a:rPr lang="en-US" sz="1500" dirty="0">
                <a:latin typeface="Abadi Extra Light" panose="020B0204020104020204" pitchFamily="34" charset="0"/>
              </a:rPr>
              <a:t> a </a:t>
            </a:r>
            <a:r>
              <a:rPr lang="en-US" sz="1500" dirty="0" err="1">
                <a:latin typeface="Abadi Extra Light" panose="020B0204020104020204" pitchFamily="34" charset="0"/>
              </a:rPr>
              <a:t>entrega</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consumidor</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81" name="Google Shape;1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378</a:t>
            </a:fld>
            <a:endParaRPr/>
          </a:p>
        </p:txBody>
      </p:sp>
    </p:spTree>
    <p:extLst>
      <p:ext uri="{BB962C8B-B14F-4D97-AF65-F5344CB8AC3E}">
        <p14:creationId xmlns:p14="http://schemas.microsoft.com/office/powerpoint/2010/main" val="281762069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500" b="1" dirty="0">
                <a:latin typeface="Abadi Extra Light" panose="020B0204020104020204" pitchFamily="34" charset="0"/>
              </a:rPr>
              <a:t>PRODIST – DISTORÇÕES HARMÔNICAS</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É </a:t>
            </a:r>
            <a:r>
              <a:rPr lang="en-US" sz="1500" dirty="0" err="1">
                <a:latin typeface="Abadi Extra Light" panose="020B0204020104020204" pitchFamily="34" charset="0"/>
              </a:rPr>
              <a:t>importante</a:t>
            </a:r>
            <a:r>
              <a:rPr lang="en-US" sz="1500" dirty="0">
                <a:latin typeface="Abadi Extra Light" panose="020B0204020104020204" pitchFamily="34" charset="0"/>
              </a:rPr>
              <a:t> </a:t>
            </a:r>
            <a:r>
              <a:rPr lang="en-US" sz="1500" dirty="0" err="1">
                <a:latin typeface="Abadi Extra Light" panose="020B0204020104020204" pitchFamily="34" charset="0"/>
              </a:rPr>
              <a:t>salientar</a:t>
            </a:r>
            <a:r>
              <a:rPr lang="en-US" sz="1500" dirty="0">
                <a:latin typeface="Abadi Extra Light" panose="020B0204020104020204" pitchFamily="34" charset="0"/>
              </a:rPr>
              <a:t> que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todo</a:t>
            </a:r>
            <a:r>
              <a:rPr lang="en-US" sz="1500" dirty="0">
                <a:latin typeface="Abadi Extra Light" panose="020B0204020104020204" pitchFamily="34" charset="0"/>
              </a:rPr>
              <a:t>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ocorre</a:t>
            </a:r>
            <a:r>
              <a:rPr lang="en-US" sz="1500" dirty="0">
                <a:latin typeface="Abadi Extra Light" panose="020B0204020104020204" pitchFamily="34" charset="0"/>
              </a:rPr>
              <a:t> </a:t>
            </a:r>
            <a:r>
              <a:rPr lang="en-US" sz="1500" dirty="0" err="1">
                <a:latin typeface="Abadi Extra Light" panose="020B0204020104020204" pitchFamily="34" charset="0"/>
              </a:rPr>
              <a:t>falhas</a:t>
            </a:r>
            <a:r>
              <a:rPr lang="en-US" sz="1500" dirty="0">
                <a:latin typeface="Abadi Extra Light" panose="020B0204020104020204" pitchFamily="34" charset="0"/>
              </a:rPr>
              <a:t> e </a:t>
            </a:r>
            <a:r>
              <a:rPr lang="en-US" sz="1500" dirty="0" err="1">
                <a:latin typeface="Abadi Extra Light" panose="020B0204020104020204" pitchFamily="34" charset="0"/>
              </a:rPr>
              <a:t>distúrbios</a:t>
            </a:r>
            <a:r>
              <a:rPr lang="en-US" sz="1500" dirty="0">
                <a:latin typeface="Abadi Extra Light" panose="020B0204020104020204" pitchFamily="34" charset="0"/>
              </a:rPr>
              <a:t>, mas 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deve</a:t>
            </a:r>
            <a:r>
              <a:rPr lang="en-US" sz="1500" dirty="0">
                <a:latin typeface="Abadi Extra Light" panose="020B0204020104020204" pitchFamily="34" charset="0"/>
              </a:rPr>
              <a:t> </a:t>
            </a:r>
            <a:r>
              <a:rPr lang="en-US" sz="1500" dirty="0" err="1">
                <a:latin typeface="Abadi Extra Light" panose="020B0204020104020204" pitchFamily="34" charset="0"/>
              </a:rPr>
              <a:t>garantir</a:t>
            </a:r>
            <a:r>
              <a:rPr lang="en-US" sz="1500" dirty="0">
                <a:latin typeface="Abadi Extra Light" panose="020B0204020104020204" pitchFamily="34" charset="0"/>
              </a:rPr>
              <a:t> que </a:t>
            </a:r>
            <a:r>
              <a:rPr lang="en-US" sz="1500" dirty="0" err="1">
                <a:latin typeface="Abadi Extra Light" panose="020B0204020104020204" pitchFamily="34" charset="0"/>
              </a:rPr>
              <a:t>esses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a:t>
            </a:r>
            <a:r>
              <a:rPr lang="en-US" sz="1500" dirty="0" err="1">
                <a:latin typeface="Abadi Extra Light" panose="020B0204020104020204" pitchFamily="34" charset="0"/>
              </a:rPr>
              <a:t>sejam</a:t>
            </a:r>
            <a:r>
              <a:rPr lang="en-US" sz="1500" dirty="0">
                <a:latin typeface="Abadi Extra Light" panose="020B0204020104020204" pitchFamily="34" charset="0"/>
              </a:rPr>
              <a:t> </a:t>
            </a:r>
            <a:r>
              <a:rPr lang="en-US" sz="1500" dirty="0" err="1">
                <a:latin typeface="Abadi Extra Light" panose="020B0204020104020204" pitchFamily="34" charset="0"/>
              </a:rPr>
              <a:t>mínimos</a:t>
            </a:r>
            <a:r>
              <a:rPr lang="en-US" sz="1500" dirty="0">
                <a:latin typeface="Abadi Extra Light" panose="020B0204020104020204" pitchFamily="34" charset="0"/>
              </a:rPr>
              <a:t>, que o tempo de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seja</a:t>
            </a:r>
            <a:r>
              <a:rPr lang="en-US" sz="1500" dirty="0">
                <a:latin typeface="Abadi Extra Light" panose="020B0204020104020204" pitchFamily="34" charset="0"/>
              </a:rPr>
              <a:t> o </a:t>
            </a:r>
            <a:r>
              <a:rPr lang="en-US" sz="1500" dirty="0" err="1">
                <a:latin typeface="Abadi Extra Light" panose="020B0204020104020204" pitchFamily="34" charset="0"/>
              </a:rPr>
              <a:t>mínimo</a:t>
            </a:r>
            <a:r>
              <a:rPr lang="en-US" sz="1500" dirty="0">
                <a:latin typeface="Abadi Extra Light" panose="020B0204020104020204" pitchFamily="34" charset="0"/>
              </a:rPr>
              <a:t> </a:t>
            </a:r>
            <a:r>
              <a:rPr lang="en-US" sz="1500" dirty="0" err="1">
                <a:latin typeface="Abadi Extra Light" panose="020B0204020104020204" pitchFamily="34" charset="0"/>
              </a:rPr>
              <a:t>possível</a:t>
            </a:r>
            <a:r>
              <a:rPr lang="en-US" sz="1500" dirty="0">
                <a:latin typeface="Abadi Extra Light" panose="020B0204020104020204" pitchFamily="34" charset="0"/>
              </a:rPr>
              <a:t> e que </a:t>
            </a:r>
            <a:r>
              <a:rPr lang="en-US" sz="1500" dirty="0" err="1">
                <a:latin typeface="Abadi Extra Light" panose="020B0204020104020204" pitchFamily="34" charset="0"/>
              </a:rPr>
              <a:t>afete</a:t>
            </a:r>
            <a:r>
              <a:rPr lang="en-US" sz="1500" dirty="0">
                <a:latin typeface="Abadi Extra Light" panose="020B0204020104020204" pitchFamily="34" charset="0"/>
              </a:rPr>
              <a:t> a </a:t>
            </a:r>
            <a:r>
              <a:rPr lang="en-US" sz="1500" dirty="0" err="1">
                <a:latin typeface="Abadi Extra Light" panose="020B0204020104020204" pitchFamily="34" charset="0"/>
              </a:rPr>
              <a:t>menor</a:t>
            </a:r>
            <a:r>
              <a:rPr lang="en-US" sz="1500" dirty="0">
                <a:latin typeface="Abadi Extra Light" panose="020B0204020104020204" pitchFamily="34" charset="0"/>
              </a:rPr>
              <a:t> </a:t>
            </a:r>
            <a:r>
              <a:rPr lang="en-US" sz="1500" dirty="0" err="1">
                <a:latin typeface="Abadi Extra Light" panose="020B0204020104020204" pitchFamily="34" charset="0"/>
              </a:rPr>
              <a:t>quantidade</a:t>
            </a:r>
            <a:r>
              <a:rPr lang="en-US" sz="1500" dirty="0">
                <a:latin typeface="Abadi Extra Light" panose="020B0204020104020204" pitchFamily="34" charset="0"/>
              </a:rPr>
              <a:t> de </a:t>
            </a:r>
            <a:r>
              <a:rPr lang="en-US" sz="1500" dirty="0" err="1">
                <a:latin typeface="Abadi Extra Light" panose="020B0204020104020204" pitchFamily="34" charset="0"/>
              </a:rPr>
              <a:t>consumidores</a:t>
            </a:r>
            <a:r>
              <a:rPr lang="en-US" sz="1500" dirty="0">
                <a:latin typeface="Abadi Extra Light" panose="020B0204020104020204" pitchFamily="34" charset="0"/>
              </a:rPr>
              <a:t>. Para </a:t>
            </a:r>
            <a:r>
              <a:rPr lang="en-US" sz="1500" dirty="0" err="1">
                <a:latin typeface="Abadi Extra Light" panose="020B0204020104020204" pitchFamily="34" charset="0"/>
              </a:rPr>
              <a:t>isto</a:t>
            </a:r>
            <a:r>
              <a:rPr lang="en-US" sz="1500" dirty="0">
                <a:latin typeface="Abadi Extra Light" panose="020B0204020104020204" pitchFamily="34" charset="0"/>
              </a:rPr>
              <a:t>, o PRODIST </a:t>
            </a:r>
            <a:r>
              <a:rPr lang="en-US" sz="1500" dirty="0" err="1">
                <a:latin typeface="Abadi Extra Light" panose="020B0204020104020204" pitchFamily="34" charset="0"/>
              </a:rPr>
              <a:t>estabelece</a:t>
            </a:r>
            <a:r>
              <a:rPr lang="en-US" sz="1500" dirty="0">
                <a:latin typeface="Abadi Extra Light" panose="020B0204020104020204" pitchFamily="34" charset="0"/>
              </a:rPr>
              <a:t> </a:t>
            </a:r>
            <a:r>
              <a:rPr lang="en-US" sz="1500" dirty="0" err="1">
                <a:latin typeface="Abadi Extra Light" panose="020B0204020104020204" pitchFamily="34" charset="0"/>
              </a:rPr>
              <a:t>alguns</a:t>
            </a:r>
            <a:r>
              <a:rPr lang="en-US" sz="1500" dirty="0">
                <a:latin typeface="Abadi Extra Light" panose="020B0204020104020204" pitchFamily="34" charset="0"/>
              </a:rPr>
              <a:t> </a:t>
            </a:r>
            <a:r>
              <a:rPr lang="en-US" sz="1500" dirty="0" err="1">
                <a:latin typeface="Abadi Extra Light" panose="020B0204020104020204" pitchFamily="34" charset="0"/>
              </a:rPr>
              <a:t>níveis</a:t>
            </a:r>
            <a:r>
              <a:rPr lang="en-US" sz="1500" dirty="0">
                <a:latin typeface="Abadi Extra Light" panose="020B0204020104020204" pitchFamily="34" charset="0"/>
              </a:rPr>
              <a:t> </a:t>
            </a:r>
            <a:r>
              <a:rPr lang="en-US" sz="1500" dirty="0" err="1">
                <a:latin typeface="Abadi Extra Light" panose="020B0204020104020204" pitchFamily="34" charset="0"/>
              </a:rPr>
              <a:t>limites</a:t>
            </a:r>
            <a:r>
              <a:rPr lang="en-US" sz="1500" dirty="0">
                <a:latin typeface="Abadi Extra Light" panose="020B0204020104020204" pitchFamily="34" charset="0"/>
              </a:rPr>
              <a:t> para as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apresentadas</a:t>
            </a:r>
            <a:r>
              <a:rPr lang="en-US" sz="1500" dirty="0">
                <a:latin typeface="Abadi Extra Light" panose="020B0204020104020204" pitchFamily="34" charset="0"/>
              </a:rPr>
              <a:t> </a:t>
            </a:r>
            <a:r>
              <a:rPr lang="en-US" sz="1500" dirty="0" err="1">
                <a:latin typeface="Abadi Extra Light" panose="020B0204020104020204" pitchFamily="34" charset="0"/>
              </a:rPr>
              <a:t>anteriormente</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Com </a:t>
            </a:r>
            <a:r>
              <a:rPr lang="en-US" sz="1500" dirty="0" err="1">
                <a:latin typeface="Abadi Extra Light" panose="020B0204020104020204" pitchFamily="34" charset="0"/>
              </a:rPr>
              <a:t>relação</a:t>
            </a:r>
            <a:r>
              <a:rPr lang="en-US" sz="1500" dirty="0">
                <a:latin typeface="Abadi Extra Light" panose="020B0204020104020204" pitchFamily="34" charset="0"/>
              </a:rPr>
              <a:t> </a:t>
            </a:r>
            <a:r>
              <a:rPr lang="en-US" sz="1500" dirty="0" err="1">
                <a:latin typeface="Abadi Extra Light" panose="020B0204020104020204" pitchFamily="34" charset="0"/>
              </a:rPr>
              <a:t>às</a:t>
            </a:r>
            <a:r>
              <a:rPr lang="en-US" sz="1500" dirty="0">
                <a:latin typeface="Abadi Extra Light" panose="020B0204020104020204" pitchFamily="34" charset="0"/>
              </a:rPr>
              <a:t>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 </a:t>
            </a:r>
            <a:r>
              <a:rPr lang="en-US" sz="1500" dirty="0" err="1">
                <a:latin typeface="Abadi Extra Light" panose="020B0204020104020204" pitchFamily="34" charset="0"/>
              </a:rPr>
              <a:t>totais</a:t>
            </a:r>
            <a:r>
              <a:rPr lang="en-US" sz="1500" dirty="0">
                <a:latin typeface="Abadi Extra Light" panose="020B0204020104020204" pitchFamily="34" charset="0"/>
              </a:rPr>
              <a:t>, que </a:t>
            </a:r>
            <a:r>
              <a:rPr lang="en-US" sz="1500" dirty="0" err="1">
                <a:latin typeface="Abadi Extra Light" panose="020B0204020104020204" pitchFamily="34" charset="0"/>
              </a:rPr>
              <a:t>são</a:t>
            </a:r>
            <a:r>
              <a:rPr lang="en-US" sz="1500" dirty="0">
                <a:latin typeface="Abadi Extra Light" panose="020B0204020104020204" pitchFamily="34" charset="0"/>
              </a:rPr>
              <a:t> as </a:t>
            </a:r>
            <a:r>
              <a:rPr lang="en-US" sz="1500" dirty="0" err="1">
                <a:latin typeface="Abadi Extra Light" panose="020B0204020104020204" pitchFamily="34" charset="0"/>
              </a:rPr>
              <a:t>distorções</a:t>
            </a:r>
            <a:r>
              <a:rPr lang="en-US" sz="1500" dirty="0">
                <a:latin typeface="Abadi Extra Light" panose="020B0204020104020204" pitchFamily="34" charset="0"/>
              </a:rPr>
              <a:t> que </a:t>
            </a:r>
            <a:r>
              <a:rPr lang="en-US" sz="1500" dirty="0" err="1">
                <a:latin typeface="Abadi Extra Light" panose="020B0204020104020204" pitchFamily="34" charset="0"/>
              </a:rPr>
              <a:t>apresentam</a:t>
            </a:r>
            <a:r>
              <a:rPr lang="en-US" sz="1500" dirty="0">
                <a:latin typeface="Abadi Extra Light" panose="020B0204020104020204" pitchFamily="34" charset="0"/>
              </a:rPr>
              <a:t> o </a:t>
            </a:r>
            <a:r>
              <a:rPr lang="en-US" sz="1500" dirty="0" err="1">
                <a:latin typeface="Abadi Extra Light" panose="020B0204020104020204" pitchFamily="34" charset="0"/>
              </a:rPr>
              <a:t>grau</a:t>
            </a:r>
            <a:r>
              <a:rPr lang="en-US" sz="1500" dirty="0">
                <a:latin typeface="Abadi Extra Light" panose="020B0204020104020204" pitchFamily="34" charset="0"/>
              </a:rPr>
              <a:t> de </a:t>
            </a:r>
            <a:r>
              <a:rPr lang="en-US" sz="1500" dirty="0" err="1">
                <a:latin typeface="Abadi Extra Light" panose="020B0204020104020204" pitchFamily="34" charset="0"/>
              </a:rPr>
              <a:t>desvio</a:t>
            </a:r>
            <a:r>
              <a:rPr lang="en-US" sz="1500" dirty="0">
                <a:latin typeface="Abadi Extra Light" panose="020B0204020104020204" pitchFamily="34" charset="0"/>
              </a:rPr>
              <a:t>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comparação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valor fundamental, </a:t>
            </a:r>
            <a:r>
              <a:rPr lang="en-US" sz="1500" dirty="0" err="1">
                <a:latin typeface="Abadi Extra Light" panose="020B0204020104020204" pitchFamily="34" charset="0"/>
              </a:rPr>
              <a:t>seus</a:t>
            </a:r>
            <a:r>
              <a:rPr lang="en-US" sz="1500" dirty="0">
                <a:latin typeface="Abadi Extra Light" panose="020B0204020104020204" pitchFamily="34" charset="0"/>
              </a:rPr>
              <a:t> </a:t>
            </a:r>
            <a:r>
              <a:rPr lang="en-US" sz="1500" dirty="0" err="1">
                <a:latin typeface="Abadi Extra Light" panose="020B0204020104020204" pitchFamily="34" charset="0"/>
              </a:rPr>
              <a:t>limites</a:t>
            </a:r>
            <a:r>
              <a:rPr lang="en-US" sz="1500" dirty="0">
                <a:latin typeface="Abadi Extra Light" panose="020B0204020104020204" pitchFamily="34" charset="0"/>
              </a:rPr>
              <a:t> de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seguem</a:t>
            </a:r>
            <a:r>
              <a:rPr lang="en-US" sz="1500" dirty="0">
                <a:latin typeface="Abadi Extra Light" panose="020B0204020104020204" pitchFamily="34" charset="0"/>
              </a:rPr>
              <a:t> a </a:t>
            </a:r>
            <a:r>
              <a:rPr lang="en-US" sz="1500" dirty="0" err="1">
                <a:latin typeface="Abadi Extra Light" panose="020B0204020104020204" pitchFamily="34" charset="0"/>
              </a:rPr>
              <a:t>Tabela</a:t>
            </a:r>
            <a:r>
              <a:rPr lang="en-US" sz="1500" dirty="0">
                <a:latin typeface="Abadi Extra Light" panose="020B0204020104020204" pitchFamily="34" charset="0"/>
              </a:rPr>
              <a:t> 2 </a:t>
            </a:r>
            <a:r>
              <a:rPr lang="en-US" sz="1500" dirty="0" err="1">
                <a:latin typeface="Abadi Extra Light" panose="020B0204020104020204" pitchFamily="34" charset="0"/>
              </a:rPr>
              <a:t>apresentada</a:t>
            </a:r>
            <a:r>
              <a:rPr lang="en-US" sz="1500" dirty="0">
                <a:latin typeface="Abadi Extra Light" panose="020B0204020104020204" pitchFamily="34" charset="0"/>
              </a:rPr>
              <a:t> no PRODIST.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limites</a:t>
            </a:r>
            <a:r>
              <a:rPr lang="en-US" sz="1500" dirty="0">
                <a:latin typeface="Abadi Extra Light" panose="020B0204020104020204" pitchFamily="34" charset="0"/>
              </a:rPr>
              <a:t> de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classificados</a:t>
            </a:r>
            <a:r>
              <a:rPr lang="en-US" sz="1500" dirty="0">
                <a:latin typeface="Abadi Extra Light" panose="020B0204020104020204" pitchFamily="34" charset="0"/>
              </a:rPr>
              <a:t> de </a:t>
            </a:r>
            <a:r>
              <a:rPr lang="en-US" sz="1500" dirty="0" err="1">
                <a:latin typeface="Abadi Extra Light" panose="020B0204020104020204" pitchFamily="34" charset="0"/>
              </a:rPr>
              <a:t>acordo</a:t>
            </a:r>
            <a:r>
              <a:rPr lang="en-US" sz="1500" dirty="0">
                <a:latin typeface="Abadi Extra Light" panose="020B0204020104020204" pitchFamily="34" charset="0"/>
              </a:rPr>
              <a:t> com o valor da </a:t>
            </a:r>
            <a:r>
              <a:rPr lang="en-US" sz="1500" dirty="0" err="1">
                <a:latin typeface="Abadi Extra Light" panose="020B0204020104020204" pitchFamily="34" charset="0"/>
              </a:rPr>
              <a:t>tensão</a:t>
            </a:r>
            <a:r>
              <a:rPr lang="en-US" sz="1500" dirty="0">
                <a:latin typeface="Abadi Extra Light" panose="020B0204020104020204" pitchFamily="34" charset="0"/>
              </a:rPr>
              <a:t> nominal, </a:t>
            </a:r>
            <a:r>
              <a:rPr lang="en-US" sz="1500" dirty="0" err="1">
                <a:latin typeface="Abadi Extra Light" panose="020B0204020104020204" pitchFamily="34" charset="0"/>
              </a:rPr>
              <a:t>divididos</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tensão</a:t>
            </a:r>
            <a:r>
              <a:rPr lang="en-US" sz="1500" dirty="0">
                <a:latin typeface="Abadi Extra Light" panose="020B0204020104020204" pitchFamily="34" charset="0"/>
              </a:rPr>
              <a:t> nominal </a:t>
            </a:r>
            <a:r>
              <a:rPr lang="en-US" sz="1500" dirty="0" err="1">
                <a:latin typeface="Abadi Extra Light" panose="020B0204020104020204" pitchFamily="34" charset="0"/>
              </a:rPr>
              <a:t>menor</a:t>
            </a:r>
            <a:r>
              <a:rPr lang="en-US" sz="1500" dirty="0">
                <a:latin typeface="Abadi Extra Light" panose="020B0204020104020204" pitchFamily="34" charset="0"/>
              </a:rPr>
              <a:t> que 1 kV, </a:t>
            </a:r>
            <a:r>
              <a:rPr lang="en-US" sz="1500" dirty="0" err="1">
                <a:latin typeface="Abadi Extra Light" panose="020B0204020104020204" pitchFamily="34" charset="0"/>
              </a:rPr>
              <a:t>tensão</a:t>
            </a:r>
            <a:r>
              <a:rPr lang="en-US" sz="1500" dirty="0">
                <a:latin typeface="Abadi Extra Light" panose="020B0204020104020204" pitchFamily="34" charset="0"/>
              </a:rPr>
              <a:t> nominal </a:t>
            </a:r>
            <a:r>
              <a:rPr lang="en-US" sz="1500" dirty="0" err="1">
                <a:latin typeface="Abadi Extra Light" panose="020B0204020104020204" pitchFamily="34" charset="0"/>
              </a:rPr>
              <a:t>maior</a:t>
            </a:r>
            <a:r>
              <a:rPr lang="en-US" sz="1500" dirty="0">
                <a:latin typeface="Abadi Extra Light" panose="020B0204020104020204" pitchFamily="34" charset="0"/>
              </a:rPr>
              <a:t> que 1 kV e </a:t>
            </a:r>
            <a:r>
              <a:rPr lang="en-US" sz="1500" dirty="0" err="1">
                <a:latin typeface="Abadi Extra Light" panose="020B0204020104020204" pitchFamily="34" charset="0"/>
              </a:rPr>
              <a:t>menor</a:t>
            </a:r>
            <a:r>
              <a:rPr lang="en-US" sz="1500" dirty="0">
                <a:latin typeface="Abadi Extra Light" panose="020B0204020104020204" pitchFamily="34" charset="0"/>
              </a:rPr>
              <a:t> que 69 kV e </a:t>
            </a:r>
            <a:r>
              <a:rPr lang="en-US" sz="1500" dirty="0" err="1">
                <a:latin typeface="Abadi Extra Light" panose="020B0204020104020204" pitchFamily="34" charset="0"/>
              </a:rPr>
              <a:t>tensão</a:t>
            </a:r>
            <a:r>
              <a:rPr lang="en-US" sz="1500" dirty="0">
                <a:latin typeface="Abadi Extra Light" panose="020B0204020104020204" pitchFamily="34" charset="0"/>
              </a:rPr>
              <a:t> nominal </a:t>
            </a:r>
            <a:r>
              <a:rPr lang="en-US" sz="1500" dirty="0" err="1">
                <a:latin typeface="Abadi Extra Light" panose="020B0204020104020204" pitchFamily="34" charset="0"/>
              </a:rPr>
              <a:t>maior</a:t>
            </a:r>
            <a:r>
              <a:rPr lang="en-US" sz="1500" dirty="0">
                <a:latin typeface="Abadi Extra Light" panose="020B0204020104020204" pitchFamily="34" charset="0"/>
              </a:rPr>
              <a:t> que 69 kV e </a:t>
            </a:r>
            <a:r>
              <a:rPr lang="en-US" sz="1500" dirty="0" err="1">
                <a:latin typeface="Abadi Extra Light" panose="020B0204020104020204" pitchFamily="34" charset="0"/>
              </a:rPr>
              <a:t>menor</a:t>
            </a:r>
            <a:r>
              <a:rPr lang="en-US" sz="1500" dirty="0">
                <a:latin typeface="Abadi Extra Light" panose="020B0204020104020204" pitchFamily="34" charset="0"/>
              </a:rPr>
              <a:t> que 230 kV. A </a:t>
            </a:r>
            <a:r>
              <a:rPr lang="en-US" sz="1500" dirty="0" err="1">
                <a:latin typeface="Abadi Extra Light" panose="020B0204020104020204" pitchFamily="34" charset="0"/>
              </a:rPr>
              <a:t>partir</a:t>
            </a:r>
            <a:r>
              <a:rPr lang="en-US" sz="1500" dirty="0">
                <a:latin typeface="Abadi Extra Light" panose="020B0204020104020204" pitchFamily="34" charset="0"/>
              </a:rPr>
              <a:t> dessa </a:t>
            </a:r>
            <a:r>
              <a:rPr lang="en-US" sz="1500" dirty="0" err="1">
                <a:latin typeface="Abadi Extra Light" panose="020B0204020104020204" pitchFamily="34" charset="0"/>
              </a:rPr>
              <a:t>classificação</a:t>
            </a:r>
            <a:r>
              <a:rPr lang="en-US" sz="1500" dirty="0">
                <a:latin typeface="Abadi Extra Light" panose="020B0204020104020204" pitchFamily="34" charset="0"/>
              </a:rPr>
              <a:t> é </a:t>
            </a:r>
            <a:r>
              <a:rPr lang="en-US" sz="1500" dirty="0" err="1">
                <a:latin typeface="Abadi Extra Light" panose="020B0204020104020204" pitchFamily="34" charset="0"/>
              </a:rPr>
              <a:t>definido</a:t>
            </a:r>
            <a:r>
              <a:rPr lang="en-US" sz="1500" dirty="0">
                <a:latin typeface="Abadi Extra Light" panose="020B0204020104020204" pitchFamily="34" charset="0"/>
              </a:rPr>
              <a:t> o </a:t>
            </a:r>
            <a:r>
              <a:rPr lang="en-US" sz="1500" dirty="0" err="1">
                <a:latin typeface="Abadi Extra Light" panose="020B0204020104020204" pitchFamily="34" charset="0"/>
              </a:rPr>
              <a:t>limite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porcentagem</a:t>
            </a:r>
            <a:r>
              <a:rPr lang="en-US" sz="1500" dirty="0">
                <a:latin typeface="Abadi Extra Light" panose="020B0204020104020204" pitchFamily="34" charset="0"/>
              </a:rPr>
              <a:t> de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indicador</a:t>
            </a:r>
            <a:r>
              <a:rPr lang="en-US" sz="1500" dirty="0">
                <a:latin typeface="Abadi Extra Light" panose="020B0204020104020204" pitchFamily="34" charset="0"/>
              </a:rPr>
              <a:t>, </a:t>
            </a:r>
            <a:r>
              <a:rPr lang="en-US" sz="1500" dirty="0" err="1">
                <a:latin typeface="Abadi Extra Light" panose="020B0204020104020204" pitchFamily="34" charset="0"/>
              </a:rPr>
              <a:t>sendo</a:t>
            </a:r>
            <a:r>
              <a:rPr lang="en-US" sz="1500" dirty="0">
                <a:latin typeface="Abadi Extra Light" panose="020B0204020104020204" pitchFamily="34" charset="0"/>
              </a:rPr>
              <a:t> </a:t>
            </a:r>
            <a:r>
              <a:rPr lang="en-US" sz="1500" dirty="0" err="1">
                <a:latin typeface="Abadi Extra Light" panose="020B0204020104020204" pitchFamily="34" charset="0"/>
              </a:rPr>
              <a:t>eles</a:t>
            </a:r>
            <a:r>
              <a:rPr lang="en-US" sz="1500" dirty="0">
                <a:latin typeface="Abadi Extra Light" panose="020B0204020104020204" pitchFamily="34" charset="0"/>
              </a:rPr>
              <a:t>:</a:t>
            </a:r>
            <a:endParaRPr sz="1500" dirty="0">
              <a:latin typeface="Abadi Extra Light" panose="020B0204020104020204" pitchFamily="34" charset="0"/>
            </a:endParaRPr>
          </a:p>
          <a:p>
            <a:pPr marL="457200" lvl="0" indent="-323850" algn="just" rtl="0">
              <a:spcBef>
                <a:spcPts val="0"/>
              </a:spcBef>
              <a:spcAft>
                <a:spcPts val="0"/>
              </a:spcAft>
              <a:buSzPts val="1500"/>
              <a:buChar char="-"/>
            </a:pPr>
            <a:r>
              <a:rPr lang="en-US" sz="1500" b="1" dirty="0">
                <a:latin typeface="Abadi Extra Light" panose="020B0204020104020204" pitchFamily="34" charset="0"/>
              </a:rPr>
              <a:t>DTT:</a:t>
            </a:r>
            <a:r>
              <a:rPr lang="en-US" sz="1500" dirty="0">
                <a:latin typeface="Abadi Extra Light" panose="020B0204020104020204" pitchFamily="34" charset="0"/>
              </a:rPr>
              <a:t>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de </a:t>
            </a:r>
            <a:r>
              <a:rPr lang="en-US" sz="1500" dirty="0" err="1">
                <a:latin typeface="Abadi Extra Light" panose="020B0204020104020204" pitchFamily="34" charset="0"/>
              </a:rPr>
              <a:t>tensão</a:t>
            </a:r>
            <a:endParaRPr sz="1500" dirty="0">
              <a:latin typeface="Abadi Extra Light" panose="020B0204020104020204" pitchFamily="34" charset="0"/>
            </a:endParaRPr>
          </a:p>
          <a:p>
            <a:pPr marL="457200" lvl="0" indent="-323850" algn="just" rtl="0">
              <a:spcBef>
                <a:spcPts val="0"/>
              </a:spcBef>
              <a:spcAft>
                <a:spcPts val="0"/>
              </a:spcAft>
              <a:buSzPts val="1500"/>
              <a:buChar char="-"/>
            </a:pPr>
            <a:r>
              <a:rPr lang="en-US" sz="1500" b="1" dirty="0" err="1">
                <a:latin typeface="Abadi Extra Light" panose="020B0204020104020204" pitchFamily="34" charset="0"/>
              </a:rPr>
              <a:t>DTTp</a:t>
            </a:r>
            <a:r>
              <a:rPr lang="en-US" sz="1500" b="1" dirty="0">
                <a:latin typeface="Abadi Extra Light" panose="020B0204020104020204" pitchFamily="34" charset="0"/>
              </a:rPr>
              <a:t>:</a:t>
            </a:r>
            <a:r>
              <a:rPr lang="en-US" sz="1500" dirty="0">
                <a:latin typeface="Abadi Extra Light" panose="020B0204020104020204" pitchFamily="34" charset="0"/>
              </a:rPr>
              <a:t>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de </a:t>
            </a:r>
            <a:r>
              <a:rPr lang="en-US" sz="1500" dirty="0" err="1">
                <a:latin typeface="Abadi Extra Light" panose="020B0204020104020204" pitchFamily="34" charset="0"/>
              </a:rPr>
              <a:t>tensão</a:t>
            </a:r>
            <a:r>
              <a:rPr lang="en-US" sz="1500" dirty="0">
                <a:latin typeface="Abadi Extra Light" panose="020B0204020104020204" pitchFamily="34" charset="0"/>
              </a:rPr>
              <a:t> para as </a:t>
            </a:r>
            <a:r>
              <a:rPr lang="en-US" sz="1500" dirty="0" err="1">
                <a:latin typeface="Abadi Extra Light" panose="020B0204020104020204" pitchFamily="34" charset="0"/>
              </a:rPr>
              <a:t>componentes</a:t>
            </a:r>
            <a:r>
              <a:rPr lang="en-US" sz="1500" dirty="0">
                <a:latin typeface="Abadi Extra Light" panose="020B0204020104020204" pitchFamily="34" charset="0"/>
              </a:rPr>
              <a:t> pares não </a:t>
            </a:r>
            <a:r>
              <a:rPr lang="en-US" sz="1500" dirty="0" err="1">
                <a:latin typeface="Abadi Extra Light" panose="020B0204020104020204" pitchFamily="34" charset="0"/>
              </a:rPr>
              <a:t>múltiplas</a:t>
            </a:r>
            <a:r>
              <a:rPr lang="en-US" sz="1500" dirty="0">
                <a:latin typeface="Abadi Extra Light" panose="020B0204020104020204" pitchFamily="34" charset="0"/>
              </a:rPr>
              <a:t> de 3 </a:t>
            </a:r>
            <a:endParaRPr sz="1500" dirty="0">
              <a:latin typeface="Abadi Extra Light" panose="020B0204020104020204" pitchFamily="34" charset="0"/>
            </a:endParaRPr>
          </a:p>
          <a:p>
            <a:pPr marL="457200" lvl="0" indent="-323850" algn="just" rtl="0">
              <a:spcBef>
                <a:spcPts val="0"/>
              </a:spcBef>
              <a:spcAft>
                <a:spcPts val="0"/>
              </a:spcAft>
              <a:buSzPts val="1500"/>
              <a:buChar char="-"/>
            </a:pPr>
            <a:r>
              <a:rPr lang="en-US" sz="1500" b="1" dirty="0" err="1">
                <a:latin typeface="Abadi Extra Light" panose="020B0204020104020204" pitchFamily="34" charset="0"/>
              </a:rPr>
              <a:t>DTTi</a:t>
            </a:r>
            <a:r>
              <a:rPr lang="en-US" sz="1500" b="1" dirty="0">
                <a:latin typeface="Abadi Extra Light" panose="020B0204020104020204" pitchFamily="34" charset="0"/>
              </a:rPr>
              <a:t>: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de </a:t>
            </a:r>
            <a:r>
              <a:rPr lang="en-US" sz="1500" dirty="0" err="1">
                <a:latin typeface="Abadi Extra Light" panose="020B0204020104020204" pitchFamily="34" charset="0"/>
              </a:rPr>
              <a:t>tensão</a:t>
            </a:r>
            <a:r>
              <a:rPr lang="en-US" sz="1500" dirty="0">
                <a:latin typeface="Abadi Extra Light" panose="020B0204020104020204" pitchFamily="34" charset="0"/>
              </a:rPr>
              <a:t> para as </a:t>
            </a:r>
            <a:r>
              <a:rPr lang="en-US" sz="1500" dirty="0" err="1">
                <a:latin typeface="Abadi Extra Light" panose="020B0204020104020204" pitchFamily="34" charset="0"/>
              </a:rPr>
              <a:t>componentes</a:t>
            </a:r>
            <a:r>
              <a:rPr lang="en-US" sz="1500" dirty="0">
                <a:latin typeface="Abadi Extra Light" panose="020B0204020104020204" pitchFamily="34" charset="0"/>
              </a:rPr>
              <a:t> </a:t>
            </a:r>
            <a:r>
              <a:rPr lang="en-US" sz="1500" dirty="0" err="1">
                <a:latin typeface="Abadi Extra Light" panose="020B0204020104020204" pitchFamily="34" charset="0"/>
              </a:rPr>
              <a:t>ímpares</a:t>
            </a:r>
            <a:r>
              <a:rPr lang="en-US" sz="1500" dirty="0">
                <a:latin typeface="Abadi Extra Light" panose="020B0204020104020204" pitchFamily="34" charset="0"/>
              </a:rPr>
              <a:t> não </a:t>
            </a:r>
            <a:r>
              <a:rPr lang="en-US" sz="1500" dirty="0" err="1">
                <a:latin typeface="Abadi Extra Light" panose="020B0204020104020204" pitchFamily="34" charset="0"/>
              </a:rPr>
              <a:t>múltiplas</a:t>
            </a:r>
            <a:r>
              <a:rPr lang="en-US" sz="1500" dirty="0">
                <a:latin typeface="Abadi Extra Light" panose="020B0204020104020204" pitchFamily="34" charset="0"/>
              </a:rPr>
              <a:t> de 3 </a:t>
            </a:r>
            <a:endParaRPr sz="1500" dirty="0">
              <a:latin typeface="Abadi Extra Light" panose="020B0204020104020204" pitchFamily="34" charset="0"/>
            </a:endParaRPr>
          </a:p>
          <a:p>
            <a:pPr marL="457200" lvl="0" indent="-323850" algn="just" rtl="0">
              <a:spcBef>
                <a:spcPts val="0"/>
              </a:spcBef>
              <a:spcAft>
                <a:spcPts val="0"/>
              </a:spcAft>
              <a:buSzPts val="1500"/>
              <a:buChar char="-"/>
            </a:pPr>
            <a:r>
              <a:rPr lang="en-US" sz="1500" b="1" dirty="0">
                <a:latin typeface="Abadi Extra Light" panose="020B0204020104020204" pitchFamily="34" charset="0"/>
              </a:rPr>
              <a:t>DTT3:</a:t>
            </a:r>
            <a:r>
              <a:rPr lang="en-US" sz="1500" dirty="0">
                <a:latin typeface="Abadi Extra Light" panose="020B0204020104020204" pitchFamily="34" charset="0"/>
              </a:rPr>
              <a:t>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de </a:t>
            </a:r>
            <a:r>
              <a:rPr lang="en-US" sz="1500" dirty="0" err="1">
                <a:latin typeface="Abadi Extra Light" panose="020B0204020104020204" pitchFamily="34" charset="0"/>
              </a:rPr>
              <a:t>tensão</a:t>
            </a:r>
            <a:r>
              <a:rPr lang="en-US" sz="1500" dirty="0">
                <a:latin typeface="Abadi Extra Light" panose="020B0204020104020204" pitchFamily="34" charset="0"/>
              </a:rPr>
              <a:t> para as </a:t>
            </a:r>
            <a:r>
              <a:rPr lang="en-US" sz="1500" dirty="0" err="1">
                <a:latin typeface="Abadi Extra Light" panose="020B0204020104020204" pitchFamily="34" charset="0"/>
              </a:rPr>
              <a:t>componentes</a:t>
            </a:r>
            <a:r>
              <a:rPr lang="en-US" sz="1500" dirty="0">
                <a:latin typeface="Abadi Extra Light" panose="020B0204020104020204" pitchFamily="34" charset="0"/>
              </a:rPr>
              <a:t> </a:t>
            </a:r>
            <a:r>
              <a:rPr lang="en-US" sz="1500" dirty="0" err="1">
                <a:latin typeface="Abadi Extra Light" panose="020B0204020104020204" pitchFamily="34" charset="0"/>
              </a:rPr>
              <a:t>múltiplas</a:t>
            </a:r>
            <a:r>
              <a:rPr lang="en-US" sz="1500" dirty="0">
                <a:latin typeface="Abadi Extra Light" panose="020B0204020104020204" pitchFamily="34" charset="0"/>
              </a:rPr>
              <a:t> de 3</a:t>
            </a:r>
            <a:endParaRPr sz="1500" dirty="0">
              <a:latin typeface="Abadi Extra Light" panose="020B0204020104020204" pitchFamily="34" charset="0"/>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379</a:t>
            </a:fld>
            <a:endParaRPr/>
          </a:p>
        </p:txBody>
      </p:sp>
    </p:spTree>
    <p:extLst>
      <p:ext uri="{BB962C8B-B14F-4D97-AF65-F5344CB8AC3E}">
        <p14:creationId xmlns:p14="http://schemas.microsoft.com/office/powerpoint/2010/main" val="173911759"/>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PRODIST – VARIAÇÃO DE TENSÃO (CURTA DURAÇÃO)</a:t>
            </a:r>
            <a:endParaRPr lang="en-US" sz="1500" dirty="0">
              <a:latin typeface="Abadi Extra Light" panose="020B0204020104020204" pitchFamily="34" charset="0"/>
            </a:endParaRP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A ANEEL </a:t>
            </a:r>
            <a:r>
              <a:rPr lang="en-US" sz="1500" dirty="0" err="1">
                <a:latin typeface="Abadi Extra Light" panose="020B0204020104020204" pitchFamily="34" charset="0"/>
              </a:rPr>
              <a:t>classifica</a:t>
            </a:r>
            <a:r>
              <a:rPr lang="en-US" sz="1500" dirty="0">
                <a:latin typeface="Abadi Extra Light" panose="020B0204020104020204" pitchFamily="34" charset="0"/>
              </a:rPr>
              <a:t> as </a:t>
            </a:r>
            <a:r>
              <a:rPr lang="en-US" sz="1500" dirty="0" err="1">
                <a:latin typeface="Abadi Extra Light" panose="020B0204020104020204" pitchFamily="34" charset="0"/>
              </a:rPr>
              <a:t>variações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de </a:t>
            </a:r>
            <a:r>
              <a:rPr lang="en-US" sz="1500" dirty="0" err="1">
                <a:latin typeface="Abadi Extra Light" panose="020B0204020104020204" pitchFamily="34" charset="0"/>
              </a:rPr>
              <a:t>curta</a:t>
            </a:r>
            <a:r>
              <a:rPr lang="en-US" sz="1500" dirty="0">
                <a:latin typeface="Abadi Extra Light" panose="020B0204020104020204" pitchFamily="34" charset="0"/>
              </a:rPr>
              <a:t>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dois</a:t>
            </a:r>
            <a:r>
              <a:rPr lang="en-US" sz="1500" dirty="0">
                <a:latin typeface="Abadi Extra Light" panose="020B0204020104020204" pitchFamily="34" charset="0"/>
              </a:rPr>
              <a:t> </a:t>
            </a:r>
            <a:r>
              <a:rPr lang="en-US" sz="1500" dirty="0" err="1">
                <a:latin typeface="Abadi Extra Light" panose="020B0204020104020204" pitchFamily="34" charset="0"/>
              </a:rPr>
              <a:t>tipo</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momentânea</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e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temporária</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Elas</a:t>
            </a:r>
            <a:r>
              <a:rPr lang="en-US" sz="1500" dirty="0">
                <a:latin typeface="Abadi Extra Light" panose="020B0204020104020204" pitchFamily="34" charset="0"/>
              </a:rPr>
              <a:t> se </a:t>
            </a:r>
            <a:r>
              <a:rPr lang="en-US" sz="1500" dirty="0" err="1">
                <a:latin typeface="Abadi Extra Light" panose="020B0204020104020204" pitchFamily="34" charset="0"/>
              </a:rPr>
              <a:t>diferenciam</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conforme</a:t>
            </a:r>
            <a:r>
              <a:rPr lang="en-US" sz="1500" dirty="0">
                <a:latin typeface="Abadi Extra Light" panose="020B0204020104020204" pitchFamily="34" charset="0"/>
              </a:rPr>
              <a:t> </a:t>
            </a:r>
            <a:r>
              <a:rPr lang="en-US" sz="1500" dirty="0" err="1">
                <a:latin typeface="Abadi Extra Light" panose="020B0204020104020204" pitchFamily="34" charset="0"/>
              </a:rPr>
              <a:t>representada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Tabela</a:t>
            </a:r>
            <a:r>
              <a:rPr lang="en-US" sz="1500" dirty="0">
                <a:latin typeface="Abadi Extra Light" panose="020B0204020104020204" pitchFamily="34" charset="0"/>
              </a:rPr>
              <a:t> 7 do </a:t>
            </a:r>
            <a:r>
              <a:rPr lang="en-US" sz="1500" dirty="0" err="1">
                <a:latin typeface="Abadi Extra Light" panose="020B0204020104020204" pitchFamily="34" charset="0"/>
              </a:rPr>
              <a:t>módulo</a:t>
            </a:r>
            <a:r>
              <a:rPr lang="en-US" sz="1500" dirty="0">
                <a:latin typeface="Abadi Extra Light" panose="020B0204020104020204" pitchFamily="34" charset="0"/>
              </a:rPr>
              <a:t> do PRODIST.</a:t>
            </a:r>
            <a:endParaRPr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A </a:t>
            </a:r>
            <a:r>
              <a:rPr lang="en-US" sz="1500" dirty="0" err="1">
                <a:latin typeface="Abadi Extra Light" panose="020B0204020104020204" pitchFamily="34" charset="0"/>
              </a:rPr>
              <a:t>interrupção</a:t>
            </a:r>
            <a:r>
              <a:rPr lang="en-US" sz="1500" dirty="0">
                <a:latin typeface="Abadi Extra Light" panose="020B0204020104020204" pitchFamily="34" charset="0"/>
              </a:rPr>
              <a:t>, </a:t>
            </a:r>
            <a:r>
              <a:rPr lang="en-US" sz="1500" dirty="0" err="1">
                <a:latin typeface="Abadi Extra Light" panose="020B0204020104020204" pitchFamily="34" charset="0"/>
              </a:rPr>
              <a:t>afundamento</a:t>
            </a:r>
            <a:r>
              <a:rPr lang="en-US" sz="1500" dirty="0">
                <a:latin typeface="Abadi Extra Light" panose="020B0204020104020204" pitchFamily="34" charset="0"/>
              </a:rPr>
              <a:t> (SAG) e </a:t>
            </a:r>
            <a:r>
              <a:rPr lang="en-US" sz="1500" dirty="0" err="1">
                <a:latin typeface="Abadi Extra Light" panose="020B0204020104020204" pitchFamily="34" charset="0"/>
              </a:rPr>
              <a:t>elevação</a:t>
            </a:r>
            <a:r>
              <a:rPr lang="en-US" sz="1500" dirty="0">
                <a:latin typeface="Abadi Extra Light" panose="020B0204020104020204" pitchFamily="34" charset="0"/>
              </a:rPr>
              <a:t> (SWELL) </a:t>
            </a:r>
            <a:r>
              <a:rPr lang="en-US" sz="1500" dirty="0" err="1">
                <a:latin typeface="Abadi Extra Light" panose="020B0204020104020204" pitchFamily="34" charset="0"/>
              </a:rPr>
              <a:t>momentânea</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o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igual</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inferior a 3 </a:t>
            </a:r>
            <a:r>
              <a:rPr lang="en-US" sz="1500" dirty="0" err="1">
                <a:latin typeface="Abadi Extra Light" panose="020B0204020104020204" pitchFamily="34" charset="0"/>
              </a:rPr>
              <a:t>segundos</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A </a:t>
            </a:r>
            <a:r>
              <a:rPr lang="en-US" sz="1500" dirty="0" err="1">
                <a:latin typeface="Abadi Extra Light" panose="020B0204020104020204" pitchFamily="34" charset="0"/>
              </a:rPr>
              <a:t>interrupção</a:t>
            </a:r>
            <a:r>
              <a:rPr lang="en-US" sz="1500" dirty="0">
                <a:latin typeface="Abadi Extra Light" panose="020B0204020104020204" pitchFamily="34" charset="0"/>
              </a:rPr>
              <a:t>, </a:t>
            </a:r>
            <a:r>
              <a:rPr lang="en-US" sz="1500" dirty="0" err="1">
                <a:latin typeface="Abadi Extra Light" panose="020B0204020104020204" pitchFamily="34" charset="0"/>
              </a:rPr>
              <a:t>afundamento</a:t>
            </a:r>
            <a:r>
              <a:rPr lang="en-US" sz="1500" dirty="0">
                <a:latin typeface="Abadi Extra Light" panose="020B0204020104020204" pitchFamily="34" charset="0"/>
              </a:rPr>
              <a:t> (SAG) e </a:t>
            </a:r>
            <a:r>
              <a:rPr lang="en-US" sz="1500" dirty="0" err="1">
                <a:latin typeface="Abadi Extra Light" panose="020B0204020104020204" pitchFamily="34" charset="0"/>
              </a:rPr>
              <a:t>elevação</a:t>
            </a:r>
            <a:r>
              <a:rPr lang="en-US" sz="1500" dirty="0">
                <a:latin typeface="Abadi Extra Light" panose="020B0204020104020204" pitchFamily="34" charset="0"/>
              </a:rPr>
              <a:t> (SWELL) </a:t>
            </a:r>
            <a:r>
              <a:rPr lang="en-US" sz="1500" dirty="0" err="1">
                <a:latin typeface="Abadi Extra Light" panose="020B0204020104020204" pitchFamily="34" charset="0"/>
              </a:rPr>
              <a:t>temporária</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o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duração</a:t>
            </a:r>
            <a:r>
              <a:rPr lang="en-US" sz="1500" dirty="0">
                <a:latin typeface="Abadi Extra Light" panose="020B0204020104020204" pitchFamily="34" charset="0"/>
              </a:rPr>
              <a:t> </a:t>
            </a:r>
            <a:r>
              <a:rPr lang="en-US" sz="1500" dirty="0" err="1">
                <a:latin typeface="Abadi Extra Light" panose="020B0204020104020204" pitchFamily="34" charset="0"/>
              </a:rPr>
              <a:t>maior</a:t>
            </a:r>
            <a:r>
              <a:rPr lang="en-US" sz="1500" dirty="0">
                <a:latin typeface="Abadi Extra Light" panose="020B0204020104020204" pitchFamily="34" charset="0"/>
              </a:rPr>
              <a:t> que 3 </a:t>
            </a:r>
            <a:r>
              <a:rPr lang="en-US" sz="1500" dirty="0" err="1">
                <a:latin typeface="Abadi Extra Light" panose="020B0204020104020204" pitchFamily="34" charset="0"/>
              </a:rPr>
              <a:t>segundos</a:t>
            </a:r>
            <a:r>
              <a:rPr lang="en-US" sz="1500" dirty="0">
                <a:latin typeface="Abadi Extra Light" panose="020B0204020104020204" pitchFamily="34" charset="0"/>
              </a:rPr>
              <a:t> e inferior a 3 </a:t>
            </a:r>
            <a:r>
              <a:rPr lang="en-US" sz="1500" dirty="0" err="1">
                <a:latin typeface="Abadi Extra Light" panose="020B0204020104020204" pitchFamily="34" charset="0"/>
              </a:rPr>
              <a:t>minutos</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l" rtl="0">
              <a:spcBef>
                <a:spcPts val="0"/>
              </a:spcBef>
              <a:spcAft>
                <a:spcPts val="0"/>
              </a:spcAft>
              <a:buNone/>
            </a:pPr>
            <a:endParaRPr sz="1500" dirty="0">
              <a:latin typeface="Abadi Extra Light" panose="020B0204020104020204" pitchFamily="34" charset="0"/>
            </a:endParaRPr>
          </a:p>
        </p:txBody>
      </p:sp>
      <p:sp>
        <p:nvSpPr>
          <p:cNvPr id="200" name="Google Shape;2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380</a:t>
            </a:fld>
            <a:endParaRPr/>
          </a:p>
        </p:txBody>
      </p:sp>
    </p:spTree>
    <p:extLst>
      <p:ext uri="{BB962C8B-B14F-4D97-AF65-F5344CB8AC3E}">
        <p14:creationId xmlns:p14="http://schemas.microsoft.com/office/powerpoint/2010/main" val="80747650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PRODIST – DESEQUILÍBRIO DE TENSÃO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Com </a:t>
            </a:r>
            <a:r>
              <a:rPr lang="en-US" sz="1500" dirty="0" err="1">
                <a:latin typeface="Abadi Extra Light" panose="020B0204020104020204" pitchFamily="34" charset="0"/>
              </a:rPr>
              <a:t>relação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desequilíbrio</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que é </a:t>
            </a:r>
            <a:r>
              <a:rPr lang="en-US" sz="1500" dirty="0" err="1">
                <a:latin typeface="Abadi Extra Light" panose="020B0204020104020204" pitchFamily="34" charset="0"/>
              </a:rPr>
              <a:t>caracterizado</a:t>
            </a:r>
            <a:r>
              <a:rPr lang="en-US" sz="1500" dirty="0">
                <a:latin typeface="Abadi Extra Light" panose="020B0204020104020204" pitchFamily="34" charset="0"/>
              </a:rPr>
              <a:t> pela </a:t>
            </a:r>
            <a:r>
              <a:rPr lang="en-US" sz="1500" dirty="0" err="1">
                <a:latin typeface="Abadi Extra Light" panose="020B0204020104020204" pitchFamily="34" charset="0"/>
              </a:rPr>
              <a:t>diferença</a:t>
            </a:r>
            <a:r>
              <a:rPr lang="en-US" sz="1500" dirty="0">
                <a:latin typeface="Abadi Extra Light" panose="020B0204020104020204" pitchFamily="34" charset="0"/>
              </a:rPr>
              <a:t> de </a:t>
            </a:r>
            <a:r>
              <a:rPr lang="en-US" sz="1500" dirty="0" err="1">
                <a:latin typeface="Abadi Extra Light" panose="020B0204020104020204" pitchFamily="34" charset="0"/>
              </a:rPr>
              <a:t>parâmetros</a:t>
            </a:r>
            <a:r>
              <a:rPr lang="en-US" sz="1500" dirty="0">
                <a:latin typeface="Abadi Extra Light" panose="020B0204020104020204" pitchFamily="34" charset="0"/>
              </a:rPr>
              <a:t> </a:t>
            </a:r>
            <a:r>
              <a:rPr lang="en-US" sz="1500" dirty="0" err="1">
                <a:latin typeface="Abadi Extra Light" panose="020B0204020104020204" pitchFamily="34" charset="0"/>
              </a:rPr>
              <a:t>nas</a:t>
            </a:r>
            <a:r>
              <a:rPr lang="en-US" sz="1500" dirty="0">
                <a:latin typeface="Abadi Extra Light" panose="020B0204020104020204" pitchFamily="34" charset="0"/>
              </a:rPr>
              <a:t> </a:t>
            </a:r>
            <a:r>
              <a:rPr lang="en-US" sz="1500" dirty="0" err="1">
                <a:latin typeface="Abadi Extra Light" panose="020B0204020104020204" pitchFamily="34" charset="0"/>
              </a:rPr>
              <a:t>fases</a:t>
            </a:r>
            <a:r>
              <a:rPr lang="en-US" sz="1500" dirty="0">
                <a:latin typeface="Abadi Extra Light" panose="020B0204020104020204" pitchFamily="34" charset="0"/>
              </a:rPr>
              <a:t> de um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trifásico</a:t>
            </a:r>
            <a:r>
              <a:rPr lang="en-US" sz="1500" dirty="0">
                <a:latin typeface="Abadi Extra Light" panose="020B0204020104020204" pitchFamily="34" charset="0"/>
              </a:rPr>
              <a:t>, </a:t>
            </a:r>
            <a:r>
              <a:rPr lang="en-US" sz="1500" dirty="0" err="1">
                <a:latin typeface="Abadi Extra Light" panose="020B0204020104020204" pitchFamily="34" charset="0"/>
              </a:rPr>
              <a:t>seus</a:t>
            </a:r>
            <a:r>
              <a:rPr lang="en-US" sz="1500" dirty="0">
                <a:latin typeface="Abadi Extra Light" panose="020B0204020104020204" pitchFamily="34" charset="0"/>
              </a:rPr>
              <a:t> </a:t>
            </a:r>
            <a:r>
              <a:rPr lang="en-US" sz="1500" dirty="0" err="1">
                <a:latin typeface="Abadi Extra Light" panose="020B0204020104020204" pitchFamily="34" charset="0"/>
              </a:rPr>
              <a:t>limites</a:t>
            </a:r>
            <a:r>
              <a:rPr lang="en-US" sz="1500" dirty="0">
                <a:latin typeface="Abadi Extra Light" panose="020B0204020104020204" pitchFamily="34" charset="0"/>
              </a:rPr>
              <a:t> de </a:t>
            </a:r>
            <a:r>
              <a:rPr lang="en-US" sz="1500" dirty="0" err="1">
                <a:latin typeface="Abadi Extra Light" panose="020B0204020104020204" pitchFamily="34" charset="0"/>
              </a:rPr>
              <a:t>desequilíbrio</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definidos</a:t>
            </a:r>
            <a:r>
              <a:rPr lang="en-US" sz="1500" dirty="0">
                <a:latin typeface="Abadi Extra Light" panose="020B0204020104020204" pitchFamily="34" charset="0"/>
              </a:rPr>
              <a:t> da </a:t>
            </a:r>
            <a:r>
              <a:rPr lang="en-US" sz="1500" dirty="0" err="1">
                <a:latin typeface="Abadi Extra Light" panose="020B0204020104020204" pitchFamily="34" charset="0"/>
              </a:rPr>
              <a:t>seguinte</a:t>
            </a:r>
            <a:r>
              <a:rPr lang="en-US" sz="1500" dirty="0">
                <a:latin typeface="Abadi Extra Light" panose="020B0204020104020204" pitchFamily="34" charset="0"/>
              </a:rPr>
              <a:t> forma:</a:t>
            </a:r>
            <a:endParaRPr sz="1500" dirty="0">
              <a:latin typeface="Abadi Extra Light" panose="020B0204020104020204" pitchFamily="34" charset="0"/>
            </a:endParaRPr>
          </a:p>
          <a:p>
            <a:pPr marL="457200" lvl="0" indent="-336550" algn="l" rtl="0">
              <a:spcBef>
                <a:spcPts val="0"/>
              </a:spcBef>
              <a:spcAft>
                <a:spcPts val="0"/>
              </a:spcAft>
              <a:buSzPts val="1700"/>
              <a:buChar char="-"/>
            </a:pPr>
            <a:r>
              <a:rPr lang="en-US" sz="1500" dirty="0">
                <a:latin typeface="Abadi Extra Light" panose="020B0204020104020204" pitchFamily="34" charset="0"/>
              </a:rPr>
              <a:t>Para </a:t>
            </a:r>
            <a:r>
              <a:rPr lang="en-US" sz="1500" dirty="0" err="1">
                <a:latin typeface="Abadi Extra Light" panose="020B0204020104020204" pitchFamily="34" charset="0"/>
              </a:rPr>
              <a:t>tensões</a:t>
            </a:r>
            <a:r>
              <a:rPr lang="en-US" sz="1500" dirty="0">
                <a:latin typeface="Abadi Extra Light" panose="020B0204020104020204" pitchFamily="34" charset="0"/>
              </a:rPr>
              <a:t> </a:t>
            </a:r>
            <a:r>
              <a:rPr lang="en-US" sz="1500" dirty="0" err="1">
                <a:latin typeface="Abadi Extra Light" panose="020B0204020104020204" pitchFamily="34" charset="0"/>
              </a:rPr>
              <a:t>iguais</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inferiores</a:t>
            </a:r>
            <a:r>
              <a:rPr lang="en-US" sz="1500" dirty="0">
                <a:latin typeface="Abadi Extra Light" panose="020B0204020104020204" pitchFamily="34" charset="0"/>
              </a:rPr>
              <a:t> a 1 kV,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desequilíbrio</a:t>
            </a:r>
            <a:r>
              <a:rPr lang="en-US" sz="1500" dirty="0">
                <a:latin typeface="Abadi Extra Light" panose="020B0204020104020204" pitchFamily="34" charset="0"/>
              </a:rPr>
              <a:t> </a:t>
            </a:r>
            <a:r>
              <a:rPr lang="en-US" sz="1500" dirty="0" err="1">
                <a:latin typeface="Abadi Extra Light" panose="020B0204020104020204" pitchFamily="34" charset="0"/>
              </a:rPr>
              <a:t>permite</a:t>
            </a:r>
            <a:r>
              <a:rPr lang="en-US" sz="1500" dirty="0">
                <a:latin typeface="Abadi Extra Light" panose="020B0204020104020204" pitchFamily="34" charset="0"/>
              </a:rPr>
              <a:t> 3% de </a:t>
            </a:r>
            <a:r>
              <a:rPr lang="en-US" sz="1500" dirty="0" err="1">
                <a:latin typeface="Abadi Extra Light" panose="020B0204020104020204" pitchFamily="34" charset="0"/>
              </a:rPr>
              <a:t>variação</a:t>
            </a:r>
            <a:endParaRPr sz="1500" dirty="0">
              <a:latin typeface="Abadi Extra Light" panose="020B0204020104020204" pitchFamily="34" charset="0"/>
            </a:endParaRPr>
          </a:p>
          <a:p>
            <a:pPr marL="457200" lvl="0" indent="-336550" algn="l" rtl="0">
              <a:spcBef>
                <a:spcPts val="0"/>
              </a:spcBef>
              <a:spcAft>
                <a:spcPts val="0"/>
              </a:spcAft>
              <a:buSzPts val="1700"/>
              <a:buChar char="-"/>
            </a:pPr>
            <a:r>
              <a:rPr lang="en-US" sz="1500" dirty="0">
                <a:latin typeface="Abadi Extra Light" panose="020B0204020104020204" pitchFamily="34" charset="0"/>
              </a:rPr>
              <a:t>Para </a:t>
            </a:r>
            <a:r>
              <a:rPr lang="en-US" sz="1500" dirty="0" err="1">
                <a:latin typeface="Abadi Extra Light" panose="020B0204020104020204" pitchFamily="34" charset="0"/>
              </a:rPr>
              <a:t>tensão</a:t>
            </a:r>
            <a:r>
              <a:rPr lang="en-US" sz="1500" dirty="0">
                <a:latin typeface="Abadi Extra Light" panose="020B0204020104020204" pitchFamily="34" charset="0"/>
              </a:rPr>
              <a:t> entre 1 kV e 230 kV,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desequilíbrio</a:t>
            </a:r>
            <a:r>
              <a:rPr lang="en-US" sz="1500" dirty="0">
                <a:latin typeface="Abadi Extra Light" panose="020B0204020104020204" pitchFamily="34" charset="0"/>
              </a:rPr>
              <a:t> </a:t>
            </a:r>
            <a:r>
              <a:rPr lang="en-US" sz="1500" dirty="0" err="1">
                <a:latin typeface="Abadi Extra Light" panose="020B0204020104020204" pitchFamily="34" charset="0"/>
              </a:rPr>
              <a:t>permite</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de 2%</a:t>
            </a:r>
            <a:endParaRPr sz="1500" dirty="0">
              <a:latin typeface="Abadi Extra Light" panose="020B0204020104020204" pitchFamily="34" charset="0"/>
            </a:endParaRPr>
          </a:p>
        </p:txBody>
      </p:sp>
      <p:sp>
        <p:nvSpPr>
          <p:cNvPr id="209" name="Google Shape;20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381</a:t>
            </a:fld>
            <a:endParaRPr/>
          </a:p>
        </p:txBody>
      </p:sp>
    </p:spTree>
    <p:extLst>
      <p:ext uri="{BB962C8B-B14F-4D97-AF65-F5344CB8AC3E}">
        <p14:creationId xmlns:p14="http://schemas.microsoft.com/office/powerpoint/2010/main" val="2322877274"/>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PRODIST – VARIAÇÃO DE FREQUÊNCIA </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Segundo </a:t>
            </a:r>
            <a:r>
              <a:rPr lang="en-US" sz="1500" dirty="0" err="1">
                <a:latin typeface="Abadi Extra Light" panose="020B0204020104020204" pitchFamily="34" charset="0"/>
              </a:rPr>
              <a:t>regulação</a:t>
            </a:r>
            <a:r>
              <a:rPr lang="en-US" sz="1500" dirty="0">
                <a:latin typeface="Abadi Extra Light" panose="020B0204020104020204" pitchFamily="34" charset="0"/>
              </a:rPr>
              <a:t> da ANEEL com </a:t>
            </a:r>
            <a:r>
              <a:rPr lang="en-US" sz="1500" dirty="0" err="1">
                <a:latin typeface="Abadi Extra Light" panose="020B0204020104020204" pitchFamily="34" charset="0"/>
              </a:rPr>
              <a:t>relação</a:t>
            </a:r>
            <a:r>
              <a:rPr lang="en-US" sz="1500" dirty="0">
                <a:latin typeface="Abadi Extra Light" panose="020B0204020104020204" pitchFamily="34" charset="0"/>
              </a:rPr>
              <a:t> a </a:t>
            </a:r>
            <a:r>
              <a:rPr lang="en-US" sz="1500" dirty="0" err="1">
                <a:latin typeface="Abadi Extra Light" panose="020B0204020104020204" pitchFamily="34" charset="0"/>
              </a:rPr>
              <a:t>variação</a:t>
            </a:r>
            <a:r>
              <a:rPr lang="en-US" sz="1500" dirty="0">
                <a:latin typeface="Abadi Extra Light" panose="020B0204020104020204" pitchFamily="34" charset="0"/>
              </a:rPr>
              <a:t> de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elétrica</a:t>
            </a:r>
            <a:r>
              <a:rPr lang="en-US" sz="1500" dirty="0">
                <a:latin typeface="Abadi Extra Light" panose="020B0204020104020204" pitchFamily="34" charset="0"/>
              </a:rPr>
              <a:t> no </a:t>
            </a:r>
            <a:r>
              <a:rPr lang="en-US" sz="1500" dirty="0" err="1">
                <a:latin typeface="Abadi Extra Light" panose="020B0204020104020204" pitchFamily="34" charset="0"/>
              </a:rPr>
              <a:t>Brasil</a:t>
            </a:r>
            <a:r>
              <a:rPr lang="en-US" sz="1500" dirty="0">
                <a:latin typeface="Abadi Extra Light" panose="020B0204020104020204" pitchFamily="34" charset="0"/>
              </a:rPr>
              <a:t>, é </a:t>
            </a:r>
            <a:r>
              <a:rPr lang="en-US" sz="1500" dirty="0" err="1">
                <a:latin typeface="Abadi Extra Light" panose="020B0204020104020204" pitchFamily="34" charset="0"/>
              </a:rPr>
              <a:t>permitido</a:t>
            </a:r>
            <a:r>
              <a:rPr lang="en-US" sz="1500" dirty="0">
                <a:latin typeface="Abadi Extra Light" panose="020B0204020104020204" pitchFamily="34" charset="0"/>
              </a:rPr>
              <a:t> 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operar</a:t>
            </a:r>
            <a:r>
              <a:rPr lang="en-US" sz="1500" dirty="0">
                <a:latin typeface="Abadi Extra Light" panose="020B0204020104020204" pitchFamily="34" charset="0"/>
              </a:rPr>
              <a:t> com </a:t>
            </a:r>
            <a:r>
              <a:rPr lang="en-US" sz="1500" dirty="0" err="1">
                <a:latin typeface="Abadi Extra Light" panose="020B0204020104020204" pitchFamily="34" charset="0"/>
              </a:rPr>
              <a:t>frequência</a:t>
            </a:r>
            <a:r>
              <a:rPr lang="en-US" sz="1500" dirty="0">
                <a:latin typeface="Abadi Extra Light" panose="020B0204020104020204" pitchFamily="34" charset="0"/>
              </a:rPr>
              <a:t> entre 59,9 Hz a 60,1 Hz, mas com a </a:t>
            </a:r>
            <a:r>
              <a:rPr lang="en-US" sz="1500" dirty="0" err="1">
                <a:latin typeface="Abadi Extra Light" panose="020B0204020104020204" pitchFamily="34" charset="0"/>
              </a:rPr>
              <a:t>ocorrência</a:t>
            </a:r>
            <a:r>
              <a:rPr lang="en-US" sz="1500" dirty="0">
                <a:latin typeface="Abadi Extra Light" panose="020B0204020104020204" pitchFamily="34" charset="0"/>
              </a:rPr>
              <a:t> de </a:t>
            </a:r>
            <a:r>
              <a:rPr lang="en-US" sz="1500" dirty="0" err="1">
                <a:latin typeface="Abadi Extra Light" panose="020B0204020104020204" pitchFamily="34" charset="0"/>
              </a:rPr>
              <a:t>distúrbios</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alterada</a:t>
            </a:r>
            <a:r>
              <a:rPr lang="en-US" sz="1500" dirty="0">
                <a:latin typeface="Abadi Extra Light" panose="020B0204020104020204" pitchFamily="34" charset="0"/>
              </a:rPr>
              <a:t> para </a:t>
            </a:r>
            <a:r>
              <a:rPr lang="en-US" sz="1500" dirty="0" err="1">
                <a:latin typeface="Abadi Extra Light" panose="020B0204020104020204" pitchFamily="34" charset="0"/>
              </a:rPr>
              <a:t>valores</a:t>
            </a:r>
            <a:r>
              <a:rPr lang="en-US" sz="1500" dirty="0">
                <a:latin typeface="Abadi Extra Light" panose="020B0204020104020204" pitchFamily="34" charset="0"/>
              </a:rPr>
              <a:t> entre 59,5 Hz a 60,5 Hz com </a:t>
            </a:r>
            <a:r>
              <a:rPr lang="en-US" sz="1500" dirty="0" err="1">
                <a:latin typeface="Abadi Extra Light" panose="020B0204020104020204" pitchFamily="34" charset="0"/>
              </a:rPr>
              <a:t>duração</a:t>
            </a:r>
            <a:r>
              <a:rPr lang="en-US" sz="1500" dirty="0">
                <a:latin typeface="Abadi Extra Light" panose="020B0204020104020204" pitchFamily="34" charset="0"/>
              </a:rPr>
              <a:t> de no </a:t>
            </a:r>
            <a:r>
              <a:rPr lang="en-US" sz="1500" dirty="0" err="1">
                <a:latin typeface="Abadi Extra Light" panose="020B0204020104020204" pitchFamily="34" charset="0"/>
              </a:rPr>
              <a:t>máximo</a:t>
            </a:r>
            <a:r>
              <a:rPr lang="en-US" sz="1500" dirty="0">
                <a:latin typeface="Abadi Extra Light" panose="020B0204020104020204" pitchFamily="34" charset="0"/>
              </a:rPr>
              <a:t> 30 </a:t>
            </a:r>
            <a:r>
              <a:rPr lang="en-US" sz="1500" dirty="0" err="1">
                <a:latin typeface="Abadi Extra Light" panose="020B0204020104020204" pitchFamily="34" charset="0"/>
              </a:rPr>
              <a:t>segundos</a:t>
            </a:r>
            <a:r>
              <a:rPr lang="en-US" sz="1500" dirty="0">
                <a:latin typeface="Abadi Extra Light" panose="020B0204020104020204" pitchFamily="34" charset="0"/>
              </a:rPr>
              <a:t>, </a:t>
            </a:r>
            <a:r>
              <a:rPr lang="en-US" sz="1500" dirty="0" err="1">
                <a:latin typeface="Abadi Extra Light" panose="020B0204020104020204" pitchFamily="34" charset="0"/>
              </a:rPr>
              <a:t>devendo</a:t>
            </a:r>
            <a:r>
              <a:rPr lang="en-US" sz="1500" dirty="0">
                <a:latin typeface="Abadi Extra Light" panose="020B0204020104020204" pitchFamily="34" charset="0"/>
              </a:rPr>
              <a:t>, </a:t>
            </a:r>
            <a:r>
              <a:rPr lang="en-US" sz="1500" dirty="0" err="1">
                <a:latin typeface="Abadi Extra Light" panose="020B0204020104020204" pitchFamily="34" charset="0"/>
              </a:rPr>
              <a:t>após</a:t>
            </a:r>
            <a:r>
              <a:rPr lang="en-US" sz="1500" dirty="0">
                <a:latin typeface="Abadi Extra Light" panose="020B0204020104020204" pitchFamily="34" charset="0"/>
              </a:rPr>
              <a:t>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retornar</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valor </a:t>
            </a:r>
            <a:r>
              <a:rPr lang="en-US" sz="1500" dirty="0" err="1">
                <a:latin typeface="Abadi Extra Light" panose="020B0204020104020204" pitchFamily="34" charset="0"/>
              </a:rPr>
              <a:t>aceitável</a:t>
            </a:r>
            <a:r>
              <a:rPr lang="en-US" sz="1500" dirty="0">
                <a:latin typeface="Abadi Extra Light" panose="020B0204020104020204" pitchFamily="34" charset="0"/>
              </a:rPr>
              <a:t> de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sem</a:t>
            </a:r>
            <a:r>
              <a:rPr lang="en-US" sz="1500" dirty="0">
                <a:latin typeface="Abadi Extra Light" panose="020B0204020104020204" pitchFamily="34" charset="0"/>
              </a:rPr>
              <a:t> </a:t>
            </a:r>
            <a:r>
              <a:rPr lang="en-US" sz="1500" dirty="0" err="1">
                <a:latin typeface="Abadi Extra Light" panose="020B0204020104020204" pitchFamily="34" charset="0"/>
              </a:rPr>
              <a:t>nenhum</a:t>
            </a:r>
            <a:r>
              <a:rPr lang="en-US" sz="1500" dirty="0">
                <a:latin typeface="Abadi Extra Light" panose="020B0204020104020204" pitchFamily="34" charset="0"/>
              </a:rPr>
              <a:t> </a:t>
            </a:r>
            <a:r>
              <a:rPr lang="en-US" sz="1500" dirty="0" err="1">
                <a:latin typeface="Abadi Extra Light" panose="020B0204020104020204" pitchFamily="34" charset="0"/>
              </a:rPr>
              <a:t>comprometimento</a:t>
            </a:r>
            <a:r>
              <a:rPr lang="en-US" sz="1500" dirty="0">
                <a:latin typeface="Abadi Extra Light" panose="020B0204020104020204" pitchFamily="34" charset="0"/>
              </a:rPr>
              <a:t> à rede.</a:t>
            </a:r>
            <a:endParaRPr sz="1500" dirty="0">
              <a:latin typeface="Abadi Extra Light" panose="020B0204020104020204" pitchFamily="34" charset="0"/>
            </a:endParaRPr>
          </a:p>
        </p:txBody>
      </p:sp>
      <p:sp>
        <p:nvSpPr>
          <p:cNvPr id="219" name="Google Shape;2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382</a:t>
            </a:fld>
            <a:endParaRPr/>
          </a:p>
        </p:txBody>
      </p:sp>
    </p:spTree>
    <p:extLst>
      <p:ext uri="{BB962C8B-B14F-4D97-AF65-F5344CB8AC3E}">
        <p14:creationId xmlns:p14="http://schemas.microsoft.com/office/powerpoint/2010/main" val="2317671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c19a21fbe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9c19a21fbe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DRIVERS DO MERCADO DE VES</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Nesta imagem são apresentados os drivers de mercado de veículos elétricos.  o avanço tecnológico, o aumento da infraestrutura, as políticas públicas e a preferência do consumidor são os principais drivers do mercado de veículos elétricos no mundo.</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latin typeface="Roboto"/>
                <a:ea typeface="Roboto"/>
                <a:cs typeface="Roboto"/>
                <a:sym typeface="Roboto"/>
              </a:rPr>
              <a:t>REFERÊNCIAS:</a:t>
            </a:r>
          </a:p>
          <a:p>
            <a:pPr marL="0" lvl="0" indent="0" algn="l" rtl="0">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latin typeface="Roboto"/>
                <a:ea typeface="Roboto"/>
                <a:cs typeface="Roboto"/>
                <a:sym typeface="Roboto"/>
              </a:rPr>
              <a:t>https://www.leonardo-energy.org.br/wp-content/uploads/2019/03/Webinar-Evolu%C3%A7%C3%A3o-da-Eletromobilidade.pdf</a:t>
            </a:r>
            <a:endParaRPr dirty="0">
              <a:solidFill>
                <a:srgbClr val="2A3990"/>
              </a:solidFill>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
        <p:nvSpPr>
          <p:cNvPr id="399" name="Google Shape;399;g9c19a21fbe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34</a:t>
            </a:fld>
            <a:endParaRPr/>
          </a:p>
        </p:txBody>
      </p:sp>
    </p:spTree>
    <p:extLst>
      <p:ext uri="{BB962C8B-B14F-4D97-AF65-F5344CB8AC3E}">
        <p14:creationId xmlns:p14="http://schemas.microsoft.com/office/powerpoint/2010/main" val="2012793185"/>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d08fb3d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9d08fb3d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457200" algn="just" rtl="0">
              <a:spcBef>
                <a:spcPts val="0"/>
              </a:spcBef>
              <a:spcAft>
                <a:spcPts val="0"/>
              </a:spcAft>
              <a:buNone/>
            </a:pPr>
            <a:r>
              <a:rPr lang="en-US" sz="1500" b="1" dirty="0">
                <a:latin typeface="Abadi Extra Light" panose="020B0204020104020204" pitchFamily="34" charset="0"/>
              </a:rPr>
              <a:t>INFLUÊNCIA DOS VEs NA QUALIDADE DE ENERGIA</a:t>
            </a:r>
          </a:p>
          <a:p>
            <a:pPr marL="0" lvl="0" indent="457200" algn="just" rtl="0">
              <a:spcBef>
                <a:spcPts val="0"/>
              </a:spcBef>
              <a:spcAft>
                <a:spcPts val="0"/>
              </a:spcAft>
              <a:buNone/>
            </a:pPr>
            <a:endParaRPr lang="en-US" sz="1500" dirty="0">
              <a:latin typeface="Abadi Extra Light" panose="020B0204020104020204" pitchFamily="34" charset="0"/>
            </a:endParaRPr>
          </a:p>
          <a:p>
            <a:pPr marL="0" lvl="0" indent="457200" algn="just" rtl="0">
              <a:spcBef>
                <a:spcPts val="0"/>
              </a:spcBef>
              <a:spcAft>
                <a:spcPts val="0"/>
              </a:spcAft>
              <a:buNone/>
            </a:pPr>
            <a:r>
              <a:rPr lang="en-US" sz="1500" dirty="0">
                <a:latin typeface="Abadi Extra Light" panose="020B0204020104020204" pitchFamily="34" charset="0"/>
              </a:rPr>
              <a:t>Sabe-se que a </a:t>
            </a:r>
            <a:r>
              <a:rPr lang="en-US" sz="1500" dirty="0" err="1">
                <a:latin typeface="Abadi Extra Light" panose="020B0204020104020204" pitchFamily="34" charset="0"/>
              </a:rPr>
              <a:t>mobilidade</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e o </a:t>
            </a:r>
            <a:r>
              <a:rPr lang="en-US" sz="1500" dirty="0" err="1">
                <a:latin typeface="Abadi Extra Light" panose="020B0204020104020204" pitchFamily="34" charset="0"/>
              </a:rPr>
              <a:t>uso</a:t>
            </a:r>
            <a:r>
              <a:rPr lang="en-US" sz="1500" dirty="0">
                <a:latin typeface="Abadi Extra Light" panose="020B0204020104020204" pitchFamily="34" charset="0"/>
              </a:rPr>
              <a:t> de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já</a:t>
            </a:r>
            <a:r>
              <a:rPr lang="en-US" sz="1500" dirty="0">
                <a:latin typeface="Abadi Extra Light" panose="020B0204020104020204" pitchFamily="34" charset="0"/>
              </a:rPr>
              <a:t> é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realidade</a:t>
            </a:r>
            <a:r>
              <a:rPr lang="en-US" sz="1500" dirty="0">
                <a:latin typeface="Abadi Extra Light" panose="020B0204020104020204" pitchFamily="34" charset="0"/>
              </a:rPr>
              <a:t> e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vez</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fará</a:t>
            </a:r>
            <a:r>
              <a:rPr lang="en-US" sz="1500" dirty="0">
                <a:latin typeface="Abadi Extra Light" panose="020B0204020104020204" pitchFamily="34" charset="0"/>
              </a:rPr>
              <a:t> </a:t>
            </a:r>
            <a:r>
              <a:rPr lang="en-US" sz="1500" dirty="0" err="1">
                <a:latin typeface="Abadi Extra Light" panose="020B0204020104020204" pitchFamily="34" charset="0"/>
              </a:rPr>
              <a:t>parte</a:t>
            </a:r>
            <a:r>
              <a:rPr lang="en-US" sz="1500" dirty="0">
                <a:latin typeface="Abadi Extra Light" panose="020B0204020104020204" pitchFamily="34" charset="0"/>
              </a:rPr>
              <a:t> do </a:t>
            </a:r>
            <a:r>
              <a:rPr lang="en-US" sz="1500" dirty="0" err="1">
                <a:latin typeface="Abadi Extra Light" panose="020B0204020104020204" pitchFamily="34" charset="0"/>
              </a:rPr>
              <a:t>setor</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a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crescente</a:t>
            </a:r>
            <a:r>
              <a:rPr lang="en-US" sz="1500" dirty="0">
                <a:latin typeface="Abadi Extra Light" panose="020B0204020104020204" pitchFamily="34" charset="0"/>
              </a:rPr>
              <a:t> </a:t>
            </a:r>
            <a:r>
              <a:rPr lang="en-US" sz="1500" dirty="0" err="1">
                <a:latin typeface="Abadi Extra Light" panose="020B0204020104020204" pitchFamily="34" charset="0"/>
              </a:rPr>
              <a:t>demanda</a:t>
            </a:r>
            <a:r>
              <a:rPr lang="en-US" sz="1500" dirty="0">
                <a:latin typeface="Abadi Extra Light" panose="020B0204020104020204" pitchFamily="34" charset="0"/>
              </a:rPr>
              <a:t>, é </a:t>
            </a:r>
            <a:r>
              <a:rPr lang="en-US" sz="1500" dirty="0" err="1">
                <a:latin typeface="Abadi Extra Light" panose="020B0204020104020204" pitchFamily="34" charset="0"/>
              </a:rPr>
              <a:t>necessário</a:t>
            </a:r>
            <a:r>
              <a:rPr lang="en-US" sz="1500" dirty="0">
                <a:latin typeface="Abadi Extra Light" panose="020B0204020104020204" pitchFamily="34" charset="0"/>
              </a:rPr>
              <a:t> </a:t>
            </a:r>
            <a:r>
              <a:rPr lang="en-US" sz="1500" dirty="0" err="1">
                <a:latin typeface="Abadi Extra Light" panose="020B0204020104020204" pitchFamily="34" charset="0"/>
              </a:rPr>
              <a:t>estar</a:t>
            </a:r>
            <a:r>
              <a:rPr lang="en-US" sz="1500" dirty="0">
                <a:latin typeface="Abadi Extra Light" panose="020B0204020104020204" pitchFamily="34" charset="0"/>
              </a:rPr>
              <a:t> </a:t>
            </a:r>
            <a:r>
              <a:rPr lang="en-US" sz="1500" dirty="0" err="1">
                <a:latin typeface="Abadi Extra Light" panose="020B0204020104020204" pitchFamily="34" charset="0"/>
              </a:rPr>
              <a:t>atento</a:t>
            </a:r>
            <a:r>
              <a:rPr lang="en-US" sz="1500" dirty="0">
                <a:latin typeface="Abadi Extra Light" panose="020B0204020104020204" pitchFamily="34" charset="0"/>
              </a:rPr>
              <a:t> a </a:t>
            </a:r>
            <a:r>
              <a:rPr lang="en-US" sz="1500" dirty="0" err="1">
                <a:latin typeface="Abadi Extra Light" panose="020B0204020104020204" pitchFamily="34" charset="0"/>
              </a:rPr>
              <a:t>participação</a:t>
            </a:r>
            <a:r>
              <a:rPr lang="en-US" sz="1500" dirty="0">
                <a:latin typeface="Abadi Extra Light" panose="020B0204020104020204" pitchFamily="34" charset="0"/>
              </a:rPr>
              <a:t> </a:t>
            </a:r>
            <a:r>
              <a:rPr lang="en-US" sz="1500" dirty="0" err="1">
                <a:latin typeface="Abadi Extra Light" panose="020B0204020104020204" pitchFamily="34" charset="0"/>
              </a:rPr>
              <a:t>desses</a:t>
            </a:r>
            <a:r>
              <a:rPr lang="en-US" sz="1500" dirty="0">
                <a:latin typeface="Abadi Extra Light" panose="020B0204020104020204" pitchFamily="34" charset="0"/>
              </a:rPr>
              <a:t> </a:t>
            </a:r>
            <a:r>
              <a:rPr lang="en-US" sz="1500" dirty="0" err="1">
                <a:latin typeface="Abadi Extra Light" panose="020B0204020104020204" pitchFamily="34" charset="0"/>
              </a:rPr>
              <a:t>agentes</a:t>
            </a:r>
            <a:r>
              <a:rPr lang="en-US" sz="1500" dirty="0">
                <a:latin typeface="Abadi Extra Light" panose="020B0204020104020204" pitchFamily="34" charset="0"/>
              </a:rPr>
              <a:t> e </a:t>
            </a:r>
            <a:r>
              <a:rPr lang="en-US" sz="1500" dirty="0" err="1">
                <a:latin typeface="Abadi Extra Light" panose="020B0204020104020204" pitchFamily="34" charset="0"/>
              </a:rPr>
              <a:t>analisar</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possíveis</a:t>
            </a:r>
            <a:r>
              <a:rPr lang="en-US" sz="1500" dirty="0">
                <a:latin typeface="Abadi Extra Light" panose="020B0204020104020204" pitchFamily="34" charset="0"/>
              </a:rPr>
              <a:t> </a:t>
            </a:r>
            <a:r>
              <a:rPr lang="en-US" sz="1500" dirty="0" err="1">
                <a:latin typeface="Abadi Extra Light" panose="020B0204020104020204" pitchFamily="34" charset="0"/>
              </a:rPr>
              <a:t>cenários</a:t>
            </a:r>
            <a:r>
              <a:rPr lang="en-US" sz="1500" dirty="0">
                <a:latin typeface="Abadi Extra Light" panose="020B0204020104020204" pitchFamily="34" charset="0"/>
              </a:rPr>
              <a:t> do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tanto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geração</a:t>
            </a:r>
            <a:r>
              <a:rPr lang="en-US" sz="1500" dirty="0">
                <a:latin typeface="Abadi Extra Light" panose="020B0204020104020204" pitchFamily="34" charset="0"/>
              </a:rPr>
              <a:t>, </a:t>
            </a:r>
            <a:r>
              <a:rPr lang="en-US" sz="1500" dirty="0" err="1">
                <a:latin typeface="Abadi Extra Light" panose="020B0204020104020204" pitchFamily="34" charset="0"/>
              </a:rPr>
              <a:t>quanto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transmissão</a:t>
            </a:r>
            <a:r>
              <a:rPr lang="en-US" sz="1500" dirty="0">
                <a:latin typeface="Abadi Extra Light" panose="020B0204020104020204" pitchFamily="34" charset="0"/>
              </a:rPr>
              <a:t> e </a:t>
            </a:r>
            <a:r>
              <a:rPr lang="en-US" sz="1500" dirty="0" err="1">
                <a:latin typeface="Abadi Extra Light" panose="020B0204020104020204" pitchFamily="34" charset="0"/>
              </a:rPr>
              <a:t>distribuição</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Dependendo</a:t>
            </a:r>
            <a:r>
              <a:rPr lang="en-US" sz="1500" dirty="0">
                <a:latin typeface="Abadi Extra Light" panose="020B0204020104020204" pitchFamily="34" charset="0"/>
              </a:rPr>
              <a:t> da </a:t>
            </a:r>
            <a:r>
              <a:rPr lang="en-US" sz="1500" dirty="0" err="1">
                <a:latin typeface="Abadi Extra Light" panose="020B0204020104020204" pitchFamily="34" charset="0"/>
              </a:rPr>
              <a:t>quantidade</a:t>
            </a:r>
            <a:r>
              <a:rPr lang="en-US" sz="1500" dirty="0">
                <a:latin typeface="Abadi Extra Light" panose="020B0204020104020204" pitchFamily="34" charset="0"/>
              </a:rPr>
              <a:t>, local e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demandado</a:t>
            </a:r>
            <a:r>
              <a:rPr lang="en-US" sz="1500" dirty="0">
                <a:latin typeface="Abadi Extra Light" panose="020B0204020104020204" pitchFamily="34" charset="0"/>
              </a:rPr>
              <a:t> para a </a:t>
            </a:r>
            <a:r>
              <a:rPr lang="en-US" sz="1500" dirty="0" err="1">
                <a:latin typeface="Abadi Extra Light" panose="020B0204020104020204" pitchFamily="34" charset="0"/>
              </a:rPr>
              <a:t>recarga</a:t>
            </a:r>
            <a:r>
              <a:rPr lang="en-US" sz="1500" dirty="0">
                <a:latin typeface="Abadi Extra Light" panose="020B0204020104020204" pitchFamily="34" charset="0"/>
              </a:rPr>
              <a:t> de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essas</a:t>
            </a:r>
            <a:r>
              <a:rPr lang="en-US" sz="1500" dirty="0">
                <a:latin typeface="Abadi Extra Light" panose="020B0204020104020204" pitchFamily="34" charset="0"/>
              </a:rPr>
              <a:t> </a:t>
            </a:r>
            <a:r>
              <a:rPr lang="en-US" sz="1500" dirty="0" err="1">
                <a:latin typeface="Abadi Extra Light" panose="020B0204020104020204" pitchFamily="34" charset="0"/>
              </a:rPr>
              <a:t>recargas</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afetar</a:t>
            </a:r>
            <a:r>
              <a:rPr lang="en-US" sz="1500" dirty="0">
                <a:latin typeface="Abadi Extra Light" panose="020B0204020104020204" pitchFamily="34" charset="0"/>
              </a:rPr>
              <a:t> </a:t>
            </a:r>
            <a:r>
              <a:rPr lang="en-US" sz="1500" dirty="0" err="1">
                <a:latin typeface="Abadi Extra Light" panose="020B0204020104020204" pitchFamily="34" charset="0"/>
              </a:rPr>
              <a:t>alguma</a:t>
            </a:r>
            <a:r>
              <a:rPr lang="en-US" sz="1500" dirty="0">
                <a:latin typeface="Abadi Extra Light" panose="020B0204020104020204" pitchFamily="34" charset="0"/>
              </a:rPr>
              <a:t> das </a:t>
            </a:r>
            <a:r>
              <a:rPr lang="en-US" sz="1500" dirty="0" err="1">
                <a:latin typeface="Abadi Extra Light" panose="020B0204020104020204" pitchFamily="34" charset="0"/>
              </a:rPr>
              <a:t>etapas</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a:t>
            </a:r>
            <a:endParaRPr sz="1500" dirty="0">
              <a:latin typeface="Abadi Extra Light" panose="020B0204020104020204" pitchFamily="34" charset="0"/>
            </a:endParaRPr>
          </a:p>
          <a:p>
            <a:pPr marL="457200" lvl="0" indent="-323850" algn="l" rtl="0">
              <a:spcBef>
                <a:spcPts val="0"/>
              </a:spcBef>
              <a:spcAft>
                <a:spcPts val="0"/>
              </a:spcAft>
              <a:buSzPts val="1500"/>
              <a:buChar char="●"/>
            </a:pPr>
            <a:r>
              <a:rPr lang="en-US" sz="1500" dirty="0" err="1">
                <a:latin typeface="Abadi Extra Light" panose="020B0204020104020204" pitchFamily="34" charset="0"/>
              </a:rPr>
              <a:t>Aumentar</a:t>
            </a:r>
            <a:r>
              <a:rPr lang="en-US" sz="1500" dirty="0">
                <a:latin typeface="Abadi Extra Light" panose="020B0204020104020204" pitchFamily="34" charset="0"/>
              </a:rPr>
              <a:t> o </a:t>
            </a:r>
            <a:r>
              <a:rPr lang="en-US" sz="1500" dirty="0" err="1">
                <a:latin typeface="Abadi Extra Light" panose="020B0204020104020204" pitchFamily="34" charset="0"/>
              </a:rPr>
              <a:t>preço</a:t>
            </a:r>
            <a:r>
              <a:rPr lang="en-US" sz="1500" dirty="0">
                <a:latin typeface="Abadi Extra Light" panose="020B0204020104020204" pitchFamily="34" charset="0"/>
              </a:rPr>
              <a:t> da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locais</a:t>
            </a:r>
            <a:r>
              <a:rPr lang="en-US" sz="1500" dirty="0">
                <a:latin typeface="Abadi Extra Light" panose="020B0204020104020204" pitchFamily="34" charset="0"/>
              </a:rPr>
              <a:t> com </a:t>
            </a:r>
            <a:r>
              <a:rPr lang="en-US" sz="1500" dirty="0" err="1">
                <a:latin typeface="Abadi Extra Light" panose="020B0204020104020204" pitchFamily="34" charset="0"/>
              </a:rPr>
              <a:t>alta</a:t>
            </a:r>
            <a:r>
              <a:rPr lang="en-US" sz="1500" dirty="0">
                <a:latin typeface="Abadi Extra Light" panose="020B0204020104020204" pitchFamily="34" charset="0"/>
              </a:rPr>
              <a:t> </a:t>
            </a:r>
            <a:r>
              <a:rPr lang="en-US" sz="1500" dirty="0" err="1">
                <a:latin typeface="Abadi Extra Light" panose="020B0204020104020204" pitchFamily="34" charset="0"/>
              </a:rPr>
              <a:t>demanda</a:t>
            </a:r>
            <a:r>
              <a:rPr lang="en-US" sz="1500" dirty="0">
                <a:latin typeface="Abadi Extra Light" panose="020B0204020104020204" pitchFamily="34" charset="0"/>
              </a:rPr>
              <a:t> e </a:t>
            </a:r>
            <a:r>
              <a:rPr lang="en-US" sz="1500" dirty="0" err="1">
                <a:latin typeface="Abadi Extra Light" panose="020B0204020104020204" pitchFamily="34" charset="0"/>
              </a:rPr>
              <a:t>baixa</a:t>
            </a:r>
            <a:r>
              <a:rPr lang="en-US" sz="1500" dirty="0">
                <a:latin typeface="Abadi Extra Light" panose="020B0204020104020204" pitchFamily="34" charset="0"/>
              </a:rPr>
              <a:t> </a:t>
            </a:r>
            <a:r>
              <a:rPr lang="en-US" sz="1500" dirty="0" err="1">
                <a:latin typeface="Abadi Extra Light" panose="020B0204020104020204" pitchFamily="34" charset="0"/>
              </a:rPr>
              <a:t>capacidade</a:t>
            </a:r>
            <a:r>
              <a:rPr lang="en-US" sz="1500" dirty="0">
                <a:latin typeface="Abadi Extra Light" panose="020B0204020104020204" pitchFamily="34" charset="0"/>
              </a:rPr>
              <a:t> </a:t>
            </a:r>
            <a:r>
              <a:rPr lang="en-US" sz="1500" dirty="0" err="1">
                <a:latin typeface="Abadi Extra Light" panose="020B0204020104020204" pitchFamily="34" charset="0"/>
              </a:rPr>
              <a:t>geração</a:t>
            </a:r>
            <a:r>
              <a:rPr lang="en-US" sz="1500" dirty="0">
                <a:latin typeface="Abadi Extra Light" panose="020B0204020104020204" pitchFamily="34" charset="0"/>
              </a:rPr>
              <a:t>.</a:t>
            </a:r>
            <a:endParaRPr sz="1500" dirty="0">
              <a:latin typeface="Abadi Extra Light" panose="020B0204020104020204" pitchFamily="34" charset="0"/>
            </a:endParaRPr>
          </a:p>
          <a:p>
            <a:pPr marL="457200" lvl="0" indent="-323850" algn="l" rtl="0">
              <a:spcBef>
                <a:spcPts val="0"/>
              </a:spcBef>
              <a:spcAft>
                <a:spcPts val="0"/>
              </a:spcAft>
              <a:buSzPts val="1500"/>
              <a:buChar char="●"/>
            </a:pPr>
            <a:r>
              <a:rPr lang="en-US" sz="1500" dirty="0" err="1">
                <a:latin typeface="Abadi Extra Light" panose="020B0204020104020204" pitchFamily="34" charset="0"/>
              </a:rPr>
              <a:t>Dificultar</a:t>
            </a:r>
            <a:r>
              <a:rPr lang="en-US" sz="1500" dirty="0">
                <a:latin typeface="Abadi Extra Light" panose="020B0204020104020204" pitchFamily="34" charset="0"/>
              </a:rPr>
              <a:t> o </a:t>
            </a:r>
            <a:r>
              <a:rPr lang="en-US" sz="1500" dirty="0" err="1">
                <a:latin typeface="Abadi Extra Light" panose="020B0204020104020204" pitchFamily="34" charset="0"/>
              </a:rPr>
              <a:t>controle</a:t>
            </a:r>
            <a:r>
              <a:rPr lang="en-US" sz="1500" dirty="0">
                <a:latin typeface="Abadi Extra Light" panose="020B0204020104020204" pitchFamily="34" charset="0"/>
              </a:rPr>
              <a:t> de </a:t>
            </a:r>
            <a:r>
              <a:rPr lang="en-US" sz="1500" dirty="0" err="1">
                <a:latin typeface="Abadi Extra Light" panose="020B0204020104020204" pitchFamily="34" charset="0"/>
              </a:rPr>
              <a:t>frequência</a:t>
            </a:r>
            <a:r>
              <a:rPr lang="en-US" sz="1500" dirty="0">
                <a:latin typeface="Abadi Extra Light" panose="020B0204020104020204" pitchFamily="34" charset="0"/>
              </a:rPr>
              <a:t> e </a:t>
            </a:r>
            <a:r>
              <a:rPr lang="en-US" sz="1500" dirty="0" err="1">
                <a:latin typeface="Abadi Extra Light" panose="020B0204020104020204" pitchFamily="34" charset="0"/>
              </a:rPr>
              <a:t>capacidade</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horas de </a:t>
            </a:r>
            <a:r>
              <a:rPr lang="en-US" sz="1500" dirty="0" err="1">
                <a:latin typeface="Abadi Extra Light" panose="020B0204020104020204" pitchFamily="34" charset="0"/>
              </a:rPr>
              <a:t>ponta</a:t>
            </a:r>
            <a:r>
              <a:rPr lang="en-US" sz="1500" dirty="0">
                <a:latin typeface="Abadi Extra Light" panose="020B0204020104020204" pitchFamily="34" charset="0"/>
              </a:rPr>
              <a:t>, </a:t>
            </a:r>
            <a:r>
              <a:rPr lang="en-US" sz="1500" dirty="0" err="1">
                <a:latin typeface="Abadi Extra Light" panose="020B0204020104020204" pitchFamily="34" charset="0"/>
              </a:rPr>
              <a:t>afetando</a:t>
            </a:r>
            <a:r>
              <a:rPr lang="en-US" sz="1500" dirty="0">
                <a:latin typeface="Abadi Extra Light" panose="020B0204020104020204" pitchFamily="34" charset="0"/>
              </a:rPr>
              <a:t> a </a:t>
            </a:r>
            <a:r>
              <a:rPr lang="en-US" sz="1500" dirty="0" err="1">
                <a:latin typeface="Abadi Extra Light" panose="020B0204020104020204" pitchFamily="34" charset="0"/>
              </a:rPr>
              <a:t>operação</a:t>
            </a:r>
            <a:r>
              <a:rPr lang="en-US" sz="1500" dirty="0">
                <a:latin typeface="Abadi Extra Light" panose="020B0204020104020204" pitchFamily="34" charset="0"/>
              </a:rPr>
              <a:t> e </a:t>
            </a:r>
            <a:r>
              <a:rPr lang="en-US" sz="1500" dirty="0" err="1">
                <a:latin typeface="Abadi Extra Light" panose="020B0204020104020204" pitchFamily="34" charset="0"/>
              </a:rPr>
              <a:t>transmissão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a:t>
            </a:r>
            <a:endParaRPr sz="1500" dirty="0">
              <a:latin typeface="Abadi Extra Light" panose="020B0204020104020204" pitchFamily="34" charset="0"/>
            </a:endParaRPr>
          </a:p>
          <a:p>
            <a:pPr marL="457200" lvl="0" indent="-323850" algn="l" rtl="0">
              <a:spcBef>
                <a:spcPts val="0"/>
              </a:spcBef>
              <a:spcAft>
                <a:spcPts val="0"/>
              </a:spcAft>
              <a:buSzPts val="1500"/>
              <a:buChar char="●"/>
            </a:pPr>
            <a:r>
              <a:rPr lang="en-US" sz="1500" dirty="0" err="1">
                <a:latin typeface="Abadi Extra Light" panose="020B0204020104020204" pitchFamily="34" charset="0"/>
              </a:rPr>
              <a:t>Sobrecarregar</a:t>
            </a:r>
            <a:r>
              <a:rPr lang="en-US" sz="1500" dirty="0">
                <a:latin typeface="Abadi Extra Light" panose="020B0204020104020204" pitchFamily="34" charset="0"/>
              </a:rPr>
              <a:t> a rede com a </a:t>
            </a:r>
            <a:r>
              <a:rPr lang="en-US" sz="1500" dirty="0" err="1">
                <a:latin typeface="Abadi Extra Light" panose="020B0204020104020204" pitchFamily="34" charset="0"/>
              </a:rPr>
              <a:t>alta</a:t>
            </a:r>
            <a:r>
              <a:rPr lang="en-US" sz="1500" dirty="0">
                <a:latin typeface="Abadi Extra Light" panose="020B0204020104020204" pitchFamily="34" charset="0"/>
              </a:rPr>
              <a:t> </a:t>
            </a:r>
            <a:r>
              <a:rPr lang="en-US" sz="1500" dirty="0" err="1">
                <a:latin typeface="Abadi Extra Light" panose="020B0204020104020204" pitchFamily="34" charset="0"/>
              </a:rPr>
              <a:t>demanda</a:t>
            </a:r>
            <a:r>
              <a:rPr lang="en-US" sz="1500" dirty="0">
                <a:latin typeface="Abadi Extra Light" panose="020B0204020104020204" pitchFamily="34" charset="0"/>
              </a:rPr>
              <a:t> de </a:t>
            </a:r>
            <a:r>
              <a:rPr lang="en-US" sz="1500" dirty="0" err="1">
                <a:latin typeface="Abadi Extra Light" panose="020B0204020104020204" pitchFamily="34" charset="0"/>
              </a:rPr>
              <a:t>recargas</a:t>
            </a:r>
            <a:r>
              <a:rPr lang="en-US" sz="1500" dirty="0">
                <a:latin typeface="Abadi Extra Light" panose="020B0204020104020204" pitchFamily="34" charset="0"/>
              </a:rPr>
              <a:t>, </a:t>
            </a:r>
            <a:r>
              <a:rPr lang="en-US" sz="1500" dirty="0" err="1">
                <a:latin typeface="Abadi Extra Light" panose="020B0204020104020204" pitchFamily="34" charset="0"/>
              </a:rPr>
              <a:t>prejudicando</a:t>
            </a:r>
            <a:r>
              <a:rPr lang="en-US" sz="1500" dirty="0">
                <a:latin typeface="Abadi Extra Light" panose="020B0204020104020204" pitchFamily="34" charset="0"/>
              </a:rPr>
              <a:t> a </a:t>
            </a:r>
            <a:r>
              <a:rPr lang="en-US" sz="1500" dirty="0" err="1">
                <a:latin typeface="Abadi Extra Light" panose="020B0204020104020204" pitchFamily="34" charset="0"/>
              </a:rPr>
              <a:t>distribuição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228" name="Google Shape;228;g9d08fb3d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383</a:t>
            </a:fld>
            <a:endParaRPr/>
          </a:p>
        </p:txBody>
      </p:sp>
    </p:spTree>
    <p:extLst>
      <p:ext uri="{BB962C8B-B14F-4D97-AF65-F5344CB8AC3E}">
        <p14:creationId xmlns:p14="http://schemas.microsoft.com/office/powerpoint/2010/main" val="37587739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500" b="1" dirty="0">
                <a:latin typeface="Abadi Extra Light" panose="020B0204020104020204" pitchFamily="34" charset="0"/>
              </a:rPr>
              <a:t>INFLUÊNCIA DOS VEs NA QUALIDADE DE ENERGIA</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err="1">
                <a:latin typeface="Abadi Extra Light" panose="020B0204020104020204" pitchFamily="34" charset="0"/>
              </a:rPr>
              <a:t>Sabendo</a:t>
            </a:r>
            <a:r>
              <a:rPr lang="en-US" sz="1500" dirty="0">
                <a:latin typeface="Abadi Extra Light" panose="020B0204020104020204" pitchFamily="34" charset="0"/>
              </a:rPr>
              <a:t> do </a:t>
            </a:r>
            <a:r>
              <a:rPr lang="en-US" sz="1500" dirty="0" err="1">
                <a:latin typeface="Abadi Extra Light" panose="020B0204020104020204" pitchFamily="34" charset="0"/>
              </a:rPr>
              <a:t>papel</a:t>
            </a:r>
            <a:r>
              <a:rPr lang="en-US" sz="1500" dirty="0">
                <a:latin typeface="Abadi Extra Light" panose="020B0204020104020204" pitchFamily="34" charset="0"/>
              </a:rPr>
              <a:t> que a </a:t>
            </a:r>
            <a:r>
              <a:rPr lang="en-US" sz="1500" dirty="0" err="1">
                <a:latin typeface="Abadi Extra Light" panose="020B0204020104020204" pitchFamily="34" charset="0"/>
              </a:rPr>
              <a:t>mobilidade</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a:t>
            </a:r>
            <a:r>
              <a:rPr lang="en-US" sz="1500" dirty="0" err="1">
                <a:latin typeface="Abadi Extra Light" panose="020B0204020104020204" pitchFamily="34" charset="0"/>
              </a:rPr>
              <a:t>exerce</a:t>
            </a:r>
            <a:r>
              <a:rPr lang="en-US" sz="1500" dirty="0">
                <a:latin typeface="Abadi Extra Light" panose="020B0204020104020204" pitchFamily="34" charset="0"/>
              </a:rPr>
              <a:t> no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e das </a:t>
            </a:r>
            <a:r>
              <a:rPr lang="en-US" sz="1500" dirty="0" err="1">
                <a:latin typeface="Abadi Extra Light" panose="020B0204020104020204" pitchFamily="34" charset="0"/>
              </a:rPr>
              <a:t>possibilidades</a:t>
            </a:r>
            <a:r>
              <a:rPr lang="en-US" sz="1500" dirty="0">
                <a:latin typeface="Abadi Extra Light" panose="020B0204020104020204" pitchFamily="34" charset="0"/>
              </a:rPr>
              <a:t> de </a:t>
            </a:r>
            <a:r>
              <a:rPr lang="en-US" sz="1500" dirty="0" err="1">
                <a:latin typeface="Abadi Extra Light" panose="020B0204020104020204" pitchFamily="34" charset="0"/>
              </a:rPr>
              <a:t>atuação</a:t>
            </a:r>
            <a:r>
              <a:rPr lang="en-US" sz="1500" dirty="0">
                <a:latin typeface="Abadi Extra Light" panose="020B0204020104020204" pitchFamily="34" charset="0"/>
              </a:rPr>
              <a:t> </a:t>
            </a:r>
            <a:r>
              <a:rPr lang="en-US" sz="1500" dirty="0" err="1">
                <a:latin typeface="Abadi Extra Light" panose="020B0204020104020204" pitchFamily="34" charset="0"/>
              </a:rPr>
              <a:t>desses</a:t>
            </a:r>
            <a:r>
              <a:rPr lang="en-US" sz="1500" dirty="0">
                <a:latin typeface="Abadi Extra Light" panose="020B0204020104020204" pitchFamily="34" charset="0"/>
              </a:rPr>
              <a:t> </a:t>
            </a:r>
            <a:r>
              <a:rPr lang="en-US" sz="1500" dirty="0" err="1">
                <a:latin typeface="Abadi Extra Light" panose="020B0204020104020204" pitchFamily="34" charset="0"/>
              </a:rPr>
              <a:t>ativo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é </a:t>
            </a:r>
            <a:r>
              <a:rPr lang="en-US" sz="1500" dirty="0" err="1">
                <a:latin typeface="Abadi Extra Light" panose="020B0204020104020204" pitchFamily="34" charset="0"/>
              </a:rPr>
              <a:t>importante</a:t>
            </a:r>
            <a:r>
              <a:rPr lang="en-US" sz="1500" dirty="0">
                <a:latin typeface="Abadi Extra Light" panose="020B0204020104020204" pitchFamily="34" charset="0"/>
              </a:rPr>
              <a:t> </a:t>
            </a:r>
            <a:r>
              <a:rPr lang="en-US" sz="1500" dirty="0" err="1">
                <a:latin typeface="Abadi Extra Light" panose="020B0204020104020204" pitchFamily="34" charset="0"/>
              </a:rPr>
              <a:t>analisar</a:t>
            </a:r>
            <a:r>
              <a:rPr lang="en-US" sz="1500" dirty="0">
                <a:latin typeface="Abadi Extra Light" panose="020B0204020104020204" pitchFamily="34" charset="0"/>
              </a:rPr>
              <a:t> e </a:t>
            </a:r>
            <a:r>
              <a:rPr lang="en-US" sz="1500" dirty="0" err="1">
                <a:latin typeface="Abadi Extra Light" panose="020B0204020104020204" pitchFamily="34" charset="0"/>
              </a:rPr>
              <a:t>estudar</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eles</a:t>
            </a:r>
            <a:r>
              <a:rPr lang="en-US" sz="1500" dirty="0">
                <a:latin typeface="Abadi Extra Light" panose="020B0204020104020204" pitchFamily="34" charset="0"/>
              </a:rPr>
              <a:t> </a:t>
            </a:r>
            <a:r>
              <a:rPr lang="en-US" sz="1500" dirty="0" err="1">
                <a:latin typeface="Abadi Extra Light" panose="020B0204020104020204" pitchFamily="34" charset="0"/>
              </a:rPr>
              <a:t>impactam</a:t>
            </a:r>
            <a:r>
              <a:rPr lang="en-US" sz="1500" dirty="0">
                <a:latin typeface="Abadi Extra Light" panose="020B0204020104020204" pitchFamily="34" charset="0"/>
              </a:rPr>
              <a:t> </a:t>
            </a:r>
            <a:r>
              <a:rPr lang="en-US" sz="1500" dirty="0" err="1">
                <a:latin typeface="Abadi Extra Light" panose="020B0204020104020204" pitchFamily="34" charset="0"/>
              </a:rPr>
              <a:t>diretamente</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qualidade</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Sabe-se que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de um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é </a:t>
            </a:r>
            <a:r>
              <a:rPr lang="en-US" sz="1500" dirty="0" err="1">
                <a:latin typeface="Abadi Extra Light" panose="020B0204020104020204" pitchFamily="34" charset="0"/>
              </a:rPr>
              <a:t>composto</a:t>
            </a:r>
            <a:r>
              <a:rPr lang="en-US" sz="1500" dirty="0">
                <a:latin typeface="Abadi Extra Light" panose="020B0204020104020204" pitchFamily="34" charset="0"/>
              </a:rPr>
              <a:t> por </a:t>
            </a:r>
            <a:r>
              <a:rPr lang="en-US" sz="1500" dirty="0" err="1">
                <a:latin typeface="Abadi Extra Light" panose="020B0204020104020204" pitchFamily="34" charset="0"/>
              </a:rPr>
              <a:t>dispositivos</a:t>
            </a:r>
            <a:r>
              <a:rPr lang="en-US" sz="1500" dirty="0">
                <a:latin typeface="Abadi Extra Light" panose="020B0204020104020204" pitchFamily="34" charset="0"/>
              </a:rPr>
              <a:t> de </a:t>
            </a:r>
            <a:r>
              <a:rPr lang="en-US" sz="1500" dirty="0" err="1">
                <a:latin typeface="Abadi Extra Light" panose="020B0204020104020204" pitchFamily="34" charset="0"/>
              </a:rPr>
              <a:t>conversão</a:t>
            </a:r>
            <a:r>
              <a:rPr lang="en-US" sz="1500" dirty="0">
                <a:latin typeface="Abadi Extra Light" panose="020B0204020104020204" pitchFamily="34" charset="0"/>
              </a:rPr>
              <a:t> </a:t>
            </a:r>
            <a:r>
              <a:rPr lang="en-US" sz="1500" dirty="0" err="1">
                <a:latin typeface="Abadi Extra Light" panose="020B0204020104020204" pitchFamily="34" charset="0"/>
              </a:rPr>
              <a:t>eletrônica</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que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característica</a:t>
            </a:r>
            <a:r>
              <a:rPr lang="en-US" sz="1500" dirty="0">
                <a:latin typeface="Abadi Extra Light" panose="020B0204020104020204" pitchFamily="34" charset="0"/>
              </a:rPr>
              <a:t> não linear. Essa </a:t>
            </a:r>
            <a:r>
              <a:rPr lang="en-US" sz="1500" dirty="0" err="1">
                <a:latin typeface="Abadi Extra Light" panose="020B0204020104020204" pitchFamily="34" charset="0"/>
              </a:rPr>
              <a:t>característica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rede causa alto </a:t>
            </a:r>
            <a:r>
              <a:rPr lang="en-US" sz="1500" dirty="0" err="1">
                <a:latin typeface="Abadi Extra Light" panose="020B0204020104020204" pitchFamily="34" charset="0"/>
              </a:rPr>
              <a:t>nível</a:t>
            </a:r>
            <a:r>
              <a:rPr lang="en-US" sz="1500" dirty="0">
                <a:latin typeface="Abadi Extra Light" panose="020B0204020104020204" pitchFamily="34" charset="0"/>
              </a:rPr>
              <a:t> de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 e </a:t>
            </a:r>
            <a:r>
              <a:rPr lang="en-US" sz="1500" dirty="0" err="1">
                <a:latin typeface="Abadi Extra Light" panose="020B0204020104020204" pitchFamily="34" charset="0"/>
              </a:rPr>
              <a:t>outras</a:t>
            </a:r>
            <a:r>
              <a:rPr lang="en-US" sz="1500" dirty="0">
                <a:latin typeface="Abadi Extra Light" panose="020B0204020104020204" pitchFamily="34" charset="0"/>
              </a:rPr>
              <a:t> </a:t>
            </a:r>
            <a:r>
              <a:rPr lang="en-US" sz="1500" dirty="0" err="1">
                <a:latin typeface="Abadi Extra Light" panose="020B0204020104020204" pitchFamily="34" charset="0"/>
              </a:rPr>
              <a:t>distorções</a:t>
            </a:r>
            <a:r>
              <a:rPr lang="en-US" sz="1500" dirty="0">
                <a:latin typeface="Abadi Extra Light" panose="020B0204020104020204" pitchFamily="34" charset="0"/>
              </a:rPr>
              <a:t> que </a:t>
            </a:r>
            <a:r>
              <a:rPr lang="en-US" sz="1500" dirty="0" err="1">
                <a:latin typeface="Abadi Extra Light" panose="020B0204020104020204" pitchFamily="34" charset="0"/>
              </a:rPr>
              <a:t>podem</a:t>
            </a:r>
            <a:r>
              <a:rPr lang="en-US" sz="1500" dirty="0">
                <a:latin typeface="Abadi Extra Light" panose="020B0204020104020204" pitchFamily="34" charset="0"/>
              </a:rPr>
              <a:t> </a:t>
            </a:r>
            <a:r>
              <a:rPr lang="en-US" sz="1500" dirty="0" err="1">
                <a:latin typeface="Abadi Extra Light" panose="020B0204020104020204" pitchFamily="34" charset="0"/>
              </a:rPr>
              <a:t>afetar</a:t>
            </a:r>
            <a:r>
              <a:rPr lang="en-US" sz="1500" dirty="0">
                <a:latin typeface="Abadi Extra Light" panose="020B0204020104020204" pitchFamily="34" charset="0"/>
              </a:rPr>
              <a:t>, </a:t>
            </a:r>
            <a:r>
              <a:rPr lang="en-US" sz="1500" dirty="0" err="1">
                <a:latin typeface="Abadi Extra Light" panose="020B0204020104020204" pitchFamily="34" charset="0"/>
              </a:rPr>
              <a:t>dependendo</a:t>
            </a:r>
            <a:r>
              <a:rPr lang="en-US" sz="1500" dirty="0">
                <a:latin typeface="Abadi Extra Light" panose="020B0204020104020204" pitchFamily="34" charset="0"/>
              </a:rPr>
              <a:t> do </a:t>
            </a:r>
            <a:r>
              <a:rPr lang="en-US" sz="1500" dirty="0" err="1">
                <a:latin typeface="Abadi Extra Light" panose="020B0204020104020204" pitchFamily="34" charset="0"/>
              </a:rPr>
              <a:t>tipo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e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negativamente</a:t>
            </a:r>
            <a:r>
              <a:rPr lang="en-US" sz="1500" dirty="0">
                <a:latin typeface="Abadi Extra Light" panose="020B0204020104020204" pitchFamily="34" charset="0"/>
              </a:rPr>
              <a:t> a </a:t>
            </a:r>
            <a:r>
              <a:rPr lang="en-US" sz="1500" dirty="0" err="1">
                <a:latin typeface="Abadi Extra Light" panose="020B0204020104020204" pitchFamily="34" charset="0"/>
              </a:rPr>
              <a:t>entrega</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 rede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questão</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A </a:t>
            </a:r>
            <a:r>
              <a:rPr lang="en-US" sz="1500" dirty="0" err="1">
                <a:latin typeface="Abadi Extra Light" panose="020B0204020104020204" pitchFamily="34" charset="0"/>
              </a:rPr>
              <a:t>partir</a:t>
            </a:r>
            <a:r>
              <a:rPr lang="en-US" sz="1500" dirty="0">
                <a:latin typeface="Abadi Extra Light" panose="020B0204020104020204" pitchFamily="34" charset="0"/>
              </a:rPr>
              <a:t> de agora </a:t>
            </a:r>
            <a:r>
              <a:rPr lang="en-US" sz="1500" dirty="0" err="1">
                <a:latin typeface="Abadi Extra Light" panose="020B0204020104020204" pitchFamily="34" charset="0"/>
              </a:rPr>
              <a:t>iremos</a:t>
            </a:r>
            <a:r>
              <a:rPr lang="en-US" sz="1500" dirty="0">
                <a:latin typeface="Abadi Extra Light" panose="020B0204020104020204" pitchFamily="34" charset="0"/>
              </a:rPr>
              <a:t> </a:t>
            </a:r>
            <a:r>
              <a:rPr lang="en-US" sz="1500" dirty="0" err="1">
                <a:latin typeface="Abadi Extra Light" panose="020B0204020104020204" pitchFamily="34" charset="0"/>
              </a:rPr>
              <a:t>analisar</a:t>
            </a:r>
            <a:r>
              <a:rPr lang="en-US" sz="1500" dirty="0">
                <a:latin typeface="Abadi Extra Light" panose="020B0204020104020204" pitchFamily="34" charset="0"/>
              </a:rPr>
              <a:t> o </a:t>
            </a:r>
            <a:r>
              <a:rPr lang="en-US" sz="1500" dirty="0" err="1">
                <a:latin typeface="Abadi Extra Light" panose="020B0204020104020204" pitchFamily="34" charset="0"/>
              </a:rPr>
              <a:t>impacto</a:t>
            </a:r>
            <a:r>
              <a:rPr lang="en-US" sz="1500" dirty="0">
                <a:latin typeface="Abadi Extra Light" panose="020B0204020104020204" pitchFamily="34" charset="0"/>
              </a:rPr>
              <a:t> dos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238" name="Google Shape;2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384</a:t>
            </a:fld>
            <a:endParaRPr/>
          </a:p>
        </p:txBody>
      </p:sp>
    </p:spTree>
    <p:extLst>
      <p:ext uri="{BB962C8B-B14F-4D97-AF65-F5344CB8AC3E}">
        <p14:creationId xmlns:p14="http://schemas.microsoft.com/office/powerpoint/2010/main" val="100776046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500" b="1" dirty="0">
                <a:latin typeface="Abadi Extra Light" panose="020B0204020104020204" pitchFamily="34" charset="0"/>
              </a:rPr>
              <a:t>PERFIL DE CONSUMO DE ENERGIA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Antes de </a:t>
            </a:r>
            <a:r>
              <a:rPr lang="en-US" sz="1500" dirty="0" err="1">
                <a:latin typeface="Abadi Extra Light" panose="020B0204020104020204" pitchFamily="34" charset="0"/>
              </a:rPr>
              <a:t>entrar</a:t>
            </a:r>
            <a:r>
              <a:rPr lang="en-US" sz="1500" dirty="0">
                <a:latin typeface="Abadi Extra Light" panose="020B0204020104020204" pitchFamily="34" charset="0"/>
              </a:rPr>
              <a:t> no </a:t>
            </a:r>
            <a:r>
              <a:rPr lang="en-US" sz="1500" dirty="0" err="1">
                <a:latin typeface="Abadi Extra Light" panose="020B0204020104020204" pitchFamily="34" charset="0"/>
              </a:rPr>
              <a:t>impacto</a:t>
            </a:r>
            <a:r>
              <a:rPr lang="en-US" sz="1500" dirty="0">
                <a:latin typeface="Abadi Extra Light" panose="020B0204020104020204" pitchFamily="34" charset="0"/>
              </a:rPr>
              <a:t> do VE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elétrica</a:t>
            </a:r>
            <a:r>
              <a:rPr lang="en-US" sz="1500" dirty="0">
                <a:latin typeface="Abadi Extra Light" panose="020B0204020104020204" pitchFamily="34" charset="0"/>
              </a:rPr>
              <a:t>, é </a:t>
            </a:r>
            <a:r>
              <a:rPr lang="en-US" sz="1500" dirty="0" err="1">
                <a:latin typeface="Abadi Extra Light" panose="020B0204020104020204" pitchFamily="34" charset="0"/>
              </a:rPr>
              <a:t>importante</a:t>
            </a:r>
            <a:r>
              <a:rPr lang="en-US" sz="1500" dirty="0">
                <a:latin typeface="Abadi Extra Light" panose="020B0204020104020204" pitchFamily="34" charset="0"/>
              </a:rPr>
              <a:t> </a:t>
            </a:r>
            <a:r>
              <a:rPr lang="en-US" sz="1500" dirty="0" err="1">
                <a:latin typeface="Abadi Extra Light" panose="020B0204020104020204" pitchFamily="34" charset="0"/>
              </a:rPr>
              <a:t>entender</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ocorre</a:t>
            </a:r>
            <a:r>
              <a:rPr lang="en-US" sz="1500" dirty="0">
                <a:latin typeface="Abadi Extra Light" panose="020B0204020104020204" pitchFamily="34" charset="0"/>
              </a:rPr>
              <a:t> </a:t>
            </a:r>
            <a:r>
              <a:rPr lang="en-US" sz="1500" dirty="0" err="1">
                <a:latin typeface="Abadi Extra Light" panose="020B0204020104020204" pitchFamily="34" charset="0"/>
              </a:rPr>
              <a:t>eletricamente</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de um </a:t>
            </a:r>
            <a:r>
              <a:rPr lang="en-US" sz="1500" dirty="0" err="1">
                <a:latin typeface="Abadi Extra Light" panose="020B0204020104020204" pitchFamily="34" charset="0"/>
              </a:rPr>
              <a:t>veículo</a:t>
            </a:r>
            <a:r>
              <a:rPr lang="en-US" sz="1500" dirty="0">
                <a:latin typeface="Abadi Extra Light" panose="020B0204020104020204" pitchFamily="34" charset="0"/>
              </a:rPr>
              <a:t> e </a:t>
            </a:r>
            <a:r>
              <a:rPr lang="en-US" sz="1500" dirty="0" err="1">
                <a:latin typeface="Abadi Extra Light" panose="020B0204020104020204" pitchFamily="34" charset="0"/>
              </a:rPr>
              <a:t>entender</a:t>
            </a:r>
            <a:r>
              <a:rPr lang="en-US" sz="1500" dirty="0">
                <a:latin typeface="Abadi Extra Light" panose="020B0204020104020204" pitchFamily="34" charset="0"/>
              </a:rPr>
              <a:t> o </a:t>
            </a:r>
            <a:r>
              <a:rPr lang="en-US" sz="1500" dirty="0" err="1">
                <a:latin typeface="Abadi Extra Light" panose="020B0204020104020204" pitchFamily="34" charset="0"/>
              </a:rPr>
              <a:t>perfil</a:t>
            </a:r>
            <a:r>
              <a:rPr lang="en-US" sz="1500" dirty="0">
                <a:latin typeface="Abadi Extra Light" panose="020B0204020104020204" pitchFamily="34" charset="0"/>
              </a:rPr>
              <a:t> de </a:t>
            </a:r>
            <a:r>
              <a:rPr lang="en-US" sz="1500" dirty="0" err="1">
                <a:latin typeface="Abadi Extra Light" panose="020B0204020104020204" pitchFamily="34" charset="0"/>
              </a:rPr>
              <a:t>consumo</a:t>
            </a:r>
            <a:r>
              <a:rPr lang="en-US" sz="1500" dirty="0">
                <a:latin typeface="Abadi Extra Light" panose="020B0204020104020204" pitchFamily="34" charset="0"/>
              </a:rPr>
              <a:t>. </a:t>
            </a:r>
            <a:r>
              <a:rPr lang="en-US" sz="1500" dirty="0" err="1">
                <a:latin typeface="Abadi Extra Light" panose="020B0204020104020204" pitchFamily="34" charset="0"/>
              </a:rPr>
              <a:t>Devemos</a:t>
            </a:r>
            <a:r>
              <a:rPr lang="en-US" sz="1500" dirty="0">
                <a:latin typeface="Abadi Extra Light" panose="020B0204020104020204" pitchFamily="34" charset="0"/>
              </a:rPr>
              <a:t> </a:t>
            </a:r>
            <a:r>
              <a:rPr lang="en-US" sz="1500" dirty="0" err="1">
                <a:latin typeface="Abadi Extra Light" panose="020B0204020104020204" pitchFamily="34" charset="0"/>
              </a:rPr>
              <a:t>salientar</a:t>
            </a:r>
            <a:r>
              <a:rPr lang="en-US" sz="1500" dirty="0">
                <a:latin typeface="Abadi Extra Light" panose="020B0204020104020204" pitchFamily="34" charset="0"/>
              </a:rPr>
              <a:t> que as </a:t>
            </a:r>
            <a:r>
              <a:rPr lang="en-US" sz="1500" dirty="0" err="1">
                <a:latin typeface="Abadi Extra Light" panose="020B0204020104020204" pitchFamily="34" charset="0"/>
              </a:rPr>
              <a:t>curvas</a:t>
            </a:r>
            <a:r>
              <a:rPr lang="en-US" sz="1500" dirty="0">
                <a:latin typeface="Abadi Extra Light" panose="020B0204020104020204" pitchFamily="34" charset="0"/>
              </a:rPr>
              <a:t> e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aqui</a:t>
            </a:r>
            <a:r>
              <a:rPr lang="en-US" sz="1500" dirty="0">
                <a:latin typeface="Abadi Extra Light" panose="020B0204020104020204" pitchFamily="34" charset="0"/>
              </a:rPr>
              <a:t> </a:t>
            </a:r>
            <a:r>
              <a:rPr lang="en-US" sz="1500" dirty="0" err="1">
                <a:latin typeface="Abadi Extra Light" panose="020B0204020104020204" pitchFamily="34" charset="0"/>
              </a:rPr>
              <a:t>apresentadas</a:t>
            </a:r>
            <a:r>
              <a:rPr lang="en-US" sz="1500" dirty="0">
                <a:latin typeface="Abadi Extra Light" panose="020B0204020104020204" pitchFamily="34" charset="0"/>
              </a:rPr>
              <a:t> </a:t>
            </a:r>
            <a:r>
              <a:rPr lang="en-US" sz="1500" dirty="0" err="1">
                <a:latin typeface="Abadi Extra Light" panose="020B0204020104020204" pitchFamily="34" charset="0"/>
              </a:rPr>
              <a:t>sofrem</a:t>
            </a:r>
            <a:r>
              <a:rPr lang="en-US" sz="1500" dirty="0">
                <a:latin typeface="Abadi Extra Light" panose="020B0204020104020204" pitchFamily="34" charset="0"/>
              </a:rPr>
              <a:t> </a:t>
            </a:r>
            <a:r>
              <a:rPr lang="en-US" sz="1500" dirty="0" err="1">
                <a:latin typeface="Abadi Extra Light" panose="020B0204020104020204" pitchFamily="34" charset="0"/>
              </a:rPr>
              <a:t>alteração</a:t>
            </a:r>
            <a:r>
              <a:rPr lang="en-US" sz="1500" dirty="0">
                <a:latin typeface="Abadi Extra Light" panose="020B0204020104020204" pitchFamily="34" charset="0"/>
              </a:rPr>
              <a:t> </a:t>
            </a:r>
            <a:r>
              <a:rPr lang="en-US" sz="1500" dirty="0" err="1">
                <a:latin typeface="Abadi Extra Light" panose="020B0204020104020204" pitchFamily="34" charset="0"/>
              </a:rPr>
              <a:t>dependendo</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potência</a:t>
            </a:r>
            <a:r>
              <a:rPr lang="en-US" sz="1500" dirty="0">
                <a:latin typeface="Abadi Extra Light" panose="020B0204020104020204" pitchFamily="34" charset="0"/>
              </a:rPr>
              <a:t> e </a:t>
            </a:r>
            <a:r>
              <a:rPr lang="en-US" sz="1500" dirty="0" err="1">
                <a:latin typeface="Abadi Extra Light" panose="020B0204020104020204" pitchFamily="34" charset="0"/>
              </a:rPr>
              <a:t>carregador</a:t>
            </a:r>
            <a:r>
              <a:rPr lang="en-US" sz="1500" dirty="0">
                <a:latin typeface="Abadi Extra Light" panose="020B0204020104020204" pitchFamily="34" charset="0"/>
              </a:rPr>
              <a:t> </a:t>
            </a:r>
            <a:r>
              <a:rPr lang="en-US" sz="1500" dirty="0" err="1">
                <a:latin typeface="Abadi Extra Light" panose="020B0204020104020204" pitchFamily="34" charset="0"/>
              </a:rPr>
              <a:t>utilizado</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Na </a:t>
            </a:r>
            <a:r>
              <a:rPr lang="en-US" sz="1500" dirty="0" err="1">
                <a:latin typeface="Abadi Extra Light" panose="020B0204020104020204" pitchFamily="34" charset="0"/>
              </a:rPr>
              <a:t>mobilidade</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a:t>
            </a:r>
            <a:r>
              <a:rPr lang="en-US" sz="1500" dirty="0" err="1">
                <a:latin typeface="Abadi Extra Light" panose="020B0204020104020204" pitchFamily="34" charset="0"/>
              </a:rPr>
              <a:t>classificamos</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tipos</a:t>
            </a:r>
            <a:r>
              <a:rPr lang="en-US" sz="1500" dirty="0">
                <a:latin typeface="Abadi Extra Light" panose="020B0204020104020204" pitchFamily="34" charset="0"/>
              </a:rPr>
              <a:t> de </a:t>
            </a:r>
            <a:r>
              <a:rPr lang="en-US" sz="1500" dirty="0" err="1">
                <a:latin typeface="Abadi Extra Light" panose="020B0204020104020204" pitchFamily="34" charset="0"/>
              </a:rPr>
              <a:t>recargas</a:t>
            </a:r>
            <a:r>
              <a:rPr lang="en-US" sz="1500" dirty="0">
                <a:latin typeface="Abadi Extra Light" panose="020B0204020104020204" pitchFamily="34" charset="0"/>
              </a:rPr>
              <a:t> de </a:t>
            </a:r>
            <a:r>
              <a:rPr lang="en-US" sz="1500" dirty="0" err="1">
                <a:latin typeface="Abadi Extra Light" panose="020B0204020104020204" pitchFamily="34" charset="0"/>
              </a:rPr>
              <a:t>acordo</a:t>
            </a:r>
            <a:r>
              <a:rPr lang="en-US" sz="1500" dirty="0">
                <a:latin typeface="Abadi Extra Light" panose="020B0204020104020204" pitchFamily="34" charset="0"/>
              </a:rPr>
              <a:t> com o tempo </a:t>
            </a:r>
            <a:r>
              <a:rPr lang="en-US" sz="1500" dirty="0" err="1">
                <a:latin typeface="Abadi Extra Light" panose="020B0204020104020204" pitchFamily="34" charset="0"/>
              </a:rPr>
              <a:t>utilizado</a:t>
            </a:r>
            <a:r>
              <a:rPr lang="en-US" sz="1500" dirty="0">
                <a:latin typeface="Abadi Extra Light" panose="020B0204020104020204" pitchFamily="34" charset="0"/>
              </a:rPr>
              <a:t> para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recarga</a:t>
            </a:r>
            <a:r>
              <a:rPr lang="en-US" sz="1500" dirty="0">
                <a:latin typeface="Abadi Extra Light" panose="020B0204020104020204" pitchFamily="34" charset="0"/>
              </a:rPr>
              <a:t> de 80% , </a:t>
            </a:r>
            <a:r>
              <a:rPr lang="en-US" sz="1500" dirty="0" err="1">
                <a:latin typeface="Abadi Extra Light" panose="020B0204020104020204" pitchFamily="34" charset="0"/>
              </a:rPr>
              <a:t>fator</a:t>
            </a:r>
            <a:r>
              <a:rPr lang="en-US" sz="1500" dirty="0">
                <a:latin typeface="Abadi Extra Light" panose="020B0204020104020204" pitchFamily="34" charset="0"/>
              </a:rPr>
              <a:t> que </a:t>
            </a:r>
            <a:r>
              <a:rPr lang="en-US" sz="1500" dirty="0" err="1">
                <a:latin typeface="Abadi Extra Light" panose="020B0204020104020204" pitchFamily="34" charset="0"/>
              </a:rPr>
              <a:t>está</a:t>
            </a:r>
            <a:r>
              <a:rPr lang="en-US" sz="1500" dirty="0">
                <a:latin typeface="Abadi Extra Light" panose="020B0204020104020204" pitchFamily="34" charset="0"/>
              </a:rPr>
              <a:t> </a:t>
            </a:r>
            <a:r>
              <a:rPr lang="en-US" sz="1500" dirty="0" err="1">
                <a:latin typeface="Abadi Extra Light" panose="020B0204020104020204" pitchFamily="34" charset="0"/>
              </a:rPr>
              <a:t>diretamente</a:t>
            </a:r>
            <a:r>
              <a:rPr lang="en-US" sz="1500" dirty="0">
                <a:latin typeface="Abadi Extra Light" panose="020B0204020104020204" pitchFamily="34" charset="0"/>
              </a:rPr>
              <a:t> </a:t>
            </a:r>
            <a:r>
              <a:rPr lang="en-US" sz="1500" dirty="0" err="1">
                <a:latin typeface="Abadi Extra Light" panose="020B0204020104020204" pitchFamily="34" charset="0"/>
              </a:rPr>
              <a:t>relacionado</a:t>
            </a:r>
            <a:r>
              <a:rPr lang="en-US" sz="1500" dirty="0">
                <a:latin typeface="Abadi Extra Light" panose="020B0204020104020204" pitchFamily="34" charset="0"/>
              </a:rPr>
              <a:t> à </a:t>
            </a:r>
            <a:r>
              <a:rPr lang="en-US" sz="1500" dirty="0" err="1">
                <a:latin typeface="Abadi Extra Light" panose="020B0204020104020204" pitchFamily="34" charset="0"/>
              </a:rPr>
              <a:t>potência</a:t>
            </a:r>
            <a:r>
              <a:rPr lang="en-US" sz="1500" dirty="0">
                <a:latin typeface="Abadi Extra Light" panose="020B0204020104020204" pitchFamily="34" charset="0"/>
              </a:rPr>
              <a:t> do </a:t>
            </a:r>
            <a:r>
              <a:rPr lang="en-US" sz="1500" dirty="0" err="1">
                <a:latin typeface="Abadi Extra Light" panose="020B0204020104020204" pitchFamily="34" charset="0"/>
              </a:rPr>
              <a:t>carregador</a:t>
            </a:r>
            <a:r>
              <a:rPr lang="en-US" sz="1500" dirty="0">
                <a:latin typeface="Abadi Extra Light" panose="020B0204020104020204" pitchFamily="34" charset="0"/>
              </a:rPr>
              <a:t> </a:t>
            </a:r>
            <a:r>
              <a:rPr lang="en-US" sz="1500" dirty="0" err="1">
                <a:latin typeface="Abadi Extra Light" panose="020B0204020104020204" pitchFamily="34" charset="0"/>
              </a:rPr>
              <a:t>utilizado</a:t>
            </a:r>
            <a:r>
              <a:rPr lang="en-US" sz="1500" dirty="0">
                <a:latin typeface="Abadi Extra Light" panose="020B0204020104020204" pitchFamily="34" charset="0"/>
              </a:rPr>
              <a:t> no </a:t>
            </a:r>
            <a:r>
              <a:rPr lang="en-US" sz="1500" dirty="0" err="1">
                <a:latin typeface="Abadi Extra Light" panose="020B0204020104020204" pitchFamily="34" charset="0"/>
              </a:rPr>
              <a:t>processo</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Com </a:t>
            </a:r>
            <a:r>
              <a:rPr lang="en-US" sz="1500" dirty="0" err="1">
                <a:latin typeface="Abadi Extra Light" panose="020B0204020104020204" pitchFamily="34" charset="0"/>
              </a:rPr>
              <a:t>relação</a:t>
            </a:r>
            <a:r>
              <a:rPr lang="en-US" sz="1500" dirty="0">
                <a:latin typeface="Abadi Extra Light" panose="020B0204020104020204" pitchFamily="34" charset="0"/>
              </a:rPr>
              <a:t> </a:t>
            </a:r>
            <a:r>
              <a:rPr lang="en-US" sz="1500" dirty="0" err="1">
                <a:latin typeface="Abadi Extra Light" panose="020B0204020104020204" pitchFamily="34" charset="0"/>
              </a:rPr>
              <a:t>aos</a:t>
            </a:r>
            <a:r>
              <a:rPr lang="en-US" sz="1500" dirty="0">
                <a:latin typeface="Abadi Extra Light" panose="020B0204020104020204" pitchFamily="34" charset="0"/>
              </a:rPr>
              <a:t> </a:t>
            </a:r>
            <a:r>
              <a:rPr lang="en-US" sz="1500" dirty="0" err="1">
                <a:latin typeface="Abadi Extra Light" panose="020B0204020104020204" pitchFamily="34" charset="0"/>
              </a:rPr>
              <a:t>carregadores</a:t>
            </a:r>
            <a:r>
              <a:rPr lang="en-US" sz="1500" dirty="0">
                <a:latin typeface="Abadi Extra Light" panose="020B0204020104020204" pitchFamily="34" charset="0"/>
              </a:rPr>
              <a:t> lentos,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geral</a:t>
            </a:r>
            <a:r>
              <a:rPr lang="en-US" sz="1500" dirty="0">
                <a:latin typeface="Abadi Extra Light" panose="020B0204020104020204" pitchFamily="34" charset="0"/>
              </a:rPr>
              <a:t> </a:t>
            </a:r>
            <a:r>
              <a:rPr lang="en-US" sz="1500" dirty="0" err="1">
                <a:latin typeface="Abadi Extra Light" panose="020B0204020104020204" pitchFamily="34" charset="0"/>
              </a:rPr>
              <a:t>eles</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conectados</a:t>
            </a:r>
            <a:r>
              <a:rPr lang="en-US" sz="1500" dirty="0">
                <a:latin typeface="Abadi Extra Light" panose="020B0204020104020204" pitchFamily="34" charset="0"/>
              </a:rPr>
              <a:t> a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alimentação</a:t>
            </a:r>
            <a:r>
              <a:rPr lang="en-US" sz="1500" dirty="0">
                <a:latin typeface="Abadi Extra Light" panose="020B0204020104020204" pitchFamily="34" charset="0"/>
              </a:rPr>
              <a:t> </a:t>
            </a:r>
            <a:r>
              <a:rPr lang="en-US" sz="1500" dirty="0" err="1">
                <a:latin typeface="Abadi Extra Light" panose="020B0204020104020204" pitchFamily="34" charset="0"/>
              </a:rPr>
              <a:t>monofásica</a:t>
            </a:r>
            <a:r>
              <a:rPr lang="en-US" sz="1500" dirty="0">
                <a:latin typeface="Abadi Extra Light" panose="020B0204020104020204" pitchFamily="34" charset="0"/>
              </a:rPr>
              <a:t> de 220 V e </a:t>
            </a:r>
            <a:r>
              <a:rPr lang="en-US" sz="1500" dirty="0" err="1">
                <a:latin typeface="Abadi Extra Light" panose="020B0204020104020204" pitchFamily="34" charset="0"/>
              </a:rPr>
              <a:t>possuem</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potência</a:t>
            </a:r>
            <a:r>
              <a:rPr lang="en-US" sz="1500" dirty="0">
                <a:latin typeface="Abadi Extra Light" panose="020B0204020104020204" pitchFamily="34" charset="0"/>
              </a:rPr>
              <a:t> de </a:t>
            </a:r>
            <a:r>
              <a:rPr lang="en-US" sz="1500" dirty="0" err="1">
                <a:latin typeface="Abadi Extra Light" panose="020B0204020104020204" pitchFamily="34" charset="0"/>
              </a:rPr>
              <a:t>até</a:t>
            </a:r>
            <a:r>
              <a:rPr lang="en-US" sz="1500" dirty="0">
                <a:latin typeface="Abadi Extra Light" panose="020B0204020104020204" pitchFamily="34" charset="0"/>
              </a:rPr>
              <a:t> 7,4 kW. De </a:t>
            </a:r>
            <a:r>
              <a:rPr lang="en-US" sz="1500" dirty="0" err="1">
                <a:latin typeface="Abadi Extra Light" panose="020B0204020104020204" pitchFamily="34" charset="0"/>
              </a:rPr>
              <a:t>acordo</a:t>
            </a:r>
            <a:r>
              <a:rPr lang="en-US" sz="1500" dirty="0">
                <a:latin typeface="Abadi Extra Light" panose="020B0204020104020204" pitchFamily="34" charset="0"/>
              </a:rPr>
              <a:t> com a </a:t>
            </a:r>
            <a:r>
              <a:rPr lang="en-US" sz="1500" dirty="0" err="1">
                <a:latin typeface="Abadi Extra Light" panose="020B0204020104020204" pitchFamily="34" charset="0"/>
              </a:rPr>
              <a:t>sua</a:t>
            </a:r>
            <a:r>
              <a:rPr lang="en-US" sz="1500" dirty="0">
                <a:latin typeface="Abadi Extra Light" panose="020B0204020104020204" pitchFamily="34" charset="0"/>
              </a:rPr>
              <a:t> </a:t>
            </a:r>
            <a:r>
              <a:rPr lang="en-US" sz="1500" dirty="0" err="1">
                <a:latin typeface="Abadi Extra Light" panose="020B0204020104020204" pitchFamily="34" charset="0"/>
              </a:rPr>
              <a:t>curva</a:t>
            </a:r>
            <a:r>
              <a:rPr lang="en-US" sz="1500" dirty="0">
                <a:latin typeface="Abadi Extra Light" panose="020B0204020104020204" pitchFamily="34" charset="0"/>
              </a:rPr>
              <a:t> de carga </a:t>
            </a:r>
            <a:r>
              <a:rPr lang="en-US" sz="1500" dirty="0" err="1">
                <a:latin typeface="Abadi Extra Light" panose="020B0204020104020204" pitchFamily="34" charset="0"/>
              </a:rPr>
              <a:t>apresentada</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dura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torno</a:t>
            </a:r>
            <a:r>
              <a:rPr lang="en-US" sz="1500" dirty="0">
                <a:latin typeface="Abadi Extra Light" panose="020B0204020104020204" pitchFamily="34" charset="0"/>
              </a:rPr>
              <a:t> de 8 horas e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característica</a:t>
            </a:r>
            <a:r>
              <a:rPr lang="en-US" sz="1500" dirty="0">
                <a:latin typeface="Abadi Extra Light" panose="020B0204020104020204" pitchFamily="34" charset="0"/>
              </a:rPr>
              <a:t> </a:t>
            </a:r>
            <a:r>
              <a:rPr lang="en-US" sz="1500" dirty="0" err="1">
                <a:latin typeface="Abadi Extra Light" panose="020B0204020104020204" pitchFamily="34" charset="0"/>
              </a:rPr>
              <a:t>bem</a:t>
            </a:r>
            <a:r>
              <a:rPr lang="en-US" sz="1500" dirty="0">
                <a:latin typeface="Abadi Extra Light" panose="020B0204020104020204" pitchFamily="34" charset="0"/>
              </a:rPr>
              <a:t> linear e </a:t>
            </a:r>
            <a:r>
              <a:rPr lang="en-US" sz="1500" dirty="0" err="1">
                <a:latin typeface="Abadi Extra Light" panose="020B0204020104020204" pitchFamily="34" charset="0"/>
              </a:rPr>
              <a:t>constante</a:t>
            </a:r>
            <a:r>
              <a:rPr lang="en-US" sz="1500" dirty="0">
                <a:latin typeface="Abadi Extra Light" panose="020B0204020104020204" pitchFamily="34" charset="0"/>
              </a:rPr>
              <a:t>, </a:t>
            </a:r>
            <a:r>
              <a:rPr lang="en-US" sz="1500" dirty="0" err="1">
                <a:latin typeface="Abadi Extra Light" panose="020B0204020104020204" pitchFamily="34" charset="0"/>
              </a:rPr>
              <a:t>sofrendo</a:t>
            </a:r>
            <a:r>
              <a:rPr lang="en-US" sz="1500" dirty="0">
                <a:latin typeface="Abadi Extra Light" panose="020B0204020104020204" pitchFamily="34" charset="0"/>
              </a:rPr>
              <a:t> </a:t>
            </a:r>
            <a:r>
              <a:rPr lang="en-US" sz="1500" dirty="0" err="1">
                <a:latin typeface="Abadi Extra Light" panose="020B0204020104020204" pitchFamily="34" charset="0"/>
              </a:rPr>
              <a:t>poucas</a:t>
            </a:r>
            <a:r>
              <a:rPr lang="en-US" sz="1500" dirty="0">
                <a:latin typeface="Abadi Extra Light" panose="020B0204020104020204" pitchFamily="34" charset="0"/>
              </a:rPr>
              <a:t> </a:t>
            </a:r>
            <a:r>
              <a:rPr lang="en-US" sz="1500" dirty="0" err="1">
                <a:latin typeface="Abadi Extra Light" panose="020B0204020104020204" pitchFamily="34" charset="0"/>
              </a:rPr>
              <a:t>alterações</a:t>
            </a:r>
            <a:r>
              <a:rPr lang="en-US" sz="1500" dirty="0">
                <a:latin typeface="Abadi Extra Light" panose="020B0204020104020204" pitchFamily="34" charset="0"/>
              </a:rPr>
              <a:t> no </a:t>
            </a:r>
            <a:r>
              <a:rPr lang="en-US" sz="1500" dirty="0" err="1">
                <a:latin typeface="Abadi Extra Light" panose="020B0204020104020204" pitchFamily="34" charset="0"/>
              </a:rPr>
              <a:t>comportamento</a:t>
            </a:r>
            <a:r>
              <a:rPr lang="en-US" sz="1500" dirty="0">
                <a:latin typeface="Abadi Extra Light" panose="020B0204020104020204" pitchFamily="34" charset="0"/>
              </a:rPr>
              <a:t> da carga.</a:t>
            </a:r>
            <a:endParaRPr sz="1500" dirty="0">
              <a:latin typeface="Abadi Extra Light" panose="020B0204020104020204" pitchFamily="34" charset="0"/>
            </a:endParaRPr>
          </a:p>
          <a:p>
            <a:pPr marL="0" lvl="0" indent="0" algn="just" rtl="0">
              <a:spcBef>
                <a:spcPts val="0"/>
              </a:spcBef>
              <a:spcAft>
                <a:spcPts val="0"/>
              </a:spcAft>
              <a:buNone/>
            </a:pPr>
            <a:endParaRPr dirty="0">
              <a:latin typeface="Abadi Extra Light" panose="020B0204020104020204" pitchFamily="34" charset="0"/>
            </a:endParaRPr>
          </a:p>
        </p:txBody>
      </p:sp>
      <p:sp>
        <p:nvSpPr>
          <p:cNvPr id="247" name="Google Shape;24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385</a:t>
            </a:fld>
            <a:endParaRPr/>
          </a:p>
        </p:txBody>
      </p:sp>
    </p:spTree>
    <p:extLst>
      <p:ext uri="{BB962C8B-B14F-4D97-AF65-F5344CB8AC3E}">
        <p14:creationId xmlns:p14="http://schemas.microsoft.com/office/powerpoint/2010/main" val="377749653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PERFIL DE CONSUMO DE ENERGIA</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carregadores</a:t>
            </a:r>
            <a:r>
              <a:rPr lang="en-US" sz="1500" dirty="0">
                <a:latin typeface="Abadi Extra Light" panose="020B0204020104020204" pitchFamily="34" charset="0"/>
              </a:rPr>
              <a:t> de carga semi-</a:t>
            </a:r>
            <a:r>
              <a:rPr lang="en-US" sz="1500" dirty="0" err="1">
                <a:latin typeface="Abadi Extra Light" panose="020B0204020104020204" pitchFamily="34" charset="0"/>
              </a:rPr>
              <a:t>rápida</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alimentados</a:t>
            </a:r>
            <a:r>
              <a:rPr lang="en-US" sz="1500" dirty="0">
                <a:latin typeface="Abadi Extra Light" panose="020B0204020104020204" pitchFamily="34" charset="0"/>
              </a:rPr>
              <a:t> por </a:t>
            </a:r>
            <a:r>
              <a:rPr lang="en-US" sz="1500" dirty="0" err="1">
                <a:latin typeface="Abadi Extra Light" panose="020B0204020104020204" pitchFamily="34" charset="0"/>
              </a:rPr>
              <a:t>uma</a:t>
            </a:r>
            <a:r>
              <a:rPr lang="en-US" sz="1500" dirty="0">
                <a:latin typeface="Abadi Extra Light" panose="020B0204020104020204" pitchFamily="34" charset="0"/>
              </a:rPr>
              <a:t> rede </a:t>
            </a:r>
            <a:r>
              <a:rPr lang="en-US" sz="1500" dirty="0" err="1">
                <a:latin typeface="Abadi Extra Light" panose="020B0204020104020204" pitchFamily="34" charset="0"/>
              </a:rPr>
              <a:t>trifásica</a:t>
            </a:r>
            <a:r>
              <a:rPr lang="en-US" sz="1500" dirty="0">
                <a:latin typeface="Abadi Extra Light" panose="020B0204020104020204" pitchFamily="34" charset="0"/>
              </a:rPr>
              <a:t> de 380 V e </a:t>
            </a:r>
            <a:r>
              <a:rPr lang="en-US" sz="1500" dirty="0" err="1">
                <a:latin typeface="Abadi Extra Light" panose="020B0204020104020204" pitchFamily="34" charset="0"/>
              </a:rPr>
              <a:t>tem</a:t>
            </a:r>
            <a:r>
              <a:rPr lang="en-US" sz="1500" dirty="0">
                <a:latin typeface="Abadi Extra Light" panose="020B0204020104020204" pitchFamily="34" charset="0"/>
              </a:rPr>
              <a:t> </a:t>
            </a:r>
            <a:r>
              <a:rPr lang="en-US" sz="1500" dirty="0" err="1">
                <a:latin typeface="Abadi Extra Light" panose="020B0204020104020204" pitchFamily="34" charset="0"/>
              </a:rPr>
              <a:t>potência</a:t>
            </a:r>
            <a:r>
              <a:rPr lang="en-US" sz="1500" dirty="0">
                <a:latin typeface="Abadi Extra Light" panose="020B0204020104020204" pitchFamily="34" charset="0"/>
              </a:rPr>
              <a:t> de </a:t>
            </a:r>
            <a:r>
              <a:rPr lang="en-US" sz="1500" dirty="0" err="1">
                <a:latin typeface="Abadi Extra Light" panose="020B0204020104020204" pitchFamily="34" charset="0"/>
              </a:rPr>
              <a:t>até</a:t>
            </a:r>
            <a:r>
              <a:rPr lang="en-US" sz="1500" dirty="0">
                <a:latin typeface="Abadi Extra Light" panose="020B0204020104020204" pitchFamily="34" charset="0"/>
              </a:rPr>
              <a:t> 22 kW.</a:t>
            </a:r>
            <a:endParaRPr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Nota-se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sua</a:t>
            </a:r>
            <a:r>
              <a:rPr lang="en-US" sz="1500" dirty="0">
                <a:latin typeface="Abadi Extra Light" panose="020B0204020104020204" pitchFamily="34" charset="0"/>
              </a:rPr>
              <a:t> </a:t>
            </a:r>
            <a:r>
              <a:rPr lang="en-US" sz="1500" dirty="0" err="1">
                <a:latin typeface="Abadi Extra Light" panose="020B0204020104020204" pitchFamily="34" charset="0"/>
              </a:rPr>
              <a:t>curva</a:t>
            </a:r>
            <a:r>
              <a:rPr lang="en-US" sz="1500" dirty="0">
                <a:latin typeface="Abadi Extra Light" panose="020B0204020104020204" pitchFamily="34" charset="0"/>
              </a:rPr>
              <a:t> de </a:t>
            </a:r>
            <a:r>
              <a:rPr lang="en-US" sz="1500" dirty="0" err="1">
                <a:latin typeface="Abadi Extra Light" panose="020B0204020104020204" pitchFamily="34" charset="0"/>
              </a:rPr>
              <a:t>consumo</a:t>
            </a:r>
            <a:r>
              <a:rPr lang="en-US" sz="1500" dirty="0">
                <a:latin typeface="Abadi Extra Light" panose="020B0204020104020204" pitchFamily="34" charset="0"/>
              </a:rPr>
              <a:t> que a </a:t>
            </a:r>
            <a:r>
              <a:rPr lang="en-US" sz="1500" dirty="0" err="1">
                <a:latin typeface="Abadi Extra Light" panose="020B0204020104020204" pitchFamily="34" charset="0"/>
              </a:rPr>
              <a:t>energia</a:t>
            </a:r>
            <a:r>
              <a:rPr lang="en-US" sz="1500" dirty="0">
                <a:latin typeface="Abadi Extra Light" panose="020B0204020104020204" pitchFamily="34" charset="0"/>
              </a:rPr>
              <a:t> total </a:t>
            </a:r>
            <a:r>
              <a:rPr lang="en-US" sz="1500" dirty="0" err="1">
                <a:latin typeface="Abadi Extra Light" panose="020B0204020104020204" pitchFamily="34" charset="0"/>
              </a:rPr>
              <a:t>consumida</a:t>
            </a:r>
            <a:r>
              <a:rPr lang="en-US" sz="1500" dirty="0">
                <a:latin typeface="Abadi Extra Light" panose="020B0204020104020204" pitchFamily="34" charset="0"/>
              </a:rPr>
              <a:t> </a:t>
            </a:r>
            <a:r>
              <a:rPr lang="en-US" sz="1500" dirty="0" err="1">
                <a:latin typeface="Abadi Extra Light" panose="020B0204020104020204" pitchFamily="34" charset="0"/>
              </a:rPr>
              <a:t>permanece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torno</a:t>
            </a:r>
            <a:r>
              <a:rPr lang="en-US" sz="1500" dirty="0">
                <a:latin typeface="Abadi Extra Light" panose="020B0204020104020204" pitchFamily="34" charset="0"/>
              </a:rPr>
              <a:t> de 20 kW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correspondente</a:t>
            </a:r>
            <a:r>
              <a:rPr lang="en-US" sz="1500" dirty="0">
                <a:latin typeface="Abadi Extra Light" panose="020B0204020104020204" pitchFamily="34" charset="0"/>
              </a:rPr>
              <a:t> à 80% da carga total de </a:t>
            </a:r>
            <a:r>
              <a:rPr lang="en-US" sz="1500" dirty="0" err="1">
                <a:latin typeface="Abadi Extra Light" panose="020B0204020104020204" pitchFamily="34" charset="0"/>
              </a:rPr>
              <a:t>veículo</a:t>
            </a:r>
            <a:r>
              <a:rPr lang="en-US" sz="1500" dirty="0">
                <a:latin typeface="Abadi Extra Light" panose="020B0204020104020204" pitchFamily="34" charset="0"/>
              </a:rPr>
              <a:t> e logo </a:t>
            </a:r>
            <a:r>
              <a:rPr lang="en-US" sz="1500" dirty="0" err="1">
                <a:latin typeface="Abadi Extra Light" panose="020B0204020104020204" pitchFamily="34" charset="0"/>
              </a:rPr>
              <a:t>após</a:t>
            </a:r>
            <a:r>
              <a:rPr lang="en-US" sz="1500" dirty="0">
                <a:latin typeface="Abadi Extra Light" panose="020B0204020104020204" pitchFamily="34" charset="0"/>
              </a:rPr>
              <a:t> </a:t>
            </a:r>
            <a:r>
              <a:rPr lang="en-US" sz="1500" dirty="0" err="1">
                <a:latin typeface="Abadi Extra Light" panose="020B0204020104020204" pitchFamily="34" charset="0"/>
              </a:rPr>
              <a:t>diminui</a:t>
            </a:r>
            <a:r>
              <a:rPr lang="en-US" sz="1500" dirty="0">
                <a:latin typeface="Abadi Extra Light" panose="020B0204020104020204" pitchFamily="34" charset="0"/>
              </a:rPr>
              <a:t> </a:t>
            </a:r>
            <a:r>
              <a:rPr lang="en-US" sz="1500" dirty="0" err="1">
                <a:latin typeface="Abadi Extra Light" panose="020B0204020104020204" pitchFamily="34" charset="0"/>
              </a:rPr>
              <a:t>gradativamente</a:t>
            </a:r>
            <a:r>
              <a:rPr lang="en-US" sz="1500" dirty="0">
                <a:latin typeface="Abadi Extra Light" panose="020B0204020104020204" pitchFamily="34" charset="0"/>
              </a:rPr>
              <a:t> o </a:t>
            </a:r>
            <a:r>
              <a:rPr lang="en-US" sz="1500" dirty="0" err="1">
                <a:latin typeface="Abadi Extra Light" panose="020B0204020104020204" pitchFamily="34" charset="0"/>
              </a:rPr>
              <a:t>consumo</a:t>
            </a:r>
            <a:r>
              <a:rPr lang="en-US" sz="1500" dirty="0">
                <a:latin typeface="Abadi Extra Light" panose="020B0204020104020204" pitchFamily="34" charset="0"/>
              </a:rPr>
              <a:t> e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o final da </a:t>
            </a:r>
            <a:r>
              <a:rPr lang="en-US" sz="1500" dirty="0" err="1">
                <a:latin typeface="Abadi Extra Light" panose="020B0204020104020204" pitchFamily="34" charset="0"/>
              </a:rPr>
              <a:t>recarga</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
        <p:nvSpPr>
          <p:cNvPr id="257" name="Google Shape;25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386</a:t>
            </a:fld>
            <a:endParaRPr/>
          </a:p>
        </p:txBody>
      </p:sp>
    </p:spTree>
    <p:extLst>
      <p:ext uri="{BB962C8B-B14F-4D97-AF65-F5344CB8AC3E}">
        <p14:creationId xmlns:p14="http://schemas.microsoft.com/office/powerpoint/2010/main" val="1355598936"/>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chemeClr val="dk1"/>
              </a:buClr>
              <a:buSzPts val="1400"/>
              <a:buFont typeface="Arial"/>
              <a:buNone/>
              <a:tabLst/>
              <a:defRPr/>
            </a:pPr>
            <a:r>
              <a:rPr lang="en-US" sz="1500" b="1" dirty="0">
                <a:latin typeface="Abadi Extra Light" panose="020B0204020104020204" pitchFamily="34" charset="0"/>
              </a:rPr>
              <a:t>PERFIL DE CONSUMO DE ENERGIA</a:t>
            </a:r>
          </a:p>
          <a:p>
            <a:pPr marL="0" lvl="0" indent="0" algn="just" rtl="0">
              <a:spcBef>
                <a:spcPts val="0"/>
              </a:spcBef>
              <a:spcAft>
                <a:spcPts val="0"/>
              </a:spcAft>
              <a:buClr>
                <a:schemeClr val="dk1"/>
              </a:buClr>
              <a:buFont typeface="Arial"/>
              <a:buNone/>
            </a:pPr>
            <a:endParaRPr lang="en-US" sz="1500" dirty="0">
              <a:latin typeface="Abadi Extra Light" panose="020B0204020104020204" pitchFamily="34" charset="0"/>
            </a:endParaRPr>
          </a:p>
          <a:p>
            <a:pPr marL="0" lvl="0" indent="0" algn="just" rtl="0">
              <a:spcBef>
                <a:spcPts val="0"/>
              </a:spcBef>
              <a:spcAft>
                <a:spcPts val="0"/>
              </a:spcAft>
              <a:buClr>
                <a:schemeClr val="dk1"/>
              </a:buClr>
              <a:buFont typeface="Arial"/>
              <a:buNone/>
            </a:pP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carregadores</a:t>
            </a:r>
            <a:r>
              <a:rPr lang="en-US" sz="1500" dirty="0">
                <a:latin typeface="Abadi Extra Light" panose="020B0204020104020204" pitchFamily="34" charset="0"/>
              </a:rPr>
              <a:t> de carga </a:t>
            </a:r>
            <a:r>
              <a:rPr lang="en-US" sz="1500" dirty="0" err="1">
                <a:latin typeface="Abadi Extra Light" panose="020B0204020104020204" pitchFamily="34" charset="0"/>
              </a:rPr>
              <a:t>rápida</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alimentados</a:t>
            </a:r>
            <a:r>
              <a:rPr lang="en-US" sz="1500" dirty="0">
                <a:latin typeface="Abadi Extra Light" panose="020B0204020104020204" pitchFamily="34" charset="0"/>
              </a:rPr>
              <a:t> por </a:t>
            </a:r>
            <a:r>
              <a:rPr lang="en-US" sz="1500" dirty="0" err="1">
                <a:latin typeface="Abadi Extra Light" panose="020B0204020104020204" pitchFamily="34" charset="0"/>
              </a:rPr>
              <a:t>uma</a:t>
            </a:r>
            <a:r>
              <a:rPr lang="en-US" sz="1500" dirty="0">
                <a:latin typeface="Abadi Extra Light" panose="020B0204020104020204" pitchFamily="34" charset="0"/>
              </a:rPr>
              <a:t> rede </a:t>
            </a:r>
            <a:r>
              <a:rPr lang="en-US" sz="1500" dirty="0" err="1">
                <a:latin typeface="Abadi Extra Light" panose="020B0204020104020204" pitchFamily="34" charset="0"/>
              </a:rPr>
              <a:t>trifásica</a:t>
            </a:r>
            <a:r>
              <a:rPr lang="en-US" sz="1500" dirty="0">
                <a:latin typeface="Abadi Extra Light" panose="020B0204020104020204" pitchFamily="34" charset="0"/>
              </a:rPr>
              <a:t> de 380 V 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geral</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a:t>
            </a:r>
            <a:r>
              <a:rPr lang="en-US" sz="1500" dirty="0" err="1">
                <a:latin typeface="Abadi Extra Light" panose="020B0204020104020204" pitchFamily="34" charset="0"/>
              </a:rPr>
              <a:t>potência</a:t>
            </a:r>
            <a:r>
              <a:rPr lang="en-US" sz="1500" dirty="0">
                <a:latin typeface="Abadi Extra Light" panose="020B0204020104020204" pitchFamily="34" charset="0"/>
              </a:rPr>
              <a:t> de </a:t>
            </a:r>
            <a:r>
              <a:rPr lang="en-US" sz="1500" dirty="0" err="1">
                <a:latin typeface="Abadi Extra Light" panose="020B0204020104020204" pitchFamily="34" charset="0"/>
              </a:rPr>
              <a:t>até</a:t>
            </a:r>
            <a:r>
              <a:rPr lang="en-US" sz="1500" dirty="0">
                <a:latin typeface="Abadi Extra Light" panose="020B0204020104020204" pitchFamily="34" charset="0"/>
              </a:rPr>
              <a:t> 40 kW.</a:t>
            </a:r>
            <a:endParaRPr sz="1500" dirty="0">
              <a:latin typeface="Abadi Extra Light" panose="020B0204020104020204" pitchFamily="34" charset="0"/>
            </a:endParaRPr>
          </a:p>
          <a:p>
            <a:pPr marL="0" lvl="0" indent="0" algn="just" rtl="0">
              <a:spcBef>
                <a:spcPts val="0"/>
              </a:spcBef>
              <a:spcAft>
                <a:spcPts val="0"/>
              </a:spcAft>
              <a:buClr>
                <a:schemeClr val="dk1"/>
              </a:buClr>
              <a:buFont typeface="Arial"/>
              <a:buNone/>
            </a:pPr>
            <a:r>
              <a:rPr lang="en-US" sz="1500" dirty="0">
                <a:latin typeface="Abadi Extra Light" panose="020B0204020104020204" pitchFamily="34" charset="0"/>
              </a:rPr>
              <a:t>Nota-se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sua</a:t>
            </a:r>
            <a:r>
              <a:rPr lang="en-US" sz="1500" dirty="0">
                <a:latin typeface="Abadi Extra Light" panose="020B0204020104020204" pitchFamily="34" charset="0"/>
              </a:rPr>
              <a:t> </a:t>
            </a:r>
            <a:r>
              <a:rPr lang="en-US" sz="1500" dirty="0" err="1">
                <a:latin typeface="Abadi Extra Light" panose="020B0204020104020204" pitchFamily="34" charset="0"/>
              </a:rPr>
              <a:t>curva</a:t>
            </a:r>
            <a:r>
              <a:rPr lang="en-US" sz="1500" dirty="0">
                <a:latin typeface="Abadi Extra Light" panose="020B0204020104020204" pitchFamily="34" charset="0"/>
              </a:rPr>
              <a:t> de </a:t>
            </a:r>
            <a:r>
              <a:rPr lang="en-US" sz="1500" dirty="0" err="1">
                <a:latin typeface="Abadi Extra Light" panose="020B0204020104020204" pitchFamily="34" charset="0"/>
              </a:rPr>
              <a:t>consumo</a:t>
            </a:r>
            <a:r>
              <a:rPr lang="en-US" sz="1500" dirty="0">
                <a:latin typeface="Abadi Extra Light" panose="020B0204020104020204" pitchFamily="34" charset="0"/>
              </a:rPr>
              <a:t> que a </a:t>
            </a:r>
            <a:r>
              <a:rPr lang="en-US" sz="1500" dirty="0" err="1">
                <a:latin typeface="Abadi Extra Light" panose="020B0204020104020204" pitchFamily="34" charset="0"/>
              </a:rPr>
              <a:t>energia</a:t>
            </a:r>
            <a:r>
              <a:rPr lang="en-US" sz="1500" dirty="0">
                <a:latin typeface="Abadi Extra Light" panose="020B0204020104020204" pitchFamily="34" charset="0"/>
              </a:rPr>
              <a:t> total </a:t>
            </a:r>
            <a:r>
              <a:rPr lang="en-US" sz="1500" dirty="0" err="1">
                <a:latin typeface="Abadi Extra Light" panose="020B0204020104020204" pitchFamily="34" charset="0"/>
              </a:rPr>
              <a:t>consumida</a:t>
            </a:r>
            <a:r>
              <a:rPr lang="en-US" sz="1500" dirty="0">
                <a:latin typeface="Abadi Extra Light" panose="020B0204020104020204" pitchFamily="34" charset="0"/>
              </a:rPr>
              <a:t> </a:t>
            </a:r>
            <a:r>
              <a:rPr lang="en-US" sz="1500" dirty="0" err="1">
                <a:latin typeface="Abadi Extra Light" panose="020B0204020104020204" pitchFamily="34" charset="0"/>
              </a:rPr>
              <a:t>permanece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torno</a:t>
            </a:r>
            <a:r>
              <a:rPr lang="en-US" sz="1500" dirty="0">
                <a:latin typeface="Abadi Extra Light" panose="020B0204020104020204" pitchFamily="34" charset="0"/>
              </a:rPr>
              <a:t> de 38 kW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correspondente</a:t>
            </a:r>
            <a:r>
              <a:rPr lang="en-US" sz="1500" dirty="0">
                <a:latin typeface="Abadi Extra Light" panose="020B0204020104020204" pitchFamily="34" charset="0"/>
              </a:rPr>
              <a:t> à 80% da carga total de </a:t>
            </a:r>
            <a:r>
              <a:rPr lang="en-US" sz="1500" dirty="0" err="1">
                <a:latin typeface="Abadi Extra Light" panose="020B0204020104020204" pitchFamily="34" charset="0"/>
              </a:rPr>
              <a:t>veículo</a:t>
            </a:r>
            <a:r>
              <a:rPr lang="en-US" sz="1500" dirty="0">
                <a:latin typeface="Abadi Extra Light" panose="020B0204020104020204" pitchFamily="34" charset="0"/>
              </a:rPr>
              <a:t> e logo </a:t>
            </a:r>
            <a:r>
              <a:rPr lang="en-US" sz="1500" dirty="0" err="1">
                <a:latin typeface="Abadi Extra Light" panose="020B0204020104020204" pitchFamily="34" charset="0"/>
              </a:rPr>
              <a:t>após</a:t>
            </a:r>
            <a:r>
              <a:rPr lang="en-US" sz="1500" dirty="0">
                <a:latin typeface="Abadi Extra Light" panose="020B0204020104020204" pitchFamily="34" charset="0"/>
              </a:rPr>
              <a:t> </a:t>
            </a:r>
            <a:r>
              <a:rPr lang="en-US" sz="1500" dirty="0" err="1">
                <a:latin typeface="Abadi Extra Light" panose="020B0204020104020204" pitchFamily="34" charset="0"/>
              </a:rPr>
              <a:t>diminui</a:t>
            </a:r>
            <a:r>
              <a:rPr lang="en-US" sz="1500" dirty="0">
                <a:latin typeface="Abadi Extra Light" panose="020B0204020104020204" pitchFamily="34" charset="0"/>
              </a:rPr>
              <a:t> </a:t>
            </a:r>
            <a:r>
              <a:rPr lang="en-US" sz="1500" dirty="0" err="1">
                <a:latin typeface="Abadi Extra Light" panose="020B0204020104020204" pitchFamily="34" charset="0"/>
              </a:rPr>
              <a:t>gradativamente</a:t>
            </a:r>
            <a:r>
              <a:rPr lang="en-US" sz="1500" dirty="0">
                <a:latin typeface="Abadi Extra Light" panose="020B0204020104020204" pitchFamily="34" charset="0"/>
              </a:rPr>
              <a:t> o </a:t>
            </a:r>
            <a:r>
              <a:rPr lang="en-US" sz="1500" dirty="0" err="1">
                <a:latin typeface="Abadi Extra Light" panose="020B0204020104020204" pitchFamily="34" charset="0"/>
              </a:rPr>
              <a:t>consumo</a:t>
            </a:r>
            <a:r>
              <a:rPr lang="en-US" sz="1500" dirty="0">
                <a:latin typeface="Abadi Extra Light" panose="020B0204020104020204" pitchFamily="34" charset="0"/>
              </a:rPr>
              <a:t> e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o final da </a:t>
            </a:r>
            <a:r>
              <a:rPr lang="en-US" sz="1500" dirty="0" err="1">
                <a:latin typeface="Abadi Extra Light" panose="020B0204020104020204" pitchFamily="34" charset="0"/>
              </a:rPr>
              <a:t>recarga</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387</a:t>
            </a:fld>
            <a:endParaRPr/>
          </a:p>
        </p:txBody>
      </p:sp>
    </p:spTree>
    <p:extLst>
      <p:ext uri="{BB962C8B-B14F-4D97-AF65-F5344CB8AC3E}">
        <p14:creationId xmlns:p14="http://schemas.microsoft.com/office/powerpoint/2010/main" val="16190472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sz="1500" b="1" dirty="0">
                <a:latin typeface="Abadi Extra Light" panose="020B0204020104020204" pitchFamily="34" charset="0"/>
              </a:rPr>
              <a:t>ESTUDO DE CASO – CARGA LENTA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Devido</a:t>
            </a:r>
            <a:r>
              <a:rPr lang="en-US" sz="1500" dirty="0">
                <a:latin typeface="Abadi Extra Light" panose="020B0204020104020204" pitchFamily="34" charset="0"/>
              </a:rPr>
              <a:t> à </a:t>
            </a:r>
            <a:r>
              <a:rPr lang="en-US" sz="1500" dirty="0" err="1">
                <a:latin typeface="Abadi Extra Light" panose="020B0204020104020204" pitchFamily="34" charset="0"/>
              </a:rPr>
              <a:t>situação</a:t>
            </a:r>
            <a:r>
              <a:rPr lang="en-US" sz="1500" dirty="0">
                <a:latin typeface="Abadi Extra Light" panose="020B0204020104020204" pitchFamily="34" charset="0"/>
              </a:rPr>
              <a:t> </a:t>
            </a:r>
            <a:r>
              <a:rPr lang="en-US" sz="1500" dirty="0" err="1">
                <a:latin typeface="Abadi Extra Light" panose="020B0204020104020204" pitchFamily="34" charset="0"/>
              </a:rPr>
              <a:t>inicial</a:t>
            </a:r>
            <a:r>
              <a:rPr lang="en-US" sz="1500" dirty="0">
                <a:latin typeface="Abadi Extra Light" panose="020B0204020104020204" pitchFamily="34" charset="0"/>
              </a:rPr>
              <a:t> da </a:t>
            </a:r>
            <a:r>
              <a:rPr lang="en-US" sz="1500" dirty="0" err="1">
                <a:latin typeface="Abadi Extra Light" panose="020B0204020104020204" pitchFamily="34" charset="0"/>
              </a:rPr>
              <a:t>mobilidade</a:t>
            </a:r>
            <a:r>
              <a:rPr lang="en-US" sz="1500" dirty="0">
                <a:latin typeface="Abadi Extra Light" panose="020B0204020104020204" pitchFamily="34" charset="0"/>
              </a:rPr>
              <a:t> </a:t>
            </a:r>
            <a:r>
              <a:rPr lang="en-US" sz="1500" dirty="0" err="1">
                <a:latin typeface="Abadi Extra Light" panose="020B0204020104020204" pitchFamily="34" charset="0"/>
              </a:rPr>
              <a:t>elétrica</a:t>
            </a:r>
            <a:r>
              <a:rPr lang="en-US" sz="1500" dirty="0">
                <a:latin typeface="Abadi Extra Light" panose="020B0204020104020204" pitchFamily="34" charset="0"/>
              </a:rPr>
              <a:t> no </a:t>
            </a:r>
            <a:r>
              <a:rPr lang="en-US" sz="1500" dirty="0" err="1">
                <a:latin typeface="Abadi Extra Light" panose="020B0204020104020204" pitchFamily="34" charset="0"/>
              </a:rPr>
              <a:t>Brasil</a:t>
            </a:r>
            <a:r>
              <a:rPr lang="en-US" sz="1500" dirty="0">
                <a:latin typeface="Abadi Extra Light" panose="020B0204020104020204" pitchFamily="34" charset="0"/>
              </a:rPr>
              <a:t>, </a:t>
            </a:r>
            <a:r>
              <a:rPr lang="en-US" sz="1500" dirty="0" err="1">
                <a:latin typeface="Abadi Extra Light" panose="020B0204020104020204" pitchFamily="34" charset="0"/>
              </a:rPr>
              <a:t>ainda</a:t>
            </a:r>
            <a:r>
              <a:rPr lang="en-US" sz="1500" dirty="0">
                <a:latin typeface="Abadi Extra Light" panose="020B0204020104020204" pitchFamily="34" charset="0"/>
              </a:rPr>
              <a:t> </a:t>
            </a:r>
            <a:r>
              <a:rPr lang="en-US" sz="1500" dirty="0" err="1">
                <a:latin typeface="Abadi Extra Light" panose="020B0204020104020204" pitchFamily="34" charset="0"/>
              </a:rPr>
              <a:t>existem</a:t>
            </a:r>
            <a:r>
              <a:rPr lang="en-US" sz="1500" dirty="0">
                <a:latin typeface="Abadi Extra Light" panose="020B0204020104020204" pitchFamily="34" charset="0"/>
              </a:rPr>
              <a:t> </a:t>
            </a:r>
            <a:r>
              <a:rPr lang="en-US" sz="1500" dirty="0" err="1">
                <a:latin typeface="Abadi Extra Light" panose="020B0204020104020204" pitchFamily="34" charset="0"/>
              </a:rPr>
              <a:t>pouco</a:t>
            </a:r>
            <a:r>
              <a:rPr lang="en-US" sz="1500" dirty="0">
                <a:latin typeface="Abadi Extra Light" panose="020B0204020104020204" pitchFamily="34" charset="0"/>
              </a:rPr>
              <a:t> </a:t>
            </a:r>
            <a:r>
              <a:rPr lang="en-US" sz="1500" dirty="0" err="1">
                <a:latin typeface="Abadi Extra Light" panose="020B0204020104020204" pitchFamily="34" charset="0"/>
              </a:rPr>
              <a:t>estudos</a:t>
            </a:r>
            <a:r>
              <a:rPr lang="en-US" sz="1500" dirty="0">
                <a:latin typeface="Abadi Extra Light" panose="020B0204020104020204" pitchFamily="34" charset="0"/>
              </a:rPr>
              <a:t> </a:t>
            </a:r>
            <a:r>
              <a:rPr lang="en-US" sz="1500" dirty="0" err="1">
                <a:latin typeface="Abadi Extra Light" panose="020B0204020104020204" pitchFamily="34" charset="0"/>
              </a:rPr>
              <a:t>sobre</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suas</a:t>
            </a:r>
            <a:r>
              <a:rPr lang="en-US" sz="1500" dirty="0">
                <a:latin typeface="Abadi Extra Light" panose="020B0204020104020204" pitchFamily="34" charset="0"/>
              </a:rPr>
              <a:t> </a:t>
            </a:r>
            <a:r>
              <a:rPr lang="en-US" sz="1500" dirty="0" err="1">
                <a:latin typeface="Abadi Extra Light" panose="020B0204020104020204" pitchFamily="34" charset="0"/>
              </a:rPr>
              <a:t>recargas</a:t>
            </a:r>
            <a:r>
              <a:rPr lang="en-US" sz="1500" dirty="0">
                <a:latin typeface="Abadi Extra Light" panose="020B0204020104020204" pitchFamily="34" charset="0"/>
              </a:rPr>
              <a:t> e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afetam</a:t>
            </a:r>
            <a:r>
              <a:rPr lang="en-US" sz="1500" dirty="0">
                <a:latin typeface="Abadi Extra Light" panose="020B0204020104020204" pitchFamily="34" charset="0"/>
              </a:rPr>
              <a:t> 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Grande </a:t>
            </a:r>
            <a:r>
              <a:rPr lang="en-US" sz="1500" dirty="0" err="1">
                <a:latin typeface="Abadi Extra Light" panose="020B0204020104020204" pitchFamily="34" charset="0"/>
              </a:rPr>
              <a:t>parte</a:t>
            </a:r>
            <a:r>
              <a:rPr lang="en-US" sz="1500" dirty="0">
                <a:latin typeface="Abadi Extra Light" panose="020B0204020104020204" pitchFamily="34" charset="0"/>
              </a:rPr>
              <a:t> dos </a:t>
            </a:r>
            <a:r>
              <a:rPr lang="en-US" sz="1500" dirty="0" err="1">
                <a:latin typeface="Abadi Extra Light" panose="020B0204020104020204" pitchFamily="34" charset="0"/>
              </a:rPr>
              <a:t>estudos</a:t>
            </a:r>
            <a:r>
              <a:rPr lang="en-US" sz="1500" dirty="0">
                <a:latin typeface="Abadi Extra Light" panose="020B0204020104020204" pitchFamily="34" charset="0"/>
              </a:rPr>
              <a:t> </a:t>
            </a:r>
            <a:r>
              <a:rPr lang="en-US" sz="1500" dirty="0" err="1">
                <a:latin typeface="Abadi Extra Light" panose="020B0204020104020204" pitchFamily="34" charset="0"/>
              </a:rPr>
              <a:t>existentes</a:t>
            </a:r>
            <a:r>
              <a:rPr lang="en-US" sz="1500" dirty="0">
                <a:latin typeface="Abadi Extra Light" panose="020B0204020104020204" pitchFamily="34" charset="0"/>
              </a:rPr>
              <a:t> </a:t>
            </a:r>
            <a:r>
              <a:rPr lang="en-US" sz="1500" dirty="0" err="1">
                <a:latin typeface="Abadi Extra Light" panose="020B0204020104020204" pitchFamily="34" charset="0"/>
              </a:rPr>
              <a:t>apresentam</a:t>
            </a:r>
            <a:r>
              <a:rPr lang="en-US" sz="1500" dirty="0">
                <a:latin typeface="Abadi Extra Light" panose="020B0204020104020204" pitchFamily="34" charset="0"/>
              </a:rPr>
              <a:t> </a:t>
            </a:r>
            <a:r>
              <a:rPr lang="en-US" sz="1500" dirty="0" err="1">
                <a:latin typeface="Abadi Extra Light" panose="020B0204020104020204" pitchFamily="34" charset="0"/>
              </a:rPr>
              <a:t>apenas</a:t>
            </a:r>
            <a:r>
              <a:rPr lang="en-US" sz="1500" dirty="0">
                <a:latin typeface="Abadi Extra Light" panose="020B0204020104020204" pitchFamily="34" charset="0"/>
              </a:rPr>
              <a:t> dados </a:t>
            </a:r>
            <a:r>
              <a:rPr lang="en-US" sz="1500" dirty="0" err="1">
                <a:latin typeface="Abadi Extra Light" panose="020B0204020104020204" pitchFamily="34" charset="0"/>
              </a:rPr>
              <a:t>laboratoriais</a:t>
            </a:r>
            <a:r>
              <a:rPr lang="en-US" sz="1500" dirty="0">
                <a:latin typeface="Abadi Extra Light" panose="020B0204020104020204" pitchFamily="34" charset="0"/>
              </a:rPr>
              <a:t>, com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bem</a:t>
            </a:r>
            <a:r>
              <a:rPr lang="en-US" sz="1500" dirty="0">
                <a:latin typeface="Abadi Extra Light" panose="020B0204020104020204" pitchFamily="34" charset="0"/>
              </a:rPr>
              <a:t> </a:t>
            </a:r>
            <a:r>
              <a:rPr lang="en-US" sz="1500" dirty="0" err="1">
                <a:latin typeface="Abadi Extra Light" panose="020B0204020104020204" pitchFamily="34" charset="0"/>
              </a:rPr>
              <a:t>pontuais</a:t>
            </a:r>
            <a:r>
              <a:rPr lang="en-US" sz="1500" dirty="0">
                <a:latin typeface="Abadi Extra Light" panose="020B0204020104020204" pitchFamily="34" charset="0"/>
              </a:rPr>
              <a:t> e </a:t>
            </a:r>
            <a:r>
              <a:rPr lang="en-US" sz="1500" dirty="0" err="1">
                <a:latin typeface="Abadi Extra Light" panose="020B0204020104020204" pitchFamily="34" charset="0"/>
              </a:rPr>
              <a:t>pouco</a:t>
            </a:r>
            <a:r>
              <a:rPr lang="en-US" sz="1500" dirty="0">
                <a:latin typeface="Abadi Extra Light" panose="020B0204020104020204" pitchFamily="34" charset="0"/>
              </a:rPr>
              <a:t> </a:t>
            </a:r>
            <a:r>
              <a:rPr lang="en-US" sz="1500" dirty="0" err="1">
                <a:latin typeface="Abadi Extra Light" panose="020B0204020104020204" pitchFamily="34" charset="0"/>
              </a:rPr>
              <a:t>abrangentes</a:t>
            </a:r>
            <a:r>
              <a:rPr lang="en-US" sz="1500" dirty="0">
                <a:latin typeface="Abadi Extra Light" panose="020B0204020104020204" pitchFamily="34" charset="0"/>
              </a:rPr>
              <a:t>. Para </a:t>
            </a:r>
            <a:r>
              <a:rPr lang="en-US" sz="1500" dirty="0" err="1">
                <a:latin typeface="Abadi Extra Light" panose="020B0204020104020204" pitchFamily="34" charset="0"/>
              </a:rPr>
              <a:t>exemplificar</a:t>
            </a:r>
            <a:r>
              <a:rPr lang="en-US" sz="1500" dirty="0">
                <a:latin typeface="Abadi Extra Light" panose="020B0204020104020204" pitchFamily="34" charset="0"/>
              </a:rPr>
              <a:t> e </a:t>
            </a:r>
            <a:r>
              <a:rPr lang="en-US" sz="1500" dirty="0" err="1">
                <a:latin typeface="Abadi Extra Light" panose="020B0204020104020204" pitchFamily="34" charset="0"/>
              </a:rPr>
              <a:t>apresentar</a:t>
            </a:r>
            <a:r>
              <a:rPr lang="en-US" sz="1500" dirty="0">
                <a:latin typeface="Abadi Extra Light" panose="020B0204020104020204" pitchFamily="34" charset="0"/>
              </a:rPr>
              <a:t> </a:t>
            </a:r>
            <a:r>
              <a:rPr lang="en-US" sz="1500" dirty="0" err="1">
                <a:latin typeface="Abadi Extra Light" panose="020B0204020104020204" pitchFamily="34" charset="0"/>
              </a:rPr>
              <a:t>aqui</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de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utilizado</a:t>
            </a:r>
            <a:r>
              <a:rPr lang="en-US" sz="1500" dirty="0">
                <a:latin typeface="Abadi Extra Light" panose="020B0204020104020204" pitchFamily="34" charset="0"/>
              </a:rPr>
              <a:t> um </a:t>
            </a:r>
            <a:r>
              <a:rPr lang="en-US" sz="1500" dirty="0" err="1">
                <a:latin typeface="Abadi Extra Light" panose="020B0204020104020204" pitchFamily="34" charset="0"/>
              </a:rPr>
              <a:t>estudo</a:t>
            </a:r>
            <a:r>
              <a:rPr lang="en-US" sz="1500" dirty="0">
                <a:latin typeface="Abadi Extra Light" panose="020B0204020104020204" pitchFamily="34" charset="0"/>
              </a:rPr>
              <a:t> </a:t>
            </a:r>
            <a:r>
              <a:rPr lang="en-US" sz="1500" dirty="0" err="1">
                <a:latin typeface="Abadi Extra Light" panose="020B0204020104020204" pitchFamily="34" charset="0"/>
              </a:rPr>
              <a:t>realizado</a:t>
            </a:r>
            <a:r>
              <a:rPr lang="en-US" sz="1500" dirty="0">
                <a:latin typeface="Abadi Extra Light" panose="020B0204020104020204" pitchFamily="34" charset="0"/>
              </a:rPr>
              <a:t> pela CPFL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empresa</a:t>
            </a:r>
            <a:r>
              <a:rPr lang="en-US" sz="1500" dirty="0">
                <a:latin typeface="Abadi Extra Light" panose="020B0204020104020204" pitchFamily="34" charset="0"/>
              </a:rPr>
              <a:t> de </a:t>
            </a:r>
            <a:r>
              <a:rPr lang="en-US" sz="1500" dirty="0" err="1">
                <a:latin typeface="Abadi Extra Light" panose="020B0204020104020204" pitchFamily="34" charset="0"/>
              </a:rPr>
              <a:t>grande</a:t>
            </a:r>
            <a:r>
              <a:rPr lang="en-US" sz="1500" dirty="0">
                <a:latin typeface="Abadi Extra Light" panose="020B0204020104020204" pitchFamily="34" charset="0"/>
              </a:rPr>
              <a:t> </a:t>
            </a:r>
            <a:r>
              <a:rPr lang="en-US" sz="1500" dirty="0" err="1">
                <a:latin typeface="Abadi Extra Light" panose="020B0204020104020204" pitchFamily="34" charset="0"/>
              </a:rPr>
              <a:t>influência</a:t>
            </a:r>
            <a:r>
              <a:rPr lang="en-US" sz="1500" dirty="0">
                <a:latin typeface="Abadi Extra Light" panose="020B0204020104020204" pitchFamily="34" charset="0"/>
              </a:rPr>
              <a:t> no </a:t>
            </a:r>
            <a:r>
              <a:rPr lang="en-US" sz="1500" dirty="0" err="1">
                <a:latin typeface="Abadi Extra Light" panose="020B0204020104020204" pitchFamily="34" charset="0"/>
              </a:rPr>
              <a:t>setor</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brasileiro</a:t>
            </a:r>
            <a:r>
              <a:rPr lang="en-US" sz="1500" dirty="0">
                <a:latin typeface="Abadi Extra Light" panose="020B0204020104020204" pitchFamily="34" charset="0"/>
              </a:rPr>
              <a:t>, </a:t>
            </a:r>
            <a:r>
              <a:rPr lang="en-US" sz="1500" dirty="0" err="1">
                <a:latin typeface="Abadi Extra Light" panose="020B0204020104020204" pitchFamily="34" charset="0"/>
              </a:rPr>
              <a:t>onde</a:t>
            </a:r>
            <a:r>
              <a:rPr lang="en-US" sz="1500" dirty="0">
                <a:latin typeface="Abadi Extra Light" panose="020B0204020104020204" pitchFamily="34" charset="0"/>
              </a:rPr>
              <a:t>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coletado</a:t>
            </a:r>
            <a:r>
              <a:rPr lang="en-US" sz="1500" dirty="0">
                <a:latin typeface="Abadi Extra Light" panose="020B0204020104020204" pitchFamily="34" charset="0"/>
              </a:rPr>
              <a:t> dados de </a:t>
            </a:r>
            <a:r>
              <a:rPr lang="en-US" sz="1500" dirty="0" err="1">
                <a:latin typeface="Abadi Extra Light" panose="020B0204020104020204" pitchFamily="34" charset="0"/>
              </a:rPr>
              <a:t>veículos</a:t>
            </a:r>
            <a:r>
              <a:rPr lang="en-US" sz="1500" dirty="0">
                <a:latin typeface="Abadi Extra Light" panose="020B0204020104020204" pitchFamily="34" charset="0"/>
              </a:rPr>
              <a:t> reais para a </a:t>
            </a:r>
            <a:r>
              <a:rPr lang="en-US" sz="1500" dirty="0" err="1">
                <a:latin typeface="Abadi Extra Light" panose="020B0204020104020204" pitchFamily="34" charset="0"/>
              </a:rPr>
              <a:t>realização</a:t>
            </a:r>
            <a:r>
              <a:rPr lang="en-US" sz="1500" dirty="0">
                <a:latin typeface="Abadi Extra Light" panose="020B0204020104020204" pitchFamily="34" charset="0"/>
              </a:rPr>
              <a:t> da </a:t>
            </a:r>
            <a:r>
              <a:rPr lang="en-US" sz="1500" dirty="0" err="1">
                <a:latin typeface="Abadi Extra Light" panose="020B0204020104020204" pitchFamily="34" charset="0"/>
              </a:rPr>
              <a:t>análise</a:t>
            </a:r>
            <a:r>
              <a:rPr lang="en-US" sz="1500" dirty="0">
                <a:latin typeface="Abadi Extra Light" panose="020B0204020104020204" pitchFamily="34" charset="0"/>
              </a:rPr>
              <a:t> da </a:t>
            </a:r>
            <a:r>
              <a:rPr lang="en-US" sz="1500" dirty="0" err="1">
                <a:latin typeface="Abadi Extra Light" panose="020B0204020104020204" pitchFamily="34" charset="0"/>
              </a:rPr>
              <a:t>presença</a:t>
            </a:r>
            <a:r>
              <a:rPr lang="en-US" sz="1500" dirty="0">
                <a:latin typeface="Abadi Extra Light" panose="020B0204020104020204" pitchFamily="34" charset="0"/>
              </a:rPr>
              <a:t> da carga num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residencial</a:t>
            </a:r>
            <a:r>
              <a:rPr lang="en-US" sz="1500" dirty="0">
                <a:latin typeface="Abadi Extra Light" panose="020B0204020104020204" pitchFamily="34" charset="0"/>
              </a:rPr>
              <a:t> </a:t>
            </a:r>
            <a:r>
              <a:rPr lang="en-US" sz="1500" dirty="0" err="1">
                <a:latin typeface="Abadi Extra Light" panose="020B0204020104020204" pitchFamily="34" charset="0"/>
              </a:rPr>
              <a:t>comum</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Analisando</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carga </a:t>
            </a:r>
            <a:r>
              <a:rPr lang="en-US" sz="1500" dirty="0" err="1">
                <a:latin typeface="Abadi Extra Light" panose="020B0204020104020204" pitchFamily="34" charset="0"/>
              </a:rPr>
              <a:t>lenta</a:t>
            </a:r>
            <a:r>
              <a:rPr lang="en-US" sz="1500" dirty="0">
                <a:latin typeface="Abadi Extra Light" panose="020B0204020104020204" pitchFamily="34" charset="0"/>
              </a:rPr>
              <a:t>, </a:t>
            </a:r>
            <a:r>
              <a:rPr lang="en-US" sz="1500" dirty="0" err="1">
                <a:latin typeface="Abadi Extra Light" panose="020B0204020104020204" pitchFamily="34" charset="0"/>
              </a:rPr>
              <a:t>podemos</a:t>
            </a:r>
            <a:r>
              <a:rPr lang="en-US" sz="1500" dirty="0">
                <a:latin typeface="Abadi Extra Light" panose="020B0204020104020204" pitchFamily="34" charset="0"/>
              </a:rPr>
              <a:t> </a:t>
            </a:r>
            <a:r>
              <a:rPr lang="en-US" sz="1500" dirty="0" err="1">
                <a:latin typeface="Abadi Extra Light" panose="020B0204020104020204" pitchFamily="34" charset="0"/>
              </a:rPr>
              <a:t>obter</a:t>
            </a:r>
            <a:r>
              <a:rPr lang="en-US" sz="1500" dirty="0">
                <a:latin typeface="Abadi Extra Light" panose="020B0204020104020204" pitchFamily="34" charset="0"/>
              </a:rPr>
              <a:t> dados e </a:t>
            </a:r>
            <a:r>
              <a:rPr lang="en-US" sz="1500" dirty="0" err="1">
                <a:latin typeface="Abadi Extra Light" panose="020B0204020104020204" pitchFamily="34" charset="0"/>
              </a:rPr>
              <a:t>características</a:t>
            </a:r>
            <a:r>
              <a:rPr lang="en-US" sz="1500" dirty="0">
                <a:latin typeface="Abadi Extra Light" panose="020B0204020104020204" pitchFamily="34" charset="0"/>
              </a:rPr>
              <a:t> do </a:t>
            </a:r>
            <a:r>
              <a:rPr lang="en-US" sz="1500" dirty="0" err="1">
                <a:latin typeface="Abadi Extra Light" panose="020B0204020104020204" pitchFamily="34" charset="0"/>
              </a:rPr>
              <a:t>impacto</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e </a:t>
            </a:r>
            <a:r>
              <a:rPr lang="en-US" sz="1500" dirty="0" err="1">
                <a:latin typeface="Abadi Extra Light" panose="020B0204020104020204" pitchFamily="34" charset="0"/>
              </a:rPr>
              <a:t>frequência</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No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apresentado</a:t>
            </a:r>
            <a:r>
              <a:rPr lang="en-US" sz="1500" dirty="0">
                <a:latin typeface="Abadi Extra Light" panose="020B0204020104020204" pitchFamily="34" charset="0"/>
              </a:rPr>
              <a:t> </a:t>
            </a:r>
            <a:r>
              <a:rPr lang="en-US" sz="1500" dirty="0" err="1">
                <a:latin typeface="Abadi Extra Light" panose="020B0204020104020204" pitchFamily="34" charset="0"/>
              </a:rPr>
              <a:t>compara</a:t>
            </a:r>
            <a:r>
              <a:rPr lang="en-US" sz="1500" dirty="0">
                <a:latin typeface="Abadi Extra Light" panose="020B0204020104020204" pitchFamily="34" charset="0"/>
              </a:rPr>
              <a:t>-se o </a:t>
            </a:r>
            <a:r>
              <a:rPr lang="en-US" sz="1500" dirty="0" err="1">
                <a:latin typeface="Abadi Extra Light" panose="020B0204020104020204" pitchFamily="34" charset="0"/>
              </a:rPr>
              <a:t>comportamento</a:t>
            </a:r>
            <a:r>
              <a:rPr lang="en-US" sz="1500" dirty="0">
                <a:latin typeface="Abadi Extra Light" panose="020B0204020104020204" pitchFamily="34" charset="0"/>
              </a:rPr>
              <a:t> do </a:t>
            </a:r>
            <a:r>
              <a:rPr lang="en-US" sz="1500" dirty="0" err="1">
                <a:latin typeface="Abadi Extra Light" panose="020B0204020104020204" pitchFamily="34" charset="0"/>
              </a:rPr>
              <a:t>consumo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um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sem</a:t>
            </a:r>
            <a:r>
              <a:rPr lang="en-US" sz="1500" dirty="0">
                <a:latin typeface="Abadi Extra Light" panose="020B0204020104020204" pitchFamily="34" charset="0"/>
              </a:rPr>
              <a:t> carga (</a:t>
            </a:r>
            <a:r>
              <a:rPr lang="en-US" sz="1500" dirty="0" err="1">
                <a:latin typeface="Abadi Extra Light" panose="020B0204020104020204" pitchFamily="34" charset="0"/>
              </a:rPr>
              <a:t>faixa</a:t>
            </a:r>
            <a:r>
              <a:rPr lang="en-US" sz="1500" dirty="0">
                <a:latin typeface="Abadi Extra Light" panose="020B0204020104020204" pitchFamily="34" charset="0"/>
              </a:rPr>
              <a:t> </a:t>
            </a:r>
            <a:r>
              <a:rPr lang="en-US" sz="1500" dirty="0" err="1">
                <a:latin typeface="Abadi Extra Light" panose="020B0204020104020204" pitchFamily="34" charset="0"/>
              </a:rPr>
              <a:t>pontilhada</a:t>
            </a:r>
            <a:r>
              <a:rPr lang="en-US" sz="1500" dirty="0">
                <a:latin typeface="Abadi Extra Light" panose="020B0204020104020204" pitchFamily="34" charset="0"/>
              </a:rPr>
              <a:t>) com o </a:t>
            </a:r>
            <a:r>
              <a:rPr lang="en-US" sz="1500" dirty="0" err="1">
                <a:latin typeface="Abadi Extra Light" panose="020B0204020104020204" pitchFamily="34" charset="0"/>
              </a:rPr>
              <a:t>consumo</a:t>
            </a:r>
            <a:r>
              <a:rPr lang="en-US" sz="1500" dirty="0">
                <a:latin typeface="Abadi Extra Light" panose="020B0204020104020204" pitchFamily="34" charset="0"/>
              </a:rPr>
              <a:t> de um </a:t>
            </a:r>
            <a:r>
              <a:rPr lang="en-US" sz="1500" dirty="0" err="1">
                <a:latin typeface="Abadi Extra Light" panose="020B0204020104020204" pitchFamily="34" charset="0"/>
              </a:rPr>
              <a:t>sistema</a:t>
            </a:r>
            <a:r>
              <a:rPr lang="en-US" sz="1500" dirty="0">
                <a:latin typeface="Abadi Extra Light" panose="020B0204020104020204" pitchFamily="34" charset="0"/>
              </a:rPr>
              <a:t> com a </a:t>
            </a:r>
            <a:r>
              <a:rPr lang="en-US" sz="1500" dirty="0" err="1">
                <a:latin typeface="Abadi Extra Light" panose="020B0204020104020204" pitchFamily="34" charset="0"/>
              </a:rPr>
              <a:t>presença</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faixa</a:t>
            </a:r>
            <a:r>
              <a:rPr lang="en-US" sz="1500" dirty="0">
                <a:latin typeface="Abadi Extra Light" panose="020B0204020104020204" pitchFamily="34" charset="0"/>
              </a:rPr>
              <a:t> </a:t>
            </a:r>
            <a:r>
              <a:rPr lang="en-US" sz="1500" dirty="0" err="1">
                <a:latin typeface="Abadi Extra Light" panose="020B0204020104020204" pitchFamily="34" charset="0"/>
              </a:rPr>
              <a:t>contínua</a:t>
            </a:r>
            <a:r>
              <a:rPr lang="en-US" sz="1500" dirty="0">
                <a:latin typeface="Abadi Extra Light" panose="020B0204020104020204" pitchFamily="34" charset="0"/>
              </a:rPr>
              <a:t>) no </a:t>
            </a:r>
            <a:r>
              <a:rPr lang="en-US" sz="1500" dirty="0" err="1">
                <a:latin typeface="Abadi Extra Light" panose="020B0204020104020204" pitchFamily="34" charset="0"/>
              </a:rPr>
              <a:t>período</a:t>
            </a:r>
            <a:r>
              <a:rPr lang="en-US" sz="1500" dirty="0">
                <a:latin typeface="Abadi Extra Light" panose="020B0204020104020204" pitchFamily="34" charset="0"/>
              </a:rPr>
              <a:t> das 22h </a:t>
            </a:r>
            <a:r>
              <a:rPr lang="en-US" sz="1500" dirty="0" err="1">
                <a:latin typeface="Abadi Extra Light" panose="020B0204020104020204" pitchFamily="34" charset="0"/>
              </a:rPr>
              <a:t>até</a:t>
            </a:r>
            <a:r>
              <a:rPr lang="en-US" sz="1500" dirty="0">
                <a:latin typeface="Abadi Extra Light" panose="020B0204020104020204" pitchFamily="34" charset="0"/>
              </a:rPr>
              <a:t> </a:t>
            </a:r>
            <a:r>
              <a:rPr lang="en-US" sz="1500" dirty="0" err="1">
                <a:latin typeface="Abadi Extra Light" panose="020B0204020104020204" pitchFamily="34" charset="0"/>
              </a:rPr>
              <a:t>às</a:t>
            </a:r>
            <a:r>
              <a:rPr lang="en-US" sz="1500" dirty="0">
                <a:latin typeface="Abadi Extra Light" panose="020B0204020104020204" pitchFamily="34" charset="0"/>
              </a:rPr>
              <a:t> 04h. Nota-se a </a:t>
            </a:r>
            <a:r>
              <a:rPr lang="en-US" sz="1500" dirty="0" err="1">
                <a:latin typeface="Abadi Extra Light" panose="020B0204020104020204" pitchFamily="34" charset="0"/>
              </a:rPr>
              <a:t>discrepância</a:t>
            </a:r>
            <a:r>
              <a:rPr lang="en-US" sz="1500" dirty="0">
                <a:latin typeface="Abadi Extra Light" panose="020B0204020104020204" pitchFamily="34" charset="0"/>
              </a:rPr>
              <a:t> da </a:t>
            </a:r>
            <a:r>
              <a:rPr lang="en-US" sz="1500" dirty="0" err="1">
                <a:latin typeface="Abadi Extra Light" panose="020B0204020104020204" pitchFamily="34" charset="0"/>
              </a:rPr>
              <a:t>média</a:t>
            </a:r>
            <a:r>
              <a:rPr lang="en-US" sz="1500" dirty="0">
                <a:latin typeface="Abadi Extra Light" panose="020B0204020104020204" pitchFamily="34" charset="0"/>
              </a:rPr>
              <a:t> de </a:t>
            </a:r>
            <a:r>
              <a:rPr lang="en-US" sz="1500" dirty="0" err="1">
                <a:latin typeface="Abadi Extra Light" panose="020B0204020104020204" pitchFamily="34" charset="0"/>
              </a:rPr>
              <a:t>consumo</a:t>
            </a:r>
            <a:r>
              <a:rPr lang="en-US" sz="1500" dirty="0">
                <a:latin typeface="Abadi Extra Light" panose="020B0204020104020204" pitchFamily="34" charset="0"/>
              </a:rPr>
              <a:t>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dois</a:t>
            </a:r>
            <a:r>
              <a:rPr lang="en-US" sz="1500" dirty="0">
                <a:latin typeface="Abadi Extra Light" panose="020B0204020104020204" pitchFamily="34" charset="0"/>
              </a:rPr>
              <a:t> </a:t>
            </a:r>
            <a:r>
              <a:rPr lang="en-US" sz="1500" dirty="0" err="1">
                <a:latin typeface="Abadi Extra Light" panose="020B0204020104020204" pitchFamily="34" charset="0"/>
              </a:rPr>
              <a:t>cenários</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25422"/>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LENTA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O </a:t>
            </a:r>
            <a:r>
              <a:rPr lang="en-US" sz="1500" dirty="0" err="1">
                <a:latin typeface="Abadi Extra Light" panose="020B0204020104020204" pitchFamily="34" charset="0"/>
              </a:rPr>
              <a:t>impacto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no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tensão</a:t>
            </a:r>
            <a:r>
              <a:rPr lang="en-US" sz="1500" dirty="0">
                <a:latin typeface="Abadi Extra Light" panose="020B0204020104020204" pitchFamily="34" charset="0"/>
              </a:rPr>
              <a:t> é </a:t>
            </a:r>
            <a:r>
              <a:rPr lang="en-US" sz="1500" dirty="0" err="1">
                <a:latin typeface="Abadi Extra Light" panose="020B0204020104020204" pitchFamily="34" charset="0"/>
              </a:rPr>
              <a:t>apresentado</a:t>
            </a:r>
            <a:r>
              <a:rPr lang="en-US" sz="1500" dirty="0">
                <a:latin typeface="Abadi Extra Light" panose="020B0204020104020204" pitchFamily="34" charset="0"/>
              </a:rPr>
              <a:t> no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onde</a:t>
            </a:r>
            <a:r>
              <a:rPr lang="en-US" sz="1500" dirty="0">
                <a:latin typeface="Abadi Extra Light" panose="020B0204020104020204" pitchFamily="34" charset="0"/>
              </a:rPr>
              <a:t> nota-se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da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no </a:t>
            </a:r>
            <a:r>
              <a:rPr lang="en-US" sz="1500" dirty="0" err="1">
                <a:latin typeface="Abadi Extra Light" panose="020B0204020104020204" pitchFamily="34" charset="0"/>
              </a:rPr>
              <a:t>início</a:t>
            </a:r>
            <a:r>
              <a:rPr lang="en-US" sz="1500" dirty="0">
                <a:latin typeface="Abadi Extra Light" panose="020B0204020104020204" pitchFamily="34" charset="0"/>
              </a:rPr>
              <a:t> da carga, </a:t>
            </a:r>
            <a:r>
              <a:rPr lang="en-US" sz="1500" dirty="0" err="1">
                <a:latin typeface="Abadi Extra Light" panose="020B0204020104020204" pitchFamily="34" charset="0"/>
              </a:rPr>
              <a:t>porém</a:t>
            </a:r>
            <a:r>
              <a:rPr lang="en-US" sz="1500" dirty="0">
                <a:latin typeface="Abadi Extra Light" panose="020B0204020104020204" pitchFamily="34" charset="0"/>
              </a:rPr>
              <a:t> dentro dos </a:t>
            </a:r>
            <a:r>
              <a:rPr lang="en-US" sz="1500" dirty="0" err="1">
                <a:latin typeface="Abadi Extra Light" panose="020B0204020104020204" pitchFamily="34" charset="0"/>
              </a:rPr>
              <a:t>limites</a:t>
            </a:r>
            <a:r>
              <a:rPr lang="en-US" sz="1500" dirty="0">
                <a:latin typeface="Abadi Extra Light" panose="020B0204020104020204" pitchFamily="34" charset="0"/>
              </a:rPr>
              <a:t> </a:t>
            </a:r>
            <a:r>
              <a:rPr lang="en-US" sz="1500" dirty="0" err="1">
                <a:latin typeface="Abadi Extra Light" panose="020B0204020104020204" pitchFamily="34" charset="0"/>
              </a:rPr>
              <a:t>estabelecido</a:t>
            </a:r>
            <a:r>
              <a:rPr lang="en-US" sz="1500" dirty="0">
                <a:latin typeface="Abadi Extra Light" panose="020B0204020104020204" pitchFamily="34" charset="0"/>
              </a:rPr>
              <a:t> pela ANEEL no PRODIST de 3,0%, e </a:t>
            </a:r>
            <a:r>
              <a:rPr lang="en-US" sz="1500" dirty="0" err="1">
                <a:latin typeface="Abadi Extra Light" panose="020B0204020104020204" pitchFamily="34" charset="0"/>
              </a:rPr>
              <a:t>ao</a:t>
            </a:r>
            <a:r>
              <a:rPr lang="en-US" sz="1500" dirty="0">
                <a:latin typeface="Abadi Extra Light" panose="020B0204020104020204" pitchFamily="34" charset="0"/>
              </a:rPr>
              <a:t> final da carga o </a:t>
            </a:r>
            <a:r>
              <a:rPr lang="en-US" sz="1500" dirty="0" err="1">
                <a:latin typeface="Abadi Extra Light" panose="020B0204020104020204" pitchFamily="34" charset="0"/>
              </a:rPr>
              <a:t>impacto</a:t>
            </a:r>
            <a:r>
              <a:rPr lang="en-US" sz="1500" dirty="0">
                <a:latin typeface="Abadi Extra Light" panose="020B0204020104020204" pitchFamily="34" charset="0"/>
              </a:rPr>
              <a:t>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menos</a:t>
            </a:r>
            <a:r>
              <a:rPr lang="en-US" sz="1500" dirty="0">
                <a:latin typeface="Abadi Extra Light" panose="020B0204020104020204" pitchFamily="34" charset="0"/>
              </a:rPr>
              <a:t> </a:t>
            </a:r>
            <a:r>
              <a:rPr lang="en-US" sz="1500" dirty="0" err="1">
                <a:latin typeface="Abadi Extra Light" panose="020B0204020104020204" pitchFamily="34" charset="0"/>
              </a:rPr>
              <a:t>significativo</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a </a:t>
            </a:r>
            <a:r>
              <a:rPr lang="en-US" sz="1500" dirty="0" err="1">
                <a:latin typeface="Abadi Extra Light" panose="020B0204020104020204" pitchFamily="34" charset="0"/>
              </a:rPr>
              <a:t>característica</a:t>
            </a:r>
            <a:r>
              <a:rPr lang="en-US" sz="1500" dirty="0">
                <a:latin typeface="Abadi Extra Light" panose="020B0204020104020204" pitchFamily="34" charset="0"/>
              </a:rPr>
              <a:t> do </a:t>
            </a:r>
            <a:r>
              <a:rPr lang="en-US" sz="1500" dirty="0" err="1">
                <a:latin typeface="Abadi Extra Light" panose="020B0204020104020204" pitchFamily="34" charset="0"/>
              </a:rPr>
              <a:t>cenário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independente</a:t>
            </a:r>
            <a:r>
              <a:rPr lang="en-US" sz="1500" dirty="0">
                <a:latin typeface="Abadi Extra Light" panose="020B0204020104020204" pitchFamily="34" charset="0"/>
              </a:rPr>
              <a:t> da </a:t>
            </a:r>
            <a:r>
              <a:rPr lang="en-US" sz="1500" dirty="0" err="1">
                <a:latin typeface="Abadi Extra Light" panose="020B0204020104020204" pitchFamily="34" charset="0"/>
              </a:rPr>
              <a:t>presença</a:t>
            </a:r>
            <a:r>
              <a:rPr lang="en-US" sz="1500" dirty="0">
                <a:latin typeface="Abadi Extra Light" panose="020B0204020104020204" pitchFamily="34" charset="0"/>
              </a:rPr>
              <a:t> do VE.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geral</a:t>
            </a:r>
            <a:r>
              <a:rPr lang="en-US" sz="1500" dirty="0">
                <a:latin typeface="Abadi Extra Light" panose="020B0204020104020204" pitchFamily="34" charset="0"/>
              </a:rPr>
              <a:t>, </a:t>
            </a:r>
            <a:r>
              <a:rPr lang="en-US" sz="1500" dirty="0" err="1">
                <a:latin typeface="Abadi Extra Light" panose="020B0204020104020204" pitchFamily="34" charset="0"/>
              </a:rPr>
              <a:t>podemos</a:t>
            </a:r>
            <a:r>
              <a:rPr lang="en-US" sz="1500" dirty="0">
                <a:latin typeface="Abadi Extra Light" panose="020B0204020104020204" pitchFamily="34" charset="0"/>
              </a:rPr>
              <a:t> </a:t>
            </a:r>
            <a:r>
              <a:rPr lang="en-US" sz="1500" dirty="0" err="1">
                <a:latin typeface="Abadi Extra Light" panose="020B0204020104020204" pitchFamily="34" charset="0"/>
              </a:rPr>
              <a:t>dizer</a:t>
            </a:r>
            <a:r>
              <a:rPr lang="en-US" sz="1500" dirty="0">
                <a:latin typeface="Abadi Extra Light" panose="020B0204020104020204" pitchFamily="34" charset="0"/>
              </a:rPr>
              <a:t> que 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lenta</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um </a:t>
            </a:r>
            <a:r>
              <a:rPr lang="en-US" sz="1500" dirty="0" err="1">
                <a:latin typeface="Abadi Extra Light" panose="020B0204020104020204" pitchFamily="34" charset="0"/>
              </a:rPr>
              <a:t>impacto</a:t>
            </a:r>
            <a:r>
              <a:rPr lang="en-US" sz="1500" dirty="0">
                <a:latin typeface="Abadi Extra Light" panose="020B0204020104020204" pitchFamily="34" charset="0"/>
              </a:rPr>
              <a:t> de </a:t>
            </a:r>
            <a:r>
              <a:rPr lang="en-US" sz="1500" dirty="0" err="1">
                <a:latin typeface="Abadi Extra Light" panose="020B0204020104020204" pitchFamily="34" charset="0"/>
              </a:rPr>
              <a:t>baixo</a:t>
            </a:r>
            <a:r>
              <a:rPr lang="en-US" sz="1500" dirty="0">
                <a:latin typeface="Abadi Extra Light" panose="020B0204020104020204" pitchFamily="34" charset="0"/>
              </a:rPr>
              <a:t> </a:t>
            </a:r>
            <a:r>
              <a:rPr lang="en-US" sz="1500" dirty="0" err="1">
                <a:latin typeface="Abadi Extra Light" panose="020B0204020104020204" pitchFamily="34" charset="0"/>
              </a:rPr>
              <a:t>nível</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a:t>
            </a:r>
            <a:r>
              <a:rPr lang="en-US" sz="1500" dirty="0" err="1">
                <a:latin typeface="Abadi Extra Light" panose="020B0204020104020204" pitchFamily="34" charset="0"/>
              </a:rPr>
              <a:t>elétrica</a:t>
            </a:r>
            <a:endParaRPr sz="1500" dirty="0">
              <a:latin typeface="Abadi Extra Light" panose="020B0204020104020204" pitchFamily="34" charset="0"/>
            </a:endParaRPr>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389</a:t>
            </a:fld>
            <a:endParaRPr/>
          </a:p>
        </p:txBody>
      </p:sp>
    </p:spTree>
    <p:extLst>
      <p:ext uri="{BB962C8B-B14F-4D97-AF65-F5344CB8AC3E}">
        <p14:creationId xmlns:p14="http://schemas.microsoft.com/office/powerpoint/2010/main" val="259071114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LENTA</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Com </a:t>
            </a:r>
            <a:r>
              <a:rPr lang="en-US" sz="1500" dirty="0" err="1">
                <a:latin typeface="Abadi Extra Light" panose="020B0204020104020204" pitchFamily="34" charset="0"/>
              </a:rPr>
              <a:t>relação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impacto</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do </a:t>
            </a:r>
            <a:r>
              <a:rPr lang="en-US" sz="1500" dirty="0" err="1">
                <a:latin typeface="Abadi Extra Light" panose="020B0204020104020204" pitchFamily="34" charset="0"/>
              </a:rPr>
              <a:t>neutro</a:t>
            </a:r>
            <a:r>
              <a:rPr lang="en-US" sz="1500" dirty="0">
                <a:latin typeface="Abadi Extra Light" panose="020B0204020104020204" pitchFamily="34" charset="0"/>
              </a:rPr>
              <a:t> da rede </a:t>
            </a:r>
            <a:r>
              <a:rPr lang="en-US" sz="1500" dirty="0" err="1">
                <a:latin typeface="Abadi Extra Light" panose="020B0204020104020204" pitchFamily="34" charset="0"/>
              </a:rPr>
              <a:t>em</a:t>
            </a:r>
            <a:r>
              <a:rPr lang="en-US" sz="1500" dirty="0">
                <a:latin typeface="Abadi Extra Light" panose="020B0204020104020204" pitchFamily="34" charset="0"/>
              </a:rPr>
              <a:t> que se </a:t>
            </a:r>
            <a:r>
              <a:rPr lang="en-US" sz="1500" dirty="0" err="1">
                <a:latin typeface="Abadi Extra Light" panose="020B0204020104020204" pitchFamily="34" charset="0"/>
              </a:rPr>
              <a:t>encontra</a:t>
            </a:r>
            <a:r>
              <a:rPr lang="en-US" sz="1500" dirty="0">
                <a:latin typeface="Abadi Extra Light" panose="020B0204020104020204" pitchFamily="34" charset="0"/>
              </a:rPr>
              <a:t> </a:t>
            </a:r>
            <a:r>
              <a:rPr lang="en-US" sz="1500" dirty="0" err="1">
                <a:latin typeface="Abadi Extra Light" panose="020B0204020104020204" pitchFamily="34" charset="0"/>
              </a:rPr>
              <a:t>conectado</a:t>
            </a:r>
            <a:r>
              <a:rPr lang="en-US" sz="1500" dirty="0">
                <a:latin typeface="Abadi Extra Light" panose="020B0204020104020204" pitchFamily="34" charset="0"/>
              </a:rPr>
              <a:t>, </a:t>
            </a:r>
            <a:r>
              <a:rPr lang="en-US" sz="1500" dirty="0" err="1">
                <a:latin typeface="Abadi Extra Light" panose="020B0204020104020204" pitchFamily="34" charset="0"/>
              </a:rPr>
              <a:t>podemos</a:t>
            </a:r>
            <a:r>
              <a:rPr lang="en-US" sz="1500" dirty="0">
                <a:latin typeface="Abadi Extra Light" panose="020B0204020104020204" pitchFamily="34" charset="0"/>
              </a:rPr>
              <a:t> </a:t>
            </a:r>
            <a:r>
              <a:rPr lang="en-US" sz="1500" dirty="0" err="1">
                <a:latin typeface="Abadi Extra Light" panose="020B0204020104020204" pitchFamily="34" charset="0"/>
              </a:rPr>
              <a:t>concluir</a:t>
            </a:r>
            <a:r>
              <a:rPr lang="en-US" sz="1500" dirty="0">
                <a:latin typeface="Abadi Extra Light" panose="020B0204020104020204" pitchFamily="34" charset="0"/>
              </a:rPr>
              <a:t> que </a:t>
            </a:r>
            <a:r>
              <a:rPr lang="en-US" sz="1500" dirty="0" err="1">
                <a:latin typeface="Abadi Extra Light" panose="020B0204020104020204" pitchFamily="34" charset="0"/>
              </a:rPr>
              <a:t>há</a:t>
            </a:r>
            <a:r>
              <a:rPr lang="en-US" sz="1500" dirty="0">
                <a:latin typeface="Abadi Extra Light" panose="020B0204020104020204" pitchFamily="34" charset="0"/>
              </a:rPr>
              <a:t> </a:t>
            </a:r>
            <a:r>
              <a:rPr lang="en-US" sz="1500" dirty="0" err="1">
                <a:latin typeface="Abadi Extra Light" panose="020B0204020104020204" pitchFamily="34" charset="0"/>
              </a:rPr>
              <a:t>baixa</a:t>
            </a:r>
            <a:r>
              <a:rPr lang="en-US" sz="1500" dirty="0">
                <a:latin typeface="Abadi Extra Light" panose="020B0204020104020204" pitchFamily="34" charset="0"/>
              </a:rPr>
              <a:t> </a:t>
            </a:r>
            <a:r>
              <a:rPr lang="en-US" sz="1500" dirty="0" err="1">
                <a:latin typeface="Abadi Extra Light" panose="020B0204020104020204" pitchFamily="34" charset="0"/>
              </a:rPr>
              <a:t>variação</a:t>
            </a:r>
            <a:r>
              <a:rPr lang="en-US" sz="1500" dirty="0">
                <a:latin typeface="Abadi Extra Light" panose="020B0204020104020204" pitchFamily="34" charset="0"/>
              </a:rPr>
              <a:t> com a </a:t>
            </a:r>
            <a:r>
              <a:rPr lang="en-US" sz="1500" dirty="0" err="1">
                <a:latin typeface="Abadi Extra Light" panose="020B0204020104020204" pitchFamily="34" charset="0"/>
              </a:rPr>
              <a:t>presença</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a:t>
            </a:r>
            <a:endParaRPr sz="1500" dirty="0">
              <a:latin typeface="Abadi Extra Light" panose="020B0204020104020204" pitchFamily="34" charset="0"/>
            </a:endParaRPr>
          </a:p>
        </p:txBody>
      </p:sp>
      <p:sp>
        <p:nvSpPr>
          <p:cNvPr id="298" name="Google Shape;29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390</a:t>
            </a:fld>
            <a:endParaRPr/>
          </a:p>
        </p:txBody>
      </p:sp>
    </p:spTree>
    <p:extLst>
      <p:ext uri="{BB962C8B-B14F-4D97-AF65-F5344CB8AC3E}">
        <p14:creationId xmlns:p14="http://schemas.microsoft.com/office/powerpoint/2010/main" val="2674081505"/>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LENTA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Como visto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distúrbios</a:t>
            </a:r>
            <a:r>
              <a:rPr lang="en-US" sz="1500" dirty="0">
                <a:latin typeface="Abadi Extra Light" panose="020B0204020104020204" pitchFamily="34" charset="0"/>
              </a:rPr>
              <a:t> que </a:t>
            </a:r>
            <a:r>
              <a:rPr lang="en-US" sz="1500" dirty="0" err="1">
                <a:latin typeface="Abadi Extra Light" panose="020B0204020104020204" pitchFamily="34" charset="0"/>
              </a:rPr>
              <a:t>afetam</a:t>
            </a:r>
            <a:r>
              <a:rPr lang="en-US" sz="1500" dirty="0">
                <a:latin typeface="Abadi Extra Light" panose="020B0204020104020204" pitchFamily="34" charset="0"/>
              </a:rPr>
              <a:t> a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analisar</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frequência</a:t>
            </a:r>
            <a:r>
              <a:rPr lang="en-US" sz="1500" dirty="0">
                <a:latin typeface="Abadi Extra Light" panose="020B0204020104020204" pitchFamily="34" charset="0"/>
              </a:rPr>
              <a:t> da rede </a:t>
            </a:r>
            <a:r>
              <a:rPr lang="en-US" sz="1500" dirty="0" err="1">
                <a:latin typeface="Abadi Extra Light" panose="020B0204020104020204" pitchFamily="34" charset="0"/>
              </a:rPr>
              <a:t>elétrica</a:t>
            </a:r>
            <a:r>
              <a:rPr lang="en-US" sz="1500" dirty="0">
                <a:latin typeface="Abadi Extra Light" panose="020B0204020104020204" pitchFamily="34" charset="0"/>
              </a:rPr>
              <a:t> é </a:t>
            </a:r>
            <a:r>
              <a:rPr lang="en-US" sz="1500" dirty="0" err="1">
                <a:latin typeface="Abadi Extra Light" panose="020B0204020104020204" pitchFamily="34" charset="0"/>
              </a:rPr>
              <a:t>essencial</a:t>
            </a:r>
            <a:r>
              <a:rPr lang="en-US" sz="1500" dirty="0">
                <a:latin typeface="Abadi Extra Light" panose="020B0204020104020204" pitchFamily="34" charset="0"/>
              </a:rPr>
              <a:t>, visto que boa </a:t>
            </a:r>
            <a:r>
              <a:rPr lang="en-US" sz="1500" dirty="0" err="1">
                <a:latin typeface="Abadi Extra Light" panose="020B0204020104020204" pitchFamily="34" charset="0"/>
              </a:rPr>
              <a:t>parte</a:t>
            </a:r>
            <a:r>
              <a:rPr lang="en-US" sz="1500" dirty="0">
                <a:latin typeface="Abadi Extra Light" panose="020B0204020104020204" pitchFamily="34" charset="0"/>
              </a:rPr>
              <a:t> dos </a:t>
            </a:r>
            <a:r>
              <a:rPr lang="en-US" sz="1500" dirty="0" err="1">
                <a:latin typeface="Abadi Extra Light" panose="020B0204020104020204" pitchFamily="34" charset="0"/>
              </a:rPr>
              <a:t>distúrbios</a:t>
            </a:r>
            <a:r>
              <a:rPr lang="en-US" sz="1500" dirty="0">
                <a:latin typeface="Abadi Extra Light" panose="020B0204020104020204" pitchFamily="34" charset="0"/>
              </a:rPr>
              <a:t> </a:t>
            </a:r>
            <a:r>
              <a:rPr lang="en-US" sz="1500" dirty="0" err="1">
                <a:latin typeface="Abadi Extra Light" panose="020B0204020104020204" pitchFamily="34" charset="0"/>
              </a:rPr>
              <a:t>afetam</a:t>
            </a:r>
            <a:r>
              <a:rPr lang="en-US" sz="1500" dirty="0">
                <a:latin typeface="Abadi Extra Light" panose="020B0204020104020204" pitchFamily="34" charset="0"/>
              </a:rPr>
              <a:t> </a:t>
            </a:r>
            <a:r>
              <a:rPr lang="en-US" sz="1500" dirty="0" err="1">
                <a:latin typeface="Abadi Extra Light" panose="020B0204020104020204" pitchFamily="34" charset="0"/>
              </a:rPr>
              <a:t>justamente</a:t>
            </a:r>
            <a:r>
              <a:rPr lang="en-US" sz="1500" dirty="0">
                <a:latin typeface="Abadi Extra Light" panose="020B0204020104020204" pitchFamily="34" charset="0"/>
              </a:rPr>
              <a:t> a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entregue</a:t>
            </a:r>
            <a:r>
              <a:rPr lang="en-US" sz="1500" dirty="0">
                <a:latin typeface="Abadi Extra Light" panose="020B0204020104020204" pitchFamily="34" charset="0"/>
              </a:rPr>
              <a:t>. </a:t>
            </a:r>
            <a:r>
              <a:rPr lang="en-US" sz="1500" dirty="0" err="1">
                <a:latin typeface="Abadi Extra Light" panose="020B0204020104020204" pitchFamily="34" charset="0"/>
              </a:rPr>
              <a:t>Sendo</a:t>
            </a:r>
            <a:r>
              <a:rPr lang="en-US" sz="1500" dirty="0">
                <a:latin typeface="Abadi Extra Light" panose="020B0204020104020204" pitchFamily="34" charset="0"/>
              </a:rPr>
              <a:t> </a:t>
            </a:r>
            <a:r>
              <a:rPr lang="en-US" sz="1500" dirty="0" err="1">
                <a:latin typeface="Abadi Extra Light" panose="020B0204020104020204" pitchFamily="34" charset="0"/>
              </a:rPr>
              <a:t>assim</a:t>
            </a:r>
            <a:r>
              <a:rPr lang="en-US" sz="1500" dirty="0">
                <a:latin typeface="Abadi Extra Light" panose="020B0204020104020204" pitchFamily="34" charset="0"/>
              </a:rPr>
              <a:t>, </a:t>
            </a:r>
            <a:r>
              <a:rPr lang="en-US" sz="1500" dirty="0" err="1">
                <a:latin typeface="Abadi Extra Light" panose="020B0204020104020204" pitchFamily="34" charset="0"/>
              </a:rPr>
              <a:t>além</a:t>
            </a:r>
            <a:r>
              <a:rPr lang="en-US" sz="1500" dirty="0">
                <a:latin typeface="Abadi Extra Light" panose="020B0204020104020204" pitchFamily="34" charset="0"/>
              </a:rPr>
              <a:t> dos </a:t>
            </a:r>
            <a:r>
              <a:rPr lang="en-US" sz="1500" dirty="0" err="1">
                <a:latin typeface="Abadi Extra Light" panose="020B0204020104020204" pitchFamily="34" charset="0"/>
              </a:rPr>
              <a:t>aspectos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e </a:t>
            </a:r>
            <a:r>
              <a:rPr lang="en-US" sz="1500" dirty="0" err="1">
                <a:latin typeface="Abadi Extra Light" panose="020B0204020104020204" pitchFamily="34" charset="0"/>
              </a:rPr>
              <a:t>corrente</a:t>
            </a:r>
            <a:r>
              <a:rPr lang="en-US" sz="1500" dirty="0">
                <a:latin typeface="Abadi Extra Light" panose="020B0204020104020204" pitchFamily="34" charset="0"/>
              </a:rPr>
              <a:t>, o </a:t>
            </a:r>
            <a:r>
              <a:rPr lang="en-US" sz="1500" dirty="0" err="1">
                <a:latin typeface="Abadi Extra Light" panose="020B0204020104020204" pitchFamily="34" charset="0"/>
              </a:rPr>
              <a:t>estudo</a:t>
            </a:r>
            <a:r>
              <a:rPr lang="en-US" sz="1500" dirty="0">
                <a:latin typeface="Abadi Extra Light" panose="020B0204020104020204" pitchFamily="34" charset="0"/>
              </a:rPr>
              <a:t>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analisou</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a carga dos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com um </a:t>
            </a:r>
            <a:r>
              <a:rPr lang="en-US" sz="1500" dirty="0" err="1">
                <a:latin typeface="Abadi Extra Light" panose="020B0204020104020204" pitchFamily="34" charset="0"/>
              </a:rPr>
              <a:t>recarga</a:t>
            </a:r>
            <a:r>
              <a:rPr lang="en-US" sz="1500" dirty="0">
                <a:latin typeface="Abadi Extra Light" panose="020B0204020104020204" pitchFamily="34" charset="0"/>
              </a:rPr>
              <a:t> do </a:t>
            </a:r>
            <a:r>
              <a:rPr lang="en-US" sz="1500" dirty="0" err="1">
                <a:latin typeface="Abadi Extra Light" panose="020B0204020104020204" pitchFamily="34" charset="0"/>
              </a:rPr>
              <a:t>tipo</a:t>
            </a:r>
            <a:r>
              <a:rPr lang="en-US" sz="1500" dirty="0">
                <a:latin typeface="Abadi Extra Light" panose="020B0204020104020204" pitchFamily="34" charset="0"/>
              </a:rPr>
              <a:t> </a:t>
            </a:r>
            <a:r>
              <a:rPr lang="en-US" sz="1500" dirty="0" err="1">
                <a:latin typeface="Abadi Extra Light" panose="020B0204020104020204" pitchFamily="34" charset="0"/>
              </a:rPr>
              <a:t>lenta</a:t>
            </a:r>
            <a:r>
              <a:rPr lang="en-US" sz="1500" dirty="0">
                <a:latin typeface="Abadi Extra Light" panose="020B0204020104020204" pitchFamily="34" charset="0"/>
              </a:rPr>
              <a:t>. O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apresenta</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análise</a:t>
            </a:r>
            <a:r>
              <a:rPr lang="en-US" sz="1500" dirty="0">
                <a:latin typeface="Abadi Extra Light" panose="020B0204020104020204" pitchFamily="34" charset="0"/>
              </a:rPr>
              <a:t> a </a:t>
            </a:r>
            <a:r>
              <a:rPr lang="en-US" sz="1500" dirty="0" err="1">
                <a:latin typeface="Abadi Extra Light" panose="020B0204020104020204" pitchFamily="34" charset="0"/>
              </a:rPr>
              <a:t>mostra</a:t>
            </a:r>
            <a:r>
              <a:rPr lang="en-US" sz="1500" dirty="0">
                <a:latin typeface="Abadi Extra Light" panose="020B0204020104020204" pitchFamily="34" charset="0"/>
              </a:rPr>
              <a:t> a </a:t>
            </a:r>
            <a:r>
              <a:rPr lang="en-US" sz="1500" dirty="0" err="1">
                <a:latin typeface="Abadi Extra Light" panose="020B0204020104020204" pitchFamily="34" charset="0"/>
              </a:rPr>
              <a:t>variação</a:t>
            </a:r>
            <a:r>
              <a:rPr lang="en-US" sz="1500" dirty="0">
                <a:latin typeface="Abadi Extra Light" panose="020B0204020104020204" pitchFamily="34" charset="0"/>
              </a:rPr>
              <a:t> da </a:t>
            </a:r>
            <a:r>
              <a:rPr lang="en-US" sz="1500" dirty="0" err="1">
                <a:latin typeface="Abadi Extra Light" panose="020B0204020104020204" pitchFamily="34" charset="0"/>
              </a:rPr>
              <a:t>frequência</a:t>
            </a:r>
            <a:r>
              <a:rPr lang="en-US" sz="1500" dirty="0">
                <a:latin typeface="Abadi Extra Light" panose="020B0204020104020204" pitchFamily="34" charset="0"/>
              </a:rPr>
              <a:t> com a entrada da carga do VE </a:t>
            </a:r>
            <a:r>
              <a:rPr lang="en-US" sz="1500" dirty="0" err="1">
                <a:latin typeface="Abadi Extra Light" panose="020B0204020104020204" pitchFamily="34" charset="0"/>
              </a:rPr>
              <a:t>na</a:t>
            </a:r>
            <a:r>
              <a:rPr lang="en-US" sz="1500" dirty="0">
                <a:latin typeface="Abadi Extra Light" panose="020B0204020104020204" pitchFamily="34" charset="0"/>
              </a:rPr>
              <a:t> rede e nota-se que a </a:t>
            </a:r>
            <a:r>
              <a:rPr lang="en-US" sz="1500" dirty="0" err="1">
                <a:latin typeface="Abadi Extra Light" panose="020B0204020104020204" pitchFamily="34" charset="0"/>
              </a:rPr>
              <a:t>frequência</a:t>
            </a:r>
            <a:r>
              <a:rPr lang="en-US" sz="1500" dirty="0">
                <a:latin typeface="Abadi Extra Light" panose="020B0204020104020204" pitchFamily="34" charset="0"/>
              </a:rPr>
              <a:t> </a:t>
            </a:r>
            <a:r>
              <a:rPr lang="en-US" sz="1500" dirty="0" err="1">
                <a:latin typeface="Abadi Extra Light" panose="020B0204020104020204" pitchFamily="34" charset="0"/>
              </a:rPr>
              <a:t>sofre</a:t>
            </a:r>
            <a:r>
              <a:rPr lang="en-US" sz="1500" dirty="0">
                <a:latin typeface="Abadi Extra Light" panose="020B0204020104020204" pitchFamily="34" charset="0"/>
              </a:rPr>
              <a:t> um </a:t>
            </a:r>
            <a:r>
              <a:rPr lang="en-US" sz="1500" dirty="0" err="1">
                <a:latin typeface="Abadi Extra Light" panose="020B0204020104020204" pitchFamily="34" charset="0"/>
              </a:rPr>
              <a:t>aumento</a:t>
            </a:r>
            <a:r>
              <a:rPr lang="en-US" sz="1500" dirty="0">
                <a:latin typeface="Abadi Extra Light" panose="020B0204020104020204" pitchFamily="34" charset="0"/>
              </a:rPr>
              <a:t> de </a:t>
            </a:r>
            <a:r>
              <a:rPr lang="en-US" sz="1500" dirty="0" err="1">
                <a:latin typeface="Abadi Extra Light" panose="020B0204020104020204" pitchFamily="34" charset="0"/>
              </a:rPr>
              <a:t>frequência</a:t>
            </a:r>
            <a:r>
              <a:rPr lang="en-US" sz="1500" dirty="0">
                <a:latin typeface="Abadi Extra Light" panose="020B0204020104020204" pitchFamily="34" charset="0"/>
              </a:rPr>
              <a:t>, mas dentro do </a:t>
            </a:r>
            <a:r>
              <a:rPr lang="en-US" sz="1500" dirty="0" err="1">
                <a:latin typeface="Abadi Extra Light" panose="020B0204020104020204" pitchFamily="34" charset="0"/>
              </a:rPr>
              <a:t>limite</a:t>
            </a:r>
            <a:r>
              <a:rPr lang="en-US" sz="1500" dirty="0">
                <a:latin typeface="Abadi Extra Light" panose="020B0204020104020204" pitchFamily="34" charset="0"/>
              </a:rPr>
              <a:t> </a:t>
            </a:r>
            <a:r>
              <a:rPr lang="en-US" sz="1500" dirty="0" err="1">
                <a:latin typeface="Abadi Extra Light" panose="020B0204020104020204" pitchFamily="34" charset="0"/>
              </a:rPr>
              <a:t>estabelecido</a:t>
            </a:r>
            <a:r>
              <a:rPr lang="en-US" sz="1500" dirty="0">
                <a:latin typeface="Abadi Extra Light" panose="020B0204020104020204" pitchFamily="34" charset="0"/>
              </a:rPr>
              <a:t> pela ANEEL, </a:t>
            </a:r>
            <a:r>
              <a:rPr lang="en-US" sz="1500" dirty="0" err="1">
                <a:latin typeface="Abadi Extra Light" panose="020B0204020104020204" pitchFamily="34" charset="0"/>
              </a:rPr>
              <a:t>permanecendo</a:t>
            </a:r>
            <a:r>
              <a:rPr lang="en-US" sz="1500" dirty="0">
                <a:latin typeface="Abadi Extra Light" panose="020B0204020104020204" pitchFamily="34" charset="0"/>
              </a:rPr>
              <a:t> inferior a 60,1 Hz.</a:t>
            </a:r>
            <a:endParaRPr sz="1500" dirty="0">
              <a:latin typeface="Abadi Extra Light" panose="020B0204020104020204" pitchFamily="34" charset="0"/>
            </a:endParaRPr>
          </a:p>
        </p:txBody>
      </p:sp>
      <p:sp>
        <p:nvSpPr>
          <p:cNvPr id="309" name="Google Shape;30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391</a:t>
            </a:fld>
            <a:endParaRPr/>
          </a:p>
        </p:txBody>
      </p:sp>
    </p:spTree>
    <p:extLst>
      <p:ext uri="{BB962C8B-B14F-4D97-AF65-F5344CB8AC3E}">
        <p14:creationId xmlns:p14="http://schemas.microsoft.com/office/powerpoint/2010/main" val="1498889120"/>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Para </a:t>
            </a:r>
            <a:r>
              <a:rPr lang="en-US" sz="1500" dirty="0" err="1">
                <a:latin typeface="Abadi Extra Light" panose="020B0204020104020204" pitchFamily="34" charset="0"/>
              </a:rPr>
              <a:t>análise</a:t>
            </a:r>
            <a:r>
              <a:rPr lang="en-US" sz="1500" dirty="0">
                <a:latin typeface="Abadi Extra Light" panose="020B0204020104020204" pitchFamily="34" charset="0"/>
              </a:rPr>
              <a:t> da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da carga </a:t>
            </a:r>
            <a:r>
              <a:rPr lang="en-US" sz="1500" dirty="0" err="1">
                <a:latin typeface="Abadi Extra Light" panose="020B0204020104020204" pitchFamily="34" charset="0"/>
              </a:rPr>
              <a:t>rápida</a:t>
            </a:r>
            <a:r>
              <a:rPr lang="en-US" sz="1500" dirty="0">
                <a:latin typeface="Abadi Extra Light" panose="020B0204020104020204" pitchFamily="34" charset="0"/>
              </a:rPr>
              <a:t>, </a:t>
            </a:r>
            <a:r>
              <a:rPr lang="en-US" sz="1500" dirty="0" err="1">
                <a:latin typeface="Abadi Extra Light" panose="020B0204020104020204" pitchFamily="34" charset="0"/>
              </a:rPr>
              <a:t>estamos</a:t>
            </a:r>
            <a:r>
              <a:rPr lang="en-US" sz="1500" dirty="0">
                <a:latin typeface="Abadi Extra Light" panose="020B0204020104020204" pitchFamily="34" charset="0"/>
              </a:rPr>
              <a:t> </a:t>
            </a:r>
            <a:r>
              <a:rPr lang="en-US" sz="1500" dirty="0" err="1">
                <a:latin typeface="Abadi Extra Light" panose="020B0204020104020204" pitchFamily="34" charset="0"/>
              </a:rPr>
              <a:t>utilizando</a:t>
            </a:r>
            <a:r>
              <a:rPr lang="en-US" sz="1500" dirty="0">
                <a:latin typeface="Abadi Extra Light" panose="020B0204020104020204" pitchFamily="34" charset="0"/>
              </a:rPr>
              <a:t> um </a:t>
            </a:r>
            <a:r>
              <a:rPr lang="en-US" sz="1500" dirty="0" err="1">
                <a:latin typeface="Abadi Extra Light" panose="020B0204020104020204" pitchFamily="34" charset="0"/>
              </a:rPr>
              <a:t>estudo</a:t>
            </a:r>
            <a:r>
              <a:rPr lang="en-US" sz="1500" dirty="0">
                <a:latin typeface="Abadi Extra Light" panose="020B0204020104020204" pitchFamily="34" charset="0"/>
              </a:rPr>
              <a:t> que </a:t>
            </a:r>
            <a:r>
              <a:rPr lang="en-US" sz="1500" dirty="0" err="1">
                <a:latin typeface="Abadi Extra Light" panose="020B0204020104020204" pitchFamily="34" charset="0"/>
              </a:rPr>
              <a:t>apresenta</a:t>
            </a:r>
            <a:r>
              <a:rPr lang="en-US" sz="1500" dirty="0">
                <a:latin typeface="Abadi Extra Light" panose="020B0204020104020204" pitchFamily="34" charset="0"/>
              </a:rPr>
              <a:t> dados de </a:t>
            </a:r>
            <a:r>
              <a:rPr lang="en-US" sz="1500" dirty="0" err="1">
                <a:latin typeface="Abadi Extra Light" panose="020B0204020104020204" pitchFamily="34" charset="0"/>
              </a:rPr>
              <a:t>consumo</a:t>
            </a:r>
            <a:r>
              <a:rPr lang="en-US" sz="1500" dirty="0">
                <a:latin typeface="Abadi Extra Light" panose="020B0204020104020204" pitchFamily="34" charset="0"/>
              </a:rPr>
              <a:t> e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de um Renault Zoe. Para a </a:t>
            </a:r>
            <a:r>
              <a:rPr lang="en-US" sz="1500" dirty="0" err="1">
                <a:latin typeface="Abadi Extra Light" panose="020B0204020104020204" pitchFamily="34" charset="0"/>
              </a:rPr>
              <a:t>obtenção</a:t>
            </a:r>
            <a:r>
              <a:rPr lang="en-US" sz="1500" dirty="0">
                <a:latin typeface="Abadi Extra Light" panose="020B0204020104020204" pitchFamily="34" charset="0"/>
              </a:rPr>
              <a:t> dos dados </a:t>
            </a:r>
            <a:r>
              <a:rPr lang="en-US" sz="1500" dirty="0" err="1">
                <a:latin typeface="Abadi Extra Light" panose="020B0204020104020204" pitchFamily="34" charset="0"/>
              </a:rPr>
              <a:t>aqui</a:t>
            </a:r>
            <a:r>
              <a:rPr lang="en-US" sz="1500" dirty="0">
                <a:latin typeface="Abadi Extra Light" panose="020B0204020104020204" pitchFamily="34" charset="0"/>
              </a:rPr>
              <a:t> </a:t>
            </a:r>
            <a:r>
              <a:rPr lang="en-US" sz="1500" dirty="0" err="1">
                <a:latin typeface="Abadi Extra Light" panose="020B0204020104020204" pitchFamily="34" charset="0"/>
              </a:rPr>
              <a:t>descrito</a:t>
            </a:r>
            <a:r>
              <a:rPr lang="en-US" sz="1500" dirty="0">
                <a:latin typeface="Abadi Extra Light" panose="020B0204020104020204" pitchFamily="34" charset="0"/>
              </a:rPr>
              <a:t>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realizado</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recarga</a:t>
            </a:r>
            <a:r>
              <a:rPr lang="en-US" sz="1500" dirty="0">
                <a:latin typeface="Abadi Extra Light" panose="020B0204020104020204" pitchFamily="34" charset="0"/>
              </a:rPr>
              <a:t> com </a:t>
            </a:r>
            <a:r>
              <a:rPr lang="en-US" sz="1500" dirty="0" err="1">
                <a:latin typeface="Abadi Extra Light" panose="020B0204020104020204" pitchFamily="34" charset="0"/>
              </a:rPr>
              <a:t>duração</a:t>
            </a:r>
            <a:r>
              <a:rPr lang="en-US" sz="1500" dirty="0">
                <a:latin typeface="Abadi Extra Light" panose="020B0204020104020204" pitchFamily="34" charset="0"/>
              </a:rPr>
              <a:t> de 2h e 43 </a:t>
            </a:r>
            <a:r>
              <a:rPr lang="en-US" sz="1500" dirty="0" err="1">
                <a:latin typeface="Abadi Extra Light" panose="020B0204020104020204" pitchFamily="34" charset="0"/>
              </a:rPr>
              <a:t>minutos</a:t>
            </a:r>
            <a:r>
              <a:rPr lang="en-US" sz="1500" dirty="0">
                <a:latin typeface="Abadi Extra Light" panose="020B0204020104020204" pitchFamily="34" charset="0"/>
              </a:rPr>
              <a:t>, </a:t>
            </a:r>
            <a:r>
              <a:rPr lang="en-US" sz="1500" dirty="0" err="1">
                <a:latin typeface="Abadi Extra Light" panose="020B0204020104020204" pitchFamily="34" charset="0"/>
              </a:rPr>
              <a:t>sendo</a:t>
            </a:r>
            <a:r>
              <a:rPr lang="en-US" sz="1500" dirty="0">
                <a:latin typeface="Abadi Extra Light" panose="020B0204020104020204" pitchFamily="34" charset="0"/>
              </a:rPr>
              <a:t> que </a:t>
            </a:r>
            <a:r>
              <a:rPr lang="en-US" sz="1500" dirty="0" err="1">
                <a:latin typeface="Abadi Extra Light" panose="020B0204020104020204" pitchFamily="34" charset="0"/>
              </a:rPr>
              <a:t>mais</a:t>
            </a:r>
            <a:r>
              <a:rPr lang="en-US" sz="1500" dirty="0">
                <a:latin typeface="Abadi Extra Light" panose="020B0204020104020204" pitchFamily="34" charset="0"/>
              </a:rPr>
              <a:t> de 99% da carga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efetuada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cerca</a:t>
            </a:r>
            <a:r>
              <a:rPr lang="en-US" sz="1500" dirty="0">
                <a:latin typeface="Abadi Extra Light" panose="020B0204020104020204" pitchFamily="34" charset="0"/>
              </a:rPr>
              <a:t> de 45 </a:t>
            </a:r>
            <a:r>
              <a:rPr lang="en-US" sz="1500" dirty="0" err="1">
                <a:latin typeface="Abadi Extra Light" panose="020B0204020104020204" pitchFamily="34" charset="0"/>
              </a:rPr>
              <a:t>minutos</a:t>
            </a:r>
            <a:r>
              <a:rPr lang="en-US" sz="1500" dirty="0">
                <a:latin typeface="Abadi Extra Light" panose="020B0204020104020204" pitchFamily="34" charset="0"/>
              </a:rPr>
              <a:t>. De </a:t>
            </a:r>
            <a:r>
              <a:rPr lang="en-US" sz="1500" dirty="0" err="1">
                <a:latin typeface="Abadi Extra Light" panose="020B0204020104020204" pitchFamily="34" charset="0"/>
              </a:rPr>
              <a:t>acordo</a:t>
            </a:r>
            <a:r>
              <a:rPr lang="en-US" sz="1500" dirty="0">
                <a:latin typeface="Abadi Extra Light" panose="020B0204020104020204" pitchFamily="34" charset="0"/>
              </a:rPr>
              <a:t> com </a:t>
            </a:r>
            <a:r>
              <a:rPr lang="en-US" sz="1500" dirty="0" err="1">
                <a:latin typeface="Abadi Extra Light" panose="020B0204020104020204" pitchFamily="34" charset="0"/>
              </a:rPr>
              <a:t>os</a:t>
            </a:r>
            <a:r>
              <a:rPr lang="en-US" sz="1500" dirty="0">
                <a:latin typeface="Abadi Extra Light" panose="020B0204020104020204" pitchFamily="34" charset="0"/>
              </a:rPr>
              <a:t> dados </a:t>
            </a:r>
            <a:r>
              <a:rPr lang="en-US" sz="1500" dirty="0" err="1">
                <a:latin typeface="Abadi Extra Light" panose="020B0204020104020204" pitchFamily="34" charset="0"/>
              </a:rPr>
              <a:t>obtidos</a:t>
            </a:r>
            <a:r>
              <a:rPr lang="en-US" sz="1500" dirty="0">
                <a:latin typeface="Abadi Extra Light" panose="020B0204020104020204" pitchFamily="34" charset="0"/>
              </a:rPr>
              <a:t>, </a:t>
            </a:r>
            <a:r>
              <a:rPr lang="en-US" sz="1500" dirty="0" err="1">
                <a:latin typeface="Abadi Extra Light" panose="020B0204020104020204" pitchFamily="34" charset="0"/>
              </a:rPr>
              <a:t>iremos</a:t>
            </a:r>
            <a:r>
              <a:rPr lang="en-US" sz="1500" dirty="0">
                <a:latin typeface="Abadi Extra Light" panose="020B0204020104020204" pitchFamily="34" charset="0"/>
              </a:rPr>
              <a:t> </a:t>
            </a:r>
            <a:r>
              <a:rPr lang="en-US" sz="1500" dirty="0" err="1">
                <a:latin typeface="Abadi Extra Light" panose="020B0204020104020204" pitchFamily="34" charset="0"/>
              </a:rPr>
              <a:t>analisar</a:t>
            </a:r>
            <a:r>
              <a:rPr lang="en-US" sz="1500" dirty="0">
                <a:latin typeface="Abadi Extra Light" panose="020B0204020104020204" pitchFamily="34" charset="0"/>
              </a:rPr>
              <a:t> o </a:t>
            </a:r>
            <a:r>
              <a:rPr lang="en-US" sz="1500" dirty="0" err="1">
                <a:latin typeface="Abadi Extra Light" panose="020B0204020104020204" pitchFamily="34" charset="0"/>
              </a:rPr>
              <a:t>impacto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rápida</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nas</a:t>
            </a:r>
            <a:r>
              <a:rPr lang="en-US" sz="1500" dirty="0">
                <a:latin typeface="Abadi Extra Light" panose="020B0204020104020204" pitchFamily="34" charset="0"/>
              </a:rPr>
              <a:t> </a:t>
            </a:r>
            <a:r>
              <a:rPr lang="en-US" sz="1500" dirty="0" err="1">
                <a:latin typeface="Abadi Extra Light" panose="020B0204020104020204" pitchFamily="34" charset="0"/>
              </a:rPr>
              <a:t>componentes</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e as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harmônicas</a:t>
            </a:r>
            <a:r>
              <a:rPr lang="en-US" sz="1500" dirty="0">
                <a:latin typeface="Abadi Extra Light" panose="020B0204020104020204" pitchFamily="34" charset="0"/>
              </a:rPr>
              <a:t> </a:t>
            </a:r>
            <a:r>
              <a:rPr lang="en-US" sz="1500" dirty="0" err="1">
                <a:latin typeface="Abadi Extra Light" panose="020B0204020104020204" pitchFamily="34" charset="0"/>
              </a:rPr>
              <a:t>presentes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a:t>
            </a:r>
            <a:endParaRPr sz="1500" dirty="0">
              <a:latin typeface="Abadi Extra Light" panose="020B0204020104020204" pitchFamily="34" charset="0"/>
            </a:endParaRPr>
          </a:p>
        </p:txBody>
      </p:sp>
      <p:sp>
        <p:nvSpPr>
          <p:cNvPr id="320" name="Google Shape;32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392</a:t>
            </a:fld>
            <a:endParaRPr/>
          </a:p>
        </p:txBody>
      </p:sp>
    </p:spTree>
    <p:extLst>
      <p:ext uri="{BB962C8B-B14F-4D97-AF65-F5344CB8AC3E}">
        <p14:creationId xmlns:p14="http://schemas.microsoft.com/office/powerpoint/2010/main" val="3659781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c19a21fbe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9c19a21fbe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b="1" dirty="0">
                <a:solidFill>
                  <a:srgbClr val="5FB7F3"/>
                </a:solidFill>
                <a:latin typeface="Abadi Extra Light" panose="020B0204020104020204" pitchFamily="34" charset="0"/>
              </a:rPr>
              <a:t>DRIVERS DO MERCADO DE VES</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solidFill>
                <a:srgbClr val="2A3990"/>
              </a:solidFill>
              <a:latin typeface="Roboto"/>
              <a:ea typeface="Roboto"/>
              <a:cs typeface="Roboto"/>
              <a:sym typeface="Roboto"/>
            </a:endParaRPr>
          </a:p>
          <a:p>
            <a:pPr marL="0" lvl="0" indent="0" algn="l" rtl="0">
              <a:spcBef>
                <a:spcPts val="0"/>
              </a:spcBef>
              <a:spcAft>
                <a:spcPts val="0"/>
              </a:spcAft>
              <a:buNone/>
            </a:pPr>
            <a:r>
              <a:rPr lang="pt-BR" sz="1000" dirty="0">
                <a:solidFill>
                  <a:srgbClr val="2A3990"/>
                </a:solidFill>
                <a:latin typeface="Roboto"/>
                <a:ea typeface="Roboto"/>
                <a:cs typeface="Roboto"/>
                <a:sym typeface="Roboto"/>
              </a:rPr>
              <a:t>Já para o caso do Brasil, questões referentes à saúde pública, acordos climáticos e oportunidades econômicas são os principais drivers do mercado de veículos elétricos no país</a:t>
            </a:r>
            <a:endParaRPr sz="1000" dirty="0">
              <a:solidFill>
                <a:srgbClr val="2A3990"/>
              </a:solidFill>
              <a:latin typeface="Roboto"/>
              <a:ea typeface="Roboto"/>
              <a:cs typeface="Roboto"/>
              <a:sym typeface="Roboto"/>
            </a:endParaRPr>
          </a:p>
          <a:p>
            <a:pPr marL="0" lvl="0" indent="0" algn="l" rtl="0">
              <a:spcBef>
                <a:spcPts val="0"/>
              </a:spcBef>
              <a:spcAft>
                <a:spcPts val="0"/>
              </a:spcAft>
              <a:buNone/>
            </a:pPr>
            <a:endParaRPr lang="pt-BR" sz="1000" dirty="0">
              <a:solidFill>
                <a:srgbClr val="2A3990"/>
              </a:solidFill>
              <a:latin typeface="Roboto"/>
              <a:ea typeface="Roboto"/>
              <a:cs typeface="Roboto"/>
              <a:sym typeface="Roboto"/>
            </a:endParaRPr>
          </a:p>
          <a:p>
            <a:pPr marL="0" lvl="0" indent="0" algn="l" rtl="0">
              <a:spcBef>
                <a:spcPts val="0"/>
              </a:spcBef>
              <a:spcAft>
                <a:spcPts val="0"/>
              </a:spcAft>
              <a:buNone/>
            </a:pPr>
            <a:endParaRPr sz="1000" dirty="0">
              <a:solidFill>
                <a:srgbClr val="2A3990"/>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000" dirty="0">
                <a:solidFill>
                  <a:srgbClr val="2A3990"/>
                </a:solidFill>
                <a:latin typeface="Roboto"/>
                <a:ea typeface="Roboto"/>
                <a:cs typeface="Roboto"/>
                <a:sym typeface="Roboto"/>
              </a:rPr>
              <a:t>REFERÊNCIAS:</a:t>
            </a:r>
          </a:p>
          <a:p>
            <a:pPr marL="0" lvl="0" indent="0" algn="l" rtl="0">
              <a:spcBef>
                <a:spcPts val="0"/>
              </a:spcBef>
              <a:spcAft>
                <a:spcPts val="0"/>
              </a:spcAft>
              <a:buClr>
                <a:schemeClr val="dk1"/>
              </a:buClr>
              <a:buSzPts val="1100"/>
              <a:buFont typeface="Arial"/>
              <a:buNone/>
            </a:pPr>
            <a:endParaRPr lang="pt-BR" sz="1000" dirty="0">
              <a:solidFill>
                <a:srgbClr val="2A3990"/>
              </a:solidFill>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solidFill>
                  <a:srgbClr val="2A3990"/>
                </a:solidFill>
                <a:latin typeface="Roboto"/>
                <a:ea typeface="Roboto"/>
                <a:cs typeface="Roboto"/>
                <a:sym typeface="Roboto"/>
              </a:rPr>
              <a:t>https://www.leonardo-energy.org.br/wp-content/uploads/2019/03/Webinar-Evolu%C3%A7%C3%A3o-da-Eletromobilidade.pdf</a:t>
            </a:r>
            <a:endParaRPr dirty="0">
              <a:latin typeface="Abadi Extra Light" panose="020B0204020104020204" pitchFamily="34" charset="0"/>
            </a:endParaRPr>
          </a:p>
        </p:txBody>
      </p:sp>
      <p:sp>
        <p:nvSpPr>
          <p:cNvPr id="407" name="Google Shape;407;g9c19a21fbe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35</a:t>
            </a:fld>
            <a:endParaRPr/>
          </a:p>
        </p:txBody>
      </p:sp>
    </p:spTree>
    <p:extLst>
      <p:ext uri="{BB962C8B-B14F-4D97-AF65-F5344CB8AC3E}">
        <p14:creationId xmlns:p14="http://schemas.microsoft.com/office/powerpoint/2010/main" val="121367193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3ac3ddd76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53ac3ddd76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l" rtl="0">
              <a:spcBef>
                <a:spcPts val="0"/>
              </a:spcBef>
              <a:spcAft>
                <a:spcPts val="0"/>
              </a:spcAft>
              <a:buNone/>
            </a:pPr>
            <a:endParaRPr lang="en-US" sz="1500" dirty="0">
              <a:latin typeface="Abadi Extra Light" panose="020B0204020104020204" pitchFamily="34" charset="0"/>
            </a:endParaRPr>
          </a:p>
          <a:p>
            <a:pPr marL="0" lvl="0" indent="0" algn="l" rtl="0">
              <a:spcBef>
                <a:spcPts val="0"/>
              </a:spcBef>
              <a:spcAft>
                <a:spcPts val="0"/>
              </a:spcAft>
              <a:buNone/>
            </a:pPr>
            <a:r>
              <a:rPr lang="en-US" sz="1500" dirty="0">
                <a:latin typeface="Abadi Extra Light" panose="020B0204020104020204" pitchFamily="34" charset="0"/>
              </a:rPr>
              <a:t>De </a:t>
            </a:r>
            <a:r>
              <a:rPr lang="en-US" sz="1500" dirty="0" err="1">
                <a:latin typeface="Abadi Extra Light" panose="020B0204020104020204" pitchFamily="34" charset="0"/>
              </a:rPr>
              <a:t>acordo</a:t>
            </a:r>
            <a:r>
              <a:rPr lang="en-US" sz="1500" dirty="0">
                <a:latin typeface="Abadi Extra Light" panose="020B0204020104020204" pitchFamily="34" charset="0"/>
              </a:rPr>
              <a:t> com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apresentado</a:t>
            </a:r>
            <a:r>
              <a:rPr lang="en-US" sz="1500" dirty="0">
                <a:latin typeface="Abadi Extra Light" panose="020B0204020104020204" pitchFamily="34" charset="0"/>
              </a:rPr>
              <a:t> no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rápida</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nota-se que 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sofreu</a:t>
            </a:r>
            <a:r>
              <a:rPr lang="en-US" sz="1500" dirty="0">
                <a:latin typeface="Abadi Extra Light" panose="020B0204020104020204" pitchFamily="34" charset="0"/>
              </a:rPr>
              <a:t> </a:t>
            </a:r>
            <a:r>
              <a:rPr lang="en-US" sz="1500" dirty="0" err="1">
                <a:latin typeface="Abadi Extra Light" panose="020B0204020104020204" pitchFamily="34" charset="0"/>
              </a:rPr>
              <a:t>oscilações</a:t>
            </a:r>
            <a:r>
              <a:rPr lang="en-US" sz="1500" dirty="0">
                <a:latin typeface="Abadi Extra Light" panose="020B0204020104020204" pitchFamily="34" charset="0"/>
              </a:rPr>
              <a:t> no </a:t>
            </a:r>
            <a:r>
              <a:rPr lang="en-US" sz="1500" dirty="0" err="1">
                <a:latin typeface="Abadi Extra Light" panose="020B0204020104020204" pitchFamily="34" charset="0"/>
              </a:rPr>
              <a:t>início</a:t>
            </a:r>
            <a:r>
              <a:rPr lang="en-US" sz="1500" dirty="0">
                <a:latin typeface="Abadi Extra Light" panose="020B0204020104020204" pitchFamily="34" charset="0"/>
              </a:rPr>
              <a:t> da carga,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estabilização</a:t>
            </a:r>
            <a:r>
              <a:rPr lang="en-US" sz="1500" dirty="0">
                <a:latin typeface="Abadi Extra Light" panose="020B0204020104020204" pitchFamily="34" charset="0"/>
              </a:rPr>
              <a:t>, e </a:t>
            </a:r>
            <a:r>
              <a:rPr lang="en-US" sz="1500" dirty="0" err="1">
                <a:latin typeface="Abadi Extra Light" panose="020B0204020104020204" pitchFamily="34" charset="0"/>
              </a:rPr>
              <a:t>então</a:t>
            </a:r>
            <a:r>
              <a:rPr lang="en-US" sz="1500" dirty="0">
                <a:latin typeface="Abadi Extra Light" panose="020B0204020104020204" pitchFamily="34" charset="0"/>
              </a:rPr>
              <a:t> </a:t>
            </a:r>
            <a:r>
              <a:rPr lang="en-US" sz="1500" dirty="0" err="1">
                <a:latin typeface="Abadi Extra Light" panose="020B0204020104020204" pitchFamily="34" charset="0"/>
              </a:rPr>
              <a:t>ficou</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a:t>
            </a:r>
            <a:r>
              <a:rPr lang="en-US" sz="1500" dirty="0" err="1">
                <a:latin typeface="Abadi Extra Light" panose="020B0204020104020204" pitchFamily="34" charset="0"/>
              </a:rPr>
              <a:t>maior</a:t>
            </a:r>
            <a:r>
              <a:rPr lang="en-US" sz="1500" dirty="0">
                <a:latin typeface="Abadi Extra Light" panose="020B0204020104020204" pitchFamily="34" charset="0"/>
              </a:rPr>
              <a:t> </a:t>
            </a:r>
            <a:r>
              <a:rPr lang="en-US" sz="1500" dirty="0" err="1">
                <a:latin typeface="Abadi Extra Light" panose="020B0204020104020204" pitchFamily="34" charset="0"/>
              </a:rPr>
              <a:t>parte</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Após</a:t>
            </a:r>
            <a:r>
              <a:rPr lang="en-US" sz="1500" dirty="0">
                <a:latin typeface="Abadi Extra Light" panose="020B0204020104020204" pitchFamily="34" charset="0"/>
              </a:rPr>
              <a:t> 30 </a:t>
            </a:r>
            <a:r>
              <a:rPr lang="en-US" sz="1500" dirty="0" err="1">
                <a:latin typeface="Abadi Extra Light" panose="020B0204020104020204" pitchFamily="34" charset="0"/>
              </a:rPr>
              <a:t>minutos</a:t>
            </a:r>
            <a:r>
              <a:rPr lang="en-US" sz="1500" dirty="0">
                <a:latin typeface="Abadi Extra Light" panose="020B0204020104020204" pitchFamily="34" charset="0"/>
              </a:rPr>
              <a:t> de </a:t>
            </a:r>
            <a:r>
              <a:rPr lang="en-US" sz="1500" dirty="0" err="1">
                <a:latin typeface="Abadi Extra Light" panose="020B0204020104020204" pitchFamily="34" charset="0"/>
              </a:rPr>
              <a:t>estabilização</a:t>
            </a:r>
            <a:r>
              <a:rPr lang="en-US" sz="1500" dirty="0">
                <a:latin typeface="Abadi Extra Light" panose="020B0204020104020204" pitchFamily="34" charset="0"/>
              </a:rPr>
              <a:t>, a amplitude da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cai</a:t>
            </a:r>
            <a:r>
              <a:rPr lang="en-US" sz="1500" dirty="0">
                <a:latin typeface="Abadi Extra Light" panose="020B0204020104020204" pitchFamily="34" charset="0"/>
              </a:rPr>
              <a:t> </a:t>
            </a:r>
            <a:r>
              <a:rPr lang="en-US" sz="1500" dirty="0" err="1">
                <a:latin typeface="Abadi Extra Light" panose="020B0204020104020204" pitchFamily="34" charset="0"/>
              </a:rPr>
              <a:t>drasticamente</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ser </a:t>
            </a:r>
            <a:r>
              <a:rPr lang="en-US" sz="1500" dirty="0" err="1">
                <a:latin typeface="Abadi Extra Light" panose="020B0204020104020204" pitchFamily="34" charset="0"/>
              </a:rPr>
              <a:t>interrompida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330" name="Google Shape;330;g53ac3ddd76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393</a:t>
            </a:fld>
            <a:endParaRPr/>
          </a:p>
        </p:txBody>
      </p:sp>
    </p:spTree>
    <p:extLst>
      <p:ext uri="{BB962C8B-B14F-4D97-AF65-F5344CB8AC3E}">
        <p14:creationId xmlns:p14="http://schemas.microsoft.com/office/powerpoint/2010/main" val="130828065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3ac3ddd76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3ac3ddd76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Seguindo</a:t>
            </a:r>
            <a:r>
              <a:rPr lang="en-US" sz="1500" dirty="0">
                <a:latin typeface="Abadi Extra Light" panose="020B0204020104020204" pitchFamily="34" charset="0"/>
              </a:rPr>
              <a:t> a </a:t>
            </a:r>
            <a:r>
              <a:rPr lang="en-US" sz="1500" dirty="0" err="1">
                <a:latin typeface="Abadi Extra Light" panose="020B0204020104020204" pitchFamily="34" charset="0"/>
              </a:rPr>
              <a:t>análise</a:t>
            </a:r>
            <a:r>
              <a:rPr lang="en-US" sz="1500" dirty="0">
                <a:latin typeface="Abadi Extra Light" panose="020B0204020104020204" pitchFamily="34" charset="0"/>
              </a:rPr>
              <a:t> da carga </a:t>
            </a:r>
            <a:r>
              <a:rPr lang="en-US" sz="1500" dirty="0" err="1">
                <a:latin typeface="Abadi Extra Light" panose="020B0204020104020204" pitchFamily="34" charset="0"/>
              </a:rPr>
              <a:t>rápida</a:t>
            </a:r>
            <a:r>
              <a:rPr lang="en-US" sz="1500" dirty="0">
                <a:latin typeface="Abadi Extra Light" panose="020B0204020104020204" pitchFamily="34" charset="0"/>
              </a:rPr>
              <a:t> do VE, </a:t>
            </a:r>
            <a:r>
              <a:rPr lang="en-US" sz="1500" dirty="0" err="1">
                <a:latin typeface="Abadi Extra Light" panose="020B0204020104020204" pitchFamily="34" charset="0"/>
              </a:rPr>
              <a:t>observa</a:t>
            </a:r>
            <a:r>
              <a:rPr lang="en-US" sz="1500" dirty="0">
                <a:latin typeface="Abadi Extra Light" panose="020B0204020104020204" pitchFamily="34" charset="0"/>
              </a:rPr>
              <a:t>-se que a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ativa</a:t>
            </a:r>
            <a:r>
              <a:rPr lang="en-US" sz="1500" dirty="0">
                <a:latin typeface="Abadi Extra Light" panose="020B0204020104020204" pitchFamily="34" charset="0"/>
              </a:rPr>
              <a:t> total (</a:t>
            </a:r>
            <a:r>
              <a:rPr lang="en-US" sz="1500" dirty="0" err="1">
                <a:latin typeface="Abadi Extra Light" panose="020B0204020104020204" pitchFamily="34" charset="0"/>
              </a:rPr>
              <a:t>curva</a:t>
            </a:r>
            <a:r>
              <a:rPr lang="en-US" sz="1500" dirty="0">
                <a:latin typeface="Abadi Extra Light" panose="020B0204020104020204" pitchFamily="34" charset="0"/>
              </a:rPr>
              <a:t> </a:t>
            </a:r>
            <a:r>
              <a:rPr lang="en-US" sz="1500" dirty="0" err="1">
                <a:latin typeface="Abadi Extra Light" panose="020B0204020104020204" pitchFamily="34" charset="0"/>
              </a:rPr>
              <a:t>verde</a:t>
            </a:r>
            <a:r>
              <a:rPr lang="en-US" sz="1500" dirty="0">
                <a:latin typeface="Abadi Extra Light" panose="020B0204020104020204" pitchFamily="34" charset="0"/>
              </a:rPr>
              <a:t>), </a:t>
            </a:r>
            <a:r>
              <a:rPr lang="en-US" sz="1500" dirty="0" err="1">
                <a:latin typeface="Abadi Extra Light" panose="020B0204020104020204" pitchFamily="34" charset="0"/>
              </a:rPr>
              <a:t>assim</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mostrada</a:t>
            </a:r>
            <a:r>
              <a:rPr lang="en-US" sz="1500" dirty="0">
                <a:latin typeface="Abadi Extra Light" panose="020B0204020104020204" pitchFamily="34" charset="0"/>
              </a:rPr>
              <a:t> </a:t>
            </a:r>
            <a:r>
              <a:rPr lang="en-US" sz="1500" dirty="0" err="1">
                <a:latin typeface="Abadi Extra Light" panose="020B0204020104020204" pitchFamily="34" charset="0"/>
              </a:rPr>
              <a:t>anteriormente</a:t>
            </a:r>
            <a:r>
              <a:rPr lang="en-US" sz="1500" dirty="0">
                <a:latin typeface="Abadi Extra Light" panose="020B0204020104020204" pitchFamily="34" charset="0"/>
              </a:rPr>
              <a:t>, </a:t>
            </a:r>
            <a:r>
              <a:rPr lang="en-US" sz="1500" dirty="0" err="1">
                <a:latin typeface="Abadi Extra Light" panose="020B0204020104020204" pitchFamily="34" charset="0"/>
              </a:rPr>
              <a:t>apresenta</a:t>
            </a:r>
            <a:r>
              <a:rPr lang="en-US" sz="1500" dirty="0">
                <a:latin typeface="Abadi Extra Light" panose="020B0204020104020204" pitchFamily="34" charset="0"/>
              </a:rPr>
              <a:t> </a:t>
            </a:r>
            <a:r>
              <a:rPr lang="en-US" sz="1500" dirty="0" err="1">
                <a:latin typeface="Abadi Extra Light" panose="020B0204020104020204" pitchFamily="34" charset="0"/>
              </a:rPr>
              <a:t>oscilações</a:t>
            </a:r>
            <a:r>
              <a:rPr lang="en-US" sz="1500" dirty="0">
                <a:latin typeface="Abadi Extra Light" panose="020B0204020104020204" pitchFamily="34" charset="0"/>
              </a:rPr>
              <a:t> no </a:t>
            </a:r>
            <a:r>
              <a:rPr lang="en-US" sz="1500" dirty="0" err="1">
                <a:latin typeface="Abadi Extra Light" panose="020B0204020104020204" pitchFamily="34" charset="0"/>
              </a:rPr>
              <a:t>início</a:t>
            </a:r>
            <a:r>
              <a:rPr lang="en-US" sz="1500" dirty="0">
                <a:latin typeface="Abadi Extra Light" panose="020B0204020104020204" pitchFamily="34" charset="0"/>
              </a:rPr>
              <a:t> da carga e </a:t>
            </a:r>
            <a:r>
              <a:rPr lang="en-US" sz="1500" dirty="0" err="1">
                <a:latin typeface="Abadi Extra Light" panose="020B0204020104020204" pitchFamily="34" charset="0"/>
              </a:rPr>
              <a:t>depois</a:t>
            </a:r>
            <a:r>
              <a:rPr lang="en-US" sz="1500" dirty="0">
                <a:latin typeface="Abadi Extra Light" panose="020B0204020104020204" pitchFamily="34" charset="0"/>
              </a:rPr>
              <a:t> </a:t>
            </a:r>
            <a:r>
              <a:rPr lang="en-US" sz="1500" dirty="0" err="1">
                <a:latin typeface="Abadi Extra Light" panose="020B0204020104020204" pitchFamily="34" charset="0"/>
              </a:rPr>
              <a:t>estabiliza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torno</a:t>
            </a:r>
            <a:r>
              <a:rPr lang="en-US" sz="1500" dirty="0">
                <a:latin typeface="Abadi Extra Light" panose="020B0204020104020204" pitchFamily="34" charset="0"/>
              </a:rPr>
              <a:t> de 38 kW. </a:t>
            </a:r>
            <a:r>
              <a:rPr lang="en-US" sz="1500" dirty="0" err="1">
                <a:latin typeface="Abadi Extra Light" panose="020B0204020104020204" pitchFamily="34" charset="0"/>
              </a:rPr>
              <a:t>Posteriormente</a:t>
            </a:r>
            <a:r>
              <a:rPr lang="en-US" sz="1500" dirty="0">
                <a:latin typeface="Abadi Extra Light" panose="020B0204020104020204" pitchFamily="34" charset="0"/>
              </a:rPr>
              <a:t>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semelhante</a:t>
            </a:r>
            <a:r>
              <a:rPr lang="en-US" sz="1500" dirty="0">
                <a:latin typeface="Abadi Extra Light" panose="020B0204020104020204" pitchFamily="34" charset="0"/>
              </a:rPr>
              <a:t> a </a:t>
            </a:r>
            <a:r>
              <a:rPr lang="en-US" sz="1500" dirty="0" err="1">
                <a:latin typeface="Abadi Extra Light" panose="020B0204020104020204" pitchFamily="34" charset="0"/>
              </a:rPr>
              <a:t>curva</a:t>
            </a:r>
            <a:r>
              <a:rPr lang="en-US" sz="1500" dirty="0">
                <a:latin typeface="Abadi Extra Light" panose="020B0204020104020204" pitchFamily="34" charset="0"/>
              </a:rPr>
              <a:t> da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sofrente</a:t>
            </a:r>
            <a:r>
              <a:rPr lang="en-US" sz="1500" dirty="0">
                <a:latin typeface="Abadi Extra Light" panose="020B0204020104020204" pitchFamily="34" charset="0"/>
              </a:rPr>
              <a:t> </a:t>
            </a:r>
            <a:r>
              <a:rPr lang="en-US" sz="1500" dirty="0" err="1">
                <a:latin typeface="Abadi Extra Light" panose="020B0204020104020204" pitchFamily="34" charset="0"/>
              </a:rPr>
              <a:t>alta</a:t>
            </a:r>
            <a:r>
              <a:rPr lang="en-US" sz="1500" dirty="0">
                <a:latin typeface="Abadi Extra Light" panose="020B0204020104020204" pitchFamily="34" charset="0"/>
              </a:rPr>
              <a:t> </a:t>
            </a:r>
            <a:r>
              <a:rPr lang="en-US" sz="1500" dirty="0" err="1">
                <a:latin typeface="Abadi Extra Light" panose="020B0204020104020204" pitchFamily="34" charset="0"/>
              </a:rPr>
              <a:t>queda</a:t>
            </a:r>
            <a:r>
              <a:rPr lang="en-US" sz="1500" dirty="0">
                <a:latin typeface="Abadi Extra Light" panose="020B0204020104020204" pitchFamily="34" charset="0"/>
              </a:rPr>
              <a:t> </a:t>
            </a:r>
            <a:r>
              <a:rPr lang="en-US" sz="1500" dirty="0" err="1">
                <a:latin typeface="Abadi Extra Light" panose="020B0204020104020204" pitchFamily="34" charset="0"/>
              </a:rPr>
              <a:t>após</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30 </a:t>
            </a:r>
            <a:r>
              <a:rPr lang="en-US" sz="1500" dirty="0" err="1">
                <a:latin typeface="Abadi Extra Light" panose="020B0204020104020204" pitchFamily="34" charset="0"/>
              </a:rPr>
              <a:t>primeiros</a:t>
            </a:r>
            <a:r>
              <a:rPr lang="en-US" sz="1500" dirty="0">
                <a:latin typeface="Abadi Extra Light" panose="020B0204020104020204" pitchFamily="34" charset="0"/>
              </a:rPr>
              <a:t> </a:t>
            </a:r>
            <a:r>
              <a:rPr lang="en-US" sz="1500" dirty="0" err="1">
                <a:latin typeface="Abadi Extra Light" panose="020B0204020104020204" pitchFamily="34" charset="0"/>
              </a:rPr>
              <a:t>minutos</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endParaRPr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Já</a:t>
            </a:r>
            <a:r>
              <a:rPr lang="en-US" sz="1500" dirty="0">
                <a:latin typeface="Abadi Extra Light" panose="020B0204020104020204" pitchFamily="34" charset="0"/>
              </a:rPr>
              <a:t> o </a:t>
            </a:r>
            <a:r>
              <a:rPr lang="en-US" sz="1500" dirty="0" err="1">
                <a:latin typeface="Abadi Extra Light" panose="020B0204020104020204" pitchFamily="34" charset="0"/>
              </a:rPr>
              <a:t>fator</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permaneceu</a:t>
            </a:r>
            <a:r>
              <a:rPr lang="en-US" sz="1500" dirty="0">
                <a:latin typeface="Abadi Extra Light" panose="020B0204020104020204" pitchFamily="34" charset="0"/>
              </a:rPr>
              <a:t> </a:t>
            </a:r>
            <a:r>
              <a:rPr lang="en-US" sz="1500" dirty="0" err="1">
                <a:latin typeface="Abadi Extra Light" panose="020B0204020104020204" pitchFamily="34" charset="0"/>
              </a:rPr>
              <a:t>próximo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valor </a:t>
            </a:r>
            <a:r>
              <a:rPr lang="en-US" sz="1500" dirty="0" err="1">
                <a:latin typeface="Abadi Extra Light" panose="020B0204020104020204" pitchFamily="34" charset="0"/>
              </a:rPr>
              <a:t>considerado</a:t>
            </a:r>
            <a:r>
              <a:rPr lang="en-US" sz="1500" dirty="0">
                <a:latin typeface="Abadi Extra Light" panose="020B0204020104020204" pitchFamily="34" charset="0"/>
              </a:rPr>
              <a:t> ideal para um </a:t>
            </a:r>
            <a:r>
              <a:rPr lang="en-US" sz="1500" dirty="0" err="1">
                <a:latin typeface="Abadi Extra Light" panose="020B0204020104020204" pitchFamily="34" charset="0"/>
              </a:rPr>
              <a:t>sistema</a:t>
            </a:r>
            <a:r>
              <a:rPr lang="en-US" sz="1500" dirty="0">
                <a:latin typeface="Abadi Extra Light" panose="020B0204020104020204" pitchFamily="34" charset="0"/>
              </a:rPr>
              <a:t> de </a:t>
            </a:r>
            <a:r>
              <a:rPr lang="en-US" sz="1500" dirty="0" err="1">
                <a:latin typeface="Abadi Extra Light" panose="020B0204020104020204" pitchFamily="34" charset="0"/>
              </a:rPr>
              <a:t>qualidade</a:t>
            </a:r>
            <a:r>
              <a:rPr lang="en-US" sz="1500" dirty="0">
                <a:latin typeface="Abadi Extra Light" panose="020B0204020104020204" pitchFamily="34" charset="0"/>
              </a:rPr>
              <a:t> (</a:t>
            </a:r>
            <a:r>
              <a:rPr lang="en-US" sz="1500" dirty="0" err="1">
                <a:latin typeface="Abadi Extra Light" panose="020B0204020104020204" pitchFamily="34" charset="0"/>
              </a:rPr>
              <a:t>unitário</a:t>
            </a:r>
            <a:r>
              <a:rPr lang="en-US" sz="1500" dirty="0">
                <a:latin typeface="Abadi Extra Light" panose="020B0204020104020204" pitchFamily="34" charset="0"/>
              </a:rPr>
              <a:t>) </a:t>
            </a:r>
            <a:r>
              <a:rPr lang="en-US" sz="1500" dirty="0" err="1">
                <a:latin typeface="Abadi Extra Light" panose="020B0204020104020204" pitchFamily="34" charset="0"/>
              </a:rPr>
              <a:t>nos</a:t>
            </a:r>
            <a:r>
              <a:rPr lang="en-US" sz="1500" dirty="0">
                <a:latin typeface="Abadi Extra Light" panose="020B0204020104020204" pitchFamily="34" charset="0"/>
              </a:rPr>
              <a:t> </a:t>
            </a:r>
            <a:r>
              <a:rPr lang="en-US" sz="1500" dirty="0" err="1">
                <a:latin typeface="Abadi Extra Light" panose="020B0204020104020204" pitchFamily="34" charset="0"/>
              </a:rPr>
              <a:t>primeiros</a:t>
            </a:r>
            <a:r>
              <a:rPr lang="en-US" sz="1500" dirty="0">
                <a:latin typeface="Abadi Extra Light" panose="020B0204020104020204" pitchFamily="34" charset="0"/>
              </a:rPr>
              <a:t> 30 </a:t>
            </a:r>
            <a:r>
              <a:rPr lang="en-US" sz="1500" dirty="0" err="1">
                <a:latin typeface="Abadi Extra Light" panose="020B0204020104020204" pitchFamily="34" charset="0"/>
              </a:rPr>
              <a:t>minutos</a:t>
            </a:r>
            <a:r>
              <a:rPr lang="en-US" sz="1500" dirty="0">
                <a:latin typeface="Abadi Extra Light" panose="020B0204020104020204" pitchFamily="34" charset="0"/>
              </a:rPr>
              <a:t>, </a:t>
            </a:r>
            <a:r>
              <a:rPr lang="en-US" sz="1500" dirty="0" err="1">
                <a:latin typeface="Abadi Extra Light" panose="020B0204020104020204" pitchFamily="34" charset="0"/>
              </a:rPr>
              <a:t>período</a:t>
            </a:r>
            <a:r>
              <a:rPr lang="en-US" sz="1500" dirty="0">
                <a:latin typeface="Abadi Extra Light" panose="020B0204020104020204" pitchFamily="34" charset="0"/>
              </a:rPr>
              <a:t> de </a:t>
            </a:r>
            <a:r>
              <a:rPr lang="en-US" sz="1500" dirty="0" err="1">
                <a:latin typeface="Abadi Extra Light" panose="020B0204020104020204" pitchFamily="34" charset="0"/>
              </a:rPr>
              <a:t>operação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máxima</a:t>
            </a:r>
            <a:r>
              <a:rPr lang="en-US" sz="1500" dirty="0">
                <a:latin typeface="Abadi Extra Light" panose="020B0204020104020204" pitchFamily="34" charset="0"/>
              </a:rPr>
              <a:t> carga, 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seguida</a:t>
            </a:r>
            <a:r>
              <a:rPr lang="en-US" sz="1500" dirty="0">
                <a:latin typeface="Abadi Extra Light" panose="020B0204020104020204" pitchFamily="34" charset="0"/>
              </a:rPr>
              <a:t>, </a:t>
            </a:r>
            <a:r>
              <a:rPr lang="en-US" sz="1500" dirty="0" err="1">
                <a:latin typeface="Abadi Extra Light" panose="020B0204020104020204" pitchFamily="34" charset="0"/>
              </a:rPr>
              <a:t>quando</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e a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ativa</a:t>
            </a:r>
            <a:r>
              <a:rPr lang="en-US" sz="1500" dirty="0">
                <a:latin typeface="Abadi Extra Light" panose="020B0204020104020204" pitchFamily="34" charset="0"/>
              </a:rPr>
              <a:t> </a:t>
            </a:r>
            <a:r>
              <a:rPr lang="en-US" sz="1500" dirty="0" err="1">
                <a:latin typeface="Abadi Extra Light" panose="020B0204020104020204" pitchFamily="34" charset="0"/>
              </a:rPr>
              <a:t>diminuem</a:t>
            </a:r>
            <a:r>
              <a:rPr lang="en-US" sz="1500" dirty="0">
                <a:latin typeface="Abadi Extra Light" panose="020B0204020104020204" pitchFamily="34" charset="0"/>
              </a:rPr>
              <a:t> e a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reativa</a:t>
            </a:r>
            <a:r>
              <a:rPr lang="en-US" sz="1500" dirty="0">
                <a:latin typeface="Abadi Extra Light" panose="020B0204020104020204" pitchFamily="34" charset="0"/>
              </a:rPr>
              <a:t> </a:t>
            </a:r>
            <a:r>
              <a:rPr lang="en-US" sz="1500" dirty="0" err="1">
                <a:latin typeface="Abadi Extra Light" panose="020B0204020104020204" pitchFamily="34" charset="0"/>
              </a:rPr>
              <a:t>aumenta</a:t>
            </a:r>
            <a:r>
              <a:rPr lang="en-US" sz="1500" dirty="0">
                <a:latin typeface="Abadi Extra Light" panose="020B0204020104020204" pitchFamily="34" charset="0"/>
              </a:rPr>
              <a:t>, </a:t>
            </a:r>
            <a:r>
              <a:rPr lang="en-US" sz="1500" dirty="0" err="1">
                <a:latin typeface="Abadi Extra Light" panose="020B0204020104020204" pitchFamily="34" charset="0"/>
              </a:rPr>
              <a:t>seu</a:t>
            </a:r>
            <a:r>
              <a:rPr lang="en-US" sz="1500" dirty="0">
                <a:latin typeface="Abadi Extra Light" panose="020B0204020104020204" pitchFamily="34" charset="0"/>
              </a:rPr>
              <a:t> </a:t>
            </a:r>
            <a:r>
              <a:rPr lang="en-US" sz="1500" dirty="0" err="1">
                <a:latin typeface="Abadi Extra Light" panose="020B0204020104020204" pitchFamily="34" charset="0"/>
              </a:rPr>
              <a:t>nível</a:t>
            </a:r>
            <a:r>
              <a:rPr lang="en-US" sz="1500" dirty="0">
                <a:latin typeface="Abadi Extra Light" panose="020B0204020104020204" pitchFamily="34" charset="0"/>
              </a:rPr>
              <a:t> </a:t>
            </a:r>
            <a:r>
              <a:rPr lang="en-US" sz="1500" dirty="0" err="1">
                <a:latin typeface="Abadi Extra Light" panose="020B0204020104020204" pitchFamily="34" charset="0"/>
              </a:rPr>
              <a:t>reduz</a:t>
            </a:r>
            <a:r>
              <a:rPr lang="en-US" sz="1500" dirty="0">
                <a:latin typeface="Abadi Extra Light" panose="020B0204020104020204" pitchFamily="34" charset="0"/>
              </a:rPr>
              <a:t> para 0,45 com </a:t>
            </a:r>
            <a:r>
              <a:rPr lang="en-US" sz="1500" dirty="0" err="1">
                <a:latin typeface="Abadi Extra Light" panose="020B0204020104020204" pitchFamily="34" charset="0"/>
              </a:rPr>
              <a:t>caráter</a:t>
            </a:r>
            <a:r>
              <a:rPr lang="en-US" sz="1500" dirty="0">
                <a:latin typeface="Abadi Extra Light" panose="020B0204020104020204" pitchFamily="34" charset="0"/>
              </a:rPr>
              <a:t> </a:t>
            </a:r>
            <a:r>
              <a:rPr lang="en-US" sz="1500" dirty="0" err="1">
                <a:latin typeface="Abadi Extra Light" panose="020B0204020104020204" pitchFamily="34" charset="0"/>
              </a:rPr>
              <a:t>capacitivo</a:t>
            </a:r>
            <a:r>
              <a:rPr lang="en-US" sz="1500" dirty="0">
                <a:latin typeface="Abadi Extra Light" panose="020B0204020104020204" pitchFamily="34" charset="0"/>
              </a:rPr>
              <a:t> e </a:t>
            </a:r>
            <a:r>
              <a:rPr lang="en-US" sz="1500" dirty="0" err="1">
                <a:latin typeface="Abadi Extra Light" panose="020B0204020104020204" pitchFamily="34" charset="0"/>
              </a:rPr>
              <a:t>assim</a:t>
            </a:r>
            <a:r>
              <a:rPr lang="en-US" sz="1500" dirty="0">
                <a:latin typeface="Abadi Extra Light" panose="020B0204020104020204" pitchFamily="34" charset="0"/>
              </a:rPr>
              <a:t> </a:t>
            </a:r>
            <a:r>
              <a:rPr lang="en-US" sz="1500" dirty="0" err="1">
                <a:latin typeface="Abadi Extra Light" panose="020B0204020104020204" pitchFamily="34" charset="0"/>
              </a:rPr>
              <a:t>permanece</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o final da carga.</a:t>
            </a:r>
            <a:endParaRPr sz="1500" dirty="0">
              <a:latin typeface="Abadi Extra Light" panose="020B0204020104020204" pitchFamily="34" charset="0"/>
            </a:endParaRPr>
          </a:p>
        </p:txBody>
      </p:sp>
      <p:sp>
        <p:nvSpPr>
          <p:cNvPr id="341" name="Google Shape;341;g53ac3ddd76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394</a:t>
            </a:fld>
            <a:endParaRPr/>
          </a:p>
        </p:txBody>
      </p:sp>
    </p:spTree>
    <p:extLst>
      <p:ext uri="{BB962C8B-B14F-4D97-AF65-F5344CB8AC3E}">
        <p14:creationId xmlns:p14="http://schemas.microsoft.com/office/powerpoint/2010/main" val="507779440"/>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3ac3ddd7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53ac3ddd76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Sabendo</a:t>
            </a:r>
            <a:r>
              <a:rPr lang="en-US" sz="1500" dirty="0">
                <a:latin typeface="Abadi Extra Light" panose="020B0204020104020204" pitchFamily="34" charset="0"/>
              </a:rPr>
              <a:t> dos </a:t>
            </a:r>
            <a:r>
              <a:rPr lang="en-US" sz="1500" dirty="0" err="1">
                <a:latin typeface="Abadi Extra Light" panose="020B0204020104020204" pitchFamily="34" charset="0"/>
              </a:rPr>
              <a:t>comportamentos</a:t>
            </a:r>
            <a:r>
              <a:rPr lang="en-US" sz="1500" dirty="0">
                <a:latin typeface="Abadi Extra Light" panose="020B0204020104020204" pitchFamily="34" charset="0"/>
              </a:rPr>
              <a:t> dos </a:t>
            </a:r>
            <a:r>
              <a:rPr lang="en-US" sz="1500" dirty="0" err="1">
                <a:latin typeface="Abadi Extra Light" panose="020B0204020104020204" pitchFamily="34" charset="0"/>
              </a:rPr>
              <a:t>parâmetros</a:t>
            </a:r>
            <a:r>
              <a:rPr lang="en-US" sz="1500" dirty="0">
                <a:latin typeface="Abadi Extra Light" panose="020B0204020104020204" pitchFamily="34" charset="0"/>
              </a:rPr>
              <a:t> </a:t>
            </a:r>
            <a:r>
              <a:rPr lang="en-US" sz="1500" dirty="0" err="1">
                <a:latin typeface="Abadi Extra Light" panose="020B0204020104020204" pitchFamily="34" charset="0"/>
              </a:rPr>
              <a:t>analisados</a:t>
            </a:r>
            <a:r>
              <a:rPr lang="en-US" sz="1500" dirty="0">
                <a:latin typeface="Abadi Extra Light" panose="020B0204020104020204" pitchFamily="34" charset="0"/>
              </a:rPr>
              <a:t> </a:t>
            </a:r>
            <a:r>
              <a:rPr lang="en-US" sz="1500" dirty="0" err="1">
                <a:latin typeface="Abadi Extra Light" panose="020B0204020104020204" pitchFamily="34" charset="0"/>
              </a:rPr>
              <a:t>anteriormente</a:t>
            </a:r>
            <a:r>
              <a:rPr lang="en-US" sz="1500" dirty="0">
                <a:latin typeface="Abadi Extra Light" panose="020B0204020104020204" pitchFamily="34" charset="0"/>
              </a:rPr>
              <a:t>, </a:t>
            </a:r>
            <a:r>
              <a:rPr lang="en-US" sz="1500" dirty="0" err="1">
                <a:latin typeface="Abadi Extra Light" panose="020B0204020104020204" pitchFamily="34" charset="0"/>
              </a:rPr>
              <a:t>observa</a:t>
            </a:r>
            <a:r>
              <a:rPr lang="en-US" sz="1500" dirty="0">
                <a:latin typeface="Abadi Extra Light" panose="020B0204020104020204" pitchFamily="34" charset="0"/>
              </a:rPr>
              <a:t>-se a </a:t>
            </a:r>
            <a:r>
              <a:rPr lang="en-US" sz="1500" dirty="0" err="1">
                <a:latin typeface="Abadi Extra Light" panose="020B0204020104020204" pitchFamily="34" charset="0"/>
              </a:rPr>
              <a:t>presença</a:t>
            </a:r>
            <a:r>
              <a:rPr lang="en-US" sz="1500" dirty="0">
                <a:latin typeface="Abadi Extra Light" panose="020B0204020104020204" pitchFamily="34" charset="0"/>
              </a:rPr>
              <a:t> de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(DHT)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fase</a:t>
            </a:r>
            <a:r>
              <a:rPr lang="en-US" sz="1500" dirty="0">
                <a:latin typeface="Abadi Extra Light" panose="020B0204020104020204" pitchFamily="34" charset="0"/>
              </a:rPr>
              <a:t> de </a:t>
            </a:r>
            <a:r>
              <a:rPr lang="en-US" sz="1500" dirty="0" err="1">
                <a:latin typeface="Abadi Extra Light" panose="020B0204020104020204" pitchFamily="34" charset="0"/>
              </a:rPr>
              <a:t>alimentação</a:t>
            </a:r>
            <a:r>
              <a:rPr lang="en-US" sz="1500" dirty="0">
                <a:latin typeface="Abadi Extra Light" panose="020B0204020104020204" pitchFamily="34" charset="0"/>
              </a:rPr>
              <a:t>. Como a </a:t>
            </a:r>
            <a:r>
              <a:rPr lang="en-US" sz="1500" dirty="0" err="1">
                <a:latin typeface="Abadi Extra Light" panose="020B0204020104020204" pitchFamily="34" charset="0"/>
              </a:rPr>
              <a:t>variação</a:t>
            </a:r>
            <a:r>
              <a:rPr lang="en-US" sz="1500" dirty="0">
                <a:latin typeface="Abadi Extra Light" panose="020B0204020104020204" pitchFamily="34" charset="0"/>
              </a:rPr>
              <a:t> da taxa de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permita</a:t>
            </a:r>
            <a:r>
              <a:rPr lang="en-US" sz="1500" dirty="0">
                <a:latin typeface="Abadi Extra Light" panose="020B0204020104020204" pitchFamily="34" charset="0"/>
              </a:rPr>
              <a:t> pela ANEEL no PRODIST para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nível</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é de 10%, </a:t>
            </a:r>
            <a:r>
              <a:rPr lang="en-US" sz="1500" dirty="0" err="1">
                <a:latin typeface="Abadi Extra Light" panose="020B0204020104020204" pitchFamily="34" charset="0"/>
              </a:rPr>
              <a:t>concluímos</a:t>
            </a:r>
            <a:r>
              <a:rPr lang="en-US" sz="1500" dirty="0">
                <a:latin typeface="Abadi Extra Light" panose="020B0204020104020204" pitchFamily="34" charset="0"/>
              </a:rPr>
              <a:t> que as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presentes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rápida</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aceitáveis</a:t>
            </a:r>
            <a:r>
              <a:rPr lang="en-US" sz="1500" dirty="0">
                <a:latin typeface="Abadi Extra Light" panose="020B0204020104020204" pitchFamily="34" charset="0"/>
              </a:rPr>
              <a:t> e </a:t>
            </a:r>
            <a:r>
              <a:rPr lang="en-US" sz="1500" dirty="0" err="1">
                <a:latin typeface="Abadi Extra Light" panose="020B0204020104020204" pitchFamily="34" charset="0"/>
              </a:rPr>
              <a:t>pouco</a:t>
            </a:r>
            <a:r>
              <a:rPr lang="en-US" sz="1500" dirty="0">
                <a:latin typeface="Abadi Extra Light" panose="020B0204020104020204" pitchFamily="34" charset="0"/>
              </a:rPr>
              <a:t> </a:t>
            </a:r>
            <a:r>
              <a:rPr lang="en-US" sz="1500" dirty="0" err="1">
                <a:latin typeface="Abadi Extra Light" panose="020B0204020104020204" pitchFamily="34" charset="0"/>
              </a:rPr>
              <a:t>afetam</a:t>
            </a:r>
            <a:r>
              <a:rPr lang="en-US" sz="1500" dirty="0">
                <a:latin typeface="Abadi Extra Light" panose="020B0204020104020204" pitchFamily="34" charset="0"/>
              </a:rPr>
              <a:t> a </a:t>
            </a:r>
            <a:r>
              <a:rPr lang="en-US" sz="1500" dirty="0" err="1">
                <a:latin typeface="Abadi Extra Light" panose="020B0204020104020204" pitchFamily="34" charset="0"/>
              </a:rPr>
              <a:t>qualidade</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presente</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352" name="Google Shape;352;g53ac3ddd76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395</a:t>
            </a:fld>
            <a:endParaRPr/>
          </a:p>
        </p:txBody>
      </p:sp>
    </p:spTree>
    <p:extLst>
      <p:ext uri="{BB962C8B-B14F-4D97-AF65-F5344CB8AC3E}">
        <p14:creationId xmlns:p14="http://schemas.microsoft.com/office/powerpoint/2010/main" val="50674445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3ac3ddd76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53ac3ddd76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Por </a:t>
            </a:r>
            <a:r>
              <a:rPr lang="en-US" sz="1500" dirty="0" err="1">
                <a:latin typeface="Abadi Extra Light" panose="020B0204020104020204" pitchFamily="34" charset="0"/>
              </a:rPr>
              <a:t>fim</a:t>
            </a:r>
            <a:r>
              <a:rPr lang="en-US" sz="1500" dirty="0">
                <a:latin typeface="Abadi Extra Light" panose="020B0204020104020204" pitchFamily="34" charset="0"/>
              </a:rPr>
              <a:t>, </a:t>
            </a:r>
            <a:r>
              <a:rPr lang="en-US" sz="1500" dirty="0" err="1">
                <a:latin typeface="Abadi Extra Light" panose="020B0204020104020204" pitchFamily="34" charset="0"/>
              </a:rPr>
              <a:t>analisa</a:t>
            </a:r>
            <a:r>
              <a:rPr lang="en-US" sz="1500" dirty="0">
                <a:latin typeface="Abadi Extra Light" panose="020B0204020104020204" pitchFamily="34" charset="0"/>
              </a:rPr>
              <a:t>-se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harmônica</a:t>
            </a:r>
            <a:r>
              <a:rPr lang="en-US" sz="1500" dirty="0">
                <a:latin typeface="Abadi Extra Light" panose="020B0204020104020204" pitchFamily="34" charset="0"/>
              </a:rPr>
              <a:t> total da </a:t>
            </a:r>
            <a:r>
              <a:rPr lang="en-US" sz="1500" dirty="0" err="1">
                <a:latin typeface="Abadi Extra Light" panose="020B0204020104020204" pitchFamily="34" charset="0"/>
              </a:rPr>
              <a:t>corrente</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onde</a:t>
            </a:r>
            <a:r>
              <a:rPr lang="en-US" sz="1500" dirty="0">
                <a:latin typeface="Abadi Extra Light" panose="020B0204020104020204" pitchFamily="34" charset="0"/>
              </a:rPr>
              <a:t> </a:t>
            </a:r>
            <a:r>
              <a:rPr lang="en-US" sz="1500" dirty="0" err="1">
                <a:latin typeface="Abadi Extra Light" panose="020B0204020104020204" pitchFamily="34" charset="0"/>
              </a:rPr>
              <a:t>podemos</a:t>
            </a:r>
            <a:r>
              <a:rPr lang="en-US" sz="1500" dirty="0">
                <a:latin typeface="Abadi Extra Light" panose="020B0204020104020204" pitchFamily="34" charset="0"/>
              </a:rPr>
              <a:t> </a:t>
            </a:r>
            <a:r>
              <a:rPr lang="en-US" sz="1500" dirty="0" err="1">
                <a:latin typeface="Abadi Extra Light" panose="020B0204020104020204" pitchFamily="34" charset="0"/>
              </a:rPr>
              <a:t>observar</a:t>
            </a:r>
            <a:r>
              <a:rPr lang="en-US" sz="1500" dirty="0">
                <a:latin typeface="Abadi Extra Light" panose="020B0204020104020204" pitchFamily="34" charset="0"/>
              </a:rPr>
              <a:t> um alto </a:t>
            </a:r>
            <a:r>
              <a:rPr lang="en-US" sz="1500" dirty="0" err="1">
                <a:latin typeface="Abadi Extra Light" panose="020B0204020104020204" pitchFamily="34" charset="0"/>
              </a:rPr>
              <a:t>nível</a:t>
            </a:r>
            <a:r>
              <a:rPr lang="en-US" sz="1500" dirty="0">
                <a:latin typeface="Abadi Extra Light" panose="020B0204020104020204" pitchFamily="34" charset="0"/>
              </a:rPr>
              <a:t> de </a:t>
            </a:r>
            <a:r>
              <a:rPr lang="en-US" sz="1500" dirty="0" err="1">
                <a:latin typeface="Abadi Extra Light" panose="020B0204020104020204" pitchFamily="34" charset="0"/>
              </a:rPr>
              <a:t>distorção</a:t>
            </a:r>
            <a:r>
              <a:rPr lang="en-US" sz="1500" dirty="0">
                <a:latin typeface="Abadi Extra Light" panose="020B0204020104020204" pitchFamily="34" charset="0"/>
              </a:rPr>
              <a:t> no </a:t>
            </a:r>
            <a:r>
              <a:rPr lang="en-US" sz="1500" dirty="0" err="1">
                <a:latin typeface="Abadi Extra Light" panose="020B0204020104020204" pitchFamily="34" charset="0"/>
              </a:rPr>
              <a:t>período</a:t>
            </a:r>
            <a:r>
              <a:rPr lang="en-US" sz="1500" dirty="0">
                <a:latin typeface="Abadi Extra Light" panose="020B0204020104020204" pitchFamily="34" charset="0"/>
              </a:rPr>
              <a:t> </a:t>
            </a:r>
            <a:r>
              <a:rPr lang="en-US" sz="1500" dirty="0" err="1">
                <a:latin typeface="Abadi Extra Light" panose="020B0204020104020204" pitchFamily="34" charset="0"/>
              </a:rPr>
              <a:t>inicial</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com </a:t>
            </a:r>
            <a:r>
              <a:rPr lang="en-US" sz="1500" dirty="0" err="1">
                <a:latin typeface="Abadi Extra Light" panose="020B0204020104020204" pitchFamily="34" charset="0"/>
              </a:rPr>
              <a:t>valores</a:t>
            </a:r>
            <a:r>
              <a:rPr lang="en-US" sz="1500" dirty="0">
                <a:latin typeface="Abadi Extra Light" panose="020B0204020104020204" pitchFamily="34" charset="0"/>
              </a:rPr>
              <a:t> </a:t>
            </a:r>
            <a:r>
              <a:rPr lang="en-US" sz="1500" dirty="0" err="1">
                <a:latin typeface="Abadi Extra Light" panose="020B0204020104020204" pitchFamily="34" charset="0"/>
              </a:rPr>
              <a:t>acima</a:t>
            </a:r>
            <a:r>
              <a:rPr lang="en-US" sz="1500" dirty="0">
                <a:latin typeface="Abadi Extra Light" panose="020B0204020104020204" pitchFamily="34" charset="0"/>
              </a:rPr>
              <a:t> de 95% de </a:t>
            </a:r>
            <a:r>
              <a:rPr lang="en-US" sz="1500" dirty="0" err="1">
                <a:latin typeface="Abadi Extra Light" panose="020B0204020104020204" pitchFamily="34" charset="0"/>
              </a:rPr>
              <a:t>variação</a:t>
            </a:r>
            <a:r>
              <a:rPr lang="en-US" sz="1500" dirty="0">
                <a:latin typeface="Abadi Extra Light" panose="020B0204020104020204" pitchFamily="34" charset="0"/>
              </a:rPr>
              <a:t> da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a:t>
            </a:r>
            <a:r>
              <a:rPr lang="en-US" sz="1500" dirty="0" err="1">
                <a:latin typeface="Abadi Extra Light" panose="020B0204020104020204" pitchFamily="34" charset="0"/>
              </a:rPr>
              <a:t>aos</a:t>
            </a:r>
            <a:r>
              <a:rPr lang="en-US" sz="1500" dirty="0">
                <a:latin typeface="Abadi Extra Light" panose="020B0204020104020204" pitchFamily="34" charset="0"/>
              </a:rPr>
              <a:t> </a:t>
            </a:r>
            <a:r>
              <a:rPr lang="en-US" sz="1500" dirty="0" err="1">
                <a:latin typeface="Abadi Extra Light" panose="020B0204020104020204" pitchFamily="34" charset="0"/>
              </a:rPr>
              <a:t>picos</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porém</a:t>
            </a:r>
            <a:r>
              <a:rPr lang="en-US" sz="1500" dirty="0">
                <a:latin typeface="Abadi Extra Light" panose="020B0204020104020204" pitchFamily="34" charset="0"/>
              </a:rPr>
              <a:t> logo </a:t>
            </a:r>
            <a:r>
              <a:rPr lang="en-US" sz="1500" dirty="0" err="1">
                <a:latin typeface="Abadi Extra Light" panose="020B0204020104020204" pitchFamily="34" charset="0"/>
              </a:rPr>
              <a:t>após</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estabilização</a:t>
            </a:r>
            <a:r>
              <a:rPr lang="en-US" sz="1500" dirty="0">
                <a:latin typeface="Abadi Extra Light" panose="020B0204020104020204" pitchFamily="34" charset="0"/>
              </a:rPr>
              <a:t> do </a:t>
            </a:r>
            <a:r>
              <a:rPr lang="en-US" sz="1500" dirty="0" err="1">
                <a:latin typeface="Abadi Extra Light" panose="020B0204020104020204" pitchFamily="34" charset="0"/>
              </a:rPr>
              <a:t>sistema</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distorção</a:t>
            </a:r>
            <a:r>
              <a:rPr lang="en-US" sz="1500" dirty="0">
                <a:latin typeface="Abadi Extra Light" panose="020B0204020104020204" pitchFamily="34" charset="0"/>
              </a:rPr>
              <a:t> </a:t>
            </a:r>
            <a:r>
              <a:rPr lang="en-US" sz="1500" dirty="0" err="1">
                <a:latin typeface="Abadi Extra Light" panose="020B0204020104020204" pitchFamily="34" charset="0"/>
              </a:rPr>
              <a:t>cai</a:t>
            </a:r>
            <a:r>
              <a:rPr lang="en-US" sz="1500" dirty="0">
                <a:latin typeface="Abadi Extra Light" panose="020B0204020104020204" pitchFamily="34" charset="0"/>
              </a:rPr>
              <a:t> </a:t>
            </a:r>
            <a:r>
              <a:rPr lang="en-US" sz="1500" dirty="0" err="1">
                <a:latin typeface="Abadi Extra Light" panose="020B0204020104020204" pitchFamily="34" charset="0"/>
              </a:rPr>
              <a:t>consideravelmente</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363" name="Google Shape;363;g53ac3ddd76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396</a:t>
            </a:fld>
            <a:endParaRPr/>
          </a:p>
        </p:txBody>
      </p:sp>
    </p:spTree>
    <p:extLst>
      <p:ext uri="{BB962C8B-B14F-4D97-AF65-F5344CB8AC3E}">
        <p14:creationId xmlns:p14="http://schemas.microsoft.com/office/powerpoint/2010/main" val="346789584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0091f35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a0091f35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500" b="1" dirty="0">
                <a:latin typeface="Abadi Extra Light" panose="020B0204020104020204" pitchFamily="34" charset="0"/>
              </a:rPr>
              <a:t>ESTUDO DE CASO – CARGA RÁPIDA</a:t>
            </a: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Além</a:t>
            </a:r>
            <a:r>
              <a:rPr lang="en-US" sz="1500" dirty="0">
                <a:latin typeface="Abadi Extra Light" panose="020B0204020104020204" pitchFamily="34" charset="0"/>
              </a:rPr>
              <a:t> das </a:t>
            </a:r>
            <a:r>
              <a:rPr lang="en-US" sz="1500" dirty="0" err="1">
                <a:latin typeface="Abadi Extra Light" panose="020B0204020104020204" pitchFamily="34" charset="0"/>
              </a:rPr>
              <a:t>medidas</a:t>
            </a:r>
            <a:r>
              <a:rPr lang="en-US" sz="1500" dirty="0">
                <a:latin typeface="Abadi Extra Light" panose="020B0204020104020204" pitchFamily="34" charset="0"/>
              </a:rPr>
              <a:t> e </a:t>
            </a:r>
            <a:r>
              <a:rPr lang="en-US" sz="1500" dirty="0" err="1">
                <a:latin typeface="Abadi Extra Light" panose="020B0204020104020204" pitchFamily="34" charset="0"/>
              </a:rPr>
              <a:t>análises</a:t>
            </a:r>
            <a:r>
              <a:rPr lang="en-US" sz="1500" dirty="0">
                <a:latin typeface="Abadi Extra Light" panose="020B0204020104020204" pitchFamily="34" charset="0"/>
              </a:rPr>
              <a:t> </a:t>
            </a:r>
            <a:r>
              <a:rPr lang="en-US" sz="1500" dirty="0" err="1">
                <a:latin typeface="Abadi Extra Light" panose="020B0204020104020204" pitchFamily="34" charset="0"/>
              </a:rPr>
              <a:t>feitas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unidade</a:t>
            </a:r>
            <a:r>
              <a:rPr lang="en-US" sz="1500" dirty="0">
                <a:latin typeface="Abadi Extra Light" panose="020B0204020104020204" pitchFamily="34" charset="0"/>
              </a:rPr>
              <a:t> </a:t>
            </a:r>
            <a:r>
              <a:rPr lang="en-US" sz="1500" dirty="0" err="1">
                <a:latin typeface="Abadi Extra Light" panose="020B0204020104020204" pitchFamily="34" charset="0"/>
              </a:rPr>
              <a:t>consumidora</a:t>
            </a:r>
            <a:r>
              <a:rPr lang="en-US" sz="1500" dirty="0">
                <a:latin typeface="Abadi Extra Light" panose="020B0204020104020204" pitchFamily="34" charset="0"/>
              </a:rPr>
              <a:t> de um </a:t>
            </a:r>
            <a:r>
              <a:rPr lang="en-US" sz="1500" dirty="0" err="1">
                <a:latin typeface="Abadi Extra Light" panose="020B0204020104020204" pitchFamily="34" charset="0"/>
              </a:rPr>
              <a:t>usuário</a:t>
            </a:r>
            <a:r>
              <a:rPr lang="en-US" sz="1500" dirty="0">
                <a:latin typeface="Abadi Extra Light" panose="020B0204020104020204" pitchFamily="34" charset="0"/>
              </a:rPr>
              <a:t> de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para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melhor</a:t>
            </a:r>
            <a:r>
              <a:rPr lang="en-US" sz="1500" dirty="0">
                <a:latin typeface="Abadi Extra Light" panose="020B0204020104020204" pitchFamily="34" charset="0"/>
              </a:rPr>
              <a:t> </a:t>
            </a:r>
            <a:r>
              <a:rPr lang="en-US" sz="1500" dirty="0" err="1">
                <a:latin typeface="Abadi Extra Light" panose="020B0204020104020204" pitchFamily="34" charset="0"/>
              </a:rPr>
              <a:t>noção</a:t>
            </a:r>
            <a:r>
              <a:rPr lang="en-US" sz="1500" dirty="0">
                <a:latin typeface="Abadi Extra Light" panose="020B0204020104020204" pitchFamily="34" charset="0"/>
              </a:rPr>
              <a:t> do </a:t>
            </a:r>
            <a:r>
              <a:rPr lang="en-US" sz="1500" dirty="0" err="1">
                <a:latin typeface="Abadi Extra Light" panose="020B0204020104020204" pitchFamily="34" charset="0"/>
              </a:rPr>
              <a:t>impacto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de VEs </a:t>
            </a:r>
            <a:r>
              <a:rPr lang="en-US" sz="1500" dirty="0" err="1">
                <a:latin typeface="Abadi Extra Light" panose="020B0204020104020204" pitchFamily="34" charset="0"/>
              </a:rPr>
              <a:t>na</a:t>
            </a:r>
            <a:r>
              <a:rPr lang="en-US" sz="1500" dirty="0">
                <a:latin typeface="Abadi Extra Light" panose="020B0204020104020204" pitchFamily="34" charset="0"/>
              </a:rPr>
              <a:t> rede, é </a:t>
            </a:r>
            <a:r>
              <a:rPr lang="en-US" sz="1500" dirty="0" err="1">
                <a:latin typeface="Abadi Extra Light" panose="020B0204020104020204" pitchFamily="34" charset="0"/>
              </a:rPr>
              <a:t>necessário</a:t>
            </a:r>
            <a:r>
              <a:rPr lang="en-US" sz="1500" dirty="0">
                <a:latin typeface="Abadi Extra Light" panose="020B0204020104020204" pitchFamily="34" charset="0"/>
              </a:rPr>
              <a:t> </a:t>
            </a:r>
            <a:r>
              <a:rPr lang="en-US" sz="1500" dirty="0" err="1">
                <a:latin typeface="Abadi Extra Light" panose="020B0204020104020204" pitchFamily="34" charset="0"/>
              </a:rPr>
              <a:t>avaliar</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de um </a:t>
            </a:r>
            <a:r>
              <a:rPr lang="en-US" sz="1500" dirty="0" err="1">
                <a:latin typeface="Abadi Extra Light" panose="020B0204020104020204" pitchFamily="34" charset="0"/>
              </a:rPr>
              <a:t>cenário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abrangente</a:t>
            </a:r>
            <a:r>
              <a:rPr lang="en-US" sz="1500" dirty="0">
                <a:latin typeface="Abadi Extra Light" panose="020B0204020104020204" pitchFamily="34" charset="0"/>
              </a:rPr>
              <a:t>, com </a:t>
            </a:r>
            <a:r>
              <a:rPr lang="en-US" sz="1500" dirty="0" err="1">
                <a:latin typeface="Abadi Extra Light" panose="020B0204020104020204" pitchFamily="34" charset="0"/>
              </a:rPr>
              <a:t>recargas</a:t>
            </a:r>
            <a:r>
              <a:rPr lang="en-US" sz="1500" dirty="0">
                <a:latin typeface="Abadi Extra Light" panose="020B0204020104020204" pitchFamily="34" charset="0"/>
              </a:rPr>
              <a:t> </a:t>
            </a:r>
            <a:r>
              <a:rPr lang="en-US" sz="1500" dirty="0" err="1">
                <a:latin typeface="Abadi Extra Light" panose="020B0204020104020204" pitchFamily="34" charset="0"/>
              </a:rPr>
              <a:t>simultâneas</a:t>
            </a:r>
            <a:r>
              <a:rPr lang="en-US" sz="1500" dirty="0">
                <a:latin typeface="Abadi Extra Light" panose="020B0204020104020204" pitchFamily="34" charset="0"/>
              </a:rPr>
              <a:t> e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maior</a:t>
            </a:r>
            <a:r>
              <a:rPr lang="en-US" sz="1500" dirty="0">
                <a:latin typeface="Abadi Extra Light" panose="020B0204020104020204" pitchFamily="34" charset="0"/>
              </a:rPr>
              <a:t> </a:t>
            </a:r>
            <a:r>
              <a:rPr lang="en-US" sz="1500" dirty="0" err="1">
                <a:latin typeface="Abadi Extra Light" panose="020B0204020104020204" pitchFamily="34" charset="0"/>
              </a:rPr>
              <a:t>quantidade</a:t>
            </a:r>
            <a:r>
              <a:rPr lang="en-US" sz="1500" dirty="0">
                <a:latin typeface="Abadi Extra Light" panose="020B0204020104020204" pitchFamily="34" charset="0"/>
              </a:rPr>
              <a:t>. Para </a:t>
            </a:r>
            <a:r>
              <a:rPr lang="en-US" sz="1500" dirty="0" err="1">
                <a:latin typeface="Abadi Extra Light" panose="020B0204020104020204" pitchFamily="34" charset="0"/>
              </a:rPr>
              <a:t>isto</a:t>
            </a:r>
            <a:r>
              <a:rPr lang="en-US" sz="1500" dirty="0">
                <a:latin typeface="Abadi Extra Light" panose="020B0204020104020204" pitchFamily="34" charset="0"/>
              </a:rPr>
              <a:t>, </a:t>
            </a:r>
            <a:r>
              <a:rPr lang="en-US" sz="1500" dirty="0" err="1">
                <a:latin typeface="Abadi Extra Light" panose="020B0204020104020204" pitchFamily="34" charset="0"/>
              </a:rPr>
              <a:t>foi</a:t>
            </a:r>
            <a:r>
              <a:rPr lang="en-US" sz="1500" dirty="0">
                <a:latin typeface="Abadi Extra Light" panose="020B0204020104020204" pitchFamily="34" charset="0"/>
              </a:rPr>
              <a:t> </a:t>
            </a:r>
            <a:r>
              <a:rPr lang="en-US" sz="1500" dirty="0" err="1">
                <a:latin typeface="Abadi Extra Light" panose="020B0204020104020204" pitchFamily="34" charset="0"/>
              </a:rPr>
              <a:t>realizado</a:t>
            </a:r>
            <a:r>
              <a:rPr lang="en-US" sz="1500" dirty="0">
                <a:latin typeface="Abadi Extra Light" panose="020B0204020104020204" pitchFamily="34" charset="0"/>
              </a:rPr>
              <a:t> a </a:t>
            </a:r>
            <a:r>
              <a:rPr lang="en-US" sz="1500" dirty="0" err="1">
                <a:latin typeface="Abadi Extra Light" panose="020B0204020104020204" pitchFamily="34" charset="0"/>
              </a:rPr>
              <a:t>análise</a:t>
            </a:r>
            <a:r>
              <a:rPr lang="en-US" sz="1500" dirty="0">
                <a:latin typeface="Abadi Extra Light" panose="020B0204020104020204" pitchFamily="34" charset="0"/>
              </a:rPr>
              <a:t> do </a:t>
            </a:r>
            <a:r>
              <a:rPr lang="en-US" sz="1500" dirty="0" err="1">
                <a:latin typeface="Abadi Extra Light" panose="020B0204020104020204" pitchFamily="34" charset="0"/>
              </a:rPr>
              <a:t>transformador</a:t>
            </a:r>
            <a:r>
              <a:rPr lang="en-US" sz="1500" dirty="0">
                <a:latin typeface="Abadi Extra Light" panose="020B0204020104020204" pitchFamily="34" charset="0"/>
              </a:rPr>
              <a:t> de </a:t>
            </a:r>
            <a:r>
              <a:rPr lang="en-US" sz="1500" dirty="0" err="1">
                <a:latin typeface="Abadi Extra Light" panose="020B0204020104020204" pitchFamily="34" charset="0"/>
              </a:rPr>
              <a:t>serviço</a:t>
            </a:r>
            <a:r>
              <a:rPr lang="en-US" sz="1500" dirty="0">
                <a:latin typeface="Abadi Extra Light" panose="020B0204020104020204" pitchFamily="34" charset="0"/>
              </a:rPr>
              <a:t> que </a:t>
            </a:r>
            <a:r>
              <a:rPr lang="en-US" sz="1500" dirty="0" err="1">
                <a:latin typeface="Abadi Extra Light" panose="020B0204020104020204" pitchFamily="34" charset="0"/>
              </a:rPr>
              <a:t>atende</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residência</a:t>
            </a:r>
            <a:r>
              <a:rPr lang="en-US" sz="1500" dirty="0">
                <a:latin typeface="Abadi Extra Light" panose="020B0204020104020204" pitchFamily="34" charset="0"/>
              </a:rPr>
              <a:t> com um </a:t>
            </a:r>
            <a:r>
              <a:rPr lang="en-US" sz="1500" dirty="0" err="1">
                <a:latin typeface="Abadi Extra Light" panose="020B0204020104020204" pitchFamily="34" charset="0"/>
              </a:rPr>
              <a:t>carregador</a:t>
            </a:r>
            <a:r>
              <a:rPr lang="en-US" sz="1500" dirty="0">
                <a:latin typeface="Abadi Extra Light" panose="020B0204020104020204" pitchFamily="34" charset="0"/>
              </a:rPr>
              <a:t> lento de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e </a:t>
            </a:r>
            <a:r>
              <a:rPr lang="en-US" sz="1500" dirty="0" err="1">
                <a:latin typeface="Abadi Extra Light" panose="020B0204020104020204" pitchFamily="34" charset="0"/>
              </a:rPr>
              <a:t>mais</a:t>
            </a:r>
            <a:r>
              <a:rPr lang="en-US" sz="1500" dirty="0">
                <a:latin typeface="Abadi Extra Light" panose="020B0204020104020204" pitchFamily="34" charset="0"/>
              </a:rPr>
              <a:t> 30 </a:t>
            </a:r>
            <a:r>
              <a:rPr lang="en-US" sz="1500" dirty="0" err="1">
                <a:latin typeface="Abadi Extra Light" panose="020B0204020104020204" pitchFamily="34" charset="0"/>
              </a:rPr>
              <a:t>residência</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seu</a:t>
            </a:r>
            <a:r>
              <a:rPr lang="en-US" sz="1500" dirty="0">
                <a:latin typeface="Abadi Extra Light" panose="020B0204020104020204" pitchFamily="34" charset="0"/>
              </a:rPr>
              <a:t> </a:t>
            </a:r>
            <a:r>
              <a:rPr lang="en-US" sz="1500" dirty="0" err="1">
                <a:latin typeface="Abadi Extra Light" panose="020B0204020104020204" pitchFamily="34" charset="0"/>
              </a:rPr>
              <a:t>entorno</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a:latin typeface="Abadi Extra Light" panose="020B0204020104020204" pitchFamily="34" charset="0"/>
              </a:rPr>
              <a:t>No </a:t>
            </a:r>
            <a:r>
              <a:rPr lang="en-US" sz="1500" dirty="0" err="1">
                <a:latin typeface="Abadi Extra Light" panose="020B0204020104020204" pitchFamily="34" charset="0"/>
              </a:rPr>
              <a:t>primeiro</a:t>
            </a:r>
            <a:r>
              <a:rPr lang="en-US" sz="1500" dirty="0">
                <a:latin typeface="Abadi Extra Light" panose="020B0204020104020204" pitchFamily="34" charset="0"/>
              </a:rPr>
              <a:t>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temos</a:t>
            </a:r>
            <a:r>
              <a:rPr lang="en-US" sz="1500" dirty="0">
                <a:latin typeface="Abadi Extra Light" panose="020B0204020104020204" pitchFamily="34" charset="0"/>
              </a:rPr>
              <a:t> a </a:t>
            </a:r>
            <a:r>
              <a:rPr lang="en-US" sz="1500" dirty="0" err="1">
                <a:latin typeface="Abadi Extra Light" panose="020B0204020104020204" pitchFamily="34" charset="0"/>
              </a:rPr>
              <a:t>representação</a:t>
            </a:r>
            <a:r>
              <a:rPr lang="en-US" sz="1500" dirty="0">
                <a:latin typeface="Abadi Extra Light" panose="020B0204020104020204" pitchFamily="34" charset="0"/>
              </a:rPr>
              <a:t> da </a:t>
            </a:r>
            <a:r>
              <a:rPr lang="en-US" sz="1500" dirty="0" err="1">
                <a:latin typeface="Abadi Extra Light" panose="020B0204020104020204" pitchFamily="34" charset="0"/>
              </a:rPr>
              <a:t>comparação</a:t>
            </a:r>
            <a:r>
              <a:rPr lang="en-US" sz="1500" dirty="0">
                <a:latin typeface="Abadi Extra Light" panose="020B0204020104020204" pitchFamily="34" charset="0"/>
              </a:rPr>
              <a:t> do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residência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dois</a:t>
            </a:r>
            <a:r>
              <a:rPr lang="en-US" sz="1500" dirty="0">
                <a:latin typeface="Abadi Extra Light" panose="020B0204020104020204" pitchFamily="34" charset="0"/>
              </a:rPr>
              <a:t> </a:t>
            </a:r>
            <a:r>
              <a:rPr lang="en-US" sz="1500" dirty="0" err="1">
                <a:latin typeface="Abadi Extra Light" panose="020B0204020104020204" pitchFamily="34" charset="0"/>
              </a:rPr>
              <a:t>dias</a:t>
            </a:r>
            <a:r>
              <a:rPr lang="en-US" sz="1500" dirty="0">
                <a:latin typeface="Abadi Extra Light" panose="020B0204020104020204" pitchFamily="34" charset="0"/>
              </a:rPr>
              <a:t> </a:t>
            </a:r>
            <a:r>
              <a:rPr lang="en-US" sz="1500" dirty="0" err="1">
                <a:latin typeface="Abadi Extra Light" panose="020B0204020104020204" pitchFamily="34" charset="0"/>
              </a:rPr>
              <a:t>diferente</a:t>
            </a:r>
            <a:r>
              <a:rPr lang="en-US" sz="1500" dirty="0">
                <a:latin typeface="Abadi Extra Light" panose="020B0204020104020204" pitchFamily="34" charset="0"/>
              </a:rPr>
              <a:t>, com a </a:t>
            </a:r>
            <a:r>
              <a:rPr lang="en-US" sz="1500" dirty="0" err="1">
                <a:latin typeface="Abadi Extra Light" panose="020B0204020104020204" pitchFamily="34" charset="0"/>
              </a:rPr>
              <a:t>recarga</a:t>
            </a:r>
            <a:r>
              <a:rPr lang="en-US" sz="1500" dirty="0">
                <a:latin typeface="Abadi Extra Light" panose="020B0204020104020204" pitchFamily="34" charset="0"/>
              </a:rPr>
              <a:t> e </a:t>
            </a:r>
            <a:r>
              <a:rPr lang="en-US" sz="1500" dirty="0" err="1">
                <a:latin typeface="Abadi Extra Light" panose="020B0204020104020204" pitchFamily="34" charset="0"/>
              </a:rPr>
              <a:t>sem</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no </a:t>
            </a:r>
            <a:r>
              <a:rPr lang="en-US" sz="1500" dirty="0" err="1">
                <a:latin typeface="Abadi Extra Light" panose="020B0204020104020204" pitchFamily="34" charset="0"/>
              </a:rPr>
              <a:t>período</a:t>
            </a:r>
            <a:r>
              <a:rPr lang="en-US" sz="1500" dirty="0">
                <a:latin typeface="Abadi Extra Light" panose="020B0204020104020204" pitchFamily="34" charset="0"/>
              </a:rPr>
              <a:t> das 21h30 as 03h30. Por </a:t>
            </a:r>
            <a:r>
              <a:rPr lang="en-US" sz="1500" dirty="0" err="1">
                <a:latin typeface="Abadi Extra Light" panose="020B0204020104020204" pitchFamily="34" charset="0"/>
              </a:rPr>
              <a:t>ela</a:t>
            </a:r>
            <a:r>
              <a:rPr lang="en-US" sz="1500" dirty="0">
                <a:latin typeface="Abadi Extra Light" panose="020B0204020104020204" pitchFamily="34" charset="0"/>
              </a:rPr>
              <a:t> é </a:t>
            </a:r>
            <a:r>
              <a:rPr lang="en-US" sz="1500" dirty="0" err="1">
                <a:latin typeface="Abadi Extra Light" panose="020B0204020104020204" pitchFamily="34" charset="0"/>
              </a:rPr>
              <a:t>possível</a:t>
            </a:r>
            <a:r>
              <a:rPr lang="en-US" sz="1500" dirty="0">
                <a:latin typeface="Abadi Extra Light" panose="020B0204020104020204" pitchFamily="34" charset="0"/>
              </a:rPr>
              <a:t> </a:t>
            </a:r>
            <a:r>
              <a:rPr lang="en-US" sz="1500" dirty="0" err="1">
                <a:latin typeface="Abadi Extra Light" panose="020B0204020104020204" pitchFamily="34" charset="0"/>
              </a:rPr>
              <a:t>provar</a:t>
            </a:r>
            <a:r>
              <a:rPr lang="en-US" sz="1500" dirty="0">
                <a:latin typeface="Abadi Extra Light" panose="020B0204020104020204" pitchFamily="34" charset="0"/>
              </a:rPr>
              <a:t> que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unidade</a:t>
            </a:r>
            <a:r>
              <a:rPr lang="en-US" sz="1500" dirty="0">
                <a:latin typeface="Abadi Extra Light" panose="020B0204020104020204" pitchFamily="34" charset="0"/>
              </a:rPr>
              <a:t> </a:t>
            </a:r>
            <a:r>
              <a:rPr lang="en-US" sz="1500" dirty="0" err="1">
                <a:latin typeface="Abadi Extra Light" panose="020B0204020104020204" pitchFamily="34" charset="0"/>
              </a:rPr>
              <a:t>carregadora</a:t>
            </a:r>
            <a:r>
              <a:rPr lang="en-US" sz="1500" dirty="0">
                <a:latin typeface="Abadi Extra Light" panose="020B0204020104020204" pitchFamily="34" charset="0"/>
              </a:rPr>
              <a:t> não é </a:t>
            </a:r>
            <a:r>
              <a:rPr lang="en-US" sz="1500" dirty="0" err="1">
                <a:latin typeface="Abadi Extra Light" panose="020B0204020104020204" pitchFamily="34" charset="0"/>
              </a:rPr>
              <a:t>responsável</a:t>
            </a:r>
            <a:r>
              <a:rPr lang="en-US" sz="1500" dirty="0">
                <a:latin typeface="Abadi Extra Light" panose="020B0204020104020204" pitchFamily="34" charset="0"/>
              </a:rPr>
              <a:t> por </a:t>
            </a:r>
            <a:r>
              <a:rPr lang="en-US" sz="1500" dirty="0" err="1">
                <a:latin typeface="Abadi Extra Light" panose="020B0204020104020204" pitchFamily="34" charset="0"/>
              </a:rPr>
              <a:t>grandes</a:t>
            </a:r>
            <a:r>
              <a:rPr lang="en-US" sz="1500" dirty="0">
                <a:latin typeface="Abadi Extra Light" panose="020B0204020104020204" pitchFamily="34" charset="0"/>
              </a:rPr>
              <a:t> </a:t>
            </a:r>
            <a:r>
              <a:rPr lang="en-US" sz="1500" dirty="0" err="1">
                <a:latin typeface="Abadi Extra Light" panose="020B0204020104020204" pitchFamily="34" charset="0"/>
              </a:rPr>
              <a:t>aumentos</a:t>
            </a:r>
            <a:r>
              <a:rPr lang="en-US" sz="1500" dirty="0">
                <a:latin typeface="Abadi Extra Light" panose="020B0204020104020204" pitchFamily="34" charset="0"/>
              </a:rPr>
              <a:t> e </a:t>
            </a:r>
            <a:r>
              <a:rPr lang="en-US" sz="1500" dirty="0" err="1">
                <a:latin typeface="Abadi Extra Light" panose="020B0204020104020204" pitchFamily="34" charset="0"/>
              </a:rPr>
              <a:t>distorções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É </a:t>
            </a:r>
            <a:r>
              <a:rPr lang="en-US" sz="1500" dirty="0" err="1">
                <a:latin typeface="Abadi Extra Light" panose="020B0204020104020204" pitchFamily="34" charset="0"/>
              </a:rPr>
              <a:t>necessário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de um </a:t>
            </a:r>
            <a:r>
              <a:rPr lang="en-US" sz="1500" dirty="0" err="1">
                <a:latin typeface="Abadi Extra Light" panose="020B0204020104020204" pitchFamily="34" charset="0"/>
              </a:rPr>
              <a:t>ponto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uso</a:t>
            </a:r>
            <a:r>
              <a:rPr lang="en-US" sz="1500" dirty="0">
                <a:latin typeface="Abadi Extra Light" panose="020B0204020104020204" pitchFamily="34" charset="0"/>
              </a:rPr>
              <a:t> no </a:t>
            </a:r>
            <a:r>
              <a:rPr lang="en-US" sz="1500" dirty="0" err="1">
                <a:latin typeface="Abadi Extra Light" panose="020B0204020104020204" pitchFamily="34" charset="0"/>
              </a:rPr>
              <a:t>mesmo</a:t>
            </a:r>
            <a:r>
              <a:rPr lang="en-US" sz="1500" dirty="0">
                <a:latin typeface="Abadi Extra Light" panose="020B0204020104020204" pitchFamily="34" charset="0"/>
              </a:rPr>
              <a:t> </a:t>
            </a:r>
            <a:r>
              <a:rPr lang="en-US" sz="1500" dirty="0" err="1">
                <a:latin typeface="Abadi Extra Light" panose="020B0204020104020204" pitchFamily="34" charset="0"/>
              </a:rPr>
              <a:t>circuito</a:t>
            </a:r>
            <a:r>
              <a:rPr lang="en-US" sz="1500" dirty="0">
                <a:latin typeface="Abadi Extra Light" panose="020B0204020104020204" pitchFamily="34" charset="0"/>
              </a:rPr>
              <a:t> para </a:t>
            </a:r>
            <a:r>
              <a:rPr lang="en-US" sz="1500" dirty="0" err="1">
                <a:latin typeface="Abadi Extra Light" panose="020B0204020104020204" pitchFamily="34" charset="0"/>
              </a:rPr>
              <a:t>alterar</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rede de forma </a:t>
            </a:r>
            <a:r>
              <a:rPr lang="en-US" sz="1500" dirty="0" err="1">
                <a:latin typeface="Abadi Extra Light" panose="020B0204020104020204" pitchFamily="34" charset="0"/>
              </a:rPr>
              <a:t>considerável</a:t>
            </a:r>
            <a:r>
              <a:rPr lang="en-US" sz="1500" dirty="0">
                <a:latin typeface="Abadi Extra Light" panose="020B0204020104020204" pitchFamily="34" charset="0"/>
              </a:rPr>
              <a:t>.</a:t>
            </a:r>
            <a:endParaRPr sz="1500" dirty="0">
              <a:latin typeface="Abadi Extra Light" panose="020B0204020104020204" pitchFamily="34" charset="0"/>
            </a:endParaRPr>
          </a:p>
          <a:p>
            <a:pPr marL="0" lvl="0" indent="0" algn="just" rtl="0">
              <a:spcBef>
                <a:spcPts val="0"/>
              </a:spcBef>
              <a:spcAft>
                <a:spcPts val="0"/>
              </a:spcAft>
              <a:buNone/>
            </a:pPr>
            <a:endParaRPr lang="en-US" sz="1500" dirty="0">
              <a:latin typeface="Abadi Extra Light" panose="020B0204020104020204" pitchFamily="34" charset="0"/>
            </a:endParaRPr>
          </a:p>
          <a:p>
            <a:pPr marL="0" lvl="0" indent="0" algn="just" rtl="0">
              <a:spcBef>
                <a:spcPts val="0"/>
              </a:spcBef>
              <a:spcAft>
                <a:spcPts val="0"/>
              </a:spcAft>
              <a:buNone/>
            </a:pPr>
            <a:r>
              <a:rPr lang="en-US" sz="1500" dirty="0" err="1">
                <a:latin typeface="Abadi Extra Light" panose="020B0204020104020204" pitchFamily="34" charset="0"/>
              </a:rPr>
              <a:t>Já</a:t>
            </a:r>
            <a:r>
              <a:rPr lang="en-US" sz="1500" dirty="0">
                <a:latin typeface="Abadi Extra Light" panose="020B0204020104020204" pitchFamily="34" charset="0"/>
              </a:rPr>
              <a:t> no </a:t>
            </a:r>
            <a:r>
              <a:rPr lang="en-US" sz="1500" dirty="0" err="1">
                <a:latin typeface="Abadi Extra Light" panose="020B0204020104020204" pitchFamily="34" charset="0"/>
              </a:rPr>
              <a:t>segundo</a:t>
            </a:r>
            <a:r>
              <a:rPr lang="en-US" sz="1500" dirty="0">
                <a:latin typeface="Abadi Extra Light" panose="020B0204020104020204" pitchFamily="34" charset="0"/>
              </a:rPr>
              <a:t> </a:t>
            </a:r>
            <a:r>
              <a:rPr lang="en-US" sz="1500" dirty="0" err="1">
                <a:latin typeface="Abadi Extra Light" panose="020B0204020104020204" pitchFamily="34" charset="0"/>
              </a:rPr>
              <a:t>gráfico</a:t>
            </a:r>
            <a:r>
              <a:rPr lang="en-US" sz="1500" dirty="0">
                <a:latin typeface="Abadi Extra Light" panose="020B0204020104020204" pitchFamily="34" charset="0"/>
              </a:rPr>
              <a:t> é </a:t>
            </a:r>
            <a:r>
              <a:rPr lang="en-US" sz="1500" dirty="0" err="1">
                <a:latin typeface="Abadi Extra Light" panose="020B0204020104020204" pitchFamily="34" charset="0"/>
              </a:rPr>
              <a:t>possível</a:t>
            </a:r>
            <a:r>
              <a:rPr lang="en-US" sz="1500" dirty="0">
                <a:latin typeface="Abadi Extra Light" panose="020B0204020104020204" pitchFamily="34" charset="0"/>
              </a:rPr>
              <a:t> </a:t>
            </a:r>
            <a:r>
              <a:rPr lang="en-US" sz="1500" dirty="0" err="1">
                <a:latin typeface="Abadi Extra Light" panose="020B0204020104020204" pitchFamily="34" charset="0"/>
              </a:rPr>
              <a:t>observar</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alteração</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rede um </a:t>
            </a:r>
            <a:r>
              <a:rPr lang="en-US" sz="1500" dirty="0" err="1">
                <a:latin typeface="Abadi Extra Light" panose="020B0204020104020204" pitchFamily="34" charset="0"/>
              </a:rPr>
              <a:t>pouco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significativa</a:t>
            </a:r>
            <a:r>
              <a:rPr lang="en-US" sz="1500" dirty="0">
                <a:latin typeface="Abadi Extra Light" panose="020B0204020104020204" pitchFamily="34" charset="0"/>
              </a:rPr>
              <a:t>, tanto no </a:t>
            </a:r>
            <a:r>
              <a:rPr lang="en-US" sz="1500" dirty="0" err="1">
                <a:latin typeface="Abadi Extra Light" panose="020B0204020104020204" pitchFamily="34" charset="0"/>
              </a:rPr>
              <a:t>início</a:t>
            </a:r>
            <a:r>
              <a:rPr lang="en-US" sz="1500" dirty="0">
                <a:latin typeface="Abadi Extra Light" panose="020B0204020104020204" pitchFamily="34" charset="0"/>
              </a:rPr>
              <a:t> da carga, </a:t>
            </a:r>
            <a:r>
              <a:rPr lang="en-US" sz="1500" dirty="0" err="1">
                <a:latin typeface="Abadi Extra Light" panose="020B0204020104020204" pitchFamily="34" charset="0"/>
              </a:rPr>
              <a:t>quando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final. </a:t>
            </a:r>
            <a:r>
              <a:rPr lang="en-US" sz="1500" dirty="0" err="1">
                <a:latin typeface="Abadi Extra Light" panose="020B0204020104020204" pitchFamily="34" charset="0"/>
              </a:rPr>
              <a:t>Porém</a:t>
            </a:r>
            <a:r>
              <a:rPr lang="en-US" sz="1500" dirty="0">
                <a:latin typeface="Abadi Extra Light" panose="020B0204020104020204" pitchFamily="34" charset="0"/>
              </a:rPr>
              <a:t>, </a:t>
            </a:r>
            <a:r>
              <a:rPr lang="en-US" sz="1500" dirty="0" err="1">
                <a:latin typeface="Abadi Extra Light" panose="020B0204020104020204" pitchFamily="34" charset="0"/>
              </a:rPr>
              <a:t>mesmo</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alteração</a:t>
            </a:r>
            <a:r>
              <a:rPr lang="en-US" sz="1500" dirty="0">
                <a:latin typeface="Abadi Extra Light" panose="020B0204020104020204" pitchFamily="34" charset="0"/>
              </a:rPr>
              <a:t> </a:t>
            </a:r>
            <a:r>
              <a:rPr lang="en-US" sz="1500" dirty="0" err="1">
                <a:latin typeface="Abadi Extra Light" panose="020B0204020104020204" pitchFamily="34" charset="0"/>
              </a:rPr>
              <a:t>permanece</a:t>
            </a:r>
            <a:r>
              <a:rPr lang="en-US" sz="1500" dirty="0">
                <a:latin typeface="Abadi Extra Light" panose="020B0204020104020204" pitchFamily="34" charset="0"/>
              </a:rPr>
              <a:t> dentro dos </a:t>
            </a:r>
            <a:r>
              <a:rPr lang="en-US" sz="1500" dirty="0" err="1">
                <a:latin typeface="Abadi Extra Light" panose="020B0204020104020204" pitchFamily="34" charset="0"/>
              </a:rPr>
              <a:t>limites</a:t>
            </a:r>
            <a:r>
              <a:rPr lang="en-US" sz="1500" dirty="0">
                <a:latin typeface="Abadi Extra Light" panose="020B0204020104020204" pitchFamily="34" charset="0"/>
              </a:rPr>
              <a:t> </a:t>
            </a:r>
            <a:r>
              <a:rPr lang="en-US" sz="1500" dirty="0" err="1">
                <a:latin typeface="Abadi Extra Light" panose="020B0204020104020204" pitchFamily="34" charset="0"/>
              </a:rPr>
              <a:t>estabelecidos</a:t>
            </a:r>
            <a:r>
              <a:rPr lang="en-US" sz="1500" dirty="0">
                <a:latin typeface="Abadi Extra Light" panose="020B0204020104020204" pitchFamily="34" charset="0"/>
              </a:rPr>
              <a:t> pela ANEEL no PRODIST.</a:t>
            </a:r>
            <a:endParaRPr sz="1500" dirty="0">
              <a:latin typeface="Abadi Extra Light" panose="020B0204020104020204" pitchFamily="34" charset="0"/>
            </a:endParaRPr>
          </a:p>
        </p:txBody>
      </p:sp>
      <p:sp>
        <p:nvSpPr>
          <p:cNvPr id="374" name="Google Shape;374;ga0091f353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397</a:t>
            </a:fld>
            <a:endParaRPr/>
          </a:p>
        </p:txBody>
      </p:sp>
    </p:spTree>
    <p:extLst>
      <p:ext uri="{BB962C8B-B14F-4D97-AF65-F5344CB8AC3E}">
        <p14:creationId xmlns:p14="http://schemas.microsoft.com/office/powerpoint/2010/main" val="1116198317"/>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0091f35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a0091f35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sz="1500" dirty="0">
              <a:latin typeface="Abadi Extra Light" panose="020B0204020104020204" pitchFamily="34" charset="0"/>
            </a:endParaRPr>
          </a:p>
        </p:txBody>
      </p:sp>
      <p:sp>
        <p:nvSpPr>
          <p:cNvPr id="374" name="Google Shape;374;ga0091f353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398</a:t>
            </a:fld>
            <a:endParaRPr/>
          </a:p>
        </p:txBody>
      </p:sp>
    </p:spTree>
    <p:extLst>
      <p:ext uri="{BB962C8B-B14F-4D97-AF65-F5344CB8AC3E}">
        <p14:creationId xmlns:p14="http://schemas.microsoft.com/office/powerpoint/2010/main" val="3542182344"/>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d08fb3d7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d08fb3d7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sz="1500" dirty="0">
              <a:latin typeface="Abadi Extra Light" panose="020B0204020104020204" pitchFamily="34" charset="0"/>
            </a:endParaRPr>
          </a:p>
        </p:txBody>
      </p:sp>
      <p:sp>
        <p:nvSpPr>
          <p:cNvPr id="404" name="Google Shape;404;g9d08fb3d75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399</a:t>
            </a:fld>
            <a:endParaRPr/>
          </a:p>
        </p:txBody>
      </p:sp>
    </p:spTree>
    <p:extLst>
      <p:ext uri="{BB962C8B-B14F-4D97-AF65-F5344CB8AC3E}">
        <p14:creationId xmlns:p14="http://schemas.microsoft.com/office/powerpoint/2010/main" val="3765150286"/>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b8f21568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9b8f21568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45720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BATERIA E ARMAZENAMENTO DE ENERGIA</a:t>
            </a:r>
          </a:p>
          <a:p>
            <a:pPr marL="0" marR="0" lvl="0" indent="457200" algn="just" rtl="0">
              <a:lnSpc>
                <a:spcPct val="100000"/>
              </a:lnSpc>
              <a:spcBef>
                <a:spcPts val="0"/>
              </a:spcBef>
              <a:spcAft>
                <a:spcPts val="0"/>
              </a:spcAft>
              <a:buClr>
                <a:schemeClr val="dk1"/>
              </a:buClr>
              <a:buSzPts val="1200"/>
              <a:buFont typeface="Calibri"/>
              <a:buNone/>
            </a:pPr>
            <a:endParaRPr lang="en-US" sz="1500" b="1" dirty="0">
              <a:latin typeface="Abadi Extra Light" panose="020B0204020104020204" pitchFamily="34" charset="0"/>
            </a:endParaRPr>
          </a:p>
          <a:p>
            <a:pPr marL="0" marR="0" lvl="0" indent="45720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Antes de </a:t>
            </a:r>
            <a:r>
              <a:rPr lang="en-US" sz="1500" dirty="0" err="1">
                <a:latin typeface="Abadi Extra Light" panose="020B0204020104020204" pitchFamily="34" charset="0"/>
              </a:rPr>
              <a:t>abordar</a:t>
            </a:r>
            <a:r>
              <a:rPr lang="en-US" sz="1500" dirty="0">
                <a:latin typeface="Abadi Extra Light" panose="020B0204020104020204" pitchFamily="34" charset="0"/>
              </a:rPr>
              <a:t> a </a:t>
            </a:r>
            <a:r>
              <a:rPr lang="en-US" sz="1500" dirty="0" err="1">
                <a:latin typeface="Abadi Extra Light" panose="020B0204020104020204" pitchFamily="34" charset="0"/>
              </a:rPr>
              <a:t>curva</a:t>
            </a:r>
            <a:r>
              <a:rPr lang="en-US" sz="1500" dirty="0">
                <a:latin typeface="Abadi Extra Light" panose="020B0204020104020204" pitchFamily="34" charset="0"/>
              </a:rPr>
              <a:t> de carga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si</a:t>
            </a:r>
            <a:r>
              <a:rPr lang="en-US" sz="1500" dirty="0">
                <a:latin typeface="Abadi Extra Light" panose="020B0204020104020204" pitchFamily="34" charset="0"/>
              </a:rPr>
              <a:t>, é </a:t>
            </a:r>
            <a:r>
              <a:rPr lang="en-US" sz="1500" dirty="0" err="1">
                <a:latin typeface="Abadi Extra Light" panose="020B0204020104020204" pitchFamily="34" charset="0"/>
              </a:rPr>
              <a:t>necessário</a:t>
            </a:r>
            <a:r>
              <a:rPr lang="en-US" sz="1500" dirty="0">
                <a:latin typeface="Abadi Extra Light" panose="020B0204020104020204" pitchFamily="34" charset="0"/>
              </a:rPr>
              <a:t> </a:t>
            </a:r>
            <a:r>
              <a:rPr lang="en-US" sz="1500" dirty="0" err="1">
                <a:latin typeface="Abadi Extra Light" panose="020B0204020104020204" pitchFamily="34" charset="0"/>
              </a:rPr>
              <a:t>entender</a:t>
            </a:r>
            <a:r>
              <a:rPr lang="en-US" sz="1500" dirty="0">
                <a:latin typeface="Abadi Extra Light" panose="020B0204020104020204" pitchFamily="34" charset="0"/>
              </a:rPr>
              <a:t> o que </a:t>
            </a:r>
            <a:r>
              <a:rPr lang="en-US" sz="1500" dirty="0" err="1">
                <a:latin typeface="Abadi Extra Light" panose="020B0204020104020204" pitchFamily="34" charset="0"/>
              </a:rPr>
              <a:t>são</a:t>
            </a:r>
            <a:r>
              <a:rPr lang="en-US" sz="1500" dirty="0">
                <a:latin typeface="Abadi Extra Light" panose="020B0204020104020204" pitchFamily="34" charset="0"/>
              </a:rPr>
              <a:t> as </a:t>
            </a:r>
            <a:r>
              <a:rPr lang="en-US" sz="1500" dirty="0" err="1">
                <a:latin typeface="Abadi Extra Light" panose="020B0204020104020204" pitchFamily="34" charset="0"/>
              </a:rPr>
              <a:t>baterias</a:t>
            </a:r>
            <a:r>
              <a:rPr lang="en-US" sz="1500" dirty="0">
                <a:latin typeface="Abadi Extra Light" panose="020B0204020104020204" pitchFamily="34" charset="0"/>
              </a:rPr>
              <a:t> e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elas</a:t>
            </a:r>
            <a:r>
              <a:rPr lang="en-US" sz="1500" dirty="0">
                <a:latin typeface="Abadi Extra Light" panose="020B0204020104020204" pitchFamily="34" charset="0"/>
              </a:rPr>
              <a:t> </a:t>
            </a:r>
            <a:r>
              <a:rPr lang="en-US" sz="1500" dirty="0" err="1">
                <a:latin typeface="Abadi Extra Light" panose="020B0204020104020204" pitchFamily="34" charset="0"/>
              </a:rPr>
              <a:t>operam</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um </a:t>
            </a:r>
            <a:r>
              <a:rPr lang="en-US" sz="1500" dirty="0" err="1">
                <a:latin typeface="Abadi Extra Light" panose="020B0204020104020204" pitchFamily="34" charset="0"/>
              </a:rPr>
              <a:t>veículo</a:t>
            </a:r>
            <a:r>
              <a:rPr lang="en-US" sz="1500" dirty="0">
                <a:latin typeface="Abadi Extra Light" panose="020B0204020104020204" pitchFamily="34" charset="0"/>
              </a:rPr>
              <a:t> </a:t>
            </a:r>
            <a:r>
              <a:rPr lang="en-US" sz="1500" dirty="0" err="1">
                <a:latin typeface="Abadi Extra Light" panose="020B0204020104020204" pitchFamily="34" charset="0"/>
              </a:rPr>
              <a:t>elétrico</a:t>
            </a:r>
            <a:r>
              <a:rPr lang="en-US" sz="1500" dirty="0">
                <a:latin typeface="Abadi Extra Light" panose="020B0204020104020204" pitchFamily="34" charset="0"/>
              </a:rPr>
              <a:t>. </a:t>
            </a:r>
            <a:r>
              <a:rPr lang="en-US" sz="1500" dirty="0" err="1">
                <a:latin typeface="Abadi Extra Light" panose="020B0204020104020204" pitchFamily="34" charset="0"/>
              </a:rPr>
              <a:t>Baterias</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equipamentos</a:t>
            </a:r>
            <a:r>
              <a:rPr lang="en-US" sz="1500" dirty="0">
                <a:latin typeface="Abadi Extra Light" panose="020B0204020104020204" pitchFamily="34" charset="0"/>
              </a:rPr>
              <a:t> </a:t>
            </a:r>
            <a:r>
              <a:rPr lang="en-US" sz="1500" dirty="0" err="1">
                <a:latin typeface="Abadi Extra Light" panose="020B0204020104020204" pitchFamily="34" charset="0"/>
              </a:rPr>
              <a:t>compostos</a:t>
            </a:r>
            <a:r>
              <a:rPr lang="en-US" sz="1500" dirty="0">
                <a:latin typeface="Abadi Extra Light" panose="020B0204020104020204" pitchFamily="34" charset="0"/>
              </a:rPr>
              <a:t> por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células</a:t>
            </a:r>
            <a:r>
              <a:rPr lang="en-US" sz="1500" dirty="0">
                <a:latin typeface="Abadi Extra Light" panose="020B0204020104020204" pitchFamily="34" charset="0"/>
              </a:rPr>
              <a:t> </a:t>
            </a:r>
            <a:r>
              <a:rPr lang="en-US" sz="1500" dirty="0" err="1">
                <a:latin typeface="Abadi Extra Light" panose="020B0204020104020204" pitchFamily="34" charset="0"/>
              </a:rPr>
              <a:t>eletroquímicas</a:t>
            </a:r>
            <a:r>
              <a:rPr lang="en-US" sz="1500" dirty="0">
                <a:latin typeface="Abadi Extra Light" panose="020B0204020104020204" pitchFamily="34" charset="0"/>
              </a:rPr>
              <a:t> </a:t>
            </a:r>
            <a:r>
              <a:rPr lang="en-US" sz="1500" dirty="0" err="1">
                <a:latin typeface="Abadi Extra Light" panose="020B0204020104020204" pitchFamily="34" charset="0"/>
              </a:rPr>
              <a:t>usados</a:t>
            </a:r>
            <a:r>
              <a:rPr lang="en-US" sz="1500" dirty="0">
                <a:latin typeface="Abadi Extra Light" panose="020B0204020104020204" pitchFamily="34" charset="0"/>
              </a:rPr>
              <a:t> para </a:t>
            </a:r>
            <a:r>
              <a:rPr lang="en-US" sz="1500" dirty="0" err="1">
                <a:latin typeface="Abadi Extra Light" panose="020B0204020104020204" pitchFamily="34" charset="0"/>
              </a:rPr>
              <a:t>fornecer</a:t>
            </a:r>
            <a:r>
              <a:rPr lang="en-US" sz="1500" dirty="0">
                <a:latin typeface="Abadi Extra Light" panose="020B0204020104020204" pitchFamily="34" charset="0"/>
              </a:rPr>
              <a:t>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através</a:t>
            </a:r>
            <a:r>
              <a:rPr lang="en-US" sz="1500" dirty="0">
                <a:latin typeface="Abadi Extra Light" panose="020B0204020104020204" pitchFamily="34" charset="0"/>
              </a:rPr>
              <a:t> de </a:t>
            </a:r>
            <a:r>
              <a:rPr lang="en-US" sz="1500" dirty="0" err="1">
                <a:latin typeface="Abadi Extra Light" panose="020B0204020104020204" pitchFamily="34" charset="0"/>
              </a:rPr>
              <a:t>reações</a:t>
            </a:r>
            <a:r>
              <a:rPr lang="en-US" sz="1500" dirty="0">
                <a:latin typeface="Abadi Extra Light" panose="020B0204020104020204" pitchFamily="34" charset="0"/>
              </a:rPr>
              <a:t> </a:t>
            </a:r>
            <a:r>
              <a:rPr lang="en-US" sz="1500" dirty="0" err="1">
                <a:latin typeface="Abadi Extra Light" panose="020B0204020104020204" pitchFamily="34" charset="0"/>
              </a:rPr>
              <a:t>químicas</a:t>
            </a:r>
            <a:r>
              <a:rPr lang="en-US" sz="1500" dirty="0">
                <a:latin typeface="Abadi Extra Light" panose="020B0204020104020204" pitchFamily="34" charset="0"/>
              </a:rPr>
              <a:t> que </a:t>
            </a:r>
            <a:r>
              <a:rPr lang="en-US" sz="1500" dirty="0" err="1">
                <a:latin typeface="Abadi Extra Light" panose="020B0204020104020204" pitchFamily="34" charset="0"/>
              </a:rPr>
              <a:t>acontecem</a:t>
            </a:r>
            <a:r>
              <a:rPr lang="en-US" sz="1500" dirty="0">
                <a:latin typeface="Abadi Extra Light" panose="020B0204020104020204" pitchFamily="34" charset="0"/>
              </a:rPr>
              <a:t> dessas </a:t>
            </a:r>
            <a:r>
              <a:rPr lang="en-US" sz="1500" dirty="0" err="1">
                <a:latin typeface="Abadi Extra Light" panose="020B0204020104020204" pitchFamily="34" charset="0"/>
              </a:rPr>
              <a:t>chamadas</a:t>
            </a:r>
            <a:r>
              <a:rPr lang="en-US" sz="1500" dirty="0">
                <a:latin typeface="Abadi Extra Light" panose="020B0204020104020204" pitchFamily="34" charset="0"/>
              </a:rPr>
              <a:t> </a:t>
            </a:r>
            <a:r>
              <a:rPr lang="en-US" sz="1500" dirty="0" err="1">
                <a:latin typeface="Abadi Extra Light" panose="020B0204020104020204" pitchFamily="34" charset="0"/>
              </a:rPr>
              <a:t>células</a:t>
            </a:r>
            <a:r>
              <a:rPr lang="en-US" sz="1500" dirty="0">
                <a:latin typeface="Abadi Extra Light" panose="020B0204020104020204" pitchFamily="34" charset="0"/>
              </a:rPr>
              <a:t>, o que </a:t>
            </a:r>
            <a:r>
              <a:rPr lang="en-US" sz="1500" dirty="0" err="1">
                <a:latin typeface="Abadi Extra Light" panose="020B0204020104020204" pitchFamily="34" charset="0"/>
              </a:rPr>
              <a:t>força</a:t>
            </a:r>
            <a:r>
              <a:rPr lang="en-US" sz="1500" dirty="0">
                <a:latin typeface="Abadi Extra Light" panose="020B0204020104020204" pitchFamily="34" charset="0"/>
              </a:rPr>
              <a:t> o </a:t>
            </a:r>
            <a:r>
              <a:rPr lang="en-US" sz="1500" dirty="0" err="1">
                <a:latin typeface="Abadi Extra Light" panose="020B0204020104020204" pitchFamily="34" charset="0"/>
              </a:rPr>
              <a:t>fluxo</a:t>
            </a:r>
            <a:r>
              <a:rPr lang="en-US" sz="1500" dirty="0">
                <a:latin typeface="Abadi Extra Light" panose="020B0204020104020204" pitchFamily="34" charset="0"/>
              </a:rPr>
              <a:t> de </a:t>
            </a:r>
            <a:r>
              <a:rPr lang="en-US" sz="1500" dirty="0" err="1">
                <a:latin typeface="Abadi Extra Light" panose="020B0204020104020204" pitchFamily="34" charset="0"/>
              </a:rPr>
              <a:t>elétrons</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um </a:t>
            </a:r>
            <a:r>
              <a:rPr lang="en-US" sz="1500" dirty="0" err="1">
                <a:latin typeface="Abadi Extra Light" panose="020B0204020104020204" pitchFamily="34" charset="0"/>
              </a:rPr>
              <a:t>caso</a:t>
            </a:r>
            <a:r>
              <a:rPr lang="en-US" sz="1500" dirty="0">
                <a:latin typeface="Abadi Extra Light" panose="020B0204020104020204" pitchFamily="34" charset="0"/>
              </a:rPr>
              <a:t> com </a:t>
            </a:r>
            <a:r>
              <a:rPr lang="en-US" sz="1500" dirty="0" err="1">
                <a:latin typeface="Abadi Extra Light" panose="020B0204020104020204" pitchFamily="34" charset="0"/>
              </a:rPr>
              <a:t>circuito</a:t>
            </a:r>
            <a:r>
              <a:rPr lang="en-US" sz="1500" dirty="0">
                <a:latin typeface="Abadi Extra Light" panose="020B0204020104020204" pitchFamily="34" charset="0"/>
              </a:rPr>
              <a:t> </a:t>
            </a:r>
            <a:r>
              <a:rPr lang="en-US" sz="1500" dirty="0" err="1">
                <a:latin typeface="Abadi Extra Light" panose="020B0204020104020204" pitchFamily="34" charset="0"/>
              </a:rPr>
              <a:t>fechado</a:t>
            </a:r>
            <a:r>
              <a:rPr lang="en-US" sz="1500" dirty="0">
                <a:latin typeface="Abadi Extra Light" panose="020B0204020104020204" pitchFamily="34" charset="0"/>
              </a:rPr>
              <a:t>. Nos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e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indústria</a:t>
            </a:r>
            <a:r>
              <a:rPr lang="en-US" sz="1500" dirty="0">
                <a:latin typeface="Abadi Extra Light" panose="020B0204020104020204" pitchFamily="34" charset="0"/>
              </a:rPr>
              <a:t> </a:t>
            </a:r>
            <a:r>
              <a:rPr lang="en-US" sz="1500" dirty="0" err="1">
                <a:latin typeface="Abadi Extra Light" panose="020B0204020104020204" pitchFamily="34" charset="0"/>
              </a:rPr>
              <a:t>automobilística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geral</a:t>
            </a:r>
            <a:r>
              <a:rPr lang="en-US" sz="1500" dirty="0">
                <a:latin typeface="Abadi Extra Light" panose="020B0204020104020204" pitchFamily="34" charset="0"/>
              </a:rPr>
              <a:t>, as </a:t>
            </a:r>
            <a:r>
              <a:rPr lang="en-US" sz="1500" dirty="0" err="1">
                <a:latin typeface="Abadi Extra Light" panose="020B0204020104020204" pitchFamily="34" charset="0"/>
              </a:rPr>
              <a:t>baterias</a:t>
            </a:r>
            <a:r>
              <a:rPr lang="en-US" sz="1500" dirty="0">
                <a:latin typeface="Abadi Extra Light" panose="020B0204020104020204" pitchFamily="34" charset="0"/>
              </a:rPr>
              <a:t> </a:t>
            </a:r>
            <a:r>
              <a:rPr lang="en-US" sz="1500" dirty="0" err="1">
                <a:latin typeface="Abadi Extra Light" panose="020B0204020104020204" pitchFamily="34" charset="0"/>
              </a:rPr>
              <a:t>utilizadas</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as de </a:t>
            </a:r>
            <a:r>
              <a:rPr lang="en-US" sz="1500" dirty="0" err="1">
                <a:latin typeface="Abadi Extra Light" panose="020B0204020104020204" pitchFamily="34" charset="0"/>
              </a:rPr>
              <a:t>características</a:t>
            </a:r>
            <a:r>
              <a:rPr lang="en-US" sz="1500" dirty="0">
                <a:latin typeface="Abadi Extra Light" panose="020B0204020104020204" pitchFamily="34" charset="0"/>
              </a:rPr>
              <a:t> </a:t>
            </a:r>
            <a:r>
              <a:rPr lang="en-US" sz="1500" dirty="0" err="1">
                <a:latin typeface="Abadi Extra Light" panose="020B0204020104020204" pitchFamily="34" charset="0"/>
              </a:rPr>
              <a:t>recarregáveis</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seja</a:t>
            </a:r>
            <a:r>
              <a:rPr lang="en-US" sz="1500" dirty="0">
                <a:latin typeface="Abadi Extra Light" panose="020B0204020104020204" pitchFamily="34" charset="0"/>
              </a:rPr>
              <a:t>, não </a:t>
            </a:r>
            <a:r>
              <a:rPr lang="en-US" sz="1500" dirty="0" err="1">
                <a:latin typeface="Abadi Extra Light" panose="020B0204020104020204" pitchFamily="34" charset="0"/>
              </a:rPr>
              <a:t>só</a:t>
            </a:r>
            <a:r>
              <a:rPr lang="en-US" sz="1500" dirty="0">
                <a:latin typeface="Abadi Extra Light" panose="020B0204020104020204" pitchFamily="34" charset="0"/>
              </a:rPr>
              <a:t> </a:t>
            </a:r>
            <a:r>
              <a:rPr lang="en-US" sz="1500" dirty="0" err="1">
                <a:latin typeface="Abadi Extra Light" panose="020B0204020104020204" pitchFamily="34" charset="0"/>
              </a:rPr>
              <a:t>fornecem</a:t>
            </a:r>
            <a:r>
              <a:rPr lang="en-US" sz="1500" dirty="0">
                <a:latin typeface="Abadi Extra Light" panose="020B0204020104020204" pitchFamily="34" charset="0"/>
              </a:rPr>
              <a:t>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armazenam</a:t>
            </a:r>
            <a:r>
              <a:rPr lang="en-US" sz="1500" dirty="0">
                <a:latin typeface="Abadi Extra Light" panose="020B0204020104020204" pitchFamily="34" charset="0"/>
              </a:rPr>
              <a:t>. Nos VEs, o </a:t>
            </a:r>
            <a:r>
              <a:rPr lang="en-US" sz="1500" dirty="0" err="1">
                <a:latin typeface="Abadi Extra Light" panose="020B0204020104020204" pitchFamily="34" charset="0"/>
              </a:rPr>
              <a:t>tipo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utilizado</a:t>
            </a:r>
            <a:r>
              <a:rPr lang="en-US" sz="1500" dirty="0">
                <a:latin typeface="Abadi Extra Light" panose="020B0204020104020204" pitchFamily="34" charset="0"/>
              </a:rPr>
              <a:t> </a:t>
            </a:r>
            <a:r>
              <a:rPr lang="en-US" sz="1500" dirty="0" err="1">
                <a:latin typeface="Abadi Extra Light" panose="020B0204020104020204" pitchFamily="34" charset="0"/>
              </a:rPr>
              <a:t>são</a:t>
            </a:r>
            <a:r>
              <a:rPr lang="en-US" sz="1500" dirty="0">
                <a:latin typeface="Abadi Extra Light" panose="020B0204020104020204" pitchFamily="34" charset="0"/>
              </a:rPr>
              <a:t> as </a:t>
            </a:r>
            <a:r>
              <a:rPr lang="en-US" sz="1500" dirty="0" err="1">
                <a:latin typeface="Abadi Extra Light" panose="020B0204020104020204" pitchFamily="34" charset="0"/>
              </a:rPr>
              <a:t>baterias</a:t>
            </a:r>
            <a:r>
              <a:rPr lang="en-US" sz="1500" dirty="0">
                <a:latin typeface="Abadi Extra Light" panose="020B0204020104020204" pitchFamily="34" charset="0"/>
              </a:rPr>
              <a:t> de </a:t>
            </a:r>
            <a:r>
              <a:rPr lang="en-US" sz="1500" dirty="0" err="1">
                <a:latin typeface="Abadi Extra Light" panose="020B0204020104020204" pitchFamily="34" charset="0"/>
              </a:rPr>
              <a:t>íons</a:t>
            </a:r>
            <a:r>
              <a:rPr lang="en-US" sz="1500" dirty="0">
                <a:latin typeface="Abadi Extra Light" panose="020B0204020104020204" pitchFamily="34" charset="0"/>
              </a:rPr>
              <a:t> de </a:t>
            </a:r>
            <a:r>
              <a:rPr lang="en-US" sz="1500" dirty="0" err="1">
                <a:latin typeface="Abadi Extra Light" panose="020B0204020104020204" pitchFamily="34" charset="0"/>
              </a:rPr>
              <a:t>lítio</a:t>
            </a:r>
            <a:r>
              <a:rPr lang="en-US" sz="1500" dirty="0">
                <a:latin typeface="Abadi Extra Light" panose="020B0204020104020204" pitchFamily="34" charset="0"/>
              </a:rPr>
              <a:t>. </a:t>
            </a:r>
            <a:r>
              <a:rPr lang="en-US" sz="1500" dirty="0" err="1">
                <a:latin typeface="Abadi Extra Light" panose="020B0204020104020204" pitchFamily="34" charset="0"/>
              </a:rPr>
              <a:t>Existem</a:t>
            </a:r>
            <a:r>
              <a:rPr lang="en-US" sz="1500" dirty="0">
                <a:latin typeface="Abadi Extra Light" panose="020B0204020104020204" pitchFamily="34" charset="0"/>
              </a:rPr>
              <a:t> </a:t>
            </a:r>
            <a:r>
              <a:rPr lang="en-US" sz="1500" dirty="0" err="1">
                <a:latin typeface="Abadi Extra Light" panose="020B0204020104020204" pitchFamily="34" charset="0"/>
              </a:rPr>
              <a:t>modelos</a:t>
            </a:r>
            <a:r>
              <a:rPr lang="en-US" sz="1500" dirty="0">
                <a:latin typeface="Abadi Extra Light" panose="020B0204020104020204" pitchFamily="34" charset="0"/>
              </a:rPr>
              <a:t> </a:t>
            </a:r>
            <a:r>
              <a:rPr lang="en-US" sz="1500" dirty="0" err="1">
                <a:latin typeface="Abadi Extra Light" panose="020B0204020104020204" pitchFamily="34" charset="0"/>
              </a:rPr>
              <a:t>diferentes</a:t>
            </a:r>
            <a:r>
              <a:rPr lang="en-US" sz="1500" dirty="0">
                <a:latin typeface="Abadi Extra Light" panose="020B0204020104020204" pitchFamily="34" charset="0"/>
              </a:rPr>
              <a:t> </a:t>
            </a:r>
            <a:r>
              <a:rPr lang="en-US" sz="1500" dirty="0" err="1">
                <a:latin typeface="Abadi Extra Light" panose="020B0204020104020204" pitchFamily="34" charset="0"/>
              </a:rPr>
              <a:t>destas</a:t>
            </a:r>
            <a:r>
              <a:rPr lang="en-US" sz="1500" dirty="0">
                <a:latin typeface="Abadi Extra Light" panose="020B0204020104020204" pitchFamily="34" charset="0"/>
              </a:rPr>
              <a:t> </a:t>
            </a:r>
            <a:r>
              <a:rPr lang="en-US" sz="1500" dirty="0" err="1">
                <a:latin typeface="Abadi Extra Light" panose="020B0204020104020204" pitchFamily="34" charset="0"/>
              </a:rPr>
              <a:t>baterias</a:t>
            </a:r>
            <a:r>
              <a:rPr lang="en-US" sz="1500" dirty="0">
                <a:latin typeface="Abadi Extra Light" panose="020B0204020104020204" pitchFamily="34" charset="0"/>
              </a:rPr>
              <a:t>, com </a:t>
            </a:r>
            <a:r>
              <a:rPr lang="en-US" sz="1500" dirty="0" err="1">
                <a:latin typeface="Abadi Extra Light" panose="020B0204020104020204" pitchFamily="34" charset="0"/>
              </a:rPr>
              <a:t>composições</a:t>
            </a:r>
            <a:r>
              <a:rPr lang="en-US" sz="1500" dirty="0">
                <a:latin typeface="Abadi Extra Light" panose="020B0204020104020204" pitchFamily="34" charset="0"/>
              </a:rPr>
              <a:t> </a:t>
            </a:r>
            <a:r>
              <a:rPr lang="en-US" sz="1500" dirty="0" err="1">
                <a:latin typeface="Abadi Extra Light" panose="020B0204020104020204" pitchFamily="34" charset="0"/>
              </a:rPr>
              <a:t>químicas</a:t>
            </a:r>
            <a:r>
              <a:rPr lang="en-US" sz="1500" dirty="0">
                <a:latin typeface="Abadi Extra Light" panose="020B0204020104020204" pitchFamily="34" charset="0"/>
              </a:rPr>
              <a:t> </a:t>
            </a:r>
            <a:r>
              <a:rPr lang="en-US" sz="1500" dirty="0" err="1">
                <a:latin typeface="Abadi Extra Light" panose="020B0204020104020204" pitchFamily="34" charset="0"/>
              </a:rPr>
              <a:t>distintas</a:t>
            </a:r>
            <a:r>
              <a:rPr lang="en-US" sz="1500" dirty="0">
                <a:latin typeface="Abadi Extra Light" panose="020B0204020104020204" pitchFamily="34" charset="0"/>
              </a:rPr>
              <a:t>, </a:t>
            </a:r>
            <a:r>
              <a:rPr lang="en-US" sz="1500" dirty="0" err="1">
                <a:latin typeface="Abadi Extra Light" panose="020B0204020104020204" pitchFamily="34" charset="0"/>
              </a:rPr>
              <a:t>porém</a:t>
            </a:r>
            <a:r>
              <a:rPr lang="en-US" sz="1500" dirty="0">
                <a:latin typeface="Abadi Extra Light" panose="020B0204020104020204" pitchFamily="34" charset="0"/>
              </a:rPr>
              <a:t> </a:t>
            </a:r>
            <a:r>
              <a:rPr lang="en-US" sz="1500" dirty="0" err="1">
                <a:latin typeface="Abadi Extra Light" panose="020B0204020104020204" pitchFamily="34" charset="0"/>
              </a:rPr>
              <a:t>todas</a:t>
            </a:r>
            <a:r>
              <a:rPr lang="en-US" sz="1500" dirty="0">
                <a:latin typeface="Abadi Extra Light" panose="020B0204020104020204" pitchFamily="34" charset="0"/>
              </a:rPr>
              <a:t> com a </a:t>
            </a:r>
            <a:r>
              <a:rPr lang="en-US" sz="1500" dirty="0" err="1">
                <a:latin typeface="Abadi Extra Light" panose="020B0204020104020204" pitchFamily="34" charset="0"/>
              </a:rPr>
              <a:t>presença</a:t>
            </a:r>
            <a:r>
              <a:rPr lang="en-US" sz="1500" dirty="0">
                <a:latin typeface="Abadi Extra Light" panose="020B0204020104020204" pitchFamily="34" charset="0"/>
              </a:rPr>
              <a:t> do </a:t>
            </a:r>
            <a:r>
              <a:rPr lang="en-US" sz="1500" dirty="0" err="1">
                <a:latin typeface="Abadi Extra Light" panose="020B0204020104020204" pitchFamily="34" charset="0"/>
              </a:rPr>
              <a:t>lítio</a:t>
            </a:r>
            <a:r>
              <a:rPr lang="en-US" sz="1500" dirty="0">
                <a:latin typeface="Abadi Extra Light" panose="020B0204020104020204" pitchFamily="34" charset="0"/>
              </a:rPr>
              <a:t>.</a:t>
            </a:r>
            <a:endParaRPr sz="1500" dirty="0">
              <a:latin typeface="Abadi Extra Light" panose="020B0204020104020204" pitchFamily="34" charset="0"/>
            </a:endParaRPr>
          </a:p>
          <a:p>
            <a:pPr marL="533400" marR="0" lvl="0" indent="0" algn="just" rtl="0">
              <a:lnSpc>
                <a:spcPct val="100000"/>
              </a:lnSpc>
              <a:spcBef>
                <a:spcPts val="0"/>
              </a:spcBef>
              <a:spcAft>
                <a:spcPts val="0"/>
              </a:spcAft>
              <a:buClr>
                <a:schemeClr val="dk1"/>
              </a:buClr>
              <a:buSzPts val="1200"/>
              <a:buFont typeface="Calibri"/>
              <a:buNone/>
            </a:pPr>
            <a:endParaRPr sz="1500" dirty="0">
              <a:latin typeface="Abadi Extra Light" panose="020B0204020104020204" pitchFamily="34" charset="0"/>
            </a:endParaRPr>
          </a:p>
        </p:txBody>
      </p:sp>
      <p:sp>
        <p:nvSpPr>
          <p:cNvPr id="94" name="Google Shape;94;g9b8f21568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401</a:t>
            </a:fld>
            <a:endParaRPr/>
          </a:p>
        </p:txBody>
      </p:sp>
    </p:spTree>
    <p:extLst>
      <p:ext uri="{BB962C8B-B14F-4D97-AF65-F5344CB8AC3E}">
        <p14:creationId xmlns:p14="http://schemas.microsoft.com/office/powerpoint/2010/main" val="355346178"/>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b8f215683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9b8f215683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PARÂMETROS DA CÉLULA ELETROQUÍMICA</a:t>
            </a:r>
          </a:p>
          <a:p>
            <a:pPr marL="0" marR="0" lvl="0" indent="457200" algn="l" rtl="0">
              <a:lnSpc>
                <a:spcPct val="100000"/>
              </a:lnSpc>
              <a:spcBef>
                <a:spcPts val="0"/>
              </a:spcBef>
              <a:spcAft>
                <a:spcPts val="0"/>
              </a:spcAft>
              <a:buClr>
                <a:schemeClr val="dk1"/>
              </a:buClr>
              <a:buSzPts val="1200"/>
              <a:buFont typeface="Calibri"/>
              <a:buNone/>
            </a:pPr>
            <a:endParaRPr lang="en-US" sz="1500" b="1" dirty="0">
              <a:latin typeface="Abadi Extra Light" panose="020B0204020104020204" pitchFamily="34" charset="0"/>
            </a:endParaRPr>
          </a:p>
          <a:p>
            <a:pPr marL="0" marR="0" lvl="0" indent="457200" algn="l"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Para </a:t>
            </a:r>
            <a:r>
              <a:rPr lang="en-US" sz="1500" dirty="0" err="1">
                <a:latin typeface="Abadi Extra Light" panose="020B0204020104020204" pitchFamily="34" charset="0"/>
              </a:rPr>
              <a:t>entender</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dos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é </a:t>
            </a:r>
            <a:r>
              <a:rPr lang="en-US" sz="1500" dirty="0" err="1">
                <a:latin typeface="Abadi Extra Light" panose="020B0204020104020204" pitchFamily="34" charset="0"/>
              </a:rPr>
              <a:t>preciso</a:t>
            </a:r>
            <a:r>
              <a:rPr lang="en-US" sz="1500" dirty="0">
                <a:latin typeface="Abadi Extra Light" panose="020B0204020104020204" pitchFamily="34" charset="0"/>
              </a:rPr>
              <a:t> </a:t>
            </a:r>
            <a:r>
              <a:rPr lang="en-US" sz="1500" dirty="0" err="1">
                <a:latin typeface="Abadi Extra Light" panose="020B0204020104020204" pitchFamily="34" charset="0"/>
              </a:rPr>
              <a:t>apresentar</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parâmetros</a:t>
            </a:r>
            <a:r>
              <a:rPr lang="en-US" sz="1500" dirty="0">
                <a:latin typeface="Abadi Extra Light" panose="020B0204020104020204" pitchFamily="34" charset="0"/>
              </a:rPr>
              <a:t> que </a:t>
            </a:r>
            <a:r>
              <a:rPr lang="en-US" sz="1500" dirty="0" err="1">
                <a:latin typeface="Abadi Extra Light" panose="020B0204020104020204" pitchFamily="34" charset="0"/>
              </a:rPr>
              <a:t>definem</a:t>
            </a:r>
            <a:r>
              <a:rPr lang="en-US" sz="1500" dirty="0">
                <a:latin typeface="Abadi Extra Light" panose="020B0204020104020204" pitchFamily="34" charset="0"/>
              </a:rPr>
              <a:t> a </a:t>
            </a:r>
            <a:r>
              <a:rPr lang="en-US" sz="1500" dirty="0" err="1">
                <a:latin typeface="Abadi Extra Light" panose="020B0204020104020204" pitchFamily="34" charset="0"/>
              </a:rPr>
              <a:t>curva</a:t>
            </a:r>
            <a:r>
              <a:rPr lang="en-US" sz="1500" dirty="0">
                <a:latin typeface="Abadi Extra Light" panose="020B0204020104020204" pitchFamily="34" charset="0"/>
              </a:rPr>
              <a:t> de carga e o </a:t>
            </a:r>
            <a:r>
              <a:rPr lang="en-US" sz="1500" dirty="0" err="1">
                <a:latin typeface="Abadi Extra Light" panose="020B0204020104020204" pitchFamily="34" charset="0"/>
              </a:rPr>
              <a:t>comportamento</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eletroquímica</a:t>
            </a:r>
            <a:r>
              <a:rPr lang="en-US" sz="1500" dirty="0">
                <a:latin typeface="Abadi Extra Light" panose="020B0204020104020204" pitchFamily="34" charset="0"/>
              </a:rPr>
              <a:t>. A </a:t>
            </a:r>
            <a:r>
              <a:rPr lang="en-US" sz="1500" dirty="0" err="1">
                <a:latin typeface="Abadi Extra Light" panose="020B0204020104020204" pitchFamily="34" charset="0"/>
              </a:rPr>
              <a:t>análise</a:t>
            </a:r>
            <a:r>
              <a:rPr lang="en-US" sz="1500" dirty="0">
                <a:latin typeface="Abadi Extra Light" panose="020B0204020104020204" pitchFamily="34" charset="0"/>
              </a:rPr>
              <a:t> da </a:t>
            </a:r>
            <a:r>
              <a:rPr lang="en-US" sz="1500" dirty="0" err="1">
                <a:latin typeface="Abadi Extra Light" panose="020B0204020104020204" pitchFamily="34" charset="0"/>
              </a:rPr>
              <a:t>curva</a:t>
            </a:r>
            <a:r>
              <a:rPr lang="en-US" sz="1500" dirty="0">
                <a:latin typeface="Abadi Extra Light" panose="020B0204020104020204" pitchFamily="34" charset="0"/>
              </a:rPr>
              <a:t> de carga se </a:t>
            </a:r>
            <a:r>
              <a:rPr lang="en-US" sz="1500" dirty="0" err="1">
                <a:latin typeface="Abadi Extra Light" panose="020B0204020104020204" pitchFamily="34" charset="0"/>
              </a:rPr>
              <a:t>dá</a:t>
            </a:r>
            <a:r>
              <a:rPr lang="en-US" sz="1500" dirty="0">
                <a:latin typeface="Abadi Extra Light" panose="020B0204020104020204" pitchFamily="34" charset="0"/>
              </a:rPr>
              <a:t> </a:t>
            </a:r>
            <a:r>
              <a:rPr lang="en-US" sz="1500" dirty="0" err="1">
                <a:latin typeface="Abadi Extra Light" panose="020B0204020104020204" pitchFamily="34" charset="0"/>
              </a:rPr>
              <a:t>avaliando</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de </a:t>
            </a:r>
            <a:r>
              <a:rPr lang="en-US" sz="1500" dirty="0" err="1">
                <a:latin typeface="Abadi Extra Light" panose="020B0204020104020204" pitchFamily="34" charset="0"/>
              </a:rPr>
              <a:t>três</a:t>
            </a:r>
            <a:r>
              <a:rPr lang="en-US" sz="1500" dirty="0">
                <a:latin typeface="Abadi Extra Light" panose="020B0204020104020204" pitchFamily="34" charset="0"/>
              </a:rPr>
              <a:t> </a:t>
            </a:r>
            <a:r>
              <a:rPr lang="en-US" sz="1500" dirty="0" err="1">
                <a:latin typeface="Abadi Extra Light" panose="020B0204020104020204" pitchFamily="34" charset="0"/>
              </a:rPr>
              <a:t>principais</a:t>
            </a:r>
            <a:r>
              <a:rPr lang="en-US" sz="1500" dirty="0">
                <a:latin typeface="Abadi Extra Light" panose="020B0204020104020204" pitchFamily="34" charset="0"/>
              </a:rPr>
              <a:t> </a:t>
            </a:r>
            <a:r>
              <a:rPr lang="en-US" sz="1500" dirty="0" err="1">
                <a:latin typeface="Abadi Extra Light" panose="020B0204020104020204" pitchFamily="34" charset="0"/>
              </a:rPr>
              <a:t>grandezas</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b="1" dirty="0" err="1">
                <a:latin typeface="Abadi Extra Light" panose="020B0204020104020204" pitchFamily="34" charset="0"/>
              </a:rPr>
              <a:t>capacidade</a:t>
            </a:r>
            <a:r>
              <a:rPr lang="en-US" sz="1500" dirty="0">
                <a:latin typeface="Abadi Extra Light" panose="020B0204020104020204" pitchFamily="34" charset="0"/>
              </a:rPr>
              <a:t>, </a:t>
            </a:r>
            <a:r>
              <a:rPr lang="en-US" sz="1500" b="1" dirty="0" err="1">
                <a:latin typeface="Abadi Extra Light" panose="020B0204020104020204" pitchFamily="34" charset="0"/>
              </a:rPr>
              <a:t>corrente</a:t>
            </a:r>
            <a:r>
              <a:rPr lang="en-US" sz="1500" b="1" dirty="0">
                <a:latin typeface="Abadi Extra Light" panose="020B0204020104020204" pitchFamily="34" charset="0"/>
              </a:rPr>
              <a:t> de carga e </a:t>
            </a:r>
            <a:r>
              <a:rPr lang="en-US" sz="1500" b="1" dirty="0" err="1">
                <a:latin typeface="Abadi Extra Light" panose="020B0204020104020204" pitchFamily="34" charset="0"/>
              </a:rPr>
              <a:t>descarga</a:t>
            </a:r>
            <a:r>
              <a:rPr lang="en-US" sz="1500" dirty="0">
                <a:latin typeface="Abadi Extra Light" panose="020B0204020104020204" pitchFamily="34" charset="0"/>
              </a:rPr>
              <a:t> e </a:t>
            </a:r>
            <a:r>
              <a:rPr lang="en-US" sz="1500" b="1" dirty="0" err="1">
                <a:latin typeface="Abadi Extra Light" panose="020B0204020104020204" pitchFamily="34" charset="0"/>
              </a:rPr>
              <a:t>tensão</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03" name="Google Shape;103;g9b8f215683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402</a:t>
            </a:fld>
            <a:endParaRPr/>
          </a:p>
        </p:txBody>
      </p:sp>
    </p:spTree>
    <p:extLst>
      <p:ext uri="{BB962C8B-B14F-4D97-AF65-F5344CB8AC3E}">
        <p14:creationId xmlns:p14="http://schemas.microsoft.com/office/powerpoint/2010/main" val="1073136260"/>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b8f215683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9b8f215683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45720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CAPACIDADE (Ah)</a:t>
            </a:r>
          </a:p>
          <a:p>
            <a:pPr marL="0" marR="0" lvl="0" indent="457200" algn="just" rtl="0">
              <a:lnSpc>
                <a:spcPct val="100000"/>
              </a:lnSpc>
              <a:spcBef>
                <a:spcPts val="0"/>
              </a:spcBef>
              <a:spcAft>
                <a:spcPts val="0"/>
              </a:spcAft>
              <a:buClr>
                <a:schemeClr val="dk1"/>
              </a:buClr>
              <a:buSzPts val="1200"/>
              <a:buFont typeface="Calibri"/>
              <a:buNone/>
            </a:pPr>
            <a:endParaRPr lang="en-US" sz="1500" dirty="0">
              <a:latin typeface="Abadi Extra Light" panose="020B0204020104020204" pitchFamily="34" charset="0"/>
            </a:endParaRPr>
          </a:p>
          <a:p>
            <a:pPr marL="0" marR="0" lvl="0" indent="45720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O </a:t>
            </a:r>
            <a:r>
              <a:rPr lang="en-US" sz="1500" dirty="0" err="1">
                <a:latin typeface="Abadi Extra Light" panose="020B0204020104020204" pitchFamily="34" charset="0"/>
              </a:rPr>
              <a:t>primeiro</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que </a:t>
            </a:r>
            <a:r>
              <a:rPr lang="en-US" sz="1500" dirty="0" err="1">
                <a:latin typeface="Abadi Extra Light" panose="020B0204020104020204" pitchFamily="34" charset="0"/>
              </a:rPr>
              <a:t>compõe</a:t>
            </a:r>
            <a:r>
              <a:rPr lang="en-US" sz="1500" dirty="0">
                <a:latin typeface="Abadi Extra Light" panose="020B0204020104020204" pitchFamily="34" charset="0"/>
              </a:rPr>
              <a:t> o </a:t>
            </a:r>
            <a:r>
              <a:rPr lang="en-US" sz="1500" dirty="0" err="1">
                <a:latin typeface="Abadi Extra Light" panose="020B0204020104020204" pitchFamily="34" charset="0"/>
              </a:rPr>
              <a:t>comportamento</a:t>
            </a:r>
            <a:r>
              <a:rPr lang="en-US" sz="1500" dirty="0">
                <a:latin typeface="Abadi Extra Light" panose="020B0204020104020204" pitchFamily="34" charset="0"/>
              </a:rPr>
              <a:t> da carga é a </a:t>
            </a:r>
            <a:r>
              <a:rPr lang="en-US" sz="1500" dirty="0" err="1">
                <a:latin typeface="Abadi Extra Light" panose="020B0204020104020204" pitchFamily="34" charset="0"/>
              </a:rPr>
              <a:t>capacidade</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eletroquímica</a:t>
            </a:r>
            <a:r>
              <a:rPr lang="en-US" sz="1500" dirty="0">
                <a:latin typeface="Abadi Extra Light" panose="020B0204020104020204" pitchFamily="34" charset="0"/>
              </a:rPr>
              <a:t>. A </a:t>
            </a:r>
            <a:r>
              <a:rPr lang="en-US" sz="1500" dirty="0" err="1">
                <a:latin typeface="Abadi Extra Light" panose="020B0204020104020204" pitchFamily="34" charset="0"/>
              </a:rPr>
              <a:t>capacidade</a:t>
            </a:r>
            <a:r>
              <a:rPr lang="en-US" sz="1500" dirty="0">
                <a:latin typeface="Abadi Extra Light" panose="020B0204020104020204" pitchFamily="34" charset="0"/>
              </a:rPr>
              <a:t>, </a:t>
            </a:r>
            <a:r>
              <a:rPr lang="en-US" sz="1500" dirty="0" err="1">
                <a:latin typeface="Abadi Extra Light" panose="020B0204020104020204" pitchFamily="34" charset="0"/>
              </a:rPr>
              <a:t>medida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ampere-hora, </a:t>
            </a:r>
            <a:r>
              <a:rPr lang="en-US" sz="1500" dirty="0" err="1">
                <a:latin typeface="Abadi Extra Light" panose="020B0204020104020204" pitchFamily="34" charset="0"/>
              </a:rPr>
              <a:t>expressa</a:t>
            </a:r>
            <a:r>
              <a:rPr lang="en-US" sz="1500" dirty="0">
                <a:latin typeface="Abadi Extra Light" panose="020B0204020104020204" pitchFamily="34" charset="0"/>
              </a:rPr>
              <a:t> a </a:t>
            </a:r>
            <a:r>
              <a:rPr lang="en-US" sz="1500" dirty="0" err="1">
                <a:latin typeface="Abadi Extra Light" panose="020B0204020104020204" pitchFamily="34" charset="0"/>
              </a:rPr>
              <a:t>quantidade</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que 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teoricamente</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a:t>
            </a:r>
            <a:r>
              <a:rPr lang="en-US" sz="1500" dirty="0" err="1">
                <a:latin typeface="Abadi Extra Light" panose="020B0204020104020204" pitchFamily="34" charset="0"/>
              </a:rPr>
              <a:t>fornecer</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hora para </a:t>
            </a:r>
            <a:r>
              <a:rPr lang="en-US" sz="1500" dirty="0" err="1">
                <a:latin typeface="Abadi Extra Light" panose="020B0204020104020204" pitchFamily="34" charset="0"/>
              </a:rPr>
              <a:t>finalizar</a:t>
            </a:r>
            <a:r>
              <a:rPr lang="en-US" sz="1500" dirty="0">
                <a:latin typeface="Abadi Extra Light" panose="020B0204020104020204" pitchFamily="34" charset="0"/>
              </a:rPr>
              <a:t> um </a:t>
            </a:r>
            <a:r>
              <a:rPr lang="en-US" sz="1500" dirty="0" err="1">
                <a:latin typeface="Abadi Extra Light" panose="020B0204020104020204" pitchFamily="34" charset="0"/>
              </a:rPr>
              <a:t>ciclo</a:t>
            </a:r>
            <a:r>
              <a:rPr lang="en-US" sz="1500" dirty="0">
                <a:latin typeface="Abadi Extra Light" panose="020B0204020104020204" pitchFamily="34" charset="0"/>
              </a:rPr>
              <a:t> </a:t>
            </a:r>
            <a:r>
              <a:rPr lang="en-US" sz="1500" dirty="0" err="1">
                <a:latin typeface="Abadi Extra Light" panose="020B0204020104020204" pitchFamily="34" charset="0"/>
              </a:rPr>
              <a:t>completo</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a:t>
            </a:r>
            <a:r>
              <a:rPr lang="en-US" sz="1500" dirty="0" err="1">
                <a:latin typeface="Abadi Extra Light" panose="020B0204020104020204" pitchFamily="34" charset="0"/>
              </a:rPr>
              <a:t>descarregar</a:t>
            </a:r>
            <a:r>
              <a:rPr lang="en-US" sz="1500" dirty="0">
                <a:latin typeface="Abadi Extra Light" panose="020B0204020104020204" pitchFamily="34" charset="0"/>
              </a:rPr>
              <a:t>.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a:t>
            </a:r>
            <a:r>
              <a:rPr lang="en-US" sz="1500" dirty="0" err="1">
                <a:latin typeface="Abadi Extra Light" panose="020B0204020104020204" pitchFamily="34" charset="0"/>
              </a:rPr>
              <a:t>possui</a:t>
            </a:r>
            <a:r>
              <a:rPr lang="en-US" sz="1500" dirty="0">
                <a:latin typeface="Abadi Extra Light" panose="020B0204020104020204" pitchFamily="34" charset="0"/>
              </a:rPr>
              <a:t> um valor </a:t>
            </a:r>
            <a:r>
              <a:rPr lang="en-US" sz="1500" dirty="0" err="1">
                <a:latin typeface="Abadi Extra Light" panose="020B0204020104020204" pitchFamily="34" charset="0"/>
              </a:rPr>
              <a:t>teórico</a:t>
            </a:r>
            <a:r>
              <a:rPr lang="en-US" sz="1500" dirty="0">
                <a:latin typeface="Abadi Extra Light" panose="020B0204020104020204" pitchFamily="34" charset="0"/>
              </a:rPr>
              <a:t>, pois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prática</a:t>
            </a:r>
            <a:r>
              <a:rPr lang="en-US" sz="1500" dirty="0">
                <a:latin typeface="Abadi Extra Light" panose="020B0204020104020204" pitchFamily="34" charset="0"/>
              </a:rPr>
              <a:t>, as </a:t>
            </a:r>
            <a:r>
              <a:rPr lang="en-US" sz="1500" dirty="0" err="1">
                <a:latin typeface="Abadi Extra Light" panose="020B0204020104020204" pitchFamily="34" charset="0"/>
              </a:rPr>
              <a:t>células</a:t>
            </a:r>
            <a:r>
              <a:rPr lang="en-US" sz="1500" dirty="0">
                <a:latin typeface="Abadi Extra Light" panose="020B0204020104020204" pitchFamily="34" charset="0"/>
              </a:rPr>
              <a:t> </a:t>
            </a:r>
            <a:r>
              <a:rPr lang="en-US" sz="1500" dirty="0" err="1">
                <a:latin typeface="Abadi Extra Light" panose="020B0204020104020204" pitchFamily="34" charset="0"/>
              </a:rPr>
              <a:t>eletroquímicas</a:t>
            </a:r>
            <a:r>
              <a:rPr lang="en-US" sz="1500" dirty="0">
                <a:latin typeface="Abadi Extra Light" panose="020B0204020104020204" pitchFamily="34" charset="0"/>
              </a:rPr>
              <a:t> não </a:t>
            </a:r>
            <a:r>
              <a:rPr lang="en-US" sz="1500" dirty="0" err="1">
                <a:latin typeface="Abadi Extra Light" panose="020B0204020104020204" pitchFamily="34" charset="0"/>
              </a:rPr>
              <a:t>podem</a:t>
            </a:r>
            <a:r>
              <a:rPr lang="en-US" sz="1500" dirty="0">
                <a:latin typeface="Abadi Extra Light" panose="020B0204020104020204" pitchFamily="34" charset="0"/>
              </a:rPr>
              <a:t> ser </a:t>
            </a:r>
            <a:r>
              <a:rPr lang="en-US" sz="1500" dirty="0" err="1">
                <a:latin typeface="Abadi Extra Light" panose="020B0204020104020204" pitchFamily="34" charset="0"/>
              </a:rPr>
              <a:t>completamente</a:t>
            </a:r>
            <a:r>
              <a:rPr lang="en-US" sz="1500" dirty="0">
                <a:latin typeface="Abadi Extra Light" panose="020B0204020104020204" pitchFamily="34" charset="0"/>
              </a:rPr>
              <a:t> </a:t>
            </a:r>
            <a:r>
              <a:rPr lang="en-US" sz="1500" dirty="0" err="1">
                <a:latin typeface="Abadi Extra Light" panose="020B0204020104020204" pitchFamily="34" charset="0"/>
              </a:rPr>
              <a:t>descarregadas</a:t>
            </a:r>
            <a:r>
              <a:rPr lang="en-US" sz="1500" dirty="0">
                <a:latin typeface="Abadi Extra Light" panose="020B0204020104020204" pitchFamily="34" charset="0"/>
              </a:rPr>
              <a:t>, </a:t>
            </a:r>
            <a:r>
              <a:rPr lang="en-US" sz="1500" dirty="0" err="1">
                <a:latin typeface="Abadi Extra Light" panose="020B0204020104020204" pitchFamily="34" charset="0"/>
              </a:rPr>
              <a:t>tendo</a:t>
            </a:r>
            <a:r>
              <a:rPr lang="en-US" sz="1500" dirty="0">
                <a:latin typeface="Abadi Extra Light" panose="020B0204020104020204" pitchFamily="34" charset="0"/>
              </a:rPr>
              <a:t> sempre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residual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seu</a:t>
            </a:r>
            <a:r>
              <a:rPr lang="en-US" sz="1500" dirty="0">
                <a:latin typeface="Abadi Extra Light" panose="020B0204020104020204" pitchFamily="34" charset="0"/>
              </a:rPr>
              <a:t> </a:t>
            </a:r>
            <a:r>
              <a:rPr lang="en-US" sz="1500" dirty="0" err="1">
                <a:latin typeface="Abadi Extra Light" panose="020B0204020104020204" pitchFamily="34" charset="0"/>
              </a:rPr>
              <a:t>circuito</a:t>
            </a:r>
            <a:r>
              <a:rPr lang="en-US" sz="1500" dirty="0">
                <a:latin typeface="Abadi Extra Light" panose="020B0204020104020204" pitchFamily="34" charset="0"/>
              </a:rPr>
              <a:t>. A </a:t>
            </a:r>
            <a:r>
              <a:rPr lang="en-US" sz="1500" dirty="0" err="1">
                <a:latin typeface="Abadi Extra Light" panose="020B0204020104020204" pitchFamily="34" charset="0"/>
              </a:rPr>
              <a:t>capacidade</a:t>
            </a:r>
            <a:r>
              <a:rPr lang="en-US" sz="1500" dirty="0">
                <a:latin typeface="Abadi Extra Light" panose="020B0204020104020204" pitchFamily="34" charset="0"/>
              </a:rPr>
              <a:t>, </a:t>
            </a:r>
            <a:r>
              <a:rPr lang="en-US" sz="1500" dirty="0" err="1">
                <a:latin typeface="Abadi Extra Light" panose="020B0204020104020204" pitchFamily="34" charset="0"/>
              </a:rPr>
              <a:t>multiplicada</a:t>
            </a:r>
            <a:r>
              <a:rPr lang="en-US" sz="1500" dirty="0">
                <a:latin typeface="Abadi Extra Light" panose="020B0204020104020204" pitchFamily="34" charset="0"/>
              </a:rPr>
              <a:t> pela </a:t>
            </a:r>
            <a:r>
              <a:rPr lang="en-US" sz="1500" dirty="0" err="1">
                <a:latin typeface="Abadi Extra Light" panose="020B0204020104020204" pitchFamily="34" charset="0"/>
              </a:rPr>
              <a:t>tensão</a:t>
            </a:r>
            <a:r>
              <a:rPr lang="en-US" sz="1500" dirty="0">
                <a:latin typeface="Abadi Extra Light" panose="020B0204020104020204" pitchFamily="34" charset="0"/>
              </a:rPr>
              <a:t> nominal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fornece</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aproximação</a:t>
            </a:r>
            <a:r>
              <a:rPr lang="en-US" sz="1500" dirty="0">
                <a:latin typeface="Abadi Extra Light" panose="020B0204020104020204" pitchFamily="34" charset="0"/>
              </a:rPr>
              <a:t> da </a:t>
            </a:r>
            <a:r>
              <a:rPr lang="en-US" sz="1500" dirty="0" err="1">
                <a:latin typeface="Abadi Extra Light" panose="020B0204020104020204" pitchFamily="34" charset="0"/>
              </a:rPr>
              <a:t>capacidade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termos</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watt-hora de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aproximação</a:t>
            </a:r>
            <a:r>
              <a:rPr lang="en-US" sz="1500" dirty="0">
                <a:latin typeface="Abadi Extra Light" panose="020B0204020104020204" pitchFamily="34" charset="0"/>
              </a:rPr>
              <a:t> </a:t>
            </a:r>
            <a:r>
              <a:rPr lang="en-US" sz="1500" dirty="0" err="1">
                <a:latin typeface="Abadi Extra Light" panose="020B0204020104020204" pitchFamily="34" charset="0"/>
              </a:rPr>
              <a:t>devido</a:t>
            </a:r>
            <a:r>
              <a:rPr lang="en-US" sz="1500" dirty="0">
                <a:latin typeface="Abadi Extra Light" panose="020B0204020104020204" pitchFamily="34" charset="0"/>
              </a:rPr>
              <a:t> à </a:t>
            </a:r>
            <a:r>
              <a:rPr lang="en-US" sz="1500" dirty="0" err="1">
                <a:latin typeface="Abadi Extra Light" panose="020B0204020104020204" pitchFamily="34" charset="0"/>
              </a:rPr>
              <a:t>queda</a:t>
            </a:r>
            <a:r>
              <a:rPr lang="en-US" sz="1500" dirty="0">
                <a:latin typeface="Abadi Extra Light" panose="020B0204020104020204" pitchFamily="34" charset="0"/>
              </a:rPr>
              <a:t> natural de </a:t>
            </a:r>
            <a:r>
              <a:rPr lang="en-US" sz="1500" dirty="0" err="1">
                <a:latin typeface="Abadi Extra Light" panose="020B0204020104020204" pitchFamily="34" charset="0"/>
              </a:rPr>
              <a:t>tensão</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descarga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14" name="Google Shape;114;g9b8f215683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403</a:t>
            </a:fld>
            <a:endParaRPr/>
          </a:p>
        </p:txBody>
      </p:sp>
    </p:spTree>
    <p:extLst>
      <p:ext uri="{BB962C8B-B14F-4D97-AF65-F5344CB8AC3E}">
        <p14:creationId xmlns:p14="http://schemas.microsoft.com/office/powerpoint/2010/main" val="2343299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9c19a21fbe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9c19a21fbe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PENETRAÇÃO DE VEÍCULOS NO BRASIL </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Com relação à penetração de </a:t>
            </a:r>
            <a:r>
              <a:rPr lang="pt-BR" sz="1000" dirty="0" err="1">
                <a:latin typeface="Roboto"/>
                <a:ea typeface="Roboto"/>
                <a:cs typeface="Roboto"/>
                <a:sym typeface="Roboto"/>
              </a:rPr>
              <a:t>VEs</a:t>
            </a:r>
            <a:r>
              <a:rPr lang="pt-BR" sz="1000" dirty="0">
                <a:latin typeface="Roboto"/>
                <a:ea typeface="Roboto"/>
                <a:cs typeface="Roboto"/>
                <a:sym typeface="Roboto"/>
              </a:rPr>
              <a:t> no Brasil, dois cenários são identificados pela EPE para o Brasil: </a:t>
            </a: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1. Cenário de Referência – Transição Energética Longa (“Processo de Hibridização”) </a:t>
            </a: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2. Cenário Alternativo – Transição Energética Curta (“Maior Eletromobilidade”) </a:t>
            </a: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Diante dos desafios a serem superados pelas tecnologias veiculares híbridas e elétricas, considera-se que o cenário de referência se caracteriza por uma entrada modesta da eletromobilidade no Brasil. Assim, o cenário de referência apresenta uma dinâmica de coexistência robusta de veículos a ICE e HEV (com vantagem para ICE devido às faixas de preços da maior parte dos modelos) e de resiliência robusta do ICE em relação ao PHEV e ao EV. No caso do cenário alternativo, os desafios seriam superados mais rapidamente do que o previsto com as informações disponíveis, havendo uma inequívoca aceleração da entrada da eletromobilidade após 2030 e a substituição plena dos veículos até 2045. </a:t>
            </a: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Para que esse cenário ocorra, deverá haver arranjos legais e regulatórios robustos, políticas públicas consistentes e incentivos significativos para a adoção da eletromobilidade, assim como investimentos privados substanciais e redução de custos radicais para viabilizar a massificação do licenciamento de veículos HEV, PHEV e EV. Face aos desafios atuais do Brasil (renda per capita, distribuição de renda, crise fiscal, prioridades de políticas públicas, etc.), o cenário alternativo não parece ter uma probabilidade de ocorrência relevante. </a:t>
            </a:r>
            <a:br>
              <a:rPr lang="pt-BR" sz="1000" dirty="0">
                <a:latin typeface="Roboto"/>
                <a:ea typeface="Roboto"/>
                <a:cs typeface="Roboto"/>
                <a:sym typeface="Roboto"/>
              </a:rPr>
            </a:br>
            <a:endParaRPr lang="pt-B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REFERÊNCIAS:</a:t>
            </a:r>
          </a:p>
          <a:p>
            <a:pPr marL="0" lvl="0" indent="0" algn="l" rtl="0">
              <a:spcBef>
                <a:spcPts val="0"/>
              </a:spcBef>
              <a:spcAft>
                <a:spcPts val="0"/>
              </a:spcAft>
              <a:buNone/>
            </a:pPr>
            <a:endParaRP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https://www.epe.gov.br/sites-pt/publicacoes-dados-abertos/publicacoes/PublicacoesArquivos/publicacao-227/topico-457/Eletromobilidade%20e%20Biocombustiveis.pdf</a:t>
            </a:r>
            <a:endParaRPr sz="1000" dirty="0">
              <a:latin typeface="Roboto"/>
              <a:ea typeface="Roboto"/>
              <a:cs typeface="Roboto"/>
              <a:sym typeface="Roboto"/>
            </a:endParaRPr>
          </a:p>
        </p:txBody>
      </p:sp>
      <p:sp>
        <p:nvSpPr>
          <p:cNvPr id="415" name="Google Shape;415;g9c19a21fbe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36</a:t>
            </a:fld>
            <a:endParaRPr/>
          </a:p>
        </p:txBody>
      </p:sp>
    </p:spTree>
    <p:extLst>
      <p:ext uri="{BB962C8B-B14F-4D97-AF65-F5344CB8AC3E}">
        <p14:creationId xmlns:p14="http://schemas.microsoft.com/office/powerpoint/2010/main" val="51706417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9b8f215683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9b8f215683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CORRENTE DE CARGA E DESCARGA</a:t>
            </a:r>
          </a:p>
          <a:p>
            <a:pPr marL="0" marR="0" lvl="0" indent="0" algn="just" rtl="0">
              <a:lnSpc>
                <a:spcPct val="100000"/>
              </a:lnSpc>
              <a:spcBef>
                <a:spcPts val="0"/>
              </a:spcBef>
              <a:spcAft>
                <a:spcPts val="0"/>
              </a:spcAft>
              <a:buClr>
                <a:schemeClr val="dk1"/>
              </a:buClr>
              <a:buSzPts val="1200"/>
              <a:buFont typeface="Calibri"/>
              <a:buNone/>
            </a:pPr>
            <a:endParaRPr lang="en-US"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O </a:t>
            </a:r>
            <a:r>
              <a:rPr lang="en-US" sz="1500" dirty="0" err="1">
                <a:latin typeface="Abadi Extra Light" panose="020B0204020104020204" pitchFamily="34" charset="0"/>
              </a:rPr>
              <a:t>segundo</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a taxa de carga/</a:t>
            </a:r>
            <a:r>
              <a:rPr lang="en-US" sz="1500" dirty="0" err="1">
                <a:latin typeface="Abadi Extra Light" panose="020B0204020104020204" pitchFamily="34" charset="0"/>
              </a:rPr>
              <a:t>descarga</a:t>
            </a:r>
            <a:r>
              <a:rPr lang="en-US" sz="1500" dirty="0">
                <a:latin typeface="Abadi Extra Light" panose="020B0204020104020204" pitchFamily="34" charset="0"/>
              </a:rPr>
              <a:t>, o </a:t>
            </a:r>
            <a:r>
              <a:rPr lang="en-US" sz="1500" dirty="0" err="1">
                <a:latin typeface="Abadi Extra Light" panose="020B0204020104020204" pitchFamily="34" charset="0"/>
              </a:rPr>
              <a:t>parâmetro</a:t>
            </a:r>
            <a:r>
              <a:rPr lang="en-US" sz="1500" dirty="0">
                <a:latin typeface="Abadi Extra Light" panose="020B0204020104020204" pitchFamily="34" charset="0"/>
              </a:rPr>
              <a:t> C, indica </a:t>
            </a:r>
            <a:r>
              <a:rPr lang="en-US" sz="1500" dirty="0" err="1">
                <a:latin typeface="Abadi Extra Light" panose="020B0204020104020204" pitchFamily="34" charset="0"/>
              </a:rPr>
              <a:t>quanto</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célula</a:t>
            </a:r>
            <a:r>
              <a:rPr lang="en-US" sz="1500" dirty="0">
                <a:latin typeface="Abadi Extra Light" panose="020B0204020104020204" pitchFamily="34" charset="0"/>
              </a:rPr>
              <a:t> é </a:t>
            </a:r>
            <a:r>
              <a:rPr lang="en-US" sz="1500" dirty="0" err="1">
                <a:latin typeface="Abadi Extra Light" panose="020B0204020104020204" pitchFamily="34" charset="0"/>
              </a:rPr>
              <a:t>capaz</a:t>
            </a:r>
            <a:r>
              <a:rPr lang="en-US" sz="1500" dirty="0">
                <a:latin typeface="Abadi Extra Light" panose="020B0204020104020204" pitchFamily="34" charset="0"/>
              </a:rPr>
              <a:t> de </a:t>
            </a:r>
            <a:r>
              <a:rPr lang="en-US" sz="1500" dirty="0" err="1">
                <a:latin typeface="Abadi Extra Light" panose="020B0204020104020204" pitchFamily="34" charset="0"/>
              </a:rPr>
              <a:t>fornecer</a:t>
            </a:r>
            <a:r>
              <a:rPr lang="en-US" sz="1500" dirty="0">
                <a:latin typeface="Abadi Extra Light" panose="020B0204020104020204" pitchFamily="34" charset="0"/>
              </a:rPr>
              <a:t>. Uma </a:t>
            </a:r>
            <a:r>
              <a:rPr lang="en-US" sz="1500" dirty="0" err="1">
                <a:latin typeface="Abadi Extra Light" panose="020B0204020104020204" pitchFamily="34" charset="0"/>
              </a:rPr>
              <a:t>corrente</a:t>
            </a:r>
            <a:r>
              <a:rPr lang="en-US" sz="1500" dirty="0">
                <a:latin typeface="Abadi Extra Light" panose="020B0204020104020204" pitchFamily="34" charset="0"/>
              </a:rPr>
              <a:t> de 1C </a:t>
            </a:r>
            <a:r>
              <a:rPr lang="en-US" sz="1500" dirty="0" err="1">
                <a:latin typeface="Abadi Extra Light" panose="020B0204020104020204" pitchFamily="34" charset="0"/>
              </a:rPr>
              <a:t>representa</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da </a:t>
            </a:r>
            <a:r>
              <a:rPr lang="en-US" sz="1500" dirty="0" err="1">
                <a:latin typeface="Abadi Extra Light" panose="020B0204020104020204" pitchFamily="34" charset="0"/>
              </a:rPr>
              <a:t>capacidade</a:t>
            </a:r>
            <a:r>
              <a:rPr lang="en-US" sz="1500" dirty="0">
                <a:latin typeface="Abadi Extra Light" panose="020B0204020104020204" pitchFamily="34" charset="0"/>
              </a:rPr>
              <a:t> da </a:t>
            </a:r>
            <a:r>
              <a:rPr lang="en-US" sz="1500" dirty="0" err="1">
                <a:latin typeface="Abadi Extra Light" panose="020B0204020104020204" pitchFamily="34" charset="0"/>
              </a:rPr>
              <a:t>bateria</a:t>
            </a:r>
            <a:r>
              <a:rPr lang="en-US" sz="1500" dirty="0">
                <a:latin typeface="Abadi Extra Light" panose="020B0204020104020204" pitchFamily="34" charset="0"/>
              </a:rPr>
              <a:t> (</a:t>
            </a:r>
            <a:r>
              <a:rPr lang="en-US" sz="1500" dirty="0" err="1">
                <a:latin typeface="Abadi Extra Light" panose="020B0204020104020204" pitchFamily="34" charset="0"/>
              </a:rPr>
              <a:t>exemplo</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bateria</a:t>
            </a:r>
            <a:r>
              <a:rPr lang="en-US" sz="1500" dirty="0">
                <a:latin typeface="Abadi Extra Light" panose="020B0204020104020204" pitchFamily="34" charset="0"/>
              </a:rPr>
              <a:t> de 60 Ah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1C de 60 A), </a:t>
            </a:r>
            <a:r>
              <a:rPr lang="en-US" sz="1500" dirty="0" err="1">
                <a:latin typeface="Abadi Extra Light" panose="020B0204020104020204" pitchFamily="34" charset="0"/>
              </a:rPr>
              <a:t>sendo</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que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fornecida</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hora,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teoria</a:t>
            </a:r>
            <a:r>
              <a:rPr lang="en-US" sz="1500" dirty="0">
                <a:latin typeface="Abadi Extra Light" panose="020B0204020104020204" pitchFamily="34" charset="0"/>
              </a:rPr>
              <a:t>. </a:t>
            </a:r>
            <a:r>
              <a:rPr lang="en-US" sz="1500" dirty="0" err="1">
                <a:latin typeface="Abadi Extra Light" panose="020B0204020104020204" pitchFamily="34" charset="0"/>
              </a:rPr>
              <a:t>Esse</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é </a:t>
            </a:r>
            <a:r>
              <a:rPr lang="en-US" sz="1500" dirty="0" err="1">
                <a:latin typeface="Abadi Extra Light" panose="020B0204020104020204" pitchFamily="34" charset="0"/>
              </a:rPr>
              <a:t>importante</a:t>
            </a:r>
            <a:r>
              <a:rPr lang="en-US" sz="1500" dirty="0">
                <a:latin typeface="Abadi Extra Light" panose="020B0204020104020204" pitchFamily="34" charset="0"/>
              </a:rPr>
              <a:t> </a:t>
            </a:r>
            <a:r>
              <a:rPr lang="en-US" sz="1500" dirty="0" err="1">
                <a:latin typeface="Abadi Extra Light" panose="020B0204020104020204" pitchFamily="34" charset="0"/>
              </a:rPr>
              <a:t>porque</a:t>
            </a:r>
            <a:r>
              <a:rPr lang="en-US" sz="1500" dirty="0">
                <a:latin typeface="Abadi Extra Light" panose="020B0204020104020204" pitchFamily="34" charset="0"/>
              </a:rPr>
              <a:t> a </a:t>
            </a:r>
            <a:r>
              <a:rPr lang="en-US" sz="1500" dirty="0" err="1">
                <a:latin typeface="Abadi Extra Light" panose="020B0204020104020204" pitchFamily="34" charset="0"/>
              </a:rPr>
              <a:t>especificação</a:t>
            </a:r>
            <a:r>
              <a:rPr lang="en-US" sz="1500" dirty="0">
                <a:latin typeface="Abadi Extra Light" panose="020B0204020104020204" pitchFamily="34" charset="0"/>
              </a:rPr>
              <a:t> de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célula</a:t>
            </a:r>
            <a:r>
              <a:rPr lang="en-US" sz="1500" dirty="0">
                <a:latin typeface="Abadi Extra Light" panose="020B0204020104020204" pitchFamily="34" charset="0"/>
              </a:rPr>
              <a:t> sempre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indicação</a:t>
            </a:r>
            <a:r>
              <a:rPr lang="en-US" sz="1500" dirty="0">
                <a:latin typeface="Abadi Extra Light" panose="020B0204020104020204" pitchFamily="34" charset="0"/>
              </a:rPr>
              <a:t> da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máxima</a:t>
            </a:r>
            <a:r>
              <a:rPr lang="en-US" sz="1500" dirty="0">
                <a:latin typeface="Abadi Extra Light" panose="020B0204020104020204" pitchFamily="34" charset="0"/>
              </a:rPr>
              <a:t> de carga e </a:t>
            </a:r>
            <a:r>
              <a:rPr lang="en-US" sz="1500" dirty="0" err="1">
                <a:latin typeface="Abadi Extra Light" panose="020B0204020104020204" pitchFamily="34" charset="0"/>
              </a:rPr>
              <a:t>descarga</a:t>
            </a:r>
            <a:r>
              <a:rPr lang="en-US" sz="1500" dirty="0">
                <a:latin typeface="Abadi Extra Light" panose="020B0204020104020204" pitchFamily="34" charset="0"/>
              </a:rPr>
              <a:t> </a:t>
            </a:r>
            <a:r>
              <a:rPr lang="en-US" sz="1500" dirty="0" err="1">
                <a:latin typeface="Abadi Extra Light" panose="020B0204020104020204" pitchFamily="34" charset="0"/>
              </a:rPr>
              <a:t>orientada</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C. </a:t>
            </a:r>
            <a:r>
              <a:rPr lang="en-US" sz="1500" dirty="0" err="1">
                <a:latin typeface="Abadi Extra Light" panose="020B0204020104020204" pitchFamily="34" charset="0"/>
              </a:rPr>
              <a:t>Células</a:t>
            </a:r>
            <a:r>
              <a:rPr lang="en-US" sz="1500" dirty="0">
                <a:latin typeface="Abadi Extra Light" panose="020B0204020104020204" pitchFamily="34" charset="0"/>
              </a:rPr>
              <a:t> de </a:t>
            </a:r>
            <a:r>
              <a:rPr lang="en-US" sz="1500" dirty="0" err="1">
                <a:latin typeface="Abadi Extra Light" panose="020B0204020104020204" pitchFamily="34" charset="0"/>
              </a:rPr>
              <a:t>lítio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especial </a:t>
            </a:r>
            <a:r>
              <a:rPr lang="en-US" sz="1500" dirty="0" err="1">
                <a:latin typeface="Abadi Extra Light" panose="020B0204020104020204" pitchFamily="34" charset="0"/>
              </a:rPr>
              <a:t>são</a:t>
            </a:r>
            <a:r>
              <a:rPr lang="en-US" sz="1500" dirty="0">
                <a:latin typeface="Abadi Extra Light" panose="020B0204020104020204" pitchFamily="34" charset="0"/>
              </a:rPr>
              <a:t> </a:t>
            </a:r>
            <a:r>
              <a:rPr lang="en-US" sz="1500" dirty="0" err="1">
                <a:latin typeface="Abadi Extra Light" panose="020B0204020104020204" pitchFamily="34" charset="0"/>
              </a:rPr>
              <a:t>conhecidas</a:t>
            </a:r>
            <a:r>
              <a:rPr lang="en-US" sz="1500" dirty="0">
                <a:latin typeface="Abadi Extra Light" panose="020B0204020104020204" pitchFamily="34" charset="0"/>
              </a:rPr>
              <a:t> por </a:t>
            </a:r>
            <a:r>
              <a:rPr lang="en-US" sz="1500" dirty="0" err="1">
                <a:latin typeface="Abadi Extra Light" panose="020B0204020104020204" pitchFamily="34" charset="0"/>
              </a:rPr>
              <a:t>possibilitarem</a:t>
            </a:r>
            <a:r>
              <a:rPr lang="en-US" sz="1500" dirty="0">
                <a:latin typeface="Abadi Extra Light" panose="020B0204020104020204" pitchFamily="34" charset="0"/>
              </a:rPr>
              <a:t> o </a:t>
            </a:r>
            <a:r>
              <a:rPr lang="en-US" sz="1500" dirty="0" err="1">
                <a:latin typeface="Abadi Extra Light" panose="020B0204020104020204" pitchFamily="34" charset="0"/>
              </a:rPr>
              <a:t>uso</a:t>
            </a:r>
            <a:r>
              <a:rPr lang="en-US" sz="1500" dirty="0">
                <a:latin typeface="Abadi Extra Light" panose="020B0204020104020204" pitchFamily="34" charset="0"/>
              </a:rPr>
              <a:t> de </a:t>
            </a:r>
            <a:r>
              <a:rPr lang="en-US" sz="1500" dirty="0" err="1">
                <a:latin typeface="Abadi Extra Light" panose="020B0204020104020204" pitchFamily="34" charset="0"/>
              </a:rPr>
              <a:t>grandes</a:t>
            </a:r>
            <a:r>
              <a:rPr lang="en-US" sz="1500" dirty="0">
                <a:latin typeface="Abadi Extra Light" panose="020B0204020104020204" pitchFamily="34" charset="0"/>
              </a:rPr>
              <a:t> </a:t>
            </a:r>
            <a:r>
              <a:rPr lang="en-US" sz="1500" dirty="0" err="1">
                <a:latin typeface="Abadi Extra Light" panose="020B0204020104020204" pitchFamily="34" charset="0"/>
              </a:rPr>
              <a:t>correntes</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torno</a:t>
            </a:r>
            <a:r>
              <a:rPr lang="en-US" sz="1500" dirty="0">
                <a:latin typeface="Abadi Extra Light" panose="020B0204020104020204" pitchFamily="34" charset="0"/>
              </a:rPr>
              <a:t> de 10C para </a:t>
            </a:r>
            <a:r>
              <a:rPr lang="en-US" sz="1500" dirty="0" err="1">
                <a:latin typeface="Abadi Extra Light" panose="020B0204020104020204" pitchFamily="34" charset="0"/>
              </a:rPr>
              <a:t>descarga</a:t>
            </a:r>
            <a:r>
              <a:rPr lang="en-US" sz="1500" dirty="0">
                <a:latin typeface="Abadi Extra Light" panose="020B0204020104020204" pitchFamily="34" charset="0"/>
              </a:rPr>
              <a:t> e </a:t>
            </a:r>
            <a:r>
              <a:rPr lang="en-US" sz="1500" dirty="0" err="1">
                <a:latin typeface="Abadi Extra Light" panose="020B0204020104020204" pitchFamily="34" charset="0"/>
              </a:rPr>
              <a:t>casos</a:t>
            </a:r>
            <a:r>
              <a:rPr lang="en-US" sz="1500" dirty="0">
                <a:latin typeface="Abadi Extra Light" panose="020B0204020104020204" pitchFamily="34" charset="0"/>
              </a:rPr>
              <a:t> de 0,5C, 1C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a:t>
            </a:r>
            <a:r>
              <a:rPr lang="en-US" sz="1500" dirty="0" err="1">
                <a:latin typeface="Abadi Extra Light" panose="020B0204020104020204" pitchFamily="34" charset="0"/>
              </a:rPr>
              <a:t>maiores</a:t>
            </a:r>
            <a:r>
              <a:rPr lang="en-US" sz="1500" dirty="0">
                <a:latin typeface="Abadi Extra Light" panose="020B0204020104020204" pitchFamily="34" charset="0"/>
              </a:rPr>
              <a:t> para </a:t>
            </a:r>
            <a:r>
              <a:rPr lang="en-US" sz="1500" dirty="0" err="1">
                <a:latin typeface="Abadi Extra Light" panose="020B0204020104020204" pitchFamily="34" charset="0"/>
              </a:rPr>
              <a:t>recarga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24" name="Google Shape;124;g9b8f215683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404</a:t>
            </a:fld>
            <a:endParaRPr/>
          </a:p>
        </p:txBody>
      </p:sp>
    </p:spTree>
    <p:extLst>
      <p:ext uri="{BB962C8B-B14F-4D97-AF65-F5344CB8AC3E}">
        <p14:creationId xmlns:p14="http://schemas.microsoft.com/office/powerpoint/2010/main" val="390483469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b8f215683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9b8f215683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45720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TENSÃO</a:t>
            </a:r>
          </a:p>
          <a:p>
            <a:pPr marL="0" marR="0" lvl="0" indent="457200" algn="just" rtl="0">
              <a:lnSpc>
                <a:spcPct val="100000"/>
              </a:lnSpc>
              <a:spcBef>
                <a:spcPts val="0"/>
              </a:spcBef>
              <a:spcAft>
                <a:spcPts val="0"/>
              </a:spcAft>
              <a:buClr>
                <a:schemeClr val="dk1"/>
              </a:buClr>
              <a:buSzPts val="1200"/>
              <a:buFont typeface="Calibri"/>
              <a:buNone/>
            </a:pPr>
            <a:endParaRPr lang="en-US" sz="1500" dirty="0">
              <a:latin typeface="Abadi Extra Light" panose="020B0204020104020204" pitchFamily="34" charset="0"/>
            </a:endParaRPr>
          </a:p>
          <a:p>
            <a:pPr marL="0" marR="0" lvl="0" indent="45720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O </a:t>
            </a:r>
            <a:r>
              <a:rPr lang="en-US" sz="1500" dirty="0" err="1">
                <a:latin typeface="Abadi Extra Light" panose="020B0204020104020204" pitchFamily="34" charset="0"/>
              </a:rPr>
              <a:t>terceiro</a:t>
            </a:r>
            <a:r>
              <a:rPr lang="en-US" sz="1500" dirty="0">
                <a:latin typeface="Abadi Extra Light" panose="020B0204020104020204" pitchFamily="34" charset="0"/>
              </a:rPr>
              <a:t> </a:t>
            </a:r>
            <a:r>
              <a:rPr lang="en-US" sz="1500" dirty="0" err="1">
                <a:latin typeface="Abadi Extra Light" panose="020B0204020104020204" pitchFamily="34" charset="0"/>
              </a:rPr>
              <a:t>parâmetro</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indica qual a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que 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comumente</a:t>
            </a:r>
            <a:r>
              <a:rPr lang="en-US" sz="1500" dirty="0">
                <a:latin typeface="Abadi Extra Light" panose="020B0204020104020204" pitchFamily="34" charset="0"/>
              </a:rPr>
              <a:t> opera, e é </a:t>
            </a:r>
            <a:r>
              <a:rPr lang="en-US" sz="1500" dirty="0" err="1">
                <a:latin typeface="Abadi Extra Light" panose="020B0204020104020204" pitchFamily="34" charset="0"/>
              </a:rPr>
              <a:t>acompanhado</a:t>
            </a:r>
            <a:r>
              <a:rPr lang="en-US" sz="1500" dirty="0">
                <a:latin typeface="Abadi Extra Light" panose="020B0204020104020204" pitchFamily="34" charset="0"/>
              </a:rPr>
              <a:t> dos </a:t>
            </a:r>
            <a:r>
              <a:rPr lang="en-US" sz="1500" dirty="0" err="1">
                <a:latin typeface="Abadi Extra Light" panose="020B0204020104020204" pitchFamily="34" charset="0"/>
              </a:rPr>
              <a:t>limites</a:t>
            </a:r>
            <a:r>
              <a:rPr lang="en-US" sz="1500" dirty="0">
                <a:latin typeface="Abadi Extra Light" panose="020B0204020104020204" pitchFamily="34" charset="0"/>
              </a:rPr>
              <a:t> inferior e superior de </a:t>
            </a:r>
            <a:r>
              <a:rPr lang="en-US" sz="1500" dirty="0" err="1">
                <a:latin typeface="Abadi Extra Light" panose="020B0204020104020204" pitchFamily="34" charset="0"/>
              </a:rPr>
              <a:t>operação</a:t>
            </a:r>
            <a:r>
              <a:rPr lang="en-US" sz="1500" dirty="0">
                <a:latin typeface="Abadi Extra Light" panose="020B0204020104020204" pitchFamily="34" charset="0"/>
              </a:rPr>
              <a:t>,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quais</a:t>
            </a:r>
            <a:r>
              <a:rPr lang="en-US" sz="1500" dirty="0">
                <a:latin typeface="Abadi Extra Light" panose="020B0204020104020204" pitchFamily="34" charset="0"/>
              </a:rPr>
              <a:t> não </a:t>
            </a:r>
            <a:r>
              <a:rPr lang="en-US" sz="1500" dirty="0" err="1">
                <a:latin typeface="Abadi Extra Light" panose="020B0204020104020204" pitchFamily="34" charset="0"/>
              </a:rPr>
              <a:t>podem</a:t>
            </a:r>
            <a:r>
              <a:rPr lang="en-US" sz="1500" dirty="0">
                <a:latin typeface="Abadi Extra Light" panose="020B0204020104020204" pitchFamily="34" charset="0"/>
              </a:rPr>
              <a:t> ser </a:t>
            </a:r>
            <a:r>
              <a:rPr lang="en-US" sz="1500" dirty="0" err="1">
                <a:latin typeface="Abadi Extra Light" panose="020B0204020104020204" pitchFamily="34" charset="0"/>
              </a:rPr>
              <a:t>ultrapassados</a:t>
            </a:r>
            <a:r>
              <a:rPr lang="en-US" sz="1500" dirty="0">
                <a:latin typeface="Abadi Extra Light" panose="020B0204020104020204" pitchFamily="34" charset="0"/>
              </a:rPr>
              <a:t> para </a:t>
            </a:r>
            <a:r>
              <a:rPr lang="en-US" sz="1500" dirty="0" err="1">
                <a:latin typeface="Abadi Extra Light" panose="020B0204020104020204" pitchFamily="34" charset="0"/>
              </a:rPr>
              <a:t>preservar</a:t>
            </a:r>
            <a:r>
              <a:rPr lang="en-US" sz="1500" dirty="0">
                <a:latin typeface="Abadi Extra Light" panose="020B0204020104020204" pitchFamily="34" charset="0"/>
              </a:rPr>
              <a:t> a </a:t>
            </a:r>
            <a:r>
              <a:rPr lang="en-US" sz="1500" dirty="0" err="1">
                <a:latin typeface="Abadi Extra Light" panose="020B0204020104020204" pitchFamily="34" charset="0"/>
              </a:rPr>
              <a:t>vida</a:t>
            </a:r>
            <a:r>
              <a:rPr lang="en-US" sz="1500" dirty="0">
                <a:latin typeface="Abadi Extra Light" panose="020B0204020104020204" pitchFamily="34" charset="0"/>
              </a:rPr>
              <a:t> </a:t>
            </a:r>
            <a:r>
              <a:rPr lang="en-US" sz="1500" dirty="0" err="1">
                <a:latin typeface="Abadi Extra Light" panose="020B0204020104020204" pitchFamily="34" charset="0"/>
              </a:rPr>
              <a:t>útil</a:t>
            </a:r>
            <a:r>
              <a:rPr lang="en-US" sz="1500" dirty="0">
                <a:latin typeface="Abadi Extra Light" panose="020B0204020104020204" pitchFamily="34" charset="0"/>
              </a:rPr>
              <a:t> do </a:t>
            </a:r>
            <a:r>
              <a:rPr lang="en-US" sz="1500" dirty="0" err="1">
                <a:latin typeface="Abadi Extra Light" panose="020B0204020104020204" pitchFamily="34" charset="0"/>
              </a:rPr>
              <a:t>componente</a:t>
            </a:r>
            <a:r>
              <a:rPr lang="en-US" sz="1500" dirty="0">
                <a:latin typeface="Abadi Extra Light" panose="020B0204020104020204" pitchFamily="34" charset="0"/>
              </a:rPr>
              <a:t>. Para o </a:t>
            </a:r>
            <a:r>
              <a:rPr lang="en-US" sz="1500" dirty="0" err="1">
                <a:latin typeface="Abadi Extra Light" panose="020B0204020104020204" pitchFamily="34" charset="0"/>
              </a:rPr>
              <a:t>caso</a:t>
            </a:r>
            <a:r>
              <a:rPr lang="en-US" sz="1500" dirty="0">
                <a:latin typeface="Abadi Extra Light" panose="020B0204020104020204" pitchFamily="34" charset="0"/>
              </a:rPr>
              <a:t> das </a:t>
            </a:r>
            <a:r>
              <a:rPr lang="en-US" sz="1500" dirty="0" err="1">
                <a:latin typeface="Abadi Extra Light" panose="020B0204020104020204" pitchFamily="34" charset="0"/>
              </a:rPr>
              <a:t>células</a:t>
            </a:r>
            <a:r>
              <a:rPr lang="en-US" sz="1500" dirty="0">
                <a:latin typeface="Abadi Extra Light" panose="020B0204020104020204" pitchFamily="34" charset="0"/>
              </a:rPr>
              <a:t> de </a:t>
            </a:r>
            <a:r>
              <a:rPr lang="en-US" sz="1500" dirty="0" err="1">
                <a:latin typeface="Abadi Extra Light" panose="020B0204020104020204" pitchFamily="34" charset="0"/>
              </a:rPr>
              <a:t>lítio</a:t>
            </a:r>
            <a:r>
              <a:rPr lang="en-US" sz="1500" dirty="0">
                <a:latin typeface="Abadi Extra Light" panose="020B0204020104020204" pitchFamily="34" charset="0"/>
              </a:rPr>
              <a:t>, as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relevantes</a:t>
            </a:r>
            <a:r>
              <a:rPr lang="en-US" sz="1500" dirty="0">
                <a:latin typeface="Abadi Extra Light" panose="020B0204020104020204" pitchFamily="34" charset="0"/>
              </a:rPr>
              <a:t> </a:t>
            </a:r>
            <a:r>
              <a:rPr lang="en-US" sz="1500" dirty="0" err="1">
                <a:latin typeface="Abadi Extra Light" panose="020B0204020104020204" pitchFamily="34" charset="0"/>
              </a:rPr>
              <a:t>desse</a:t>
            </a:r>
            <a:r>
              <a:rPr lang="en-US" sz="1500" dirty="0">
                <a:latin typeface="Abadi Extra Light" panose="020B0204020104020204" pitchFamily="34" charset="0"/>
              </a:rPr>
              <a:t> </a:t>
            </a:r>
            <a:r>
              <a:rPr lang="en-US" sz="1500" dirty="0" err="1">
                <a:latin typeface="Abadi Extra Light" panose="020B0204020104020204" pitchFamily="34" charset="0"/>
              </a:rPr>
              <a:t>contexto</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é </a:t>
            </a:r>
            <a:r>
              <a:rPr lang="en-US" sz="1500" dirty="0" err="1">
                <a:latin typeface="Abadi Extra Light" panose="020B0204020104020204" pitchFamily="34" charset="0"/>
              </a:rPr>
              <a:t>considerada</a:t>
            </a:r>
            <a:r>
              <a:rPr lang="en-US" sz="1500" dirty="0">
                <a:latin typeface="Abadi Extra Light" panose="020B0204020104020204" pitchFamily="34" charset="0"/>
              </a:rPr>
              <a:t> um </a:t>
            </a:r>
            <a:r>
              <a:rPr lang="en-US" sz="1500" dirty="0" err="1">
                <a:latin typeface="Abadi Extra Light" panose="020B0204020104020204" pitchFamily="34" charset="0"/>
              </a:rPr>
              <a:t>parâmetro</a:t>
            </a:r>
            <a:r>
              <a:rPr lang="en-US" sz="1500" dirty="0">
                <a:latin typeface="Abadi Extra Light" panose="020B0204020104020204" pitchFamily="34" charset="0"/>
              </a:rPr>
              <a:t> </a:t>
            </a:r>
            <a:r>
              <a:rPr lang="en-US" sz="1500" dirty="0" err="1">
                <a:latin typeface="Abadi Extra Light" panose="020B0204020104020204" pitchFamily="34" charset="0"/>
              </a:rPr>
              <a:t>extremamente</a:t>
            </a:r>
            <a:r>
              <a:rPr lang="en-US" sz="1500" dirty="0">
                <a:latin typeface="Abadi Extra Light" panose="020B0204020104020204" pitchFamily="34" charset="0"/>
              </a:rPr>
              <a:t> </a:t>
            </a:r>
            <a:r>
              <a:rPr lang="en-US" sz="1500" dirty="0" err="1">
                <a:latin typeface="Abadi Extra Light" panose="020B0204020104020204" pitchFamily="34" charset="0"/>
              </a:rPr>
              <a:t>importante</a:t>
            </a:r>
            <a:r>
              <a:rPr lang="en-US" sz="1500" dirty="0">
                <a:latin typeface="Abadi Extra Light" panose="020B0204020104020204" pitchFamily="34" charset="0"/>
              </a:rPr>
              <a:t>, dado que,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contrário</a:t>
            </a:r>
            <a:r>
              <a:rPr lang="en-US" sz="1500" dirty="0">
                <a:latin typeface="Abadi Extra Light" panose="020B0204020104020204" pitchFamily="34" charset="0"/>
              </a:rPr>
              <a:t> das </a:t>
            </a:r>
            <a:r>
              <a:rPr lang="en-US" sz="1500" dirty="0" err="1">
                <a:latin typeface="Abadi Extra Light" panose="020B0204020104020204" pitchFamily="34" charset="0"/>
              </a:rPr>
              <a:t>baterias</a:t>
            </a:r>
            <a:r>
              <a:rPr lang="en-US" sz="1500" dirty="0">
                <a:latin typeface="Abadi Extra Light" panose="020B0204020104020204" pitchFamily="34" charset="0"/>
              </a:rPr>
              <a:t> de </a:t>
            </a:r>
            <a:r>
              <a:rPr lang="en-US" sz="1500" dirty="0" err="1">
                <a:latin typeface="Abadi Extra Light" panose="020B0204020104020204" pitchFamily="34" charset="0"/>
              </a:rPr>
              <a:t>chumbo-ácido</a:t>
            </a:r>
            <a:r>
              <a:rPr lang="en-US" sz="1500" dirty="0">
                <a:latin typeface="Abadi Extra Light" panose="020B0204020104020204" pitchFamily="34" charset="0"/>
              </a:rPr>
              <a:t>, por </a:t>
            </a:r>
            <a:r>
              <a:rPr lang="en-US" sz="1500" dirty="0" err="1">
                <a:latin typeface="Abadi Extra Light" panose="020B0204020104020204" pitchFamily="34" charset="0"/>
              </a:rPr>
              <a:t>exemplo</a:t>
            </a:r>
            <a:r>
              <a:rPr lang="en-US" sz="1500" dirty="0">
                <a:latin typeface="Abadi Extra Light" panose="020B0204020104020204" pitchFamily="34" charset="0"/>
              </a:rPr>
              <a:t>, a </a:t>
            </a:r>
            <a:r>
              <a:rPr lang="en-US" sz="1500" dirty="0" err="1">
                <a:latin typeface="Abadi Extra Light" panose="020B0204020104020204" pitchFamily="34" charset="0"/>
              </a:rPr>
              <a:t>ultrapassagem</a:t>
            </a:r>
            <a:r>
              <a:rPr lang="en-US" sz="1500" dirty="0">
                <a:latin typeface="Abadi Extra Light" panose="020B0204020104020204" pitchFamily="34" charset="0"/>
              </a:rPr>
              <a:t> é </a:t>
            </a:r>
            <a:r>
              <a:rPr lang="en-US" sz="1500" dirty="0" err="1">
                <a:latin typeface="Abadi Extra Light" panose="020B0204020104020204" pitchFamily="34" charset="0"/>
              </a:rPr>
              <a:t>extremamente</a:t>
            </a:r>
            <a:r>
              <a:rPr lang="en-US" sz="1500" dirty="0">
                <a:latin typeface="Abadi Extra Light" panose="020B0204020104020204" pitchFamily="34" charset="0"/>
              </a:rPr>
              <a:t> </a:t>
            </a:r>
            <a:r>
              <a:rPr lang="en-US" sz="1500" dirty="0" err="1">
                <a:latin typeface="Abadi Extra Light" panose="020B0204020104020204" pitchFamily="34" charset="0"/>
              </a:rPr>
              <a:t>degradante</a:t>
            </a:r>
            <a:r>
              <a:rPr lang="en-US" sz="1500" dirty="0">
                <a:latin typeface="Abadi Extra Light" panose="020B0204020104020204" pitchFamily="34" charset="0"/>
              </a:rPr>
              <a:t>, </a:t>
            </a:r>
            <a:r>
              <a:rPr lang="en-US" sz="1500" dirty="0" err="1">
                <a:latin typeface="Abadi Extra Light" panose="020B0204020104020204" pitchFamily="34" charset="0"/>
              </a:rPr>
              <a:t>interferindo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qualidade</a:t>
            </a:r>
            <a:r>
              <a:rPr lang="en-US" sz="1500" dirty="0">
                <a:latin typeface="Abadi Extra Light" panose="020B0204020104020204" pitchFamily="34" charset="0"/>
              </a:rPr>
              <a:t> do </a:t>
            </a:r>
            <a:r>
              <a:rPr lang="en-US" sz="1500" dirty="0" err="1">
                <a:latin typeface="Abadi Extra Light" panose="020B0204020104020204" pitchFamily="34" charset="0"/>
              </a:rPr>
              <a:t>componente</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34" name="Google Shape;134;g9b8f215683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405</a:t>
            </a:fld>
            <a:endParaRPr/>
          </a:p>
        </p:txBody>
      </p:sp>
    </p:spTree>
    <p:extLst>
      <p:ext uri="{BB962C8B-B14F-4D97-AF65-F5344CB8AC3E}">
        <p14:creationId xmlns:p14="http://schemas.microsoft.com/office/powerpoint/2010/main" val="929336041"/>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b8f215683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9b8f215683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PROCESSO DE RECARGA</a:t>
            </a:r>
          </a:p>
          <a:p>
            <a:pPr marL="0" marR="0" lvl="0" indent="0" algn="just" rtl="0">
              <a:lnSpc>
                <a:spcPct val="100000"/>
              </a:lnSpc>
              <a:spcBef>
                <a:spcPts val="0"/>
              </a:spcBef>
              <a:spcAft>
                <a:spcPts val="0"/>
              </a:spcAft>
              <a:buClr>
                <a:schemeClr val="dk1"/>
              </a:buClr>
              <a:buSzPts val="1200"/>
              <a:buFont typeface="Calibri"/>
              <a:buNone/>
            </a:pPr>
            <a:endParaRPr lang="en-US"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dirty="0" err="1">
                <a:latin typeface="Abadi Extra Light" panose="020B0204020104020204" pitchFamily="34" charset="0"/>
              </a:rPr>
              <a:t>Entendidos</a:t>
            </a:r>
            <a:r>
              <a:rPr lang="en-US" sz="1500" dirty="0">
                <a:latin typeface="Abadi Extra Light" panose="020B0204020104020204" pitchFamily="34" charset="0"/>
              </a:rPr>
              <a:t> </a:t>
            </a:r>
            <a:r>
              <a:rPr lang="en-US" sz="1500" dirty="0" err="1">
                <a:latin typeface="Abadi Extra Light" panose="020B0204020104020204" pitchFamily="34" charset="0"/>
              </a:rPr>
              <a:t>esses</a:t>
            </a:r>
            <a:r>
              <a:rPr lang="en-US" sz="1500" dirty="0">
                <a:latin typeface="Abadi Extra Light" panose="020B0204020104020204" pitchFamily="34" charset="0"/>
              </a:rPr>
              <a:t> </a:t>
            </a:r>
            <a:r>
              <a:rPr lang="en-US" sz="1500" dirty="0" err="1">
                <a:latin typeface="Abadi Extra Light" panose="020B0204020104020204" pitchFamily="34" charset="0"/>
              </a:rPr>
              <a:t>três</a:t>
            </a:r>
            <a:r>
              <a:rPr lang="en-US" sz="1500" dirty="0">
                <a:latin typeface="Abadi Extra Light" panose="020B0204020104020204" pitchFamily="34" charset="0"/>
              </a:rPr>
              <a:t> </a:t>
            </a:r>
            <a:r>
              <a:rPr lang="en-US" sz="1500" dirty="0" err="1">
                <a:latin typeface="Abadi Extra Light" panose="020B0204020104020204" pitchFamily="34" charset="0"/>
              </a:rPr>
              <a:t>conceitos</a:t>
            </a:r>
            <a:r>
              <a:rPr lang="en-US" sz="1500" dirty="0">
                <a:latin typeface="Abadi Extra Light" panose="020B0204020104020204" pitchFamily="34" charset="0"/>
              </a:rPr>
              <a:t>, </a:t>
            </a:r>
            <a:r>
              <a:rPr lang="en-US" sz="1500" dirty="0" err="1">
                <a:latin typeface="Abadi Extra Light" panose="020B0204020104020204" pitchFamily="34" charset="0"/>
              </a:rPr>
              <a:t>podemos</a:t>
            </a:r>
            <a:r>
              <a:rPr lang="en-US" sz="1500" dirty="0">
                <a:latin typeface="Abadi Extra Light" panose="020B0204020104020204" pitchFamily="34" charset="0"/>
              </a:rPr>
              <a:t> </a:t>
            </a:r>
            <a:r>
              <a:rPr lang="en-US" sz="1500" dirty="0" err="1">
                <a:latin typeface="Abadi Extra Light" panose="020B0204020104020204" pitchFamily="34" charset="0"/>
              </a:rPr>
              <a:t>falar</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 </a:t>
            </a:r>
            <a:r>
              <a:rPr lang="en-US" sz="1500" dirty="0" err="1">
                <a:latin typeface="Abadi Extra Light" panose="020B0204020104020204" pitchFamily="34" charset="0"/>
              </a:rPr>
              <a:t>fundo</a:t>
            </a:r>
            <a:r>
              <a:rPr lang="en-US" sz="1500" dirty="0">
                <a:latin typeface="Abadi Extra Light" panose="020B0204020104020204" pitchFamily="34" charset="0"/>
              </a:rPr>
              <a:t> </a:t>
            </a:r>
            <a:r>
              <a:rPr lang="en-US" sz="1500" dirty="0" err="1">
                <a:latin typeface="Abadi Extra Light" panose="020B0204020104020204" pitchFamily="34" charset="0"/>
              </a:rPr>
              <a:t>sobre</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carga e </a:t>
            </a:r>
            <a:r>
              <a:rPr lang="en-US" sz="1500" dirty="0" err="1">
                <a:latin typeface="Abadi Extra Light" panose="020B0204020104020204" pitchFamily="34" charset="0"/>
              </a:rPr>
              <a:t>descarga</a:t>
            </a:r>
            <a:r>
              <a:rPr lang="en-US" sz="1500" dirty="0">
                <a:latin typeface="Abadi Extra Light" panose="020B0204020104020204" pitchFamily="34" charset="0"/>
              </a:rPr>
              <a:t> da </a:t>
            </a:r>
            <a:r>
              <a:rPr lang="en-US" sz="1500" dirty="0" err="1">
                <a:latin typeface="Abadi Extra Light" panose="020B0204020104020204" pitchFamily="34" charset="0"/>
              </a:rPr>
              <a:t>bateria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si</a:t>
            </a:r>
            <a:r>
              <a:rPr lang="en-US" sz="1500" dirty="0">
                <a:latin typeface="Abadi Extra Light" panose="020B0204020104020204" pitchFamily="34" charset="0"/>
              </a:rPr>
              <a:t>. </a:t>
            </a:r>
            <a:r>
              <a:rPr lang="en-US" sz="1500" dirty="0" err="1">
                <a:latin typeface="Abadi Extra Light" panose="020B0204020104020204" pitchFamily="34" charset="0"/>
              </a:rPr>
              <a:t>Sobre</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descarga</a:t>
            </a:r>
            <a:r>
              <a:rPr lang="en-US" sz="1500" dirty="0">
                <a:latin typeface="Abadi Extra Light" panose="020B0204020104020204" pitchFamily="34" charset="0"/>
              </a:rPr>
              <a:t>, não </a:t>
            </a:r>
            <a:r>
              <a:rPr lang="en-US" sz="1500" dirty="0" err="1">
                <a:latin typeface="Abadi Extra Light" panose="020B0204020104020204" pitchFamily="34" charset="0"/>
              </a:rPr>
              <a:t>há</a:t>
            </a:r>
            <a:r>
              <a:rPr lang="en-US" sz="1500" dirty="0">
                <a:latin typeface="Abadi Extra Light" panose="020B0204020104020204" pitchFamily="34" charset="0"/>
              </a:rPr>
              <a:t> </a:t>
            </a:r>
            <a:r>
              <a:rPr lang="en-US" sz="1500" dirty="0" err="1">
                <a:latin typeface="Abadi Extra Light" panose="020B0204020104020204" pitchFamily="34" charset="0"/>
              </a:rPr>
              <a:t>grandes</a:t>
            </a:r>
            <a:r>
              <a:rPr lang="en-US" sz="1500" dirty="0">
                <a:latin typeface="Abadi Extra Light" panose="020B0204020104020204" pitchFamily="34" charset="0"/>
              </a:rPr>
              <a:t> </a:t>
            </a:r>
            <a:r>
              <a:rPr lang="en-US" sz="1500" dirty="0" err="1">
                <a:latin typeface="Abadi Extra Light" panose="020B0204020104020204" pitchFamily="34" charset="0"/>
              </a:rPr>
              <a:t>segredos</a:t>
            </a:r>
            <a:r>
              <a:rPr lang="en-US" sz="1500" dirty="0">
                <a:latin typeface="Abadi Extra Light" panose="020B0204020104020204" pitchFamily="34" charset="0"/>
              </a:rPr>
              <a:t> que </a:t>
            </a:r>
            <a:r>
              <a:rPr lang="en-US" sz="1500" dirty="0" err="1">
                <a:latin typeface="Abadi Extra Light" panose="020B0204020104020204" pitchFamily="34" charset="0"/>
              </a:rPr>
              <a:t>vão</a:t>
            </a:r>
            <a:r>
              <a:rPr lang="en-US" sz="1500" dirty="0">
                <a:latin typeface="Abadi Extra Light" panose="020B0204020104020204" pitchFamily="34" charset="0"/>
              </a:rPr>
              <a:t> </a:t>
            </a:r>
            <a:r>
              <a:rPr lang="en-US" sz="1500" dirty="0" err="1">
                <a:latin typeface="Abadi Extra Light" panose="020B0204020104020204" pitchFamily="34" charset="0"/>
              </a:rPr>
              <a:t>além</a:t>
            </a:r>
            <a:r>
              <a:rPr lang="en-US" sz="1500" dirty="0">
                <a:latin typeface="Abadi Extra Light" panose="020B0204020104020204" pitchFamily="34" charset="0"/>
              </a:rPr>
              <a:t> da </a:t>
            </a:r>
            <a:r>
              <a:rPr lang="en-US" sz="1500" dirty="0" err="1">
                <a:latin typeface="Abadi Extra Light" panose="020B0204020104020204" pitchFamily="34" charset="0"/>
              </a:rPr>
              <a:t>preservação</a:t>
            </a:r>
            <a:r>
              <a:rPr lang="en-US" sz="1500" dirty="0">
                <a:latin typeface="Abadi Extra Light" panose="020B0204020104020204" pitchFamily="34" charset="0"/>
              </a:rPr>
              <a:t> do </a:t>
            </a:r>
            <a:r>
              <a:rPr lang="en-US" sz="1500" dirty="0" err="1">
                <a:latin typeface="Abadi Extra Light" panose="020B0204020104020204" pitchFamily="34" charset="0"/>
              </a:rPr>
              <a:t>limite</a:t>
            </a:r>
            <a:r>
              <a:rPr lang="en-US" sz="1500" dirty="0">
                <a:latin typeface="Abadi Extra Light" panose="020B0204020104020204" pitchFamily="34" charset="0"/>
              </a:rPr>
              <a:t> de </a:t>
            </a:r>
            <a:r>
              <a:rPr lang="en-US" sz="1500" dirty="0" err="1">
                <a:latin typeface="Abadi Extra Light" panose="020B0204020104020204" pitchFamily="34" charset="0"/>
              </a:rPr>
              <a:t>descarga</a:t>
            </a:r>
            <a:r>
              <a:rPr lang="en-US" sz="1500" dirty="0">
                <a:latin typeface="Abadi Extra Light" panose="020B0204020104020204" pitchFamily="34" charset="0"/>
              </a:rPr>
              <a:t> </a:t>
            </a:r>
            <a:r>
              <a:rPr lang="en-US" sz="1500" dirty="0" err="1">
                <a:latin typeface="Abadi Extra Light" panose="020B0204020104020204" pitchFamily="34" charset="0"/>
              </a:rPr>
              <a:t>máxima</a:t>
            </a:r>
            <a:r>
              <a:rPr lang="en-US" sz="1500" dirty="0">
                <a:latin typeface="Abadi Extra Light" panose="020B0204020104020204" pitchFamily="34" charset="0"/>
              </a:rPr>
              <a:t>, </a:t>
            </a:r>
            <a:r>
              <a:rPr lang="en-US" sz="1500" dirty="0" err="1">
                <a:latin typeface="Abadi Extra Light" panose="020B0204020104020204" pitchFamily="34" charset="0"/>
              </a:rPr>
              <a:t>acima</a:t>
            </a:r>
            <a:r>
              <a:rPr lang="en-US" sz="1500" dirty="0">
                <a:latin typeface="Abadi Extra Light" panose="020B0204020104020204" pitchFamily="34" charset="0"/>
              </a:rPr>
              <a:t> do </a:t>
            </a:r>
            <a:r>
              <a:rPr lang="en-US" sz="1500" dirty="0" err="1">
                <a:latin typeface="Abadi Extra Light" panose="020B0204020104020204" pitchFamily="34" charset="0"/>
              </a:rPr>
              <a:t>limite</a:t>
            </a:r>
            <a:r>
              <a:rPr lang="en-US" sz="1500" dirty="0">
                <a:latin typeface="Abadi Extra Light" panose="020B0204020104020204" pitchFamily="34" charset="0"/>
              </a:rPr>
              <a:t> </a:t>
            </a:r>
            <a:r>
              <a:rPr lang="en-US" sz="1500" dirty="0" err="1">
                <a:latin typeface="Abadi Extra Light" panose="020B0204020104020204" pitchFamily="34" charset="0"/>
              </a:rPr>
              <a:t>teórico</a:t>
            </a:r>
            <a:r>
              <a:rPr lang="en-US" sz="1500" dirty="0">
                <a:latin typeface="Abadi Extra Light" panose="020B0204020104020204" pitchFamily="34" charset="0"/>
              </a:rPr>
              <a:t>, que </a:t>
            </a:r>
            <a:r>
              <a:rPr lang="en-US" sz="1500" dirty="0" err="1">
                <a:latin typeface="Abadi Extra Light" panose="020B0204020104020204" pitchFamily="34" charset="0"/>
              </a:rPr>
              <a:t>determina</a:t>
            </a:r>
            <a:r>
              <a:rPr lang="en-US" sz="1500" dirty="0">
                <a:latin typeface="Abadi Extra Light" panose="020B0204020104020204" pitchFamily="34" charset="0"/>
              </a:rPr>
              <a:t> o </a:t>
            </a:r>
            <a:r>
              <a:rPr lang="en-US" sz="1500" dirty="0" err="1">
                <a:latin typeface="Abadi Extra Light" panose="020B0204020104020204" pitchFamily="34" charset="0"/>
              </a:rPr>
              <a:t>quanto</a:t>
            </a:r>
            <a:r>
              <a:rPr lang="en-US" sz="1500" dirty="0">
                <a:latin typeface="Abadi Extra Light" panose="020B0204020104020204" pitchFamily="34" charset="0"/>
              </a:rPr>
              <a:t> de </a:t>
            </a:r>
            <a:r>
              <a:rPr lang="en-US" sz="1500" dirty="0" err="1">
                <a:latin typeface="Abadi Extra Light" panose="020B0204020104020204" pitchFamily="34" charset="0"/>
              </a:rPr>
              <a:t>energia</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de </a:t>
            </a:r>
            <a:r>
              <a:rPr lang="en-US" sz="1500" dirty="0" err="1">
                <a:latin typeface="Abadi Extra Light" panose="020B0204020104020204" pitchFamily="34" charset="0"/>
              </a:rPr>
              <a:t>fato</a:t>
            </a:r>
            <a:r>
              <a:rPr lang="en-US" sz="1500" dirty="0">
                <a:latin typeface="Abadi Extra Light" panose="020B0204020104020204" pitchFamily="34" charset="0"/>
              </a:rPr>
              <a:t> </a:t>
            </a:r>
            <a:r>
              <a:rPr lang="en-US" sz="1500" dirty="0" err="1">
                <a:latin typeface="Abadi Extra Light" panose="020B0204020104020204" pitchFamily="34" charset="0"/>
              </a:rPr>
              <a:t>utilizada</a:t>
            </a:r>
            <a:r>
              <a:rPr lang="en-US" sz="1500" dirty="0">
                <a:latin typeface="Abadi Extra Light" panose="020B0204020104020204" pitchFamily="34" charset="0"/>
              </a:rPr>
              <a:t>, e </a:t>
            </a:r>
            <a:r>
              <a:rPr lang="en-US" sz="1500" dirty="0" err="1">
                <a:latin typeface="Abadi Extra Light" panose="020B0204020104020204" pitchFamily="34" charset="0"/>
              </a:rPr>
              <a:t>abaixo</a:t>
            </a:r>
            <a:r>
              <a:rPr lang="en-US" sz="1500" dirty="0">
                <a:latin typeface="Abadi Extra Light" panose="020B0204020104020204" pitchFamily="34" charset="0"/>
              </a:rPr>
              <a:t> do qual 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desce</a:t>
            </a:r>
            <a:r>
              <a:rPr lang="en-US" sz="1500" dirty="0">
                <a:latin typeface="Abadi Extra Light" panose="020B0204020104020204" pitchFamily="34" charset="0"/>
              </a:rPr>
              <a:t> </a:t>
            </a:r>
            <a:r>
              <a:rPr lang="en-US" sz="1500" dirty="0" err="1">
                <a:latin typeface="Abadi Extra Light" panose="020B0204020104020204" pitchFamily="34" charset="0"/>
              </a:rPr>
              <a:t>além</a:t>
            </a:r>
            <a:r>
              <a:rPr lang="en-US" sz="1500" dirty="0">
                <a:latin typeface="Abadi Extra Light" panose="020B0204020104020204" pitchFamily="34" charset="0"/>
              </a:rPr>
              <a:t> de </a:t>
            </a:r>
            <a:r>
              <a:rPr lang="en-US" sz="1500" dirty="0" err="1">
                <a:latin typeface="Abadi Extra Light" panose="020B0204020104020204" pitchFamily="34" charset="0"/>
              </a:rPr>
              <a:t>seu</a:t>
            </a:r>
            <a:r>
              <a:rPr lang="en-US" sz="1500" dirty="0">
                <a:latin typeface="Abadi Extra Light" panose="020B0204020104020204" pitchFamily="34" charset="0"/>
              </a:rPr>
              <a:t> </a:t>
            </a:r>
            <a:r>
              <a:rPr lang="en-US" sz="1500" dirty="0" err="1">
                <a:latin typeface="Abadi Extra Light" panose="020B0204020104020204" pitchFamily="34" charset="0"/>
              </a:rPr>
              <a:t>limite</a:t>
            </a:r>
            <a:r>
              <a:rPr lang="en-US" sz="1500" dirty="0">
                <a:latin typeface="Abadi Extra Light" panose="020B0204020104020204" pitchFamily="34" charset="0"/>
              </a:rPr>
              <a:t> inferior de </a:t>
            </a:r>
            <a:r>
              <a:rPr lang="en-US" sz="1500" dirty="0" err="1">
                <a:latin typeface="Abadi Extra Light" panose="020B0204020104020204" pitchFamily="34" charset="0"/>
              </a:rPr>
              <a:t>tensão</a:t>
            </a:r>
            <a:r>
              <a:rPr lang="en-US" sz="1500" dirty="0">
                <a:latin typeface="Abadi Extra Light" panose="020B0204020104020204" pitchFamily="34" charset="0"/>
              </a:rPr>
              <a:t>, da </a:t>
            </a:r>
            <a:r>
              <a:rPr lang="en-US" sz="1500" dirty="0" err="1">
                <a:latin typeface="Abadi Extra Light" panose="020B0204020104020204" pitchFamily="34" charset="0"/>
              </a:rPr>
              <a:t>máxima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permitida</a:t>
            </a:r>
            <a:r>
              <a:rPr lang="en-US" sz="1500" dirty="0">
                <a:latin typeface="Abadi Extra Light" panose="020B0204020104020204" pitchFamily="34" charset="0"/>
              </a:rPr>
              <a:t> e da </a:t>
            </a:r>
            <a:r>
              <a:rPr lang="en-US" sz="1500" dirty="0" err="1">
                <a:latin typeface="Abadi Extra Light" panose="020B0204020104020204" pitchFamily="34" charset="0"/>
              </a:rPr>
              <a:t>perda</a:t>
            </a:r>
            <a:r>
              <a:rPr lang="en-US" sz="1500" dirty="0">
                <a:latin typeface="Abadi Extra Light" panose="020B0204020104020204" pitchFamily="34" charset="0"/>
              </a:rPr>
              <a:t> de </a:t>
            </a:r>
            <a:r>
              <a:rPr lang="en-US" sz="1500" dirty="0" err="1">
                <a:latin typeface="Abadi Extra Light" panose="020B0204020104020204" pitchFamily="34" charset="0"/>
              </a:rPr>
              <a:t>capacidade</a:t>
            </a:r>
            <a:r>
              <a:rPr lang="en-US" sz="1500" dirty="0">
                <a:latin typeface="Abadi Extra Light" panose="020B0204020104020204" pitchFamily="34" charset="0"/>
              </a:rPr>
              <a:t> de </a:t>
            </a:r>
            <a:r>
              <a:rPr lang="en-US" sz="1500" dirty="0" err="1">
                <a:latin typeface="Abadi Extra Light" panose="020B0204020104020204" pitchFamily="34" charset="0"/>
              </a:rPr>
              <a:t>entrega</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baixa</a:t>
            </a:r>
            <a:r>
              <a:rPr lang="en-US" sz="1500" dirty="0">
                <a:latin typeface="Abadi Extra Light" panose="020B0204020104020204" pitchFamily="34" charset="0"/>
              </a:rPr>
              <a:t> </a:t>
            </a:r>
            <a:r>
              <a:rPr lang="en-US" sz="1500" dirty="0" err="1">
                <a:latin typeface="Abadi Extra Light" panose="020B0204020104020204" pitchFamily="34" charset="0"/>
              </a:rPr>
              <a:t>capacidade</a:t>
            </a:r>
            <a:r>
              <a:rPr lang="en-US" sz="1500" dirty="0">
                <a:latin typeface="Abadi Extra Light" panose="020B0204020104020204" pitchFamily="34" charset="0"/>
              </a:rPr>
              <a:t> por </a:t>
            </a:r>
            <a:r>
              <a:rPr lang="en-US" sz="1500" dirty="0" err="1">
                <a:latin typeface="Abadi Extra Light" panose="020B0204020104020204" pitchFamily="34" charset="0"/>
              </a:rPr>
              <a:t>conta</a:t>
            </a:r>
            <a:r>
              <a:rPr lang="en-US" sz="1500" dirty="0">
                <a:latin typeface="Abadi Extra Light" panose="020B0204020104020204" pitchFamily="34" charset="0"/>
              </a:rPr>
              <a:t> da </a:t>
            </a:r>
            <a:r>
              <a:rPr lang="en-US" sz="1500" dirty="0" err="1">
                <a:latin typeface="Abadi Extra Light" panose="020B0204020104020204" pitchFamily="34" charset="0"/>
              </a:rPr>
              <a:t>queda</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natural da </a:t>
            </a:r>
            <a:r>
              <a:rPr lang="en-US" sz="1500" dirty="0" err="1">
                <a:latin typeface="Abadi Extra Light" panose="020B0204020104020204" pitchFamily="34" charset="0"/>
              </a:rPr>
              <a:t>célula</a:t>
            </a:r>
            <a:r>
              <a:rPr lang="en-US" sz="1500" dirty="0">
                <a:latin typeface="Abadi Extra Light" panose="020B0204020104020204" pitchFamily="34" charset="0"/>
              </a:rPr>
              <a:t>.</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dirty="0" err="1">
                <a:latin typeface="Abadi Extra Light" panose="020B0204020104020204" pitchFamily="34" charset="0"/>
              </a:rPr>
              <a:t>Já</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o </a:t>
            </a:r>
            <a:r>
              <a:rPr lang="en-US" sz="1500" dirty="0" err="1">
                <a:latin typeface="Abadi Extra Light" panose="020B0204020104020204" pitchFamily="34" charset="0"/>
              </a:rPr>
              <a:t>processo</a:t>
            </a:r>
            <a:r>
              <a:rPr lang="en-US" sz="1500" dirty="0">
                <a:latin typeface="Abadi Extra Light" panose="020B0204020104020204" pitchFamily="34" charset="0"/>
              </a:rPr>
              <a:t> é um </a:t>
            </a:r>
            <a:r>
              <a:rPr lang="en-US" sz="1500" dirty="0" err="1">
                <a:latin typeface="Abadi Extra Light" panose="020B0204020104020204" pitchFamily="34" charset="0"/>
              </a:rPr>
              <a:t>pouco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complexo</a:t>
            </a:r>
            <a:r>
              <a:rPr lang="en-US" sz="1500" dirty="0">
                <a:latin typeface="Abadi Extra Light" panose="020B0204020104020204" pitchFamily="34" charset="0"/>
              </a:rPr>
              <a:t> e </a:t>
            </a:r>
            <a:r>
              <a:rPr lang="en-US" sz="1500" dirty="0" err="1">
                <a:latin typeface="Abadi Extra Light" panose="020B0204020104020204" pitchFamily="34" charset="0"/>
              </a:rPr>
              <a:t>possui</a:t>
            </a:r>
            <a:r>
              <a:rPr lang="en-US" sz="1500" dirty="0">
                <a:latin typeface="Abadi Extra Light" panose="020B0204020104020204" pitchFamily="34" charset="0"/>
              </a:rPr>
              <a:t> </a:t>
            </a:r>
            <a:r>
              <a:rPr lang="en-US" sz="1500" dirty="0" err="1">
                <a:latin typeface="Abadi Extra Light" panose="020B0204020104020204" pitchFamily="34" charset="0"/>
              </a:rPr>
              <a:t>duas</a:t>
            </a:r>
            <a:r>
              <a:rPr lang="en-US" sz="1500" dirty="0">
                <a:latin typeface="Abadi Extra Light" panose="020B0204020104020204" pitchFamily="34" charset="0"/>
              </a:rPr>
              <a:t> </a:t>
            </a:r>
            <a:r>
              <a:rPr lang="en-US" sz="1500" dirty="0" err="1">
                <a:latin typeface="Abadi Extra Light" panose="020B0204020104020204" pitchFamily="34" charset="0"/>
              </a:rPr>
              <a:t>fases</a:t>
            </a:r>
            <a:r>
              <a:rPr lang="en-US" sz="1500" dirty="0">
                <a:latin typeface="Abadi Extra Light" panose="020B0204020104020204" pitchFamily="34" charset="0"/>
              </a:rPr>
              <a:t> </a:t>
            </a:r>
            <a:r>
              <a:rPr lang="en-US" sz="1500" dirty="0" err="1">
                <a:latin typeface="Abadi Extra Light" panose="020B0204020104020204" pitchFamily="34" charset="0"/>
              </a:rPr>
              <a:t>importantes</a:t>
            </a:r>
            <a:r>
              <a:rPr lang="en-US" sz="1500" dirty="0">
                <a:latin typeface="Abadi Extra Light" panose="020B0204020104020204" pitchFamily="34" charset="0"/>
              </a:rPr>
              <a:t>: a </a:t>
            </a:r>
            <a:r>
              <a:rPr lang="en-US" sz="1500" dirty="0" err="1">
                <a:latin typeface="Abadi Extra Light" panose="020B0204020104020204" pitchFamily="34" charset="0"/>
              </a:rPr>
              <a:t>fase</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e a </a:t>
            </a:r>
            <a:r>
              <a:rPr lang="en-US" sz="1500" dirty="0" err="1">
                <a:latin typeface="Abadi Extra Light" panose="020B0204020104020204" pitchFamily="34" charset="0"/>
              </a:rPr>
              <a:t>fase</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Na </a:t>
            </a:r>
            <a:r>
              <a:rPr lang="en-US" sz="1500" dirty="0" err="1">
                <a:latin typeface="Abadi Extra Light" panose="020B0204020104020204" pitchFamily="34" charset="0"/>
              </a:rPr>
              <a:t>fase</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a </a:t>
            </a:r>
            <a:r>
              <a:rPr lang="en-US" sz="1500" dirty="0" err="1">
                <a:latin typeface="Abadi Extra Light" panose="020B0204020104020204" pitchFamily="34" charset="0"/>
              </a:rPr>
              <a:t>bateria</a:t>
            </a:r>
            <a:r>
              <a:rPr lang="en-US" sz="1500" dirty="0">
                <a:latin typeface="Abadi Extra Light" panose="020B0204020104020204" pitchFamily="34" charset="0"/>
              </a:rPr>
              <a:t> é </a:t>
            </a:r>
            <a:r>
              <a:rPr lang="en-US" sz="1500" dirty="0" err="1">
                <a:latin typeface="Abadi Extra Light" panose="020B0204020104020204" pitchFamily="34" charset="0"/>
              </a:rPr>
              <a:t>recarregada</a:t>
            </a:r>
            <a:r>
              <a:rPr lang="en-US" sz="1500" dirty="0">
                <a:latin typeface="Abadi Extra Light" panose="020B0204020104020204" pitchFamily="34" charset="0"/>
              </a:rPr>
              <a:t> </a:t>
            </a:r>
            <a:r>
              <a:rPr lang="en-US" sz="1500" dirty="0" err="1">
                <a:latin typeface="Abadi Extra Light" panose="020B0204020104020204" pitchFamily="34" charset="0"/>
              </a:rPr>
              <a:t>rapidamente</a:t>
            </a:r>
            <a:r>
              <a:rPr lang="en-US" sz="1500" dirty="0">
                <a:latin typeface="Abadi Extra Light" panose="020B0204020104020204" pitchFamily="34" charset="0"/>
              </a:rPr>
              <a:t> </a:t>
            </a:r>
            <a:r>
              <a:rPr lang="en-US" sz="1500" dirty="0" err="1">
                <a:latin typeface="Abadi Extra Light" panose="020B0204020104020204" pitchFamily="34" charset="0"/>
              </a:rPr>
              <a:t>enquanto</a:t>
            </a:r>
            <a:r>
              <a:rPr lang="en-US" sz="1500" dirty="0">
                <a:latin typeface="Abadi Extra Light" panose="020B0204020104020204" pitchFamily="34" charset="0"/>
              </a:rPr>
              <a:t> o </a:t>
            </a:r>
            <a:r>
              <a:rPr lang="en-US" sz="1500" dirty="0" err="1">
                <a:latin typeface="Abadi Extra Light" panose="020B0204020104020204" pitchFamily="34" charset="0"/>
              </a:rPr>
              <a:t>nível</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de </a:t>
            </a:r>
            <a:r>
              <a:rPr lang="en-US" sz="1500" dirty="0" err="1">
                <a:latin typeface="Abadi Extra Light" panose="020B0204020104020204" pitchFamily="34" charset="0"/>
              </a:rPr>
              <a:t>suas</a:t>
            </a:r>
            <a:r>
              <a:rPr lang="en-US" sz="1500" dirty="0">
                <a:latin typeface="Abadi Extra Light" panose="020B0204020104020204" pitchFamily="34" charset="0"/>
              </a:rPr>
              <a:t> </a:t>
            </a:r>
            <a:r>
              <a:rPr lang="en-US" sz="1500" dirty="0" err="1">
                <a:latin typeface="Abadi Extra Light" panose="020B0204020104020204" pitchFamily="34" charset="0"/>
              </a:rPr>
              <a:t>células</a:t>
            </a:r>
            <a:r>
              <a:rPr lang="en-US" sz="1500" dirty="0">
                <a:latin typeface="Abadi Extra Light" panose="020B0204020104020204" pitchFamily="34" charset="0"/>
              </a:rPr>
              <a:t> é </a:t>
            </a:r>
            <a:r>
              <a:rPr lang="en-US" sz="1500" dirty="0" err="1">
                <a:latin typeface="Abadi Extra Light" panose="020B0204020104020204" pitchFamily="34" charset="0"/>
              </a:rPr>
              <a:t>normalizado</a:t>
            </a:r>
            <a:r>
              <a:rPr lang="en-US" sz="1500" dirty="0">
                <a:latin typeface="Abadi Extra Light" panose="020B0204020104020204" pitchFamily="34" charset="0"/>
              </a:rPr>
              <a:t>, </a:t>
            </a:r>
            <a:r>
              <a:rPr lang="en-US" sz="1500" dirty="0" err="1">
                <a:latin typeface="Abadi Extra Light" panose="020B0204020104020204" pitchFamily="34" charset="0"/>
              </a:rPr>
              <a:t>conforme</a:t>
            </a:r>
            <a:r>
              <a:rPr lang="en-US" sz="1500" dirty="0">
                <a:latin typeface="Abadi Extra Light" panose="020B0204020104020204" pitchFamily="34" charset="0"/>
              </a:rPr>
              <a:t> </a:t>
            </a:r>
            <a:r>
              <a:rPr lang="en-US" sz="1500" dirty="0" err="1">
                <a:latin typeface="Abadi Extra Light" panose="020B0204020104020204" pitchFamily="34" charset="0"/>
              </a:rPr>
              <a:t>apresentado</a:t>
            </a:r>
            <a:r>
              <a:rPr lang="en-US" sz="1500" dirty="0">
                <a:latin typeface="Abadi Extra Light" panose="020B0204020104020204" pitchFamily="34" charset="0"/>
              </a:rPr>
              <a:t> no </a:t>
            </a:r>
            <a:r>
              <a:rPr lang="en-US" sz="1500" dirty="0" err="1">
                <a:latin typeface="Abadi Extra Light" panose="020B0204020104020204" pitchFamily="34" charset="0"/>
              </a:rPr>
              <a:t>gráfico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seguida</a:t>
            </a:r>
            <a:r>
              <a:rPr lang="en-US" sz="1500" dirty="0">
                <a:latin typeface="Abadi Extra Light" panose="020B0204020104020204" pitchFamily="34" charset="0"/>
              </a:rPr>
              <a:t>, </a:t>
            </a:r>
            <a:r>
              <a:rPr lang="en-US" sz="1500" dirty="0" err="1">
                <a:latin typeface="Abadi Extra Light" panose="020B0204020104020204" pitchFamily="34" charset="0"/>
              </a:rPr>
              <a:t>aplica</a:t>
            </a:r>
            <a:r>
              <a:rPr lang="en-US" sz="1500" dirty="0">
                <a:latin typeface="Abadi Extra Light" panose="020B0204020104020204" pitchFamily="34" charset="0"/>
              </a:rPr>
              <a:t>-se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que visa </a:t>
            </a:r>
            <a:r>
              <a:rPr lang="en-US" sz="1500" dirty="0" err="1">
                <a:latin typeface="Abadi Extra Light" panose="020B0204020104020204" pitchFamily="34" charset="0"/>
              </a:rPr>
              <a:t>terminar</a:t>
            </a:r>
            <a:r>
              <a:rPr lang="en-US" sz="1500" dirty="0">
                <a:latin typeface="Abadi Extra Light" panose="020B0204020104020204" pitchFamily="34" charset="0"/>
              </a:rPr>
              <a:t> o </a:t>
            </a:r>
            <a:r>
              <a:rPr lang="en-US" sz="1500" dirty="0" err="1">
                <a:latin typeface="Abadi Extra Light" panose="020B0204020104020204" pitchFamily="34" charset="0"/>
              </a:rPr>
              <a:t>carregamento</a:t>
            </a:r>
            <a:r>
              <a:rPr lang="en-US" sz="1500" dirty="0">
                <a:latin typeface="Abadi Extra Light" panose="020B0204020104020204" pitchFamily="34" charset="0"/>
              </a:rPr>
              <a:t> </a:t>
            </a:r>
            <a:r>
              <a:rPr lang="en-US" sz="1500" dirty="0" err="1">
                <a:latin typeface="Abadi Extra Light" panose="020B0204020104020204" pitchFamily="34" charset="0"/>
              </a:rPr>
              <a:t>sem</a:t>
            </a:r>
            <a:r>
              <a:rPr lang="en-US" sz="1500" dirty="0">
                <a:latin typeface="Abadi Extra Light" panose="020B0204020104020204" pitchFamily="34" charset="0"/>
              </a:rPr>
              <a:t> que </a:t>
            </a:r>
            <a:r>
              <a:rPr lang="en-US" sz="1500" dirty="0" err="1">
                <a:latin typeface="Abadi Extra Light" panose="020B0204020104020204" pitchFamily="34" charset="0"/>
              </a:rPr>
              <a:t>haja</a:t>
            </a:r>
            <a:r>
              <a:rPr lang="en-US" sz="1500" dirty="0">
                <a:latin typeface="Abadi Extra Light" panose="020B0204020104020204" pitchFamily="34" charset="0"/>
              </a:rPr>
              <a:t> </a:t>
            </a:r>
            <a:r>
              <a:rPr lang="en-US" sz="1500" dirty="0" err="1">
                <a:latin typeface="Abadi Extra Light" panose="020B0204020104020204" pitchFamily="34" charset="0"/>
              </a:rPr>
              <a:t>degradação</a:t>
            </a:r>
            <a:r>
              <a:rPr lang="en-US" sz="1500" dirty="0">
                <a:latin typeface="Abadi Extra Light" panose="020B0204020104020204" pitchFamily="34" charset="0"/>
              </a:rPr>
              <a:t> da </a:t>
            </a:r>
            <a:r>
              <a:rPr lang="en-US" sz="1500" dirty="0" err="1">
                <a:latin typeface="Abadi Extra Light" panose="020B0204020104020204" pitchFamily="34" charset="0"/>
              </a:rPr>
              <a:t>célula</a:t>
            </a:r>
            <a:r>
              <a:rPr lang="en-US" sz="1500" dirty="0">
                <a:latin typeface="Abadi Extra Light" panose="020B0204020104020204" pitchFamily="34" charset="0"/>
              </a:rPr>
              <a:t>, de modo que </a:t>
            </a:r>
            <a:r>
              <a:rPr lang="en-US" sz="1500" dirty="0" err="1">
                <a:latin typeface="Abadi Extra Light" panose="020B0204020104020204" pitchFamily="34" charset="0"/>
              </a:rPr>
              <a:t>ela</a:t>
            </a:r>
            <a:r>
              <a:rPr lang="en-US" sz="1500" dirty="0">
                <a:latin typeface="Abadi Extra Light" panose="020B0204020104020204" pitchFamily="34" charset="0"/>
              </a:rPr>
              <a:t> lentamente </a:t>
            </a:r>
            <a:r>
              <a:rPr lang="en-US" sz="1500" dirty="0" err="1">
                <a:latin typeface="Abadi Extra Light" panose="020B0204020104020204" pitchFamily="34" charset="0"/>
              </a:rPr>
              <a:t>aumenta</a:t>
            </a:r>
            <a:r>
              <a:rPr lang="en-US" sz="1500" dirty="0">
                <a:latin typeface="Abadi Extra Light" panose="020B0204020104020204" pitchFamily="34" charset="0"/>
              </a:rPr>
              <a:t> </a:t>
            </a:r>
            <a:r>
              <a:rPr lang="en-US" sz="1500" dirty="0" err="1">
                <a:latin typeface="Abadi Extra Light" panose="020B0204020104020204" pitchFamily="34" charset="0"/>
              </a:rPr>
              <a:t>sua</a:t>
            </a:r>
            <a:r>
              <a:rPr lang="en-US" sz="1500" dirty="0">
                <a:latin typeface="Abadi Extra Light" panose="020B0204020104020204" pitchFamily="34" charset="0"/>
              </a:rPr>
              <a:t> </a:t>
            </a:r>
            <a:r>
              <a:rPr lang="en-US" sz="1500" dirty="0" err="1">
                <a:latin typeface="Abadi Extra Light" panose="020B0204020104020204" pitchFamily="34" charset="0"/>
              </a:rPr>
              <a:t>capacidade</a:t>
            </a:r>
            <a:r>
              <a:rPr lang="en-US" sz="1500" dirty="0">
                <a:latin typeface="Abadi Extra Light" panose="020B0204020104020204" pitchFamily="34" charset="0"/>
              </a:rPr>
              <a:t>, dado que o </a:t>
            </a:r>
            <a:r>
              <a:rPr lang="en-US" sz="1500" dirty="0" err="1">
                <a:latin typeface="Abadi Extra Light" panose="020B0204020104020204" pitchFamily="34" charset="0"/>
              </a:rPr>
              <a:t>aumento</a:t>
            </a:r>
            <a:r>
              <a:rPr lang="en-US" sz="1500" dirty="0">
                <a:latin typeface="Abadi Extra Light" panose="020B0204020104020204" pitchFamily="34" charset="0"/>
              </a:rPr>
              <a:t> da </a:t>
            </a:r>
            <a:r>
              <a:rPr lang="en-US" sz="1500" dirty="0" err="1">
                <a:latin typeface="Abadi Extra Light" panose="020B0204020104020204" pitchFamily="34" charset="0"/>
              </a:rPr>
              <a:t>resistência</a:t>
            </a:r>
            <a:r>
              <a:rPr lang="en-US" sz="1500" dirty="0">
                <a:latin typeface="Abadi Extra Light" panose="020B0204020104020204" pitchFamily="34" charset="0"/>
              </a:rPr>
              <a:t> interna da </a:t>
            </a:r>
            <a:r>
              <a:rPr lang="en-US" sz="1500" dirty="0" err="1">
                <a:latin typeface="Abadi Extra Light" panose="020B0204020104020204" pitchFamily="34" charset="0"/>
              </a:rPr>
              <a:t>célula</a:t>
            </a:r>
            <a:r>
              <a:rPr lang="en-US" sz="1500" dirty="0">
                <a:latin typeface="Abadi Extra Light" panose="020B0204020104020204" pitchFamily="34" charset="0"/>
              </a:rPr>
              <a:t> </a:t>
            </a:r>
            <a:r>
              <a:rPr lang="en-US" sz="1500" dirty="0" err="1">
                <a:latin typeface="Abadi Extra Light" panose="020B0204020104020204" pitchFamily="34" charset="0"/>
              </a:rPr>
              <a:t>acarreta</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vez</a:t>
            </a:r>
            <a:r>
              <a:rPr lang="en-US" sz="1500" dirty="0">
                <a:latin typeface="Abadi Extra Light" panose="020B0204020104020204" pitchFamily="34" charset="0"/>
              </a:rPr>
              <a:t> </a:t>
            </a:r>
            <a:r>
              <a:rPr lang="en-US" sz="1500" dirty="0" err="1">
                <a:latin typeface="Abadi Extra Light" panose="020B0204020104020204" pitchFamily="34" charset="0"/>
              </a:rPr>
              <a:t>menor</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bancos</a:t>
            </a:r>
            <a:r>
              <a:rPr lang="en-US" sz="1500" dirty="0">
                <a:latin typeface="Abadi Extra Light" panose="020B0204020104020204" pitchFamily="34" charset="0"/>
              </a:rPr>
              <a:t> de </a:t>
            </a:r>
            <a:r>
              <a:rPr lang="en-US" sz="1500" dirty="0" err="1">
                <a:latin typeface="Abadi Extra Light" panose="020B0204020104020204" pitchFamily="34" charset="0"/>
              </a:rPr>
              <a:t>baterias</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fase</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a:t>
            </a:r>
            <a:r>
              <a:rPr lang="en-US" sz="1500" dirty="0" err="1">
                <a:latin typeface="Abadi Extra Light" panose="020B0204020104020204" pitchFamily="34" charset="0"/>
              </a:rPr>
              <a:t>tem</a:t>
            </a:r>
            <a:r>
              <a:rPr lang="en-US" sz="1500" dirty="0">
                <a:latin typeface="Abadi Extra Light" panose="020B0204020104020204" pitchFamily="34" charset="0"/>
              </a:rPr>
              <a:t> </a:t>
            </a:r>
            <a:r>
              <a:rPr lang="en-US" sz="1500" dirty="0" err="1">
                <a:latin typeface="Abadi Extra Light" panose="020B0204020104020204" pitchFamily="34" charset="0"/>
              </a:rPr>
              <a:t>ainda</a:t>
            </a:r>
            <a:r>
              <a:rPr lang="en-US" sz="1500" dirty="0">
                <a:latin typeface="Abadi Extra Light" panose="020B0204020104020204" pitchFamily="34" charset="0"/>
              </a:rPr>
              <a:t> </a:t>
            </a:r>
            <a:r>
              <a:rPr lang="en-US" sz="1500" dirty="0" err="1">
                <a:latin typeface="Abadi Extra Light" panose="020B0204020104020204" pitchFamily="34" charset="0"/>
              </a:rPr>
              <a:t>outra</a:t>
            </a:r>
            <a:r>
              <a:rPr lang="en-US" sz="1500" dirty="0">
                <a:latin typeface="Abadi Extra Light" panose="020B0204020104020204" pitchFamily="34" charset="0"/>
              </a:rPr>
              <a:t> </a:t>
            </a:r>
            <a:r>
              <a:rPr lang="en-US" sz="1500" dirty="0" err="1">
                <a:latin typeface="Abadi Extra Light" panose="020B0204020104020204" pitchFamily="34" charset="0"/>
              </a:rPr>
              <a:t>função</a:t>
            </a:r>
            <a:r>
              <a:rPr lang="en-US" sz="1500" dirty="0">
                <a:latin typeface="Abadi Extra Light" panose="020B0204020104020204" pitchFamily="34" charset="0"/>
              </a:rPr>
              <a:t>, a de </a:t>
            </a:r>
            <a:r>
              <a:rPr lang="en-US" sz="1500" dirty="0" err="1">
                <a:latin typeface="Abadi Extra Light" panose="020B0204020104020204" pitchFamily="34" charset="0"/>
              </a:rPr>
              <a:t>permitir</a:t>
            </a:r>
            <a:r>
              <a:rPr lang="en-US" sz="1500" dirty="0">
                <a:latin typeface="Abadi Extra Light" panose="020B0204020104020204" pitchFamily="34" charset="0"/>
              </a:rPr>
              <a:t> que as </a:t>
            </a:r>
            <a:r>
              <a:rPr lang="en-US" sz="1500" dirty="0" err="1">
                <a:latin typeface="Abadi Extra Light" panose="020B0204020104020204" pitchFamily="34" charset="0"/>
              </a:rPr>
              <a:t>células</a:t>
            </a:r>
            <a:r>
              <a:rPr lang="en-US" sz="1500" dirty="0">
                <a:latin typeface="Abadi Extra Light" panose="020B0204020104020204" pitchFamily="34" charset="0"/>
              </a:rPr>
              <a:t> </a:t>
            </a:r>
            <a:r>
              <a:rPr lang="en-US" sz="1500" dirty="0" err="1">
                <a:latin typeface="Abadi Extra Light" panose="020B0204020104020204" pitchFamily="34" charset="0"/>
              </a:rPr>
              <a:t>possam</a:t>
            </a:r>
            <a:r>
              <a:rPr lang="en-US" sz="1500" dirty="0">
                <a:latin typeface="Abadi Extra Light" panose="020B0204020104020204" pitchFamily="34" charset="0"/>
              </a:rPr>
              <a:t> ser </a:t>
            </a:r>
            <a:r>
              <a:rPr lang="en-US" sz="1500" dirty="0" err="1">
                <a:latin typeface="Abadi Extra Light" panose="020B0204020104020204" pitchFamily="34" charset="0"/>
              </a:rPr>
              <a:t>equalizadas</a:t>
            </a:r>
            <a:r>
              <a:rPr lang="en-US" sz="1500" dirty="0">
                <a:latin typeface="Abadi Extra Light" panose="020B0204020104020204" pitchFamily="34" charset="0"/>
              </a:rPr>
              <a:t>, o que é </a:t>
            </a:r>
            <a:r>
              <a:rPr lang="en-US" sz="1500" dirty="0" err="1">
                <a:latin typeface="Abadi Extra Light" panose="020B0204020104020204" pitchFamily="34" charset="0"/>
              </a:rPr>
              <a:t>possível</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correntes</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baixos</a:t>
            </a:r>
            <a:r>
              <a:rPr lang="en-US" sz="1500" dirty="0">
                <a:latin typeface="Abadi Extra Light" panose="020B0204020104020204" pitchFamily="34" charset="0"/>
              </a:rPr>
              <a:t>, dado que o </a:t>
            </a:r>
            <a:r>
              <a:rPr lang="en-US" sz="1500" dirty="0" err="1">
                <a:latin typeface="Abadi Extra Light" panose="020B0204020104020204" pitchFamily="34" charset="0"/>
              </a:rPr>
              <a:t>processo</a:t>
            </a:r>
            <a:r>
              <a:rPr lang="en-US" sz="1500" dirty="0">
                <a:latin typeface="Abadi Extra Light" panose="020B0204020104020204" pitchFamily="34" charset="0"/>
              </a:rPr>
              <a:t> de </a:t>
            </a:r>
            <a:r>
              <a:rPr lang="en-US" sz="1500" dirty="0" err="1">
                <a:latin typeface="Abadi Extra Light" panose="020B0204020104020204" pitchFamily="34" charset="0"/>
              </a:rPr>
              <a:t>equalização</a:t>
            </a:r>
            <a:r>
              <a:rPr lang="en-US" sz="1500" dirty="0">
                <a:latin typeface="Abadi Extra Light" panose="020B0204020104020204" pitchFamily="34" charset="0"/>
              </a:rPr>
              <a:t> é lento.</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endParaRPr sz="1500" dirty="0">
              <a:latin typeface="Abadi Extra Light" panose="020B0204020104020204" pitchFamily="34" charset="0"/>
            </a:endParaRPr>
          </a:p>
        </p:txBody>
      </p:sp>
      <p:sp>
        <p:nvSpPr>
          <p:cNvPr id="142" name="Google Shape;142;g9b8f215683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406</a:t>
            </a:fld>
            <a:endParaRPr/>
          </a:p>
        </p:txBody>
      </p:sp>
    </p:spTree>
    <p:extLst>
      <p:ext uri="{BB962C8B-B14F-4D97-AF65-F5344CB8AC3E}">
        <p14:creationId xmlns:p14="http://schemas.microsoft.com/office/powerpoint/2010/main" val="641458683"/>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b8f215683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9b8f215683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libri"/>
              <a:buNone/>
            </a:pPr>
            <a:r>
              <a:rPr lang="en-US" sz="1500" b="1" dirty="0">
                <a:latin typeface="Abadi Extra Light" panose="020B0204020104020204" pitchFamily="34" charset="0"/>
              </a:rPr>
              <a:t>CURVA DE POTÊNCIA</a:t>
            </a:r>
          </a:p>
          <a:p>
            <a:pPr marL="0" marR="0" lvl="0" indent="0" algn="just" rtl="0">
              <a:lnSpc>
                <a:spcPct val="100000"/>
              </a:lnSpc>
              <a:spcBef>
                <a:spcPts val="0"/>
              </a:spcBef>
              <a:spcAft>
                <a:spcPts val="0"/>
              </a:spcAft>
              <a:buClr>
                <a:schemeClr val="dk1"/>
              </a:buClr>
              <a:buSzPts val="1200"/>
              <a:buFont typeface="Calibri"/>
              <a:buNone/>
            </a:pPr>
            <a:endParaRPr lang="en-US"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É </a:t>
            </a:r>
            <a:r>
              <a:rPr lang="en-US" sz="1500" dirty="0" err="1">
                <a:latin typeface="Abadi Extra Light" panose="020B0204020104020204" pitchFamily="34" charset="0"/>
              </a:rPr>
              <a:t>devido</a:t>
            </a:r>
            <a:r>
              <a:rPr lang="en-US" sz="1500" dirty="0">
                <a:latin typeface="Abadi Extra Light" panose="020B0204020104020204" pitchFamily="34" charset="0"/>
              </a:rPr>
              <a:t> a </a:t>
            </a:r>
            <a:r>
              <a:rPr lang="en-US" sz="1500" dirty="0" err="1">
                <a:latin typeface="Abadi Extra Light" panose="020B0204020104020204" pitchFamily="34" charset="0"/>
              </a:rPr>
              <a:t>essas</a:t>
            </a:r>
            <a:r>
              <a:rPr lang="en-US" sz="1500" dirty="0">
                <a:latin typeface="Abadi Extra Light" panose="020B0204020104020204" pitchFamily="34" charset="0"/>
              </a:rPr>
              <a:t> </a:t>
            </a:r>
            <a:r>
              <a:rPr lang="en-US" sz="1500" dirty="0" err="1">
                <a:latin typeface="Abadi Extra Light" panose="020B0204020104020204" pitchFamily="34" charset="0"/>
              </a:rPr>
              <a:t>características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apresentadas</a:t>
            </a:r>
            <a:r>
              <a:rPr lang="en-US" sz="1500" dirty="0">
                <a:latin typeface="Abadi Extra Light" panose="020B0204020104020204" pitchFamily="34" charset="0"/>
              </a:rPr>
              <a:t> </a:t>
            </a:r>
            <a:r>
              <a:rPr lang="en-US" sz="1500" dirty="0" err="1">
                <a:latin typeface="Abadi Extra Light" panose="020B0204020104020204" pitchFamily="34" charset="0"/>
              </a:rPr>
              <a:t>anteriormente</a:t>
            </a:r>
            <a:r>
              <a:rPr lang="en-US" sz="1500" dirty="0">
                <a:latin typeface="Abadi Extra Light" panose="020B0204020104020204" pitchFamily="34" charset="0"/>
              </a:rPr>
              <a:t>, que </a:t>
            </a:r>
            <a:r>
              <a:rPr lang="en-US" sz="1500" dirty="0" err="1">
                <a:latin typeface="Abadi Extra Light" panose="020B0204020104020204" pitchFamily="34" charset="0"/>
              </a:rPr>
              <a:t>tipicamente</a:t>
            </a:r>
            <a:r>
              <a:rPr lang="en-US" sz="1500" dirty="0">
                <a:latin typeface="Abadi Extra Light" panose="020B0204020104020204" pitchFamily="34" charset="0"/>
              </a:rPr>
              <a:t> </a:t>
            </a:r>
            <a:r>
              <a:rPr lang="en-US" sz="1500" dirty="0" err="1">
                <a:latin typeface="Abadi Extra Light" panose="020B0204020104020204" pitchFamily="34" charset="0"/>
              </a:rPr>
              <a:t>fala</a:t>
            </a:r>
            <a:r>
              <a:rPr lang="en-US" sz="1500" dirty="0">
                <a:latin typeface="Abadi Extra Light" panose="020B0204020104020204" pitchFamily="34" charset="0"/>
              </a:rPr>
              <a:t>-se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rápida</a:t>
            </a:r>
            <a:r>
              <a:rPr lang="en-US" sz="1500" dirty="0">
                <a:latin typeface="Abadi Extra Light" panose="020B0204020104020204" pitchFamily="34" charset="0"/>
              </a:rPr>
              <a:t> de </a:t>
            </a:r>
            <a:r>
              <a:rPr lang="en-US" sz="1500" dirty="0" err="1">
                <a:latin typeface="Abadi Extra Light" panose="020B0204020104020204" pitchFamily="34" charset="0"/>
              </a:rPr>
              <a:t>veículos</a:t>
            </a:r>
            <a:r>
              <a:rPr lang="en-US" sz="1500" dirty="0">
                <a:latin typeface="Abadi Extra Light" panose="020B0204020104020204" pitchFamily="34" charset="0"/>
              </a:rPr>
              <a:t> </a:t>
            </a:r>
            <a:r>
              <a:rPr lang="en-US" sz="1500" dirty="0" err="1">
                <a:latin typeface="Abadi Extra Light" panose="020B0204020104020204" pitchFamily="34" charset="0"/>
              </a:rPr>
              <a:t>elétricos</a:t>
            </a:r>
            <a:r>
              <a:rPr lang="en-US" sz="1500" dirty="0">
                <a:latin typeface="Abadi Extra Light" panose="020B0204020104020204" pitchFamily="34" charset="0"/>
              </a:rPr>
              <a:t> </a:t>
            </a:r>
            <a:r>
              <a:rPr lang="en-US" sz="1500" dirty="0" err="1">
                <a:latin typeface="Abadi Extra Light" panose="020B0204020104020204" pitchFamily="34" charset="0"/>
              </a:rPr>
              <a:t>apenas</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que a </a:t>
            </a:r>
            <a:r>
              <a:rPr lang="en-US" sz="1500" dirty="0" err="1">
                <a:latin typeface="Abadi Extra Light" panose="020B0204020104020204" pitchFamily="34" charset="0"/>
              </a:rPr>
              <a:t>bateria</a:t>
            </a:r>
            <a:r>
              <a:rPr lang="en-US" sz="1500" dirty="0">
                <a:latin typeface="Abadi Extra Light" panose="020B0204020104020204" pitchFamily="34" charset="0"/>
              </a:rPr>
              <a:t> </a:t>
            </a:r>
            <a:r>
              <a:rPr lang="en-US" sz="1500" dirty="0" err="1">
                <a:latin typeface="Abadi Extra Light" panose="020B0204020104020204" pitchFamily="34" charset="0"/>
              </a:rPr>
              <a:t>atinja</a:t>
            </a:r>
            <a:r>
              <a:rPr lang="en-US" sz="1500" dirty="0">
                <a:latin typeface="Abadi Extra Light" panose="020B0204020104020204" pitchFamily="34" charset="0"/>
              </a:rPr>
              <a:t> </a:t>
            </a:r>
            <a:r>
              <a:rPr lang="en-US" sz="1500" dirty="0" err="1">
                <a:latin typeface="Abadi Extra Light" panose="020B0204020104020204" pitchFamily="34" charset="0"/>
              </a:rPr>
              <a:t>cerca</a:t>
            </a:r>
            <a:r>
              <a:rPr lang="en-US" sz="1500" dirty="0">
                <a:latin typeface="Abadi Extra Light" panose="020B0204020104020204" pitchFamily="34" charset="0"/>
              </a:rPr>
              <a:t> de 80 %, dado que </a:t>
            </a:r>
            <a:r>
              <a:rPr lang="en-US" sz="1500" dirty="0" err="1">
                <a:latin typeface="Abadi Extra Light" panose="020B0204020104020204" pitchFamily="34" charset="0"/>
              </a:rPr>
              <a:t>após</a:t>
            </a:r>
            <a:r>
              <a:rPr lang="en-US" sz="1500" dirty="0">
                <a:latin typeface="Abadi Extra Light" panose="020B0204020104020204" pitchFamily="34" charset="0"/>
              </a:rPr>
              <a:t> </a:t>
            </a:r>
            <a:r>
              <a:rPr lang="en-US" sz="1500" dirty="0" err="1">
                <a:latin typeface="Abadi Extra Light" panose="020B0204020104020204" pitchFamily="34" charset="0"/>
              </a:rPr>
              <a:t>essa</a:t>
            </a:r>
            <a:r>
              <a:rPr lang="en-US" sz="1500" dirty="0">
                <a:latin typeface="Abadi Extra Light" panose="020B0204020104020204" pitchFamily="34" charset="0"/>
              </a:rPr>
              <a:t> </a:t>
            </a:r>
            <a:r>
              <a:rPr lang="en-US" sz="1500" dirty="0" err="1">
                <a:latin typeface="Abadi Extra Light" panose="020B0204020104020204" pitchFamily="34" charset="0"/>
              </a:rPr>
              <a:t>capacidade</a:t>
            </a:r>
            <a:r>
              <a:rPr lang="en-US" sz="1500" dirty="0">
                <a:latin typeface="Abadi Extra Light" panose="020B0204020104020204" pitchFamily="34" charset="0"/>
              </a:rPr>
              <a:t>, a </a:t>
            </a:r>
            <a:r>
              <a:rPr lang="en-US" sz="1500" dirty="0" err="1">
                <a:latin typeface="Abadi Extra Light" panose="020B0204020104020204" pitchFamily="34" charset="0"/>
              </a:rPr>
              <a:t>velocidade</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tende</a:t>
            </a:r>
            <a:r>
              <a:rPr lang="en-US" sz="1500" dirty="0">
                <a:latin typeface="Abadi Extra Light" panose="020B0204020104020204" pitchFamily="34" charset="0"/>
              </a:rPr>
              <a:t> a </a:t>
            </a:r>
            <a:r>
              <a:rPr lang="en-US" sz="1500" dirty="0" err="1">
                <a:latin typeface="Abadi Extra Light" panose="020B0204020104020204" pitchFamily="34" charset="0"/>
              </a:rPr>
              <a:t>cair</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mostra</a:t>
            </a:r>
            <a:r>
              <a:rPr lang="en-US" sz="1500" dirty="0">
                <a:latin typeface="Abadi Extra Light" panose="020B0204020104020204" pitchFamily="34" charset="0"/>
              </a:rPr>
              <a:t> o </a:t>
            </a:r>
            <a:r>
              <a:rPr lang="en-US" sz="1500" dirty="0" err="1">
                <a:latin typeface="Abadi Extra Light" panose="020B0204020104020204" pitchFamily="34" charset="0"/>
              </a:rPr>
              <a:t>gráfico</a:t>
            </a:r>
            <a:r>
              <a:rPr lang="en-US" sz="1500" dirty="0">
                <a:latin typeface="Abadi Extra Light" panose="020B0204020104020204" pitchFamily="34" charset="0"/>
              </a:rPr>
              <a:t> a), do </a:t>
            </a:r>
            <a:r>
              <a:rPr lang="en-US" sz="1500" dirty="0" err="1">
                <a:latin typeface="Abadi Extra Light" panose="020B0204020104020204" pitchFamily="34" charset="0"/>
              </a:rPr>
              <a:t>perfil</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rápida</a:t>
            </a:r>
            <a:r>
              <a:rPr lang="en-US" sz="1500" dirty="0">
                <a:latin typeface="Abadi Extra Light" panose="020B0204020104020204" pitchFamily="34" charset="0"/>
              </a:rPr>
              <a:t> de um BMW i3, com </a:t>
            </a:r>
            <a:r>
              <a:rPr lang="en-US" sz="1500" dirty="0" err="1">
                <a:latin typeface="Abadi Extra Light" panose="020B0204020104020204" pitchFamily="34" charset="0"/>
              </a:rPr>
              <a:t>início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 20 % e </a:t>
            </a:r>
            <a:r>
              <a:rPr lang="en-US" sz="1500" dirty="0" err="1">
                <a:latin typeface="Abadi Extra Light" panose="020B0204020104020204" pitchFamily="34" charset="0"/>
              </a:rPr>
              <a:t>término</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100 %. </a:t>
            </a:r>
            <a:endParaRPr sz="1500" dirty="0">
              <a:latin typeface="Abadi Extra Light" panose="020B0204020104020204" pitchFamily="34" charset="0"/>
            </a:endParaRPr>
          </a:p>
          <a:p>
            <a:pPr marL="0" marR="0" lvl="0" indent="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Nota-se, no </a:t>
            </a:r>
            <a:r>
              <a:rPr lang="en-US" sz="1500" dirty="0" err="1">
                <a:latin typeface="Abadi Extra Light" panose="020B0204020104020204" pitchFamily="34" charset="0"/>
              </a:rPr>
              <a:t>entanto</a:t>
            </a:r>
            <a:r>
              <a:rPr lang="en-US" sz="1500" dirty="0">
                <a:latin typeface="Abadi Extra Light" panose="020B0204020104020204" pitchFamily="34" charset="0"/>
              </a:rPr>
              <a:t>, que </a:t>
            </a:r>
            <a:r>
              <a:rPr lang="en-US" sz="1500" dirty="0" err="1">
                <a:latin typeface="Abadi Extra Light" panose="020B0204020104020204" pitchFamily="34" charset="0"/>
              </a:rPr>
              <a:t>mesmo</a:t>
            </a:r>
            <a:r>
              <a:rPr lang="en-US" sz="1500" dirty="0">
                <a:latin typeface="Abadi Extra Light" panose="020B0204020104020204" pitchFamily="34" charset="0"/>
              </a:rPr>
              <a:t> para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lentas</a:t>
            </a:r>
            <a:r>
              <a:rPr lang="en-US" sz="1500" dirty="0">
                <a:latin typeface="Abadi Extra Light" panose="020B0204020104020204" pitchFamily="34" charset="0"/>
              </a:rPr>
              <a:t>, </a:t>
            </a:r>
            <a:r>
              <a:rPr lang="en-US" sz="1500" dirty="0" err="1">
                <a:latin typeface="Abadi Extra Light" panose="020B0204020104020204" pitchFamily="34" charset="0"/>
              </a:rPr>
              <a:t>como</a:t>
            </a:r>
            <a:r>
              <a:rPr lang="en-US" sz="1500" dirty="0">
                <a:latin typeface="Abadi Extra Light" panose="020B0204020104020204" pitchFamily="34" charset="0"/>
              </a:rPr>
              <a:t> </a:t>
            </a:r>
            <a:r>
              <a:rPr lang="en-US" sz="1500" dirty="0" err="1">
                <a:latin typeface="Abadi Extra Light" panose="020B0204020104020204" pitchFamily="34" charset="0"/>
              </a:rPr>
              <a:t>mostrado</a:t>
            </a:r>
            <a:r>
              <a:rPr lang="en-US" sz="1500" dirty="0">
                <a:latin typeface="Abadi Extra Light" panose="020B0204020104020204" pitchFamily="34" charset="0"/>
              </a:rPr>
              <a:t> no </a:t>
            </a:r>
            <a:r>
              <a:rPr lang="en-US" sz="1500" dirty="0" err="1">
                <a:latin typeface="Abadi Extra Light" panose="020B0204020104020204" pitchFamily="34" charset="0"/>
              </a:rPr>
              <a:t>gráfico</a:t>
            </a:r>
            <a:r>
              <a:rPr lang="en-US" sz="1500" dirty="0">
                <a:latin typeface="Abadi Extra Light" panose="020B0204020104020204" pitchFamily="34" charset="0"/>
              </a:rPr>
              <a:t> b), o </a:t>
            </a:r>
            <a:r>
              <a:rPr lang="en-US" sz="1500" dirty="0" err="1">
                <a:latin typeface="Abadi Extra Light" panose="020B0204020104020204" pitchFamily="34" charset="0"/>
              </a:rPr>
              <a:t>comportamento</a:t>
            </a:r>
            <a:r>
              <a:rPr lang="en-US" sz="1500" dirty="0">
                <a:latin typeface="Abadi Extra Light" panose="020B0204020104020204" pitchFamily="34" charset="0"/>
              </a:rPr>
              <a:t> de </a:t>
            </a:r>
            <a:r>
              <a:rPr lang="en-US" sz="1500" dirty="0" err="1">
                <a:latin typeface="Abadi Extra Light" panose="020B0204020104020204" pitchFamily="34" charset="0"/>
              </a:rPr>
              <a:t>corrente</a:t>
            </a:r>
            <a:r>
              <a:rPr lang="en-US" sz="1500" dirty="0">
                <a:latin typeface="Abadi Extra Light" panose="020B0204020104020204" pitchFamily="34" charset="0"/>
              </a:rPr>
              <a:t> e </a:t>
            </a:r>
            <a:r>
              <a:rPr lang="en-US" sz="1500" dirty="0" err="1">
                <a:latin typeface="Abadi Extra Light" panose="020B0204020104020204" pitchFamily="34" charset="0"/>
              </a:rPr>
              <a:t>tensão</a:t>
            </a:r>
            <a:r>
              <a:rPr lang="en-US" sz="1500" dirty="0">
                <a:latin typeface="Abadi Extra Light" panose="020B0204020104020204" pitchFamily="34" charset="0"/>
              </a:rPr>
              <a:t> </a:t>
            </a:r>
            <a:r>
              <a:rPr lang="en-US" sz="1500" dirty="0" err="1">
                <a:latin typeface="Abadi Extra Light" panose="020B0204020104020204" pitchFamily="34" charset="0"/>
              </a:rPr>
              <a:t>constante</a:t>
            </a:r>
            <a:r>
              <a:rPr lang="en-US" sz="1500" dirty="0">
                <a:latin typeface="Abadi Extra Light" panose="020B0204020104020204" pitchFamily="34" charset="0"/>
              </a:rPr>
              <a:t>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ocorre</a:t>
            </a:r>
            <a:r>
              <a:rPr lang="en-US" sz="1500" dirty="0">
                <a:latin typeface="Abadi Extra Light" panose="020B0204020104020204" pitchFamily="34" charset="0"/>
              </a:rPr>
              <a:t>, mas de forma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tardia</a:t>
            </a:r>
            <a:r>
              <a:rPr lang="en-US" sz="1500" dirty="0">
                <a:latin typeface="Abadi Extra Light" panose="020B0204020104020204" pitchFamily="34" charset="0"/>
              </a:rPr>
              <a:t>, e com </a:t>
            </a:r>
            <a:r>
              <a:rPr lang="en-US" sz="1500" dirty="0" err="1">
                <a:latin typeface="Abadi Extra Light" panose="020B0204020104020204" pitchFamily="34" charset="0"/>
              </a:rPr>
              <a:t>início</a:t>
            </a:r>
            <a:r>
              <a:rPr lang="en-US" sz="1500" dirty="0">
                <a:latin typeface="Abadi Extra Light" panose="020B0204020104020204" pitchFamily="34" charset="0"/>
              </a:rPr>
              <a:t> antes dos 80 %, dado que </a:t>
            </a:r>
            <a:r>
              <a:rPr lang="en-US" sz="1500" dirty="0" err="1">
                <a:latin typeface="Abadi Extra Light" panose="020B0204020104020204" pitchFamily="34" charset="0"/>
              </a:rPr>
              <a:t>que</a:t>
            </a:r>
            <a:r>
              <a:rPr lang="en-US" sz="1500" dirty="0">
                <a:latin typeface="Abadi Extra Light" panose="020B0204020104020204" pitchFamily="34" charset="0"/>
              </a:rPr>
              <a:t> a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baixa</a:t>
            </a:r>
            <a:r>
              <a:rPr lang="en-US" sz="1500" dirty="0">
                <a:latin typeface="Abadi Extra Light" panose="020B0204020104020204" pitchFamily="34" charset="0"/>
              </a:rPr>
              <a:t> no </a:t>
            </a:r>
            <a:r>
              <a:rPr lang="en-US" sz="1500" dirty="0" err="1">
                <a:latin typeface="Abadi Extra Light" panose="020B0204020104020204" pitchFamily="34" charset="0"/>
              </a:rPr>
              <a:t>início</a:t>
            </a:r>
            <a:r>
              <a:rPr lang="en-US" sz="1500" dirty="0">
                <a:latin typeface="Abadi Extra Light" panose="020B0204020104020204" pitchFamily="34" charset="0"/>
              </a:rPr>
              <a:t> da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permitiu</a:t>
            </a:r>
            <a:r>
              <a:rPr lang="en-US" sz="1500" dirty="0">
                <a:latin typeface="Abadi Extra Light" panose="020B0204020104020204" pitchFamily="34" charset="0"/>
              </a:rPr>
              <a:t> um </a:t>
            </a:r>
            <a:r>
              <a:rPr lang="en-US" sz="1500" dirty="0" err="1">
                <a:latin typeface="Abadi Extra Light" panose="020B0204020104020204" pitchFamily="34" charset="0"/>
              </a:rPr>
              <a:t>carregamento</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ordenado</a:t>
            </a:r>
            <a:r>
              <a:rPr lang="en-US" sz="1500" dirty="0">
                <a:latin typeface="Abadi Extra Light" panose="020B0204020104020204" pitchFamily="34" charset="0"/>
              </a:rPr>
              <a:t> e com </a:t>
            </a:r>
            <a:r>
              <a:rPr lang="en-US" sz="1500" dirty="0" err="1">
                <a:latin typeface="Abadi Extra Light" panose="020B0204020104020204" pitchFamily="34" charset="0"/>
              </a:rPr>
              <a:t>equalização</a:t>
            </a:r>
            <a:r>
              <a:rPr lang="en-US" sz="1500" dirty="0">
                <a:latin typeface="Abadi Extra Light" panose="020B0204020104020204" pitchFamily="34" charset="0"/>
              </a:rPr>
              <a:t> das </a:t>
            </a:r>
            <a:r>
              <a:rPr lang="en-US" sz="1500" dirty="0" err="1">
                <a:latin typeface="Abadi Extra Light" panose="020B0204020104020204" pitchFamily="34" charset="0"/>
              </a:rPr>
              <a:t>células</a:t>
            </a:r>
            <a:r>
              <a:rPr lang="en-US" sz="1500" dirty="0">
                <a:latin typeface="Abadi Extra Light" panose="020B0204020104020204" pitchFamily="34" charset="0"/>
              </a:rPr>
              <a:t>. </a:t>
            </a:r>
            <a:r>
              <a:rPr lang="en-US" sz="1500" dirty="0" err="1">
                <a:latin typeface="Abadi Extra Light" panose="020B0204020104020204" pitchFamily="34" charset="0"/>
              </a:rPr>
              <a:t>Abaixo</a:t>
            </a:r>
            <a:r>
              <a:rPr lang="en-US" sz="1500" dirty="0">
                <a:latin typeface="Abadi Extra Light" panose="020B0204020104020204" pitchFamily="34" charset="0"/>
              </a:rPr>
              <a:t>, </a:t>
            </a:r>
            <a:r>
              <a:rPr lang="en-US" sz="1500" dirty="0" err="1">
                <a:latin typeface="Abadi Extra Light" panose="020B0204020104020204" pitchFamily="34" charset="0"/>
              </a:rPr>
              <a:t>uma</a:t>
            </a:r>
            <a:r>
              <a:rPr lang="en-US" sz="1500" dirty="0">
                <a:latin typeface="Abadi Extra Light" panose="020B0204020104020204" pitchFamily="34" charset="0"/>
              </a:rPr>
              <a:t>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lenta</a:t>
            </a:r>
            <a:r>
              <a:rPr lang="en-US" sz="1500" dirty="0">
                <a:latin typeface="Abadi Extra Light" panose="020B0204020104020204" pitchFamily="34" charset="0"/>
              </a:rPr>
              <a:t> do </a:t>
            </a:r>
            <a:r>
              <a:rPr lang="en-US" sz="1500" dirty="0" err="1">
                <a:latin typeface="Abadi Extra Light" panose="020B0204020104020204" pitchFamily="34" charset="0"/>
              </a:rPr>
              <a:t>mesmo</a:t>
            </a:r>
            <a:r>
              <a:rPr lang="en-US" sz="1500" dirty="0">
                <a:latin typeface="Abadi Extra Light" panose="020B0204020104020204" pitchFamily="34" charset="0"/>
              </a:rPr>
              <a:t> </a:t>
            </a:r>
            <a:r>
              <a:rPr lang="en-US" sz="1500" dirty="0" err="1">
                <a:latin typeface="Abadi Extra Light" panose="020B0204020104020204" pitchFamily="34" charset="0"/>
              </a:rPr>
              <a:t>veículo</a:t>
            </a:r>
            <a:r>
              <a:rPr lang="en-US" sz="1500" dirty="0">
                <a:latin typeface="Abadi Extra Light" panose="020B0204020104020204" pitchFamily="34" charset="0"/>
              </a:rPr>
              <a:t> BMW i3.</a:t>
            </a:r>
            <a:endParaRPr sz="1500" dirty="0">
              <a:latin typeface="Abadi Extra Light" panose="020B0204020104020204" pitchFamily="34" charset="0"/>
            </a:endParaRPr>
          </a:p>
        </p:txBody>
      </p:sp>
      <p:sp>
        <p:nvSpPr>
          <p:cNvPr id="151" name="Google Shape;151;g9b8f215683_1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407</a:t>
            </a:fld>
            <a:endParaRPr/>
          </a:p>
        </p:txBody>
      </p:sp>
    </p:spTree>
    <p:extLst>
      <p:ext uri="{BB962C8B-B14F-4D97-AF65-F5344CB8AC3E}">
        <p14:creationId xmlns:p14="http://schemas.microsoft.com/office/powerpoint/2010/main" val="2859143927"/>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b8f215683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9b8f215683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marR="0" lvl="0" indent="381000" algn="just" rtl="0">
              <a:lnSpc>
                <a:spcPct val="100000"/>
              </a:lnSpc>
              <a:spcBef>
                <a:spcPts val="0"/>
              </a:spcBef>
              <a:spcAft>
                <a:spcPts val="0"/>
              </a:spcAft>
              <a:buClr>
                <a:schemeClr val="dk1"/>
              </a:buClr>
              <a:buSzPts val="1100"/>
              <a:buFont typeface="Arial"/>
              <a:buNone/>
            </a:pPr>
            <a:r>
              <a:rPr lang="en-US" sz="1500" b="1" dirty="0">
                <a:latin typeface="Abadi Extra Light" panose="020B0204020104020204" pitchFamily="34" charset="0"/>
              </a:rPr>
              <a:t>SISTEMA DE PROTEÇÃO</a:t>
            </a:r>
          </a:p>
          <a:p>
            <a:pPr marL="76200" marR="0" lvl="0" indent="381000" algn="just" rtl="0">
              <a:lnSpc>
                <a:spcPct val="100000"/>
              </a:lnSpc>
              <a:spcBef>
                <a:spcPts val="0"/>
              </a:spcBef>
              <a:spcAft>
                <a:spcPts val="0"/>
              </a:spcAft>
              <a:buClr>
                <a:schemeClr val="dk1"/>
              </a:buClr>
              <a:buSzPts val="1100"/>
              <a:buFont typeface="Arial"/>
              <a:buNone/>
            </a:pPr>
            <a:endParaRPr lang="en-US" sz="1500" dirty="0">
              <a:latin typeface="Abadi Extra Light" panose="020B0204020104020204" pitchFamily="34" charset="0"/>
            </a:endParaRPr>
          </a:p>
          <a:p>
            <a:pPr marL="76200" marR="0" lvl="0" indent="381000" algn="just" rtl="0">
              <a:lnSpc>
                <a:spcPct val="100000"/>
              </a:lnSpc>
              <a:spcBef>
                <a:spcPts val="0"/>
              </a:spcBef>
              <a:spcAft>
                <a:spcPts val="0"/>
              </a:spcAft>
              <a:buClr>
                <a:schemeClr val="dk1"/>
              </a:buClr>
              <a:buSzPts val="1100"/>
              <a:buFont typeface="Arial"/>
              <a:buNone/>
            </a:pPr>
            <a:r>
              <a:rPr lang="en-US" sz="1500" dirty="0">
                <a:latin typeface="Abadi Extra Light" panose="020B0204020104020204" pitchFamily="34" charset="0"/>
              </a:rPr>
              <a:t>BMS, do </a:t>
            </a:r>
            <a:r>
              <a:rPr lang="en-US" sz="1500" dirty="0" err="1">
                <a:latin typeface="Abadi Extra Light" panose="020B0204020104020204" pitchFamily="34" charset="0"/>
              </a:rPr>
              <a:t>inglês</a:t>
            </a:r>
            <a:r>
              <a:rPr lang="en-US" sz="1500" dirty="0">
                <a:latin typeface="Abadi Extra Light" panose="020B0204020104020204" pitchFamily="34" charset="0"/>
              </a:rPr>
              <a:t> battery management system, é o </a:t>
            </a:r>
            <a:r>
              <a:rPr lang="en-US" sz="1500" dirty="0" err="1">
                <a:latin typeface="Abadi Extra Light" panose="020B0204020104020204" pitchFamily="34" charset="0"/>
              </a:rPr>
              <a:t>dispositivo</a:t>
            </a:r>
            <a:r>
              <a:rPr lang="en-US" sz="1500" dirty="0">
                <a:latin typeface="Abadi Extra Light" panose="020B0204020104020204" pitchFamily="34" charset="0"/>
              </a:rPr>
              <a:t> </a:t>
            </a:r>
            <a:r>
              <a:rPr lang="en-US" sz="1500" dirty="0" err="1">
                <a:latin typeface="Abadi Extra Light" panose="020B0204020104020204" pitchFamily="34" charset="0"/>
              </a:rPr>
              <a:t>responsável</a:t>
            </a:r>
            <a:r>
              <a:rPr lang="en-US" sz="1500" dirty="0">
                <a:latin typeface="Abadi Extra Light" panose="020B0204020104020204" pitchFamily="34" charset="0"/>
              </a:rPr>
              <a:t> por </a:t>
            </a:r>
            <a:r>
              <a:rPr lang="en-US" sz="1500" dirty="0" err="1">
                <a:latin typeface="Abadi Extra Light" panose="020B0204020104020204" pitchFamily="34" charset="0"/>
              </a:rPr>
              <a:t>monitorar</a:t>
            </a:r>
            <a:r>
              <a:rPr lang="en-US" sz="1500" dirty="0">
                <a:latin typeface="Abadi Extra Light" panose="020B0204020104020204" pitchFamily="34" charset="0"/>
              </a:rPr>
              <a:t> e </a:t>
            </a:r>
            <a:r>
              <a:rPr lang="en-US" sz="1500" dirty="0" err="1">
                <a:latin typeface="Abadi Extra Light" panose="020B0204020104020204" pitchFamily="34" charset="0"/>
              </a:rPr>
              <a:t>proteger</a:t>
            </a:r>
            <a:r>
              <a:rPr lang="en-US" sz="1500" dirty="0">
                <a:latin typeface="Abadi Extra Light" panose="020B0204020104020204" pitchFamily="34" charset="0"/>
              </a:rPr>
              <a:t> o banco de </a:t>
            </a:r>
            <a:r>
              <a:rPr lang="en-US" sz="1500" dirty="0" err="1">
                <a:latin typeface="Abadi Extra Light" panose="020B0204020104020204" pitchFamily="34" charset="0"/>
              </a:rPr>
              <a:t>baterias</a:t>
            </a:r>
            <a:r>
              <a:rPr lang="en-US" sz="1500" dirty="0">
                <a:latin typeface="Abadi Extra Light" panose="020B0204020104020204" pitchFamily="34" charset="0"/>
              </a:rPr>
              <a:t>. </a:t>
            </a:r>
            <a:r>
              <a:rPr lang="en-US" sz="1500" dirty="0" err="1">
                <a:latin typeface="Abadi Extra Light" panose="020B0204020104020204" pitchFamily="34" charset="0"/>
              </a:rPr>
              <a:t>Ele</a:t>
            </a:r>
            <a:r>
              <a:rPr lang="en-US" sz="1500" dirty="0">
                <a:latin typeface="Abadi Extra Light" panose="020B0204020104020204" pitchFamily="34" charset="0"/>
              </a:rPr>
              <a:t> </a:t>
            </a:r>
            <a:r>
              <a:rPr lang="en-US" sz="1500" dirty="0" err="1">
                <a:latin typeface="Abadi Extra Light" panose="020B0204020104020204" pitchFamily="34" charset="0"/>
              </a:rPr>
              <a:t>verifica</a:t>
            </a:r>
            <a:r>
              <a:rPr lang="en-US" sz="1500" dirty="0">
                <a:latin typeface="Abadi Extra Light" panose="020B0204020104020204" pitchFamily="34" charset="0"/>
              </a:rPr>
              <a:t> a </a:t>
            </a:r>
            <a:r>
              <a:rPr lang="en-US" sz="1500" dirty="0" err="1">
                <a:latin typeface="Abadi Extra Light" panose="020B0204020104020204" pitchFamily="34" charset="0"/>
              </a:rPr>
              <a:t>tensão</a:t>
            </a:r>
            <a:r>
              <a:rPr lang="en-US" sz="1500" dirty="0">
                <a:latin typeface="Abadi Extra Light" panose="020B0204020104020204" pitchFamily="34" charset="0"/>
              </a:rPr>
              <a:t> de </a:t>
            </a:r>
            <a:r>
              <a:rPr lang="en-US" sz="1500" dirty="0" err="1">
                <a:latin typeface="Abadi Extra Light" panose="020B0204020104020204" pitchFamily="34" charset="0"/>
              </a:rPr>
              <a:t>cada</a:t>
            </a:r>
            <a:r>
              <a:rPr lang="en-US" sz="1500" dirty="0">
                <a:latin typeface="Abadi Extra Light" panose="020B0204020104020204" pitchFamily="34" charset="0"/>
              </a:rPr>
              <a:t> </a:t>
            </a:r>
            <a:r>
              <a:rPr lang="en-US" sz="1500" dirty="0" err="1">
                <a:latin typeface="Abadi Extra Light" panose="020B0204020104020204" pitchFamily="34" charset="0"/>
              </a:rPr>
              <a:t>célula</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que </a:t>
            </a:r>
            <a:r>
              <a:rPr lang="en-US" sz="1500" dirty="0" err="1">
                <a:latin typeface="Abadi Extra Light" panose="020B0204020104020204" pitchFamily="34" charset="0"/>
              </a:rPr>
              <a:t>passa</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banco e a </a:t>
            </a:r>
            <a:r>
              <a:rPr lang="en-US" sz="1500" dirty="0" err="1">
                <a:latin typeface="Abadi Extra Light" panose="020B0204020104020204" pitchFamily="34" charset="0"/>
              </a:rPr>
              <a:t>temperatura</a:t>
            </a:r>
            <a:r>
              <a:rPr lang="en-US" sz="1500" dirty="0">
                <a:latin typeface="Abadi Extra Light" panose="020B0204020104020204" pitchFamily="34" charset="0"/>
              </a:rPr>
              <a:t> do conjunto e atua no </a:t>
            </a:r>
            <a:r>
              <a:rPr lang="en-US" sz="1500" dirty="0" err="1">
                <a:latin typeface="Abadi Extra Light" panose="020B0204020104020204" pitchFamily="34" charset="0"/>
              </a:rPr>
              <a:t>caso</a:t>
            </a:r>
            <a:r>
              <a:rPr lang="en-US" sz="1500" dirty="0">
                <a:latin typeface="Abadi Extra Light" panose="020B0204020104020204" pitchFamily="34" charset="0"/>
              </a:rPr>
              <a:t> de </a:t>
            </a:r>
            <a:r>
              <a:rPr lang="en-US" sz="1500" dirty="0" err="1">
                <a:latin typeface="Abadi Extra Light" panose="020B0204020104020204" pitchFamily="34" charset="0"/>
              </a:rPr>
              <a:t>necessidade</a:t>
            </a:r>
            <a:r>
              <a:rPr lang="en-US" sz="1500" dirty="0">
                <a:latin typeface="Abadi Extra Light" panose="020B0204020104020204" pitchFamily="34" charset="0"/>
              </a:rPr>
              <a:t>, </a:t>
            </a:r>
            <a:r>
              <a:rPr lang="en-US" sz="1500" dirty="0" err="1">
                <a:latin typeface="Abadi Extra Light" panose="020B0204020104020204" pitchFamily="34" charset="0"/>
              </a:rPr>
              <a:t>abrindo</a:t>
            </a:r>
            <a:r>
              <a:rPr lang="en-US" sz="1500" dirty="0">
                <a:latin typeface="Abadi Extra Light" panose="020B0204020104020204" pitchFamily="34" charset="0"/>
              </a:rPr>
              <a:t> o </a:t>
            </a:r>
            <a:r>
              <a:rPr lang="en-US" sz="1500" dirty="0" err="1">
                <a:latin typeface="Abadi Extra Light" panose="020B0204020104020204" pitchFamily="34" charset="0"/>
              </a:rPr>
              <a:t>circuito</a:t>
            </a:r>
            <a:r>
              <a:rPr lang="en-US" sz="1500" dirty="0">
                <a:latin typeface="Abadi Extra Light" panose="020B0204020104020204" pitchFamily="34" charset="0"/>
              </a:rPr>
              <a:t> para </a:t>
            </a:r>
            <a:r>
              <a:rPr lang="en-US" sz="1500" dirty="0" err="1">
                <a:latin typeface="Abadi Extra Light" panose="020B0204020104020204" pitchFamily="34" charset="0"/>
              </a:rPr>
              <a:t>preservar</a:t>
            </a:r>
            <a:r>
              <a:rPr lang="en-US" sz="1500" dirty="0">
                <a:latin typeface="Abadi Extra Light" panose="020B0204020104020204" pitchFamily="34" charset="0"/>
              </a:rPr>
              <a:t> o banco. É </a:t>
            </a:r>
            <a:r>
              <a:rPr lang="en-US" sz="1500" dirty="0" err="1">
                <a:latin typeface="Abadi Extra Light" panose="020B0204020104020204" pitchFamily="34" charset="0"/>
              </a:rPr>
              <a:t>também</a:t>
            </a:r>
            <a:r>
              <a:rPr lang="en-US" sz="1500" dirty="0">
                <a:latin typeface="Abadi Extra Light" panose="020B0204020104020204" pitchFamily="34" charset="0"/>
              </a:rPr>
              <a:t> o BMS </a:t>
            </a:r>
            <a:r>
              <a:rPr lang="en-US" sz="1500" dirty="0" err="1">
                <a:latin typeface="Abadi Extra Light" panose="020B0204020104020204" pitchFamily="34" charset="0"/>
              </a:rPr>
              <a:t>quem</a:t>
            </a:r>
            <a:r>
              <a:rPr lang="en-US" sz="1500" dirty="0">
                <a:latin typeface="Abadi Extra Light" panose="020B0204020104020204" pitchFamily="34" charset="0"/>
              </a:rPr>
              <a:t>, </a:t>
            </a:r>
            <a:r>
              <a:rPr lang="en-US" sz="1500" dirty="0" err="1">
                <a:latin typeface="Abadi Extra Light" panose="020B0204020104020204" pitchFamily="34" charset="0"/>
              </a:rPr>
              <a:t>durante</a:t>
            </a:r>
            <a:r>
              <a:rPr lang="en-US" sz="1500" dirty="0">
                <a:latin typeface="Abadi Extra Light" panose="020B0204020104020204" pitchFamily="34" charset="0"/>
              </a:rPr>
              <a:t> o </a:t>
            </a:r>
            <a:r>
              <a:rPr lang="en-US" sz="1500" dirty="0" err="1">
                <a:latin typeface="Abadi Extra Light" panose="020B0204020104020204" pitchFamily="34" charset="0"/>
              </a:rPr>
              <a:t>carregamento</a:t>
            </a:r>
            <a:r>
              <a:rPr lang="en-US" sz="1500" dirty="0">
                <a:latin typeface="Abadi Extra Light" panose="020B0204020104020204" pitchFamily="34" charset="0"/>
              </a:rPr>
              <a:t>, </a:t>
            </a:r>
            <a:r>
              <a:rPr lang="en-US" sz="1500" dirty="0" err="1">
                <a:latin typeface="Abadi Extra Light" panose="020B0204020104020204" pitchFamily="34" charset="0"/>
              </a:rPr>
              <a:t>determina</a:t>
            </a:r>
            <a:r>
              <a:rPr lang="en-US" sz="1500" dirty="0">
                <a:latin typeface="Abadi Extra Light" panose="020B0204020104020204" pitchFamily="34" charset="0"/>
              </a:rPr>
              <a:t> a </a:t>
            </a:r>
            <a:r>
              <a:rPr lang="en-US" sz="1500" dirty="0" err="1">
                <a:latin typeface="Abadi Extra Light" panose="020B0204020104020204" pitchFamily="34" charset="0"/>
              </a:rPr>
              <a:t>corrente</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solicitando</a:t>
            </a:r>
            <a:r>
              <a:rPr lang="en-US" sz="1500" dirty="0">
                <a:latin typeface="Abadi Extra Light" panose="020B0204020104020204" pitchFamily="34" charset="0"/>
              </a:rPr>
              <a:t> </a:t>
            </a:r>
            <a:r>
              <a:rPr lang="en-US" sz="1500" dirty="0" err="1">
                <a:latin typeface="Abadi Extra Light" panose="020B0204020104020204" pitchFamily="34" charset="0"/>
              </a:rPr>
              <a:t>ao</a:t>
            </a:r>
            <a:r>
              <a:rPr lang="en-US" sz="1500" dirty="0">
                <a:latin typeface="Abadi Extra Light" panose="020B0204020104020204" pitchFamily="34" charset="0"/>
              </a:rPr>
              <a:t> </a:t>
            </a:r>
            <a:r>
              <a:rPr lang="en-US" sz="1500" dirty="0" err="1">
                <a:latin typeface="Abadi Extra Light" panose="020B0204020104020204" pitchFamily="34" charset="0"/>
              </a:rPr>
              <a:t>conversor</a:t>
            </a:r>
            <a:r>
              <a:rPr lang="en-US" sz="1500" dirty="0">
                <a:latin typeface="Abadi Extra Light" panose="020B0204020104020204" pitchFamily="34" charset="0"/>
              </a:rPr>
              <a:t> CA/CC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alternada</a:t>
            </a:r>
            <a:r>
              <a:rPr lang="en-US" sz="1500" dirty="0">
                <a:latin typeface="Abadi Extra Light" panose="020B0204020104020204" pitchFamily="34" charset="0"/>
              </a:rPr>
              <a:t> para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contínua</a:t>
            </a:r>
            <a:r>
              <a:rPr lang="en-US" sz="1500" dirty="0">
                <a:latin typeface="Abadi Extra Light" panose="020B0204020104020204" pitchFamily="34" charset="0"/>
              </a:rPr>
              <a:t>), </a:t>
            </a:r>
            <a:r>
              <a:rPr lang="en-US" sz="1500" dirty="0" err="1">
                <a:latin typeface="Abadi Extra Light" panose="020B0204020104020204" pitchFamily="34" charset="0"/>
              </a:rPr>
              <a:t>responsável</a:t>
            </a:r>
            <a:r>
              <a:rPr lang="en-US" sz="1500" dirty="0">
                <a:latin typeface="Abadi Extra Light" panose="020B0204020104020204" pitchFamily="34" charset="0"/>
              </a:rPr>
              <a:t> por </a:t>
            </a:r>
            <a:r>
              <a:rPr lang="en-US" sz="1500" dirty="0" err="1">
                <a:latin typeface="Abadi Extra Light" panose="020B0204020104020204" pitchFamily="34" charset="0"/>
              </a:rPr>
              <a:t>efetuar</a:t>
            </a:r>
            <a:r>
              <a:rPr lang="en-US" sz="1500" dirty="0">
                <a:latin typeface="Abadi Extra Light" panose="020B0204020104020204" pitchFamily="34" charset="0"/>
              </a:rPr>
              <a:t> a </a:t>
            </a:r>
            <a:r>
              <a:rPr lang="en-US" sz="1500" dirty="0" err="1">
                <a:latin typeface="Abadi Extra Light" panose="020B0204020104020204" pitchFamily="34" charset="0"/>
              </a:rPr>
              <a:t>recarga</a:t>
            </a:r>
            <a:r>
              <a:rPr lang="en-US" sz="1500" dirty="0">
                <a:latin typeface="Abadi Extra Light" panose="020B0204020104020204" pitchFamily="34" charset="0"/>
              </a:rPr>
              <a:t> </a:t>
            </a:r>
            <a:r>
              <a:rPr lang="en-US" sz="1500" dirty="0" err="1">
                <a:latin typeface="Abadi Extra Light" panose="020B0204020104020204" pitchFamily="34" charset="0"/>
              </a:rPr>
              <a:t>propriamente</a:t>
            </a:r>
            <a:r>
              <a:rPr lang="en-US" sz="1500" dirty="0">
                <a:latin typeface="Abadi Extra Light" panose="020B0204020104020204" pitchFamily="34" charset="0"/>
              </a:rPr>
              <a:t> dita, </a:t>
            </a:r>
            <a:r>
              <a:rPr lang="en-US" sz="1500" dirty="0" err="1">
                <a:latin typeface="Abadi Extra Light" panose="020B0204020104020204" pitchFamily="34" charset="0"/>
              </a:rPr>
              <a:t>os</a:t>
            </a:r>
            <a:r>
              <a:rPr lang="en-US" sz="1500" dirty="0">
                <a:latin typeface="Abadi Extra Light" panose="020B0204020104020204" pitchFamily="34" charset="0"/>
              </a:rPr>
              <a:t> </a:t>
            </a:r>
            <a:r>
              <a:rPr lang="en-US" sz="1500" dirty="0" err="1">
                <a:latin typeface="Abadi Extra Light" panose="020B0204020104020204" pitchFamily="34" charset="0"/>
              </a:rPr>
              <a:t>níveis</a:t>
            </a:r>
            <a:r>
              <a:rPr lang="en-US" sz="1500" dirty="0">
                <a:latin typeface="Abadi Extra Light" panose="020B0204020104020204" pitchFamily="34" charset="0"/>
              </a:rPr>
              <a:t> </a:t>
            </a:r>
            <a:r>
              <a:rPr lang="en-US" sz="1500" dirty="0" err="1">
                <a:latin typeface="Abadi Extra Light" panose="020B0204020104020204" pitchFamily="34" charset="0"/>
              </a:rPr>
              <a:t>adequados</a:t>
            </a:r>
            <a:r>
              <a:rPr lang="en-US" sz="1500" dirty="0">
                <a:latin typeface="Abadi Extra Light" panose="020B0204020104020204" pitchFamily="34" charset="0"/>
              </a:rPr>
              <a:t> de </a:t>
            </a:r>
            <a:r>
              <a:rPr lang="en-US" sz="1500" dirty="0" err="1">
                <a:latin typeface="Abadi Extra Light" panose="020B0204020104020204" pitchFamily="34" charset="0"/>
              </a:rPr>
              <a:t>tensão</a:t>
            </a:r>
            <a:r>
              <a:rPr lang="en-US" sz="1500" dirty="0">
                <a:latin typeface="Abadi Extra Light" panose="020B0204020104020204" pitchFamily="34" charset="0"/>
              </a:rPr>
              <a:t> e </a:t>
            </a:r>
            <a:r>
              <a:rPr lang="en-US" sz="1500" dirty="0" err="1">
                <a:latin typeface="Abadi Extra Light" panose="020B0204020104020204" pitchFamily="34" charset="0"/>
              </a:rPr>
              <a:t>corrente</a:t>
            </a:r>
            <a:r>
              <a:rPr lang="en-US" sz="1500" dirty="0">
                <a:latin typeface="Abadi Extra Light" panose="020B0204020104020204" pitchFamily="34" charset="0"/>
              </a:rPr>
              <a:t> para a </a:t>
            </a:r>
            <a:r>
              <a:rPr lang="en-US" sz="1500" dirty="0" err="1">
                <a:latin typeface="Abadi Extra Light" panose="020B0204020104020204" pitchFamily="34" charset="0"/>
              </a:rPr>
              <a:t>recarga</a:t>
            </a:r>
            <a:r>
              <a:rPr lang="en-US" sz="1500" dirty="0">
                <a:latin typeface="Abadi Extra Light" panose="020B0204020104020204" pitchFamily="34" charset="0"/>
              </a:rPr>
              <a:t>.</a:t>
            </a:r>
            <a:endParaRPr sz="1500" dirty="0">
              <a:latin typeface="Abadi Extra Light" panose="020B0204020104020204" pitchFamily="34" charset="0"/>
            </a:endParaRPr>
          </a:p>
          <a:p>
            <a:pPr marL="0" marR="0" lvl="0" indent="457200" algn="just" rtl="0">
              <a:lnSpc>
                <a:spcPct val="100000"/>
              </a:lnSpc>
              <a:spcBef>
                <a:spcPts val="0"/>
              </a:spcBef>
              <a:spcAft>
                <a:spcPts val="0"/>
              </a:spcAft>
              <a:buClr>
                <a:schemeClr val="dk1"/>
              </a:buClr>
              <a:buSzPts val="1200"/>
              <a:buFont typeface="Calibri"/>
              <a:buNone/>
            </a:pPr>
            <a:r>
              <a:rPr lang="en-US" sz="1500" dirty="0">
                <a:latin typeface="Abadi Extra Light" panose="020B0204020104020204" pitchFamily="34" charset="0"/>
              </a:rPr>
              <a:t>O </a:t>
            </a:r>
            <a:r>
              <a:rPr lang="en-US" sz="1500" dirty="0" err="1">
                <a:latin typeface="Abadi Extra Light" panose="020B0204020104020204" pitchFamily="34" charset="0"/>
              </a:rPr>
              <a:t>equipamento</a:t>
            </a:r>
            <a:r>
              <a:rPr lang="en-US" sz="1500" dirty="0">
                <a:latin typeface="Abadi Extra Light" panose="020B0204020104020204" pitchFamily="34" charset="0"/>
              </a:rPr>
              <a:t> de </a:t>
            </a:r>
            <a:r>
              <a:rPr lang="en-US" sz="1500" dirty="0" err="1">
                <a:latin typeface="Abadi Extra Light" panose="020B0204020104020204" pitchFamily="34" charset="0"/>
              </a:rPr>
              <a:t>conversão</a:t>
            </a:r>
            <a:r>
              <a:rPr lang="en-US" sz="1500" dirty="0">
                <a:latin typeface="Abadi Extra Light" panose="020B0204020104020204" pitchFamily="34" charset="0"/>
              </a:rPr>
              <a:t> CA/CC é </a:t>
            </a:r>
            <a:r>
              <a:rPr lang="en-US" sz="1500" dirty="0" err="1">
                <a:latin typeface="Abadi Extra Light" panose="020B0204020104020204" pitchFamily="34" charset="0"/>
              </a:rPr>
              <a:t>comumente</a:t>
            </a:r>
            <a:r>
              <a:rPr lang="en-US" sz="1500" dirty="0">
                <a:latin typeface="Abadi Extra Light" panose="020B0204020104020204" pitchFamily="34" charset="0"/>
              </a:rPr>
              <a:t> </a:t>
            </a:r>
            <a:r>
              <a:rPr lang="en-US" sz="1500" dirty="0" err="1">
                <a:latin typeface="Abadi Extra Light" panose="020B0204020104020204" pitchFamily="34" charset="0"/>
              </a:rPr>
              <a:t>encontrado</a:t>
            </a:r>
            <a:r>
              <a:rPr lang="en-US" sz="1500" dirty="0">
                <a:latin typeface="Abadi Extra Light" panose="020B0204020104020204" pitchFamily="34" charset="0"/>
              </a:rPr>
              <a:t> no interior dos </a:t>
            </a:r>
            <a:r>
              <a:rPr lang="en-US" sz="1500" dirty="0" err="1">
                <a:latin typeface="Abadi Extra Light" panose="020B0204020104020204" pitchFamily="34" charset="0"/>
              </a:rPr>
              <a:t>veículos</a:t>
            </a:r>
            <a:r>
              <a:rPr lang="en-US" sz="1500" dirty="0">
                <a:latin typeface="Abadi Extra Light" panose="020B0204020104020204" pitchFamily="34" charset="0"/>
              </a:rPr>
              <a:t>, o que </a:t>
            </a:r>
            <a:r>
              <a:rPr lang="en-US" sz="1500" dirty="0" err="1">
                <a:latin typeface="Abadi Extra Light" panose="020B0204020104020204" pitchFamily="34" charset="0"/>
              </a:rPr>
              <a:t>permite</a:t>
            </a:r>
            <a:r>
              <a:rPr lang="en-US" sz="1500" dirty="0">
                <a:latin typeface="Abadi Extra Light" panose="020B0204020104020204" pitchFamily="34" charset="0"/>
              </a:rPr>
              <a:t> que o </a:t>
            </a:r>
            <a:r>
              <a:rPr lang="en-US" sz="1500" dirty="0" err="1">
                <a:latin typeface="Abadi Extra Light" panose="020B0204020104020204" pitchFamily="34" charset="0"/>
              </a:rPr>
              <a:t>veículo</a:t>
            </a:r>
            <a:r>
              <a:rPr lang="en-US" sz="1500" dirty="0">
                <a:latin typeface="Abadi Extra Light" panose="020B0204020104020204" pitchFamily="34" charset="0"/>
              </a:rPr>
              <a:t> se </a:t>
            </a:r>
            <a:r>
              <a:rPr lang="en-US" sz="1500" dirty="0" err="1">
                <a:latin typeface="Abadi Extra Light" panose="020B0204020104020204" pitchFamily="34" charset="0"/>
              </a:rPr>
              <a:t>conecte</a:t>
            </a:r>
            <a:r>
              <a:rPr lang="en-US" sz="1500" dirty="0">
                <a:latin typeface="Abadi Extra Light" panose="020B0204020104020204" pitchFamily="34" charset="0"/>
              </a:rPr>
              <a:t> a rede de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alternada</a:t>
            </a:r>
            <a:r>
              <a:rPr lang="en-US" sz="1500" dirty="0">
                <a:latin typeface="Abadi Extra Light" panose="020B0204020104020204" pitchFamily="34" charset="0"/>
              </a:rPr>
              <a:t>, </a:t>
            </a:r>
            <a:r>
              <a:rPr lang="en-US" sz="1500" dirty="0" err="1">
                <a:latin typeface="Abadi Extra Light" panose="020B0204020104020204" pitchFamily="34" charset="0"/>
              </a:rPr>
              <a:t>sendo</a:t>
            </a:r>
            <a:r>
              <a:rPr lang="en-US" sz="1500" dirty="0">
                <a:latin typeface="Abadi Extra Light" panose="020B0204020104020204" pitchFamily="34" charset="0"/>
              </a:rPr>
              <a:t> </a:t>
            </a:r>
            <a:r>
              <a:rPr lang="en-US" sz="1500" dirty="0" err="1">
                <a:latin typeface="Abadi Extra Light" panose="020B0204020104020204" pitchFamily="34" charset="0"/>
              </a:rPr>
              <a:t>chamado</a:t>
            </a:r>
            <a:r>
              <a:rPr lang="en-US" sz="1500" dirty="0">
                <a:latin typeface="Abadi Extra Light" panose="020B0204020104020204" pitchFamily="34" charset="0"/>
              </a:rPr>
              <a:t> nesses </a:t>
            </a:r>
            <a:r>
              <a:rPr lang="en-US" sz="1500" dirty="0" err="1">
                <a:latin typeface="Abadi Extra Light" panose="020B0204020104020204" pitchFamily="34" charset="0"/>
              </a:rPr>
              <a:t>casos</a:t>
            </a:r>
            <a:r>
              <a:rPr lang="en-US" sz="1500" dirty="0">
                <a:latin typeface="Abadi Extra Light" panose="020B0204020104020204" pitchFamily="34" charset="0"/>
              </a:rPr>
              <a:t> de </a:t>
            </a:r>
            <a:r>
              <a:rPr lang="en-US" sz="1500" dirty="0" err="1">
                <a:latin typeface="Abadi Extra Light" panose="020B0204020104020204" pitchFamily="34" charset="0"/>
              </a:rPr>
              <a:t>carregador</a:t>
            </a:r>
            <a:r>
              <a:rPr lang="en-US" sz="1500" dirty="0">
                <a:latin typeface="Abadi Extra Light" panose="020B0204020104020204" pitchFamily="34" charset="0"/>
              </a:rPr>
              <a:t> onboard, </a:t>
            </a:r>
            <a:r>
              <a:rPr lang="en-US" sz="1500" dirty="0" err="1">
                <a:latin typeface="Abadi Extra Light" panose="020B0204020104020204" pitchFamily="34" charset="0"/>
              </a:rPr>
              <a:t>geralmente</a:t>
            </a:r>
            <a:r>
              <a:rPr lang="en-US" sz="1500" dirty="0">
                <a:latin typeface="Abadi Extra Light" panose="020B0204020104020204" pitchFamily="34" charset="0"/>
              </a:rPr>
              <a:t> de </a:t>
            </a:r>
            <a:r>
              <a:rPr lang="en-US" sz="1500" dirty="0" err="1">
                <a:latin typeface="Abadi Extra Light" panose="020B0204020104020204" pitchFamily="34" charset="0"/>
              </a:rPr>
              <a:t>potência</a:t>
            </a:r>
            <a:r>
              <a:rPr lang="en-US" sz="1500" dirty="0">
                <a:latin typeface="Abadi Extra Light" panose="020B0204020104020204" pitchFamily="34" charset="0"/>
              </a:rPr>
              <a:t> </a:t>
            </a:r>
            <a:r>
              <a:rPr lang="en-US" sz="1500" dirty="0" err="1">
                <a:latin typeface="Abadi Extra Light" panose="020B0204020104020204" pitchFamily="34" charset="0"/>
              </a:rPr>
              <a:t>baixa</a:t>
            </a:r>
            <a:r>
              <a:rPr lang="en-US" sz="1500" dirty="0">
                <a:latin typeface="Abadi Extra Light" panose="020B0204020104020204" pitchFamily="34" charset="0"/>
              </a:rPr>
              <a:t> (</a:t>
            </a:r>
            <a:r>
              <a:rPr lang="en-US" sz="1500" dirty="0" err="1">
                <a:latin typeface="Abadi Extra Light" panose="020B0204020104020204" pitchFamily="34" charset="0"/>
              </a:rPr>
              <a:t>até</a:t>
            </a:r>
            <a:r>
              <a:rPr lang="en-US" sz="1500" dirty="0">
                <a:latin typeface="Abadi Extra Light" panose="020B0204020104020204" pitchFamily="34" charset="0"/>
              </a:rPr>
              <a:t> 7,4 kW), </a:t>
            </a:r>
            <a:r>
              <a:rPr lang="en-US" sz="1500" dirty="0" err="1">
                <a:latin typeface="Abadi Extra Light" panose="020B0204020104020204" pitchFamily="34" charset="0"/>
              </a:rPr>
              <a:t>monofásico</a:t>
            </a:r>
            <a:r>
              <a:rPr lang="en-US" sz="1500" dirty="0">
                <a:latin typeface="Abadi Extra Light" panose="020B0204020104020204" pitchFamily="34" charset="0"/>
              </a:rPr>
              <a:t>, </a:t>
            </a:r>
            <a:r>
              <a:rPr lang="en-US" sz="1500" dirty="0" err="1">
                <a:latin typeface="Abadi Extra Light" panose="020B0204020104020204" pitchFamily="34" charset="0"/>
              </a:rPr>
              <a:t>sendo</a:t>
            </a:r>
            <a:r>
              <a:rPr lang="en-US" sz="1500" dirty="0">
                <a:latin typeface="Abadi Extra Light" panose="020B0204020104020204" pitchFamily="34" charset="0"/>
              </a:rPr>
              <a:t> </a:t>
            </a:r>
            <a:r>
              <a:rPr lang="en-US" sz="1500" dirty="0" err="1">
                <a:latin typeface="Abadi Extra Light" panose="020B0204020104020204" pitchFamily="34" charset="0"/>
              </a:rPr>
              <a:t>responsável</a:t>
            </a:r>
            <a:r>
              <a:rPr lang="en-US" sz="1500" dirty="0">
                <a:latin typeface="Abadi Extra Light" panose="020B0204020104020204" pitchFamily="34" charset="0"/>
              </a:rPr>
              <a:t> por </a:t>
            </a:r>
            <a:r>
              <a:rPr lang="en-US" sz="1500" dirty="0" err="1">
                <a:latin typeface="Abadi Extra Light" panose="020B0204020104020204" pitchFamily="34" charset="0"/>
              </a:rPr>
              <a:t>recargas</a:t>
            </a:r>
            <a:r>
              <a:rPr lang="en-US" sz="1500" dirty="0">
                <a:latin typeface="Abadi Extra Light" panose="020B0204020104020204" pitchFamily="34" charset="0"/>
              </a:rPr>
              <a:t> </a:t>
            </a:r>
            <a:r>
              <a:rPr lang="en-US" sz="1500" dirty="0" err="1">
                <a:latin typeface="Abadi Extra Light" panose="020B0204020104020204" pitchFamily="34" charset="0"/>
              </a:rPr>
              <a:t>mais</a:t>
            </a:r>
            <a:r>
              <a:rPr lang="en-US" sz="1500" dirty="0">
                <a:latin typeface="Abadi Extra Light" panose="020B0204020104020204" pitchFamily="34" charset="0"/>
              </a:rPr>
              <a:t> </a:t>
            </a:r>
            <a:r>
              <a:rPr lang="en-US" sz="1500" dirty="0" err="1">
                <a:latin typeface="Abadi Extra Light" panose="020B0204020104020204" pitchFamily="34" charset="0"/>
              </a:rPr>
              <a:t>lentas</a:t>
            </a:r>
            <a:r>
              <a:rPr lang="en-US" sz="1500" dirty="0">
                <a:latin typeface="Abadi Extra Light" panose="020B0204020104020204" pitchFamily="34" charset="0"/>
              </a:rPr>
              <a:t> do </a:t>
            </a:r>
            <a:r>
              <a:rPr lang="en-US" sz="1500" dirty="0" err="1">
                <a:latin typeface="Abadi Extra Light" panose="020B0204020104020204" pitchFamily="34" charset="0"/>
              </a:rPr>
              <a:t>veículo</a:t>
            </a:r>
            <a:r>
              <a:rPr lang="en-US" sz="1500" dirty="0">
                <a:latin typeface="Abadi Extra Light" panose="020B0204020104020204" pitchFamily="34" charset="0"/>
              </a:rPr>
              <a:t>, mas </a:t>
            </a:r>
            <a:r>
              <a:rPr lang="en-US" sz="1500" dirty="0" err="1">
                <a:latin typeface="Abadi Extra Light" panose="020B0204020104020204" pitchFamily="34" charset="0"/>
              </a:rPr>
              <a:t>também</a:t>
            </a:r>
            <a:r>
              <a:rPr lang="en-US" sz="1500" dirty="0">
                <a:latin typeface="Abadi Extra Light" panose="020B0204020104020204" pitchFamily="34" charset="0"/>
              </a:rPr>
              <a:t> </a:t>
            </a:r>
            <a:r>
              <a:rPr lang="en-US" sz="1500" dirty="0" err="1">
                <a:latin typeface="Abadi Extra Light" panose="020B0204020104020204" pitchFamily="34" charset="0"/>
              </a:rPr>
              <a:t>pode</a:t>
            </a:r>
            <a:r>
              <a:rPr lang="en-US" sz="1500" dirty="0">
                <a:latin typeface="Abadi Extra Light" panose="020B0204020104020204" pitchFamily="34" charset="0"/>
              </a:rPr>
              <a:t> ser </a:t>
            </a:r>
            <a:r>
              <a:rPr lang="en-US" sz="1500" dirty="0" err="1">
                <a:latin typeface="Abadi Extra Light" panose="020B0204020104020204" pitchFamily="34" charset="0"/>
              </a:rPr>
              <a:t>encontrado</a:t>
            </a:r>
            <a:r>
              <a:rPr lang="en-US" sz="1500" dirty="0">
                <a:latin typeface="Abadi Extra Light" panose="020B0204020104020204" pitchFamily="34" charset="0"/>
              </a:rPr>
              <a:t> para </a:t>
            </a:r>
            <a:r>
              <a:rPr lang="en-US" sz="1500" dirty="0" err="1">
                <a:latin typeface="Abadi Extra Light" panose="020B0204020104020204" pitchFamily="34" charset="0"/>
              </a:rPr>
              <a:t>potenciais</a:t>
            </a:r>
            <a:r>
              <a:rPr lang="en-US" sz="1500" dirty="0">
                <a:latin typeface="Abadi Extra Light" panose="020B0204020104020204" pitchFamily="34" charset="0"/>
              </a:rPr>
              <a:t> </a:t>
            </a:r>
            <a:r>
              <a:rPr lang="en-US" sz="1500" dirty="0" err="1">
                <a:latin typeface="Abadi Extra Light" panose="020B0204020104020204" pitchFamily="34" charset="0"/>
              </a:rPr>
              <a:t>maiores</a:t>
            </a:r>
            <a:r>
              <a:rPr lang="en-US" sz="1500" dirty="0">
                <a:latin typeface="Abadi Extra Light" panose="020B0204020104020204" pitchFamily="34" charset="0"/>
              </a:rPr>
              <a:t>, de </a:t>
            </a:r>
            <a:r>
              <a:rPr lang="en-US" sz="1500" dirty="0" err="1">
                <a:latin typeface="Abadi Extra Light" panose="020B0204020104020204" pitchFamily="34" charset="0"/>
              </a:rPr>
              <a:t>até</a:t>
            </a:r>
            <a:r>
              <a:rPr lang="en-US" sz="1500" dirty="0">
                <a:latin typeface="Abadi Extra Light" panose="020B0204020104020204" pitchFamily="34" charset="0"/>
              </a:rPr>
              <a:t> 43 kW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veículos</a:t>
            </a:r>
            <a:r>
              <a:rPr lang="en-US" sz="1500" dirty="0">
                <a:latin typeface="Abadi Extra Light" panose="020B0204020104020204" pitchFamily="34" charset="0"/>
              </a:rPr>
              <a:t> que não </a:t>
            </a:r>
            <a:r>
              <a:rPr lang="en-US" sz="1500" dirty="0" err="1">
                <a:latin typeface="Abadi Extra Light" panose="020B0204020104020204" pitchFamily="34" charset="0"/>
              </a:rPr>
              <a:t>podem</a:t>
            </a:r>
            <a:r>
              <a:rPr lang="en-US" sz="1500" dirty="0">
                <a:latin typeface="Abadi Extra Light" panose="020B0204020104020204" pitchFamily="34" charset="0"/>
              </a:rPr>
              <a:t> ser </a:t>
            </a:r>
            <a:r>
              <a:rPr lang="en-US" sz="1500" dirty="0" err="1">
                <a:latin typeface="Abadi Extra Light" panose="020B0204020104020204" pitchFamily="34" charset="0"/>
              </a:rPr>
              <a:t>carregados</a:t>
            </a:r>
            <a:r>
              <a:rPr lang="en-US" sz="1500" dirty="0">
                <a:latin typeface="Abadi Extra Light" panose="020B0204020104020204" pitchFamily="34" charset="0"/>
              </a:rPr>
              <a:t> </a:t>
            </a:r>
            <a:r>
              <a:rPr lang="en-US" sz="1500" dirty="0" err="1">
                <a:latin typeface="Abadi Extra Light" panose="020B0204020104020204" pitchFamily="34" charset="0"/>
              </a:rPr>
              <a:t>diretamente</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corrente</a:t>
            </a:r>
            <a:r>
              <a:rPr lang="en-US" sz="1500" dirty="0">
                <a:latin typeface="Abadi Extra Light" panose="020B0204020104020204" pitchFamily="34" charset="0"/>
              </a:rPr>
              <a:t> </a:t>
            </a:r>
            <a:r>
              <a:rPr lang="en-US" sz="1500" dirty="0" err="1">
                <a:latin typeface="Abadi Extra Light" panose="020B0204020104020204" pitchFamily="34" charset="0"/>
              </a:rPr>
              <a:t>contínua</a:t>
            </a:r>
            <a:r>
              <a:rPr lang="en-US" sz="1500" dirty="0">
                <a:latin typeface="Abadi Extra Light" panose="020B0204020104020204" pitchFamily="34" charset="0"/>
              </a:rPr>
              <a:t>. </a:t>
            </a:r>
            <a:r>
              <a:rPr lang="en-US" sz="1500" dirty="0" err="1">
                <a:latin typeface="Abadi Extra Light" panose="020B0204020104020204" pitchFamily="34" charset="0"/>
              </a:rPr>
              <a:t>Quando</a:t>
            </a:r>
            <a:r>
              <a:rPr lang="en-US" sz="1500" dirty="0">
                <a:latin typeface="Abadi Extra Light" panose="020B0204020104020204" pitchFamily="34" charset="0"/>
              </a:rPr>
              <a:t> o </a:t>
            </a:r>
            <a:r>
              <a:rPr lang="en-US" sz="1500" dirty="0" err="1">
                <a:latin typeface="Abadi Extra Light" panose="020B0204020104020204" pitchFamily="34" charset="0"/>
              </a:rPr>
              <a:t>veículo</a:t>
            </a:r>
            <a:r>
              <a:rPr lang="en-US" sz="1500" dirty="0">
                <a:latin typeface="Abadi Extra Light" panose="020B0204020104020204" pitchFamily="34" charset="0"/>
              </a:rPr>
              <a:t> não </a:t>
            </a:r>
            <a:r>
              <a:rPr lang="en-US" sz="1500" dirty="0" err="1">
                <a:latin typeface="Abadi Extra Light" panose="020B0204020104020204" pitchFamily="34" charset="0"/>
              </a:rPr>
              <a:t>possui</a:t>
            </a:r>
            <a:r>
              <a:rPr lang="en-US" sz="1500" dirty="0">
                <a:latin typeface="Abadi Extra Light" panose="020B0204020104020204" pitchFamily="34" charset="0"/>
              </a:rPr>
              <a:t> o </a:t>
            </a:r>
            <a:r>
              <a:rPr lang="en-US" sz="1500" dirty="0" err="1">
                <a:latin typeface="Abadi Extra Light" panose="020B0204020104020204" pitchFamily="34" charset="0"/>
              </a:rPr>
              <a:t>carregador</a:t>
            </a:r>
            <a:r>
              <a:rPr lang="en-US" sz="1500" dirty="0">
                <a:latin typeface="Abadi Extra Light" panose="020B0204020104020204" pitchFamily="34" charset="0"/>
              </a:rPr>
              <a:t> </a:t>
            </a:r>
            <a:r>
              <a:rPr lang="en-US" sz="1500" i="1" dirty="0">
                <a:latin typeface="Abadi Extra Light" panose="020B0204020104020204" pitchFamily="34" charset="0"/>
              </a:rPr>
              <a:t>onboard</a:t>
            </a:r>
            <a:r>
              <a:rPr lang="en-US" sz="1500" dirty="0">
                <a:latin typeface="Abadi Extra Light" panose="020B0204020104020204" pitchFamily="34" charset="0"/>
              </a:rPr>
              <a:t>, </a:t>
            </a:r>
            <a:r>
              <a:rPr lang="en-US" sz="1500" dirty="0" err="1">
                <a:latin typeface="Abadi Extra Light" panose="020B0204020104020204" pitchFamily="34" charset="0"/>
              </a:rPr>
              <a:t>ou</a:t>
            </a:r>
            <a:r>
              <a:rPr lang="en-US" sz="1500" dirty="0">
                <a:latin typeface="Abadi Extra Light" panose="020B0204020104020204" pitchFamily="34" charset="0"/>
              </a:rPr>
              <a:t> </a:t>
            </a:r>
            <a:r>
              <a:rPr lang="en-US" sz="1500" dirty="0" err="1">
                <a:latin typeface="Abadi Extra Light" panose="020B0204020104020204" pitchFamily="34" charset="0"/>
              </a:rPr>
              <a:t>quando</a:t>
            </a:r>
            <a:r>
              <a:rPr lang="en-US" sz="1500" dirty="0">
                <a:latin typeface="Abadi Extra Light" panose="020B0204020104020204" pitchFamily="34" charset="0"/>
              </a:rPr>
              <a:t> é </a:t>
            </a:r>
            <a:r>
              <a:rPr lang="en-US" sz="1500" dirty="0" err="1">
                <a:latin typeface="Abadi Extra Light" panose="020B0204020104020204" pitchFamily="34" charset="0"/>
              </a:rPr>
              <a:t>apto</a:t>
            </a:r>
            <a:r>
              <a:rPr lang="en-US" sz="1500" dirty="0">
                <a:latin typeface="Abadi Extra Light" panose="020B0204020104020204" pitchFamily="34" charset="0"/>
              </a:rPr>
              <a:t> a </a:t>
            </a:r>
            <a:r>
              <a:rPr lang="en-US" sz="1500" dirty="0" err="1">
                <a:latin typeface="Abadi Extra Light" panose="020B0204020104020204" pitchFamily="34" charset="0"/>
              </a:rPr>
              <a:t>carregar</a:t>
            </a:r>
            <a:r>
              <a:rPr lang="en-US" sz="1500" dirty="0">
                <a:latin typeface="Abadi Extra Light" panose="020B0204020104020204" pitchFamily="34" charset="0"/>
              </a:rPr>
              <a:t> </a:t>
            </a:r>
            <a:r>
              <a:rPr lang="en-US" sz="1500" dirty="0" err="1">
                <a:latin typeface="Abadi Extra Light" panose="020B0204020104020204" pitchFamily="34" charset="0"/>
              </a:rPr>
              <a:t>em</a:t>
            </a:r>
            <a:r>
              <a:rPr lang="en-US" sz="1500" dirty="0">
                <a:latin typeface="Abadi Extra Light" panose="020B0204020104020204" pitchFamily="34" charset="0"/>
              </a:rPr>
              <a:t> </a:t>
            </a:r>
            <a:r>
              <a:rPr lang="en-US" sz="1500" dirty="0" err="1">
                <a:latin typeface="Abadi Extra Light" panose="020B0204020104020204" pitchFamily="34" charset="0"/>
              </a:rPr>
              <a:t>correntes</a:t>
            </a:r>
            <a:r>
              <a:rPr lang="en-US" sz="1500" dirty="0">
                <a:latin typeface="Abadi Extra Light" panose="020B0204020104020204" pitchFamily="34" charset="0"/>
              </a:rPr>
              <a:t> </a:t>
            </a:r>
            <a:r>
              <a:rPr lang="en-US" sz="1500" dirty="0" err="1">
                <a:latin typeface="Abadi Extra Light" panose="020B0204020104020204" pitchFamily="34" charset="0"/>
              </a:rPr>
              <a:t>elevadas</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forma </a:t>
            </a:r>
            <a:r>
              <a:rPr lang="en-US" sz="1500" dirty="0" err="1">
                <a:latin typeface="Abadi Extra Light" panose="020B0204020104020204" pitchFamily="34" charset="0"/>
              </a:rPr>
              <a:t>contínua</a:t>
            </a:r>
            <a:r>
              <a:rPr lang="en-US" sz="1500" dirty="0">
                <a:latin typeface="Abadi Extra Light" panose="020B0204020104020204" pitchFamily="34" charset="0"/>
              </a:rPr>
              <a:t> por </a:t>
            </a:r>
            <a:r>
              <a:rPr lang="en-US" sz="1500" dirty="0" err="1">
                <a:latin typeface="Abadi Extra Light" panose="020B0204020104020204" pitchFamily="34" charset="0"/>
              </a:rPr>
              <a:t>fonte</a:t>
            </a:r>
            <a:r>
              <a:rPr lang="en-US" sz="1500" dirty="0">
                <a:latin typeface="Abadi Extra Light" panose="020B0204020104020204" pitchFamily="34" charset="0"/>
              </a:rPr>
              <a:t> externa, o </a:t>
            </a:r>
            <a:r>
              <a:rPr lang="en-US" sz="1500" dirty="0" err="1">
                <a:latin typeface="Abadi Extra Light" panose="020B0204020104020204" pitchFamily="34" charset="0"/>
              </a:rPr>
              <a:t>carregador</a:t>
            </a:r>
            <a:r>
              <a:rPr lang="en-US" sz="1500" dirty="0">
                <a:latin typeface="Abadi Extra Light" panose="020B0204020104020204" pitchFamily="34" charset="0"/>
              </a:rPr>
              <a:t> é </a:t>
            </a:r>
            <a:r>
              <a:rPr lang="en-US" sz="1500" dirty="0" err="1">
                <a:latin typeface="Abadi Extra Light" panose="020B0204020104020204" pitchFamily="34" charset="0"/>
              </a:rPr>
              <a:t>encontrado</a:t>
            </a:r>
            <a:r>
              <a:rPr lang="en-US" sz="1500" dirty="0">
                <a:latin typeface="Abadi Extra Light" panose="020B0204020104020204" pitchFamily="34" charset="0"/>
              </a:rPr>
              <a:t> </a:t>
            </a:r>
            <a:r>
              <a:rPr lang="en-US" sz="1500" dirty="0" err="1">
                <a:latin typeface="Abadi Extra Light" panose="020B0204020104020204" pitchFamily="34" charset="0"/>
              </a:rPr>
              <a:t>na</a:t>
            </a:r>
            <a:r>
              <a:rPr lang="en-US" sz="1500" dirty="0">
                <a:latin typeface="Abadi Extra Light" panose="020B0204020104020204" pitchFamily="34" charset="0"/>
              </a:rPr>
              <a:t> </a:t>
            </a:r>
            <a:r>
              <a:rPr lang="en-US" sz="1500" dirty="0" err="1">
                <a:latin typeface="Abadi Extra Light" panose="020B0204020104020204" pitchFamily="34" charset="0"/>
              </a:rPr>
              <a:t>estação</a:t>
            </a:r>
            <a:r>
              <a:rPr lang="en-US" sz="1500" dirty="0">
                <a:latin typeface="Abadi Extra Light" panose="020B0204020104020204" pitchFamily="34" charset="0"/>
              </a:rPr>
              <a:t> de </a:t>
            </a:r>
            <a:r>
              <a:rPr lang="en-US" sz="1500" dirty="0" err="1">
                <a:latin typeface="Abadi Extra Light" panose="020B0204020104020204" pitchFamily="34" charset="0"/>
              </a:rPr>
              <a:t>recarga</a:t>
            </a:r>
            <a:r>
              <a:rPr lang="en-US" sz="1500" dirty="0">
                <a:latin typeface="Abadi Extra Light" panose="020B0204020104020204" pitchFamily="34" charset="0"/>
              </a:rPr>
              <a:t> e </a:t>
            </a:r>
            <a:r>
              <a:rPr lang="en-US" sz="1500" dirty="0" err="1">
                <a:latin typeface="Abadi Extra Light" panose="020B0204020104020204" pitchFamily="34" charset="0"/>
              </a:rPr>
              <a:t>faz</a:t>
            </a:r>
            <a:r>
              <a:rPr lang="en-US" sz="1500" dirty="0">
                <a:latin typeface="Abadi Extra Light" panose="020B0204020104020204" pitchFamily="34" charset="0"/>
              </a:rPr>
              <a:t> fora do </a:t>
            </a:r>
            <a:r>
              <a:rPr lang="en-US" sz="1500" dirty="0" err="1">
                <a:latin typeface="Abadi Extra Light" panose="020B0204020104020204" pitchFamily="34" charset="0"/>
              </a:rPr>
              <a:t>carro</a:t>
            </a:r>
            <a:r>
              <a:rPr lang="en-US" sz="1500" dirty="0">
                <a:latin typeface="Abadi Extra Light" panose="020B0204020104020204" pitchFamily="34" charset="0"/>
              </a:rPr>
              <a:t> a </a:t>
            </a:r>
            <a:r>
              <a:rPr lang="en-US" sz="1500" dirty="0" err="1">
                <a:latin typeface="Abadi Extra Light" panose="020B0204020104020204" pitchFamily="34" charset="0"/>
              </a:rPr>
              <a:t>conversão</a:t>
            </a:r>
            <a:r>
              <a:rPr lang="en-US" sz="1500" dirty="0">
                <a:latin typeface="Abadi Extra Light" panose="020B0204020104020204" pitchFamily="34" charset="0"/>
              </a:rPr>
              <a:t> de </a:t>
            </a:r>
            <a:r>
              <a:rPr lang="en-US" sz="1500" dirty="0" err="1">
                <a:latin typeface="Abadi Extra Light" panose="020B0204020104020204" pitchFamily="34" charset="0"/>
              </a:rPr>
              <a:t>sinal</a:t>
            </a:r>
            <a:r>
              <a:rPr lang="en-US" sz="1500" dirty="0">
                <a:latin typeface="Abadi Extra Light" panose="020B0204020104020204" pitchFamily="34" charset="0"/>
              </a:rPr>
              <a:t>, sempre </a:t>
            </a:r>
            <a:r>
              <a:rPr lang="en-US" sz="1500" dirty="0" err="1">
                <a:latin typeface="Abadi Extra Light" panose="020B0204020104020204" pitchFamily="34" charset="0"/>
              </a:rPr>
              <a:t>orientado</a:t>
            </a:r>
            <a:r>
              <a:rPr lang="en-US" sz="1500" dirty="0">
                <a:latin typeface="Abadi Extra Light" panose="020B0204020104020204" pitchFamily="34" charset="0"/>
              </a:rPr>
              <a:t> </a:t>
            </a:r>
            <a:r>
              <a:rPr lang="en-US" sz="1500" dirty="0" err="1">
                <a:latin typeface="Abadi Extra Light" panose="020B0204020104020204" pitchFamily="34" charset="0"/>
              </a:rPr>
              <a:t>pelo</a:t>
            </a:r>
            <a:r>
              <a:rPr lang="en-US" sz="1500" dirty="0">
                <a:latin typeface="Abadi Extra Light" panose="020B0204020104020204" pitchFamily="34" charset="0"/>
              </a:rPr>
              <a:t> BMS, que, </a:t>
            </a:r>
            <a:r>
              <a:rPr lang="en-US" sz="1500" dirty="0" err="1">
                <a:latin typeface="Abadi Extra Light" panose="020B0204020104020204" pitchFamily="34" charset="0"/>
              </a:rPr>
              <a:t>através</a:t>
            </a:r>
            <a:r>
              <a:rPr lang="en-US" sz="1500" dirty="0">
                <a:latin typeface="Abadi Extra Light" panose="020B0204020104020204" pitchFamily="34" charset="0"/>
              </a:rPr>
              <a:t> de </a:t>
            </a:r>
            <a:r>
              <a:rPr lang="en-US" sz="1500" dirty="0" err="1">
                <a:latin typeface="Abadi Extra Light" panose="020B0204020104020204" pitchFamily="34" charset="0"/>
              </a:rPr>
              <a:t>protocolos</a:t>
            </a:r>
            <a:r>
              <a:rPr lang="en-US" sz="1500" dirty="0">
                <a:latin typeface="Abadi Extra Light" panose="020B0204020104020204" pitchFamily="34" charset="0"/>
              </a:rPr>
              <a:t> </a:t>
            </a:r>
            <a:r>
              <a:rPr lang="en-US" sz="1500" dirty="0" err="1">
                <a:latin typeface="Abadi Extra Light" panose="020B0204020104020204" pitchFamily="34" charset="0"/>
              </a:rPr>
              <a:t>específicos</a:t>
            </a:r>
            <a:r>
              <a:rPr lang="en-US" sz="1500" dirty="0">
                <a:latin typeface="Abadi Extra Light" panose="020B0204020104020204" pitchFamily="34" charset="0"/>
              </a:rPr>
              <a:t>, </a:t>
            </a:r>
            <a:r>
              <a:rPr lang="en-US" sz="1500" dirty="0" err="1">
                <a:latin typeface="Abadi Extra Light" panose="020B0204020104020204" pitchFamily="34" charset="0"/>
              </a:rPr>
              <a:t>orienta</a:t>
            </a:r>
            <a:r>
              <a:rPr lang="en-US" sz="1500" dirty="0">
                <a:latin typeface="Abadi Extra Light" panose="020B0204020104020204" pitchFamily="34" charset="0"/>
              </a:rPr>
              <a:t> a </a:t>
            </a:r>
            <a:r>
              <a:rPr lang="en-US" sz="1500" dirty="0" err="1">
                <a:latin typeface="Abadi Extra Light" panose="020B0204020104020204" pitchFamily="34" charset="0"/>
              </a:rPr>
              <a:t>estação</a:t>
            </a:r>
            <a:r>
              <a:rPr lang="en-US" sz="1500" dirty="0">
                <a:latin typeface="Abadi Extra Light" panose="020B0204020104020204" pitchFamily="34" charset="0"/>
              </a:rPr>
              <a:t> para </a:t>
            </a:r>
            <a:r>
              <a:rPr lang="en-US" sz="1500" dirty="0" err="1">
                <a:latin typeface="Abadi Extra Light" panose="020B0204020104020204" pitchFamily="34" charset="0"/>
              </a:rPr>
              <a:t>atender</a:t>
            </a:r>
            <a:r>
              <a:rPr lang="en-US" sz="1500" dirty="0">
                <a:latin typeface="Abadi Extra Light" panose="020B0204020104020204" pitchFamily="34" charset="0"/>
              </a:rPr>
              <a:t> o </a:t>
            </a:r>
            <a:r>
              <a:rPr lang="en-US" sz="1500" dirty="0" err="1">
                <a:latin typeface="Abadi Extra Light" panose="020B0204020104020204" pitchFamily="34" charset="0"/>
              </a:rPr>
              <a:t>perfil</a:t>
            </a:r>
            <a:r>
              <a:rPr lang="en-US" sz="1500" dirty="0">
                <a:latin typeface="Abadi Extra Light" panose="020B0204020104020204" pitchFamily="34" charset="0"/>
              </a:rPr>
              <a:t> ideal de </a:t>
            </a:r>
            <a:r>
              <a:rPr lang="en-US" sz="1500" dirty="0" err="1">
                <a:latin typeface="Abadi Extra Light" panose="020B0204020104020204" pitchFamily="34" charset="0"/>
              </a:rPr>
              <a:t>recarga</a:t>
            </a:r>
            <a:r>
              <a:rPr lang="en-US" sz="1500" dirty="0">
                <a:latin typeface="Abadi Extra Light" panose="020B0204020104020204" pitchFamily="34" charset="0"/>
              </a:rPr>
              <a:t>.</a:t>
            </a:r>
            <a:endParaRPr sz="1500" dirty="0">
              <a:latin typeface="Abadi Extra Light" panose="020B0204020104020204" pitchFamily="34" charset="0"/>
            </a:endParaRPr>
          </a:p>
        </p:txBody>
      </p:sp>
      <p:sp>
        <p:nvSpPr>
          <p:cNvPr id="168" name="Google Shape;168;g9b8f215683_1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408</a:t>
            </a:fld>
            <a:endParaRPr/>
          </a:p>
        </p:txBody>
      </p:sp>
    </p:spTree>
    <p:extLst>
      <p:ext uri="{BB962C8B-B14F-4D97-AF65-F5344CB8AC3E}">
        <p14:creationId xmlns:p14="http://schemas.microsoft.com/office/powerpoint/2010/main" val="647681178"/>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b8f215683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9b8f215683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marR="0" lvl="0" indent="381000" algn="just" rtl="0">
              <a:lnSpc>
                <a:spcPct val="100000"/>
              </a:lnSpc>
              <a:spcBef>
                <a:spcPts val="0"/>
              </a:spcBef>
              <a:spcAft>
                <a:spcPts val="0"/>
              </a:spcAft>
              <a:buClr>
                <a:schemeClr val="dk1"/>
              </a:buClr>
              <a:buSzPts val="1100"/>
              <a:buFont typeface="Arial"/>
              <a:buNone/>
            </a:pPr>
            <a:endParaRPr sz="1500" dirty="0">
              <a:latin typeface="Abadi Extra Light" panose="020B0204020104020204" pitchFamily="34" charset="0"/>
            </a:endParaRPr>
          </a:p>
        </p:txBody>
      </p:sp>
      <p:sp>
        <p:nvSpPr>
          <p:cNvPr id="168" name="Google Shape;168;g9b8f215683_1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409</a:t>
            </a:fld>
            <a:endParaRPr/>
          </a:p>
        </p:txBody>
      </p:sp>
    </p:spTree>
    <p:extLst>
      <p:ext uri="{BB962C8B-B14F-4D97-AF65-F5344CB8AC3E}">
        <p14:creationId xmlns:p14="http://schemas.microsoft.com/office/powerpoint/2010/main" val="2164734980"/>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SOBRECARGA</a:t>
            </a:r>
            <a:r>
              <a:rPr lang="pt-BR" dirty="0">
                <a:latin typeface="Abadi Extra Light" panose="020B0204020104020204" pitchFamily="34" charset="0"/>
              </a:rPr>
              <a:t>	</a:t>
            </a:r>
          </a:p>
          <a:p>
            <a:endParaRPr lang="pt-BR" dirty="0">
              <a:latin typeface="Abadi Extra Light" panose="020B0204020104020204" pitchFamily="34" charset="0"/>
            </a:endParaRPr>
          </a:p>
          <a:p>
            <a:r>
              <a:rPr lang="pt-BR" dirty="0">
                <a:latin typeface="Abadi Extra Light" panose="020B0204020104020204" pitchFamily="34" charset="0"/>
              </a:rPr>
              <a:t>Um fator importante no estudo da integração da mobilidade elétrica com a rede, é a questão da sobrecarga, não apenas no sistema elétrico em geral, mas nas instalações onde os carregadores de veículos elétricos estarão inseridos. É necessário analisar o projeto para </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20738132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lgn="just"/>
            <a:r>
              <a:rPr lang="pt-BR" b="1" dirty="0">
                <a:latin typeface="Abadi Extra Light" panose="020B0204020104020204" pitchFamily="34" charset="0"/>
              </a:rPr>
              <a:t>SOBRECARGA NA INSTALAÇÃO DE ELETROPOSTOS</a:t>
            </a:r>
          </a:p>
          <a:p>
            <a:pPr lvl="0" algn="just"/>
            <a:r>
              <a:rPr lang="pt-BR" dirty="0">
                <a:latin typeface="Abadi Extra Light" panose="020B0204020104020204" pitchFamily="34" charset="0"/>
              </a:rPr>
              <a:t>	</a:t>
            </a:r>
          </a:p>
          <a:p>
            <a:pPr lvl="0" algn="just"/>
            <a:r>
              <a:rPr lang="pt-BR" dirty="0">
                <a:latin typeface="Abadi Extra Light" panose="020B0204020104020204" pitchFamily="34" charset="0"/>
              </a:rPr>
              <a:t>Visto que um carregador de veículo elétrico quando está em uso necessita de uma alta demanda do sistema, é importante garantir que o circuito que o alimenta irá suportar essa demanda sem oferecer riscos à instalação, usuário e à operação. Por este motivo, no projeto de instalação de </a:t>
            </a:r>
            <a:r>
              <a:rPr lang="pt-BR" dirty="0" err="1">
                <a:latin typeface="Abadi Extra Light" panose="020B0204020104020204" pitchFamily="34" charset="0"/>
              </a:rPr>
              <a:t>eletropostos</a:t>
            </a:r>
            <a:r>
              <a:rPr lang="pt-BR" dirty="0">
                <a:latin typeface="Abadi Extra Light" panose="020B0204020104020204" pitchFamily="34" charset="0"/>
              </a:rPr>
              <a:t>, é importante realizar o correto dimensionamento dos condutores para o bom funcionamento do carregador e dos demais equipamentos presentes na instalação, eliminando as chances de sobrecarga e suas consequências. Para isso, é necessário se atentar a alguns pontos importantes para a determinação da seção dos condutores que se farão presentes na instalação do carregador. São estes:</a:t>
            </a:r>
          </a:p>
          <a:p>
            <a:pPr lvl="0" algn="just"/>
            <a:endParaRPr lang="pt-BR" dirty="0">
              <a:latin typeface="Abadi Extra Light" panose="020B0204020104020204" pitchFamily="34" charset="0"/>
            </a:endParaRPr>
          </a:p>
          <a:p>
            <a:pPr marL="927100" lvl="1" indent="-342900">
              <a:buFont typeface="+mj-lt"/>
              <a:buAutoNum type="arabicPeriod"/>
            </a:pPr>
            <a:r>
              <a:rPr lang="pt-BR" dirty="0">
                <a:latin typeface="Abadi Extra Light" panose="020B0204020104020204" pitchFamily="34" charset="0"/>
              </a:rPr>
              <a:t>Definição o método de instalação</a:t>
            </a:r>
            <a:endParaRPr lang="en-US" dirty="0">
              <a:latin typeface="Abadi Extra Light" panose="020B0204020104020204" pitchFamily="34" charset="0"/>
            </a:endParaRPr>
          </a:p>
          <a:p>
            <a:pPr marL="927100" lvl="1" indent="-342900">
              <a:buFont typeface="+mj-lt"/>
              <a:buAutoNum type="arabicPeriod"/>
            </a:pPr>
            <a:r>
              <a:rPr lang="en-US" dirty="0" err="1">
                <a:latin typeface="Abadi Extra Light" panose="020B0204020104020204" pitchFamily="34" charset="0"/>
              </a:rPr>
              <a:t>Definição</a:t>
            </a:r>
            <a:r>
              <a:rPr lang="en-US" dirty="0">
                <a:latin typeface="Abadi Extra Light" panose="020B0204020104020204" pitchFamily="34" charset="0"/>
              </a:rPr>
              <a:t> do </a:t>
            </a:r>
            <a:r>
              <a:rPr lang="en-US" dirty="0" err="1">
                <a:latin typeface="Abadi Extra Light" panose="020B0204020104020204" pitchFamily="34" charset="0"/>
              </a:rPr>
              <a:t>tipo</a:t>
            </a:r>
            <a:r>
              <a:rPr lang="en-US" dirty="0">
                <a:latin typeface="Abadi Extra Light" panose="020B0204020104020204" pitchFamily="34" charset="0"/>
              </a:rPr>
              <a:t> de </a:t>
            </a:r>
            <a:r>
              <a:rPr lang="en-US" dirty="0" err="1">
                <a:latin typeface="Abadi Extra Light" panose="020B0204020104020204" pitchFamily="34" charset="0"/>
              </a:rPr>
              <a:t>isolamento</a:t>
            </a:r>
            <a:r>
              <a:rPr lang="en-US" dirty="0">
                <a:latin typeface="Abadi Extra Light" panose="020B0204020104020204" pitchFamily="34" charset="0"/>
              </a:rPr>
              <a:t> do </a:t>
            </a:r>
            <a:r>
              <a:rPr lang="en-US" dirty="0" err="1">
                <a:latin typeface="Abadi Extra Light" panose="020B0204020104020204" pitchFamily="34" charset="0"/>
              </a:rPr>
              <a:t>cabo</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Identificação</a:t>
            </a:r>
            <a:r>
              <a:rPr lang="en-US" dirty="0">
                <a:latin typeface="Abadi Extra Light" panose="020B0204020104020204" pitchFamily="34" charset="0"/>
              </a:rPr>
              <a:t> da </a:t>
            </a:r>
            <a:r>
              <a:rPr lang="en-US" dirty="0" err="1">
                <a:latin typeface="Abadi Extra Light" panose="020B0204020104020204" pitchFamily="34" charset="0"/>
              </a:rPr>
              <a:t>seção</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Correção</a:t>
            </a:r>
            <a:r>
              <a:rPr lang="en-US" dirty="0">
                <a:latin typeface="Abadi Extra Light" panose="020B0204020104020204" pitchFamily="34" charset="0"/>
              </a:rPr>
              <a:t> da </a:t>
            </a:r>
            <a:r>
              <a:rPr lang="en-US" dirty="0" err="1">
                <a:latin typeface="Abadi Extra Light" panose="020B0204020104020204" pitchFamily="34" charset="0"/>
              </a:rPr>
              <a:t>temperatura</a:t>
            </a:r>
            <a:endParaRPr lang="en-US" dirty="0">
              <a:latin typeface="Abadi Extra Light" panose="020B0204020104020204" pitchFamily="34" charset="0"/>
            </a:endParaRPr>
          </a:p>
          <a:p>
            <a:pPr marL="927100" lvl="1" indent="-342900">
              <a:buFont typeface="+mj-lt"/>
              <a:buAutoNum type="arabicPeriod"/>
            </a:pPr>
            <a:r>
              <a:rPr lang="en-US" dirty="0" err="1">
                <a:latin typeface="Abadi Extra Light" panose="020B0204020104020204" pitchFamily="34" charset="0"/>
              </a:rPr>
              <a:t>Correção</a:t>
            </a:r>
            <a:r>
              <a:rPr lang="en-US" dirty="0">
                <a:latin typeface="Abadi Extra Light" panose="020B0204020104020204" pitchFamily="34" charset="0"/>
              </a:rPr>
              <a:t> da </a:t>
            </a:r>
            <a:r>
              <a:rPr lang="en-US" dirty="0" err="1">
                <a:latin typeface="Abadi Extra Light" panose="020B0204020104020204" pitchFamily="34" charset="0"/>
              </a:rPr>
              <a:t>resistividade</a:t>
            </a:r>
            <a:r>
              <a:rPr lang="en-US" dirty="0">
                <a:latin typeface="Abadi Extra Light" panose="020B0204020104020204" pitchFamily="34" charset="0"/>
              </a:rPr>
              <a:t> do solo</a:t>
            </a:r>
          </a:p>
          <a:p>
            <a:pPr marL="927100" lvl="1" indent="-342900">
              <a:buFont typeface="+mj-lt"/>
              <a:buAutoNum type="arabicPeriod"/>
            </a:pPr>
            <a:r>
              <a:rPr lang="en-US" dirty="0" err="1">
                <a:latin typeface="Abadi Extra Light" panose="020B0204020104020204" pitchFamily="34" charset="0"/>
              </a:rPr>
              <a:t>Fator</a:t>
            </a:r>
            <a:r>
              <a:rPr lang="en-US" dirty="0">
                <a:latin typeface="Abadi Extra Light" panose="020B0204020104020204" pitchFamily="34" charset="0"/>
              </a:rPr>
              <a:t> de </a:t>
            </a:r>
            <a:r>
              <a:rPr lang="en-US" dirty="0" err="1">
                <a:latin typeface="Abadi Extra Light" panose="020B0204020104020204" pitchFamily="34" charset="0"/>
              </a:rPr>
              <a:t>agrupamento</a:t>
            </a:r>
            <a:r>
              <a:rPr lang="en-US" dirty="0">
                <a:latin typeface="Abadi Extra Light" panose="020B0204020104020204" pitchFamily="34" charset="0"/>
              </a:rPr>
              <a:t> de </a:t>
            </a:r>
            <a:r>
              <a:rPr lang="en-US" dirty="0" err="1">
                <a:latin typeface="Abadi Extra Light" panose="020B0204020104020204" pitchFamily="34" charset="0"/>
              </a:rPr>
              <a:t>circuitos</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Capacidade</a:t>
            </a:r>
            <a:r>
              <a:rPr lang="en-US" dirty="0">
                <a:latin typeface="Abadi Extra Light" panose="020B0204020104020204" pitchFamily="34" charset="0"/>
              </a:rPr>
              <a:t> de </a:t>
            </a:r>
            <a:r>
              <a:rPr lang="en-US" dirty="0" err="1">
                <a:latin typeface="Abadi Extra Light" panose="020B0204020104020204" pitchFamily="34" charset="0"/>
              </a:rPr>
              <a:t>condução</a:t>
            </a:r>
            <a:r>
              <a:rPr lang="en-US" dirty="0">
                <a:latin typeface="Abadi Extra Light" panose="020B0204020104020204" pitchFamily="34" charset="0"/>
              </a:rPr>
              <a:t> </a:t>
            </a:r>
          </a:p>
          <a:p>
            <a:pPr marL="584200" lvl="1" indent="0">
              <a:buFont typeface="+mj-lt"/>
              <a:buNone/>
            </a:pPr>
            <a:endParaRPr lang="en-US" dirty="0">
              <a:latin typeface="Abadi Extra Light" panose="020B0204020104020204" pitchFamily="34" charset="0"/>
            </a:endParaRPr>
          </a:p>
          <a:p>
            <a:pPr marL="584200" lvl="1" indent="0">
              <a:buFont typeface="+mj-lt"/>
              <a:buNone/>
            </a:pPr>
            <a:endParaRPr lang="en-US" dirty="0">
              <a:latin typeface="Abadi Extra Light" panose="020B0204020104020204" pitchFamily="34" charset="0"/>
            </a:endParaRPr>
          </a:p>
          <a:p>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8932518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b="1" dirty="0">
                <a:latin typeface="Abadi Extra Light" panose="020B0204020104020204" pitchFamily="34" charset="0"/>
              </a:rPr>
              <a:t>INFLUÊNCIA DA SOBRECARGA NOS CONDUTORES</a:t>
            </a:r>
          </a:p>
          <a:p>
            <a:pPr algn="just"/>
            <a:endParaRPr lang="pt-BR" dirty="0">
              <a:latin typeface="Abadi Extra Light" panose="020B0204020104020204" pitchFamily="34" charset="0"/>
            </a:endParaRPr>
          </a:p>
          <a:p>
            <a:pPr algn="just"/>
            <a:r>
              <a:rPr lang="pt-BR" dirty="0">
                <a:latin typeface="Abadi Extra Light" panose="020B0204020104020204" pitchFamily="34" charset="0"/>
              </a:rPr>
              <a:t>Sabendo que os cabos são dimensionados de acordo com a necessidade de corrente que o circuito que ele atende, sabe-se também que quanto maior a quantidade de corrente necessária, maior será a seção do condutor. A principal consequência da sobrecarga em um sistema, é que o excesso de carga em condutores incorretamente dimensionados, causam superaquecimento aos cabos, devido ao chamado Efeito Joule, que faz com que durante a passagem da corrente pelos condutores, parte da potência seja dissipada em forma de calor.</a:t>
            </a:r>
          </a:p>
          <a:p>
            <a:pPr algn="just"/>
            <a:r>
              <a:rPr lang="pt-BR" dirty="0">
                <a:latin typeface="Abadi Extra Light" panose="020B0204020104020204" pitchFamily="34" charset="0"/>
              </a:rPr>
              <a:t>Todo condutor terá, de acordo com seu tipo de isolamento, uma temperatura máxima de sobrecarga. Essa temperatura é definida de acordo com a temperatura na qual o condutor permanece por 100 horas ao ano, durante 12 meses, ou um total de 500 horas durante a sua vida útil.</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20810499"/>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lgn="just"/>
            <a:r>
              <a:rPr lang="pt-BR" sz="1800" b="1" i="0" u="none" strike="noStrike" baseline="0" dirty="0">
                <a:solidFill>
                  <a:srgbClr val="000000"/>
                </a:solidFill>
                <a:latin typeface="Abadi Extra Light" panose="020B0204020104020204" pitchFamily="34" charset="0"/>
              </a:rPr>
              <a:t>PROTEÇÃO CONTRA SOBRECARGAS</a:t>
            </a:r>
          </a:p>
          <a:p>
            <a:pPr lvl="0" algn="just"/>
            <a:endParaRPr lang="pt-BR" sz="1800" b="0" i="0" u="none" strike="noStrike" baseline="0" dirty="0">
              <a:solidFill>
                <a:srgbClr val="000000"/>
              </a:solidFill>
              <a:latin typeface="Abadi Extra Light" panose="020B0204020104020204" pitchFamily="34" charset="0"/>
            </a:endParaRPr>
          </a:p>
          <a:p>
            <a:pPr lvl="0" algn="just"/>
            <a:r>
              <a:rPr lang="pt-BR" sz="1800" b="0" i="0" u="none" strike="noStrike" baseline="0" dirty="0">
                <a:solidFill>
                  <a:srgbClr val="000000"/>
                </a:solidFill>
                <a:latin typeface="Abadi Extra Light" panose="020B0204020104020204" pitchFamily="34" charset="0"/>
              </a:rPr>
              <a:t>Todos os condutores vivos de uma instalação elétrica devem ser protegidos contra sobrecargas. Sendo assim, é necessário ser instalado um dispositivo de proteção na origem do circuito alimentador do sistema de recarga. A proteção contra sobrecarga visa proteger os cabos da instalação, e os usuários que fazem uso da instalação. Deste modo, a NBR 5410 especifica que para garantir a segurança, devem ser satisfeitas as condições: </a:t>
            </a:r>
          </a:p>
          <a:p>
            <a:endParaRPr lang="pt-BR" sz="1800" b="0" i="0" u="none" strike="noStrike" baseline="0" dirty="0">
              <a:solidFill>
                <a:srgbClr val="000000"/>
              </a:solidFill>
              <a:latin typeface="Abadi Extra Light" panose="020B0204020104020204" pitchFamily="34" charset="0"/>
            </a:endParaRPr>
          </a:p>
          <a:p>
            <a:r>
              <a:rPr lang="en-US" sz="1800" b="0" i="0" u="none" strike="noStrike" baseline="0" dirty="0">
                <a:solidFill>
                  <a:srgbClr val="000000"/>
                </a:solidFill>
                <a:latin typeface="Abadi Extra Light" panose="020B0204020104020204" pitchFamily="34" charset="0"/>
              </a:rPr>
              <a:t>a) 𝐼𝐵≤𝐼𝑛≤𝐼𝑍; e </a:t>
            </a:r>
          </a:p>
          <a:p>
            <a:r>
              <a:rPr lang="en-US" sz="1800" b="0" i="0" u="none" strike="noStrike" baseline="0" dirty="0">
                <a:solidFill>
                  <a:srgbClr val="000000"/>
                </a:solidFill>
                <a:latin typeface="Abadi Extra Light" panose="020B0204020104020204" pitchFamily="34" charset="0"/>
              </a:rPr>
              <a:t>b) 𝐼2≤1,45𝐼𝑧 </a:t>
            </a:r>
          </a:p>
          <a:p>
            <a:endParaRPr lang="en-US" sz="1800" b="0" i="0" u="none" strike="noStrike" baseline="0" dirty="0">
              <a:solidFill>
                <a:srgbClr val="000000"/>
              </a:solidFill>
              <a:latin typeface="Abadi Extra Light" panose="020B0204020104020204" pitchFamily="34" charset="0"/>
            </a:endParaRPr>
          </a:p>
          <a:p>
            <a:r>
              <a:rPr lang="en-US" sz="1800" b="0" i="0" u="none" strike="noStrike" baseline="0" dirty="0" err="1">
                <a:solidFill>
                  <a:srgbClr val="000000"/>
                </a:solidFill>
                <a:latin typeface="Abadi Extra Light" panose="020B0204020104020204" pitchFamily="34" charset="0"/>
              </a:rPr>
              <a:t>Onde</a:t>
            </a:r>
            <a:r>
              <a:rPr lang="en-US" sz="1800" b="0" i="0" u="none" strike="noStrike" baseline="0" dirty="0">
                <a:solidFill>
                  <a:srgbClr val="000000"/>
                </a:solidFill>
                <a:latin typeface="Abadi Extra Light" panose="020B0204020104020204" pitchFamily="34" charset="0"/>
              </a:rPr>
              <a:t>: </a:t>
            </a:r>
          </a:p>
          <a:p>
            <a:r>
              <a:rPr lang="pt-BR" sz="1800" b="0" i="0" u="none" strike="noStrike" baseline="0" dirty="0">
                <a:solidFill>
                  <a:srgbClr val="000000"/>
                </a:solidFill>
                <a:latin typeface="Cambria Math" panose="02040503050406030204" pitchFamily="18" charset="0"/>
              </a:rPr>
              <a:t>𝐼𝐵 é a corrente de projeto do circuito; </a:t>
            </a:r>
          </a:p>
          <a:p>
            <a:r>
              <a:rPr lang="pt-BR" sz="1800" b="0" i="0" u="none" strike="noStrike" baseline="0" dirty="0">
                <a:solidFill>
                  <a:srgbClr val="000000"/>
                </a:solidFill>
                <a:latin typeface="Cambria Math" panose="02040503050406030204" pitchFamily="18" charset="0"/>
              </a:rPr>
              <a:t>𝐼𝑍 </a:t>
            </a:r>
            <a:r>
              <a:rPr lang="pt-BR" sz="1800" b="0" i="0" u="none" strike="noStrike" baseline="0" dirty="0">
                <a:solidFill>
                  <a:srgbClr val="000000"/>
                </a:solidFill>
                <a:latin typeface="Abadi Extra Light" panose="020B0204020104020204" pitchFamily="34" charset="0"/>
              </a:rPr>
              <a:t>é a capacidade de condução de corrente dos condutores, nas condições previstas para sua instalação; </a:t>
            </a:r>
          </a:p>
          <a:p>
            <a:r>
              <a:rPr lang="pt-BR" sz="1800" b="0" i="0" u="none" strike="noStrike" baseline="0" dirty="0">
                <a:solidFill>
                  <a:srgbClr val="000000"/>
                </a:solidFill>
                <a:latin typeface="Cambria Math" panose="02040503050406030204" pitchFamily="18" charset="0"/>
              </a:rPr>
              <a:t>𝐼𝑛 </a:t>
            </a:r>
            <a:r>
              <a:rPr lang="pt-BR" sz="1800" b="0" i="0" u="none" strike="noStrike" baseline="0" dirty="0">
                <a:solidFill>
                  <a:srgbClr val="000000"/>
                </a:solidFill>
                <a:latin typeface="Abadi Extra Light" panose="020B0204020104020204" pitchFamily="34" charset="0"/>
              </a:rPr>
              <a:t>é a corrente nominal do dispositivo de proteção (ou corrente de ajuste, para dispositivos ajustáveis), nas condições previstas para sua instalação; </a:t>
            </a:r>
          </a:p>
          <a:p>
            <a:r>
              <a:rPr lang="pt-BR" sz="1800" b="0" i="0" u="none" strike="noStrike" baseline="0" dirty="0">
                <a:solidFill>
                  <a:srgbClr val="000000"/>
                </a:solidFill>
                <a:latin typeface="Cambria Math" panose="02040503050406030204" pitchFamily="18" charset="0"/>
              </a:rPr>
              <a:t>𝐼2 </a:t>
            </a:r>
            <a:r>
              <a:rPr lang="pt-BR" sz="1800" b="0" i="0" u="none" strike="noStrike" baseline="0" dirty="0">
                <a:solidFill>
                  <a:srgbClr val="000000"/>
                </a:solidFill>
                <a:latin typeface="Abadi Extra Light" panose="020B0204020104020204" pitchFamily="34" charset="0"/>
              </a:rPr>
              <a:t>é a corrente convencional de atuação, para disjuntores, ou corrente convencional de fusão, para fusíveis. </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4849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a0c586d5b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a0c586d5bc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422" name="Google Shape;422;ga0c586d5bc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38</a:t>
            </a:fld>
            <a:endParaRPr/>
          </a:p>
        </p:txBody>
      </p:sp>
    </p:spTree>
    <p:extLst>
      <p:ext uri="{BB962C8B-B14F-4D97-AF65-F5344CB8AC3E}">
        <p14:creationId xmlns:p14="http://schemas.microsoft.com/office/powerpoint/2010/main" val="19686185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INVERSORES</a:t>
            </a:r>
          </a:p>
          <a:p>
            <a:endParaRPr lang="pt-BR" b="1" dirty="0">
              <a:latin typeface="Abadi Extra Light" panose="020B0204020104020204" pitchFamily="34" charset="0"/>
            </a:endParaRPr>
          </a:p>
          <a:p>
            <a:r>
              <a:rPr lang="pt-BR" b="0" dirty="0">
                <a:latin typeface="Abadi Extra Light" panose="020B0204020104020204" pitchFamily="34" charset="0"/>
              </a:rPr>
              <a:t>Um importante equipamento no processo de recarga é o inversor. Inversores são dispositivos capazes de inverter sinais elétricos, como por exemplo inverter uma tensão CC em CA, tipicamente utilizado em instalações de sistemas de geração solar fotovoltaica. Além de inversores CC-CA, também existem inversores de frequências.</a:t>
            </a:r>
          </a:p>
          <a:p>
            <a:r>
              <a:rPr lang="pt-BR" b="0" dirty="0">
                <a:latin typeface="Abadi Extra Light" panose="020B0204020104020204" pitchFamily="34" charset="0"/>
              </a:rPr>
              <a:t>No processo de recarga, os inversores exercem um papel importante para a recarga dos </a:t>
            </a:r>
            <a:r>
              <a:rPr lang="pt-BR" b="0" dirty="0" err="1">
                <a:latin typeface="Abadi Extra Light" panose="020B0204020104020204" pitchFamily="34" charset="0"/>
              </a:rPr>
              <a:t>VEs</a:t>
            </a:r>
            <a:r>
              <a:rPr lang="pt-BR" b="0" dirty="0">
                <a:latin typeface="Abadi Extra Light" panose="020B0204020104020204" pitchFamily="34" charset="0"/>
              </a:rPr>
              <a:t>, já que é ele o responsável por transformar a alimentação CA que vem da rede elétrica, em alimentação em CC para recargar os veículos elétricos.</a:t>
            </a:r>
            <a:endParaRPr lang="en-US" b="0"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6593587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INVERSORES BIDIRECIONAIS</a:t>
            </a:r>
          </a:p>
          <a:p>
            <a:endParaRPr lang="pt-BR" b="1" dirty="0">
              <a:latin typeface="Abadi Extra Light" panose="020B0204020104020204" pitchFamily="34" charset="0"/>
            </a:endParaRPr>
          </a:p>
          <a:p>
            <a:r>
              <a:rPr lang="pt-BR" b="0" dirty="0">
                <a:latin typeface="Abadi Extra Light" panose="020B0204020104020204" pitchFamily="34" charset="0"/>
              </a:rPr>
              <a:t>Os inversores bidirecionais utilizados na transformação de sinais do processo de recarga podem ser do tipo embarcado ou desembarcado. Inversores embarcados são aqueles que estão localizados dentro do veículo, já os desembarcados se encontram no carregador. </a:t>
            </a:r>
            <a:r>
              <a:rPr lang="pt-BR" b="0" dirty="0" err="1">
                <a:latin typeface="Abadi Extra Light" panose="020B0204020104020204" pitchFamily="34" charset="0"/>
              </a:rPr>
              <a:t>Outrra</a:t>
            </a:r>
            <a:r>
              <a:rPr lang="pt-BR" b="0" dirty="0">
                <a:latin typeface="Abadi Extra Light" panose="020B0204020104020204" pitchFamily="34" charset="0"/>
              </a:rPr>
              <a:t> classificação dos inversores é em relação as fases. Inversores monofásico são utilizados em sistemas de baixa potência e os trifásicos, indicados para alta potência.</a:t>
            </a:r>
          </a:p>
          <a:p>
            <a:r>
              <a:rPr lang="pt-BR" b="0" dirty="0">
                <a:latin typeface="Abadi Extra Light" panose="020B0204020104020204" pitchFamily="34" charset="0"/>
              </a:rPr>
              <a:t>A presença de inversores bidirecionais na mobilidade elétrica é o que permite a viabilidade de sistemas alternativos de integração dos veículos elétricos com a rede elétrica. Através da característica bidirecional destes equipamentos, é possível a relação inversa entre o veículo e a rede, possibilitando o veículo fornecer energia pra rede através do próprio </a:t>
            </a:r>
            <a:r>
              <a:rPr lang="pt-BR" b="0" dirty="0" err="1">
                <a:latin typeface="Abadi Extra Light" panose="020B0204020104020204" pitchFamily="34" charset="0"/>
              </a:rPr>
              <a:t>eletroposto</a:t>
            </a:r>
            <a:r>
              <a:rPr lang="pt-BR" b="0" dirty="0">
                <a:latin typeface="Abadi Extra Light" panose="020B0204020104020204" pitchFamily="34" charset="0"/>
              </a:rPr>
              <a:t>, auxiliando demanda de energia em horários de pico e no equilíbrio do perfil de consumo da rede. Esse tipo de interação é </a:t>
            </a:r>
            <a:r>
              <a:rPr lang="pt-BR" b="0" dirty="0" err="1">
                <a:latin typeface="Abadi Extra Light" panose="020B0204020104020204" pitchFamily="34" charset="0"/>
              </a:rPr>
              <a:t>denomidado</a:t>
            </a:r>
            <a:r>
              <a:rPr lang="pt-BR" b="0" dirty="0">
                <a:latin typeface="Abadi Extra Light" panose="020B0204020104020204" pitchFamily="34" charset="0"/>
              </a:rPr>
              <a:t> de </a:t>
            </a:r>
            <a:r>
              <a:rPr lang="pt-BR" b="0" i="1" dirty="0" err="1">
                <a:latin typeface="Abadi Extra Light" panose="020B0204020104020204" pitchFamily="34" charset="0"/>
              </a:rPr>
              <a:t>vehicle</a:t>
            </a:r>
            <a:r>
              <a:rPr lang="pt-BR" b="0" i="1" dirty="0">
                <a:latin typeface="Abadi Extra Light" panose="020B0204020104020204" pitchFamily="34" charset="0"/>
              </a:rPr>
              <a:t>-</a:t>
            </a:r>
            <a:r>
              <a:rPr lang="pt-BR" b="0" i="1" dirty="0" err="1">
                <a:latin typeface="Abadi Extra Light" panose="020B0204020104020204" pitchFamily="34" charset="0"/>
              </a:rPr>
              <a:t>to</a:t>
            </a:r>
            <a:r>
              <a:rPr lang="pt-BR" b="0" i="1" dirty="0">
                <a:latin typeface="Abadi Extra Light" panose="020B0204020104020204" pitchFamily="34" charset="0"/>
              </a:rPr>
              <a:t>-grid </a:t>
            </a:r>
            <a:r>
              <a:rPr lang="pt-BR" b="0" dirty="0">
                <a:latin typeface="Abadi Extra Light" panose="020B0204020104020204" pitchFamily="34" charset="0"/>
              </a:rPr>
              <a:t>(V2G)</a:t>
            </a: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8727280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TOPOLOGIAS DOS INVERSORES BIDIRECIONAIS</a:t>
            </a:r>
          </a:p>
          <a:p>
            <a:endParaRPr lang="pt-BR" b="1" dirty="0">
              <a:latin typeface="Abadi Extra Light" panose="020B0204020104020204" pitchFamily="34" charset="0"/>
            </a:endParaRPr>
          </a:p>
          <a:p>
            <a:r>
              <a:rPr lang="pt-BR" b="0" dirty="0">
                <a:latin typeface="Abadi Extra Light" panose="020B0204020104020204" pitchFamily="34" charset="0"/>
              </a:rPr>
              <a:t>	Ao projetar um inversor bidirecional, é possível obter algumas topologias diferentes. A título de curiosidade, será apresentado três topologias de inversores bidirecionais e algumas características técnicas de funcionamento.</a:t>
            </a:r>
          </a:p>
          <a:p>
            <a:r>
              <a:rPr lang="pt-BR" b="0" dirty="0">
                <a:latin typeface="Abadi Extra Light" panose="020B0204020104020204" pitchFamily="34" charset="0"/>
              </a:rPr>
              <a:t>	A primeira topologia é a mais clássica, representa um inversor bidirecional trifásico que transforma sinal em corrente alternada para corrente contínua. Uma desvantagem dessa topologia é a interferência por distorções harmônicas produzidas pela carga, vibrações, ruídos e superaquecimento dos componentes.</a:t>
            </a:r>
          </a:p>
          <a:p>
            <a:endParaRPr lang="pt-BR" b="0" dirty="0">
              <a:latin typeface="Abadi Extra Light" panose="020B0204020104020204" pitchFamily="34" charset="0"/>
            </a:endParaRPr>
          </a:p>
          <a:p>
            <a:r>
              <a:rPr lang="en-US" b="0" dirty="0">
                <a:latin typeface="Abadi Extra Light" panose="020B0204020104020204" pitchFamily="34" charset="0"/>
              </a:rPr>
              <a:t>http://www.monografias.poli.ufrj.br/monografias/monopoli10023307.pdf</a:t>
            </a: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46164239"/>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dirty="0">
                <a:latin typeface="Abadi Extra Light" panose="020B0204020104020204" pitchFamily="34" charset="0"/>
              </a:rPr>
              <a:t>Várias</a:t>
            </a:r>
            <a:r>
              <a:rPr lang="pt-BR" baseline="0" dirty="0">
                <a:latin typeface="Abadi Extra Light" panose="020B0204020104020204" pitchFamily="34" charset="0"/>
              </a:rPr>
              <a:t> formas de lidar com o impacto da integração dos </a:t>
            </a:r>
            <a:r>
              <a:rPr lang="pt-BR" baseline="0" dirty="0" err="1">
                <a:latin typeface="Abadi Extra Light" panose="020B0204020104020204" pitchFamily="34" charset="0"/>
              </a:rPr>
              <a:t>VEs</a:t>
            </a:r>
            <a:r>
              <a:rPr lang="pt-BR" baseline="0" dirty="0">
                <a:latin typeface="Abadi Extra Light" panose="020B0204020104020204" pitchFamily="34" charset="0"/>
              </a:rPr>
              <a:t> na rede. </a:t>
            </a:r>
          </a:p>
          <a:p>
            <a:pPr marL="171450" indent="-171450">
              <a:buFontTx/>
              <a:buChar char="-"/>
            </a:pPr>
            <a:r>
              <a:rPr lang="da-DK" dirty="0">
                <a:latin typeface="Abadi Extra Light" panose="020B0204020104020204" pitchFamily="34" charset="0"/>
              </a:rPr>
              <a:t>Reforço na rede (poderia ser uma solução com alto custo)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latin typeface="Abadi Extra Light" panose="020B0204020104020204" pitchFamily="34" charset="0"/>
              </a:rPr>
              <a:t>Smart charging (vantagens e desafios) Adquisição</a:t>
            </a:r>
            <a:r>
              <a:rPr lang="da-DK" baseline="0" dirty="0">
                <a:latin typeface="Abadi Extra Light" panose="020B0204020104020204" pitchFamily="34" charset="0"/>
              </a:rPr>
              <a:t> de tecnologias IOT, carregadores especias, etc. </a:t>
            </a:r>
            <a:endParaRPr lang="da-DK"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418</a:t>
            </a:fld>
            <a:endParaRPr lang="es-MX"/>
          </a:p>
        </p:txBody>
      </p:sp>
    </p:spTree>
    <p:extLst>
      <p:ext uri="{BB962C8B-B14F-4D97-AF65-F5344CB8AC3E}">
        <p14:creationId xmlns:p14="http://schemas.microsoft.com/office/powerpoint/2010/main" val="3014049098"/>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TOPOLOGIAS DOS INVERSORES BIDIRECIONAIS</a:t>
            </a:r>
          </a:p>
          <a:p>
            <a:r>
              <a:rPr lang="en-US" dirty="0">
                <a:latin typeface="Abadi Extra Light" panose="020B0204020104020204" pitchFamily="34" charset="0"/>
              </a:rPr>
              <a:t> </a:t>
            </a:r>
          </a:p>
          <a:p>
            <a:r>
              <a:rPr lang="pt-BR" dirty="0">
                <a:latin typeface="Abadi Extra Light" panose="020B0204020104020204" pitchFamily="34" charset="0"/>
              </a:rPr>
              <a:t>	A segunda topologia apresenta o circuito de um conversor bidirecional CC-CC </a:t>
            </a:r>
            <a:r>
              <a:rPr lang="pt-BR" dirty="0" err="1">
                <a:latin typeface="Abadi Extra Light" panose="020B0204020104020204" pitchFamily="34" charset="0"/>
              </a:rPr>
              <a:t>buckboost</a:t>
            </a:r>
            <a:r>
              <a:rPr lang="pt-BR" dirty="0">
                <a:latin typeface="Abadi Extra Light" panose="020B0204020104020204" pitchFamily="34" charset="0"/>
              </a:rPr>
              <a:t> controlado por PWM, conectado no lado CC de uma ponte monofásica CA-CC bidirecional. Apesar de haver poucas chaves no circuito, não há isolação galvânica, ou seja, não há isolação efetiva entre as duas seções dos circuitos que compartilham o mesmo terra. Portanto, correntes indesejadas podem fluir entre as duas seções comprometendo mais uma vez a segurança.</a:t>
            </a:r>
          </a:p>
          <a:p>
            <a:endParaRPr lang="pt-BR" dirty="0">
              <a:latin typeface="Abadi Extra Light" panose="020B0204020104020204" pitchFamily="34" charset="0"/>
            </a:endParaRPr>
          </a:p>
          <a:p>
            <a:r>
              <a:rPr lang="en-US" dirty="0">
                <a:latin typeface="Abadi Extra Light" panose="020B0204020104020204" pitchFamily="34" charset="0"/>
              </a:rPr>
              <a:t>http://www.monografias.poli.ufrj.br/monografias/monopoli10023307.pdf</a:t>
            </a: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419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90462148"/>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endParaRPr lang="pt-BR"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420</a:t>
            </a:fld>
            <a:endParaRPr lang="es-MX"/>
          </a:p>
        </p:txBody>
      </p:sp>
    </p:spTree>
    <p:extLst>
      <p:ext uri="{BB962C8B-B14F-4D97-AF65-F5344CB8AC3E}">
        <p14:creationId xmlns:p14="http://schemas.microsoft.com/office/powerpoint/2010/main" val="1702938211"/>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b="1" dirty="0">
                <a:latin typeface="Abadi Extra Light" panose="020B0204020104020204" pitchFamily="34" charset="0"/>
              </a:rPr>
              <a:t>TOPOLOGIAS DOS INVERSORES BIDIRECIONAIS</a:t>
            </a:r>
          </a:p>
          <a:p>
            <a:endParaRPr lang="en-US" dirty="0">
              <a:latin typeface="Abadi Extra Light" panose="020B0204020104020204" pitchFamily="34" charset="0"/>
            </a:endParaRPr>
          </a:p>
          <a:p>
            <a:r>
              <a:rPr lang="pt-BR" dirty="0">
                <a:latin typeface="Abadi Extra Light" panose="020B0204020104020204" pitchFamily="34" charset="0"/>
              </a:rPr>
              <a:t>	Esta terceira topologia representa um inversor de dois estágios: um conversor monofásico CA-CC e uma dual-</a:t>
            </a:r>
            <a:r>
              <a:rPr lang="pt-BR" dirty="0" err="1">
                <a:latin typeface="Abadi Extra Light" panose="020B0204020104020204" pitchFamily="34" charset="0"/>
              </a:rPr>
              <a:t>active</a:t>
            </a:r>
            <a:r>
              <a:rPr lang="pt-BR" dirty="0">
                <a:latin typeface="Abadi Extra Light" panose="020B0204020104020204" pitchFamily="34" charset="0"/>
              </a:rPr>
              <a:t>-bridge (DAB) com isolação pelo transformador de alta frequência. Com este tipo de transformador, há um aumento de segurança em comparação às outras configurações e redução no tamanho do conversor. O conversor CC-CC determina a direção do fluxo de potência através do método de controle por diferença de fase entre as tensões do primário e secundário do transformador</a:t>
            </a:r>
          </a:p>
          <a:p>
            <a:endParaRPr lang="pt-BR" dirty="0">
              <a:latin typeface="Abadi Extra Light" panose="020B0204020104020204" pitchFamily="34" charset="0"/>
            </a:endParaRPr>
          </a:p>
          <a:p>
            <a:r>
              <a:rPr lang="en-US" dirty="0">
                <a:latin typeface="Abadi Extra Light" panose="020B0204020104020204" pitchFamily="34" charset="0"/>
              </a:rPr>
              <a:t>http://www.monografias.poli.ufrj.br/monografias/monopoli10023307.pdf</a:t>
            </a: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421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31326101"/>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MX" dirty="0">
                <a:latin typeface="Abadi Extra Light" panose="020B0204020104020204" pitchFamily="34" charset="0"/>
              </a:rPr>
              <a:t>https://www.youtube.com/watch?v=dowGVB-JqCQ</a:t>
            </a:r>
          </a:p>
          <a:p>
            <a:pPr marL="171450" indent="-171450">
              <a:buFontTx/>
              <a:buChar char="-"/>
            </a:pPr>
            <a:endParaRPr lang="pt-BR"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422</a:t>
            </a:fld>
            <a:endParaRPr lang="es-MX"/>
          </a:p>
        </p:txBody>
      </p:sp>
    </p:spTree>
    <p:extLst>
      <p:ext uri="{BB962C8B-B14F-4D97-AF65-F5344CB8AC3E}">
        <p14:creationId xmlns:p14="http://schemas.microsoft.com/office/powerpoint/2010/main" val="3842578106"/>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s-MX" dirty="0">
                <a:latin typeface="Abadi Extra Light" panose="020B0204020104020204" pitchFamily="34" charset="0"/>
              </a:rPr>
              <a:t>https://www.youtube.com/watch?v=dowGVB-JqCQ</a:t>
            </a:r>
          </a:p>
          <a:p>
            <a:pPr marL="171450" indent="-171450">
              <a:buFontTx/>
              <a:buChar char="-"/>
            </a:pPr>
            <a:endParaRPr lang="pt-BR"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423</a:t>
            </a:fld>
            <a:endParaRPr lang="es-MX"/>
          </a:p>
        </p:txBody>
      </p:sp>
    </p:spTree>
    <p:extLst>
      <p:ext uri="{BB962C8B-B14F-4D97-AF65-F5344CB8AC3E}">
        <p14:creationId xmlns:p14="http://schemas.microsoft.com/office/powerpoint/2010/main" val="504297112"/>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a:r>
              <a:rPr lang="pt-BR" b="1" dirty="0">
                <a:solidFill>
                  <a:srgbClr val="D82F22"/>
                </a:solidFill>
                <a:latin typeface="Abadi Extra Light" panose="020B0204020104020204" pitchFamily="34" charset="0"/>
              </a:rPr>
              <a:t>RECARGA INTELIGENTE: PERSPECTIVA ‘</a:t>
            </a:r>
            <a:r>
              <a:rPr lang="pt-BR" b="1" i="1" dirty="0">
                <a:solidFill>
                  <a:srgbClr val="D82F22"/>
                </a:solidFill>
                <a:latin typeface="Abadi Extra Light" panose="020B0204020104020204" pitchFamily="34" charset="0"/>
              </a:rPr>
              <a:t>BEHIND-THE-METER</a:t>
            </a:r>
            <a:r>
              <a:rPr lang="pt-BR" b="1" dirty="0">
                <a:solidFill>
                  <a:srgbClr val="D82F22"/>
                </a:solidFill>
                <a:latin typeface="Abadi Extra Light" panose="020B0204020104020204" pitchFamily="34" charset="0"/>
              </a:rPr>
              <a:t>’</a:t>
            </a:r>
          </a:p>
          <a:p>
            <a:pPr marL="0"/>
            <a:endParaRPr lang="pt-BR" b="1" dirty="0">
              <a:solidFill>
                <a:srgbClr val="D82F22"/>
              </a:solidFill>
              <a:latin typeface="Abadi Extra Light" panose="020B0204020104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Gestão de demanda (</a:t>
            </a:r>
            <a:r>
              <a:rPr lang="pt-BR" sz="1200" b="0" i="0" dirty="0" err="1">
                <a:latin typeface="Abadi Extra Light" panose="020B0204020104020204" pitchFamily="34" charset="0"/>
              </a:rPr>
              <a:t>Load</a:t>
            </a:r>
            <a:r>
              <a:rPr lang="pt-BR" sz="1200" b="0" i="0" dirty="0">
                <a:latin typeface="Abadi Extra Light" panose="020B0204020104020204" pitchFamily="34" charset="0"/>
              </a:rPr>
              <a:t> </a:t>
            </a:r>
            <a:r>
              <a:rPr lang="pt-BR" sz="1200" b="0" i="0" dirty="0" err="1">
                <a:latin typeface="Abadi Extra Light" panose="020B0204020104020204" pitchFamily="34" charset="0"/>
              </a:rPr>
              <a:t>Balancing</a:t>
            </a:r>
            <a:r>
              <a:rPr lang="pt-BR" sz="1200" b="0" i="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429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21734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0c586d5bc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0c586d5bc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b="1" dirty="0">
                <a:solidFill>
                  <a:srgbClr val="5FB7F3"/>
                </a:solidFill>
                <a:latin typeface="Abadi Extra Light" panose="020B0204020104020204" pitchFamily="34" charset="0"/>
              </a:rPr>
              <a:t>FLEXIBILIDADE DO SMART CHARGING</a:t>
            </a:r>
            <a:endParaRPr lang="pt-BR" b="1"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err="1">
                <a:latin typeface="Abadi Extra Light" panose="020B0204020104020204" pitchFamily="34" charset="0"/>
              </a:rPr>
              <a:t>Smart</a:t>
            </a:r>
            <a:r>
              <a:rPr lang="pt-BR" dirty="0">
                <a:latin typeface="Abadi Extra Light" panose="020B0204020104020204" pitchFamily="34" charset="0"/>
              </a:rPr>
              <a:t> </a:t>
            </a:r>
            <a:r>
              <a:rPr lang="pt-BR" dirty="0" err="1">
                <a:latin typeface="Abadi Extra Light" panose="020B0204020104020204" pitchFamily="34" charset="0"/>
              </a:rPr>
              <a:t>charging</a:t>
            </a:r>
            <a:r>
              <a:rPr lang="pt-BR" dirty="0">
                <a:latin typeface="Abadi Extra Light" panose="020B0204020104020204" pitchFamily="34" charset="0"/>
              </a:rPr>
              <a:t> ou carregamento inteligente permite traçar estratégias para alcançar maior flexibilidade no carregamento dos veículos e no uso inteligente da rede.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A figura mostra a flexibilidade e duas </a:t>
            </a:r>
            <a:r>
              <a:rPr lang="pt-BR" dirty="0" err="1">
                <a:latin typeface="Abadi Extra Light" panose="020B0204020104020204" pitchFamily="34" charset="0"/>
              </a:rPr>
              <a:t>smart</a:t>
            </a:r>
            <a:r>
              <a:rPr lang="pt-BR" dirty="0">
                <a:latin typeface="Abadi Extra Light" panose="020B0204020104020204" pitchFamily="34" charset="0"/>
              </a:rPr>
              <a:t> </a:t>
            </a:r>
            <a:r>
              <a:rPr lang="pt-BR" dirty="0" err="1">
                <a:latin typeface="Abadi Extra Light" panose="020B0204020104020204" pitchFamily="34" charset="0"/>
              </a:rPr>
              <a:t>charging</a:t>
            </a:r>
            <a:r>
              <a:rPr lang="pt-BR" dirty="0">
                <a:latin typeface="Abadi Extra Light" panose="020B0204020104020204" pitchFamily="34" charset="0"/>
              </a:rPr>
              <a:t>  que pode prover flexibilidade tanto em nível de sistema quanto em nível local.  As inovações emergentes no </a:t>
            </a:r>
            <a:r>
              <a:rPr lang="pt-BR" dirty="0" err="1">
                <a:latin typeface="Abadi Extra Light" panose="020B0204020104020204" pitchFamily="34" charset="0"/>
              </a:rPr>
              <a:t>smart</a:t>
            </a:r>
            <a:r>
              <a:rPr lang="pt-BR" dirty="0">
                <a:latin typeface="Abadi Extra Light" panose="020B0204020104020204" pitchFamily="34" charset="0"/>
              </a:rPr>
              <a:t> </a:t>
            </a:r>
            <a:r>
              <a:rPr lang="pt-BR" dirty="0" err="1">
                <a:latin typeface="Abadi Extra Light" panose="020B0204020104020204" pitchFamily="34" charset="0"/>
              </a:rPr>
              <a:t>charging</a:t>
            </a:r>
            <a:r>
              <a:rPr lang="pt-BR" dirty="0">
                <a:latin typeface="Abadi Extra Light" panose="020B0204020104020204" pitchFamily="34" charset="0"/>
              </a:rPr>
              <a:t> para veículos elétricos impactam não somente as tecnologias mas também os modelos de negócios e os marcos regulatórios,  pois tantos modelos de negócios quantos a regulação precisam se adaptar a esta nova possibilidade.</a:t>
            </a:r>
            <a:endParaRP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http://gesel.ie.ufrj.br/app/webroot/files/publications/55_gorini_2020_08_07.pdf</a:t>
            </a:r>
            <a:endParaRPr dirty="0">
              <a:latin typeface="Abadi Extra Light" panose="020B0204020104020204" pitchFamily="34" charset="0"/>
            </a:endParaRPr>
          </a:p>
        </p:txBody>
      </p:sp>
      <p:sp>
        <p:nvSpPr>
          <p:cNvPr id="428" name="Google Shape;428;ga0c586d5bc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39</a:t>
            </a:fld>
            <a:endParaRPr/>
          </a:p>
        </p:txBody>
      </p:sp>
    </p:spTree>
    <p:extLst>
      <p:ext uri="{BB962C8B-B14F-4D97-AF65-F5344CB8AC3E}">
        <p14:creationId xmlns:p14="http://schemas.microsoft.com/office/powerpoint/2010/main" val="396531212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solidFill>
                  <a:srgbClr val="D82F22"/>
                </a:solidFill>
                <a:latin typeface="Abadi Extra Light" panose="020B0204020104020204" pitchFamily="34" charset="0"/>
              </a:rPr>
              <a:t>RECARGA INTELIGENTE: PERSPECTIVA ‘</a:t>
            </a:r>
            <a:r>
              <a:rPr lang="pt-BR" b="1" i="1" dirty="0">
                <a:solidFill>
                  <a:srgbClr val="D82F22"/>
                </a:solidFill>
                <a:latin typeface="Abadi Extra Light" panose="020B0204020104020204" pitchFamily="34" charset="0"/>
              </a:rPr>
              <a:t>BEHIND-THE-METER</a:t>
            </a:r>
            <a:r>
              <a:rPr lang="pt-BR" b="1" dirty="0">
                <a:solidFill>
                  <a:srgbClr val="D82F22"/>
                </a:solidFill>
                <a:latin typeface="Abadi Extra Light" panose="020B0204020104020204" pitchFamily="34" charset="0"/>
              </a:rPr>
              <a:t>’</a:t>
            </a:r>
          </a:p>
          <a:p>
            <a:endParaRPr lang="pt-BR" b="1" dirty="0">
              <a:solidFill>
                <a:srgbClr val="D82F22"/>
              </a:solidFill>
              <a:latin typeface="Abadi Extra Light" panose="020B02040201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Otimização da geração renovável local (c/ </a:t>
            </a:r>
            <a:r>
              <a:rPr lang="pt-BR" sz="1200" b="0" i="0" dirty="0" err="1">
                <a:latin typeface="Abadi Extra Light" panose="020B0204020104020204" pitchFamily="34" charset="0"/>
              </a:rPr>
              <a:t>Load</a:t>
            </a:r>
            <a:r>
              <a:rPr lang="pt-BR" sz="1200" b="0" i="0" dirty="0">
                <a:latin typeface="Abadi Extra Light" panose="020B0204020104020204" pitchFamily="34" charset="0"/>
              </a:rPr>
              <a:t> </a:t>
            </a:r>
            <a:r>
              <a:rPr lang="pt-BR" sz="1200" b="0" i="0" dirty="0" err="1">
                <a:latin typeface="Abadi Extra Light" panose="020B0204020104020204" pitchFamily="34" charset="0"/>
              </a:rPr>
              <a:t>Shifting</a:t>
            </a:r>
            <a:r>
              <a:rPr lang="pt-BR" sz="1200" b="0" i="0" dirty="0">
                <a:latin typeface="Abadi Extra Light" panose="020B0204020104020204" pitchFamily="34" charset="0"/>
              </a:rPr>
              <a:t>)</a:t>
            </a: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27316194"/>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a:t>
            </a:r>
            <a:r>
              <a:rPr lang="pt-BR" b="1" i="1" dirty="0">
                <a:solidFill>
                  <a:srgbClr val="D82F22"/>
                </a:solidFill>
                <a:latin typeface="Abadi Extra Light" panose="020B0204020104020204" pitchFamily="34" charset="0"/>
              </a:rPr>
              <a:t>BEHIND-THE-METER</a:t>
            </a:r>
            <a:r>
              <a:rPr lang="pt-BR" b="1" dirty="0">
                <a:solidFill>
                  <a:srgbClr val="D82F22"/>
                </a:solidFill>
                <a:latin typeface="Abadi Extra Light" panose="020B0204020104020204" pitchFamily="34" charset="0"/>
              </a:rPr>
              <a:t>’</a:t>
            </a:r>
          </a:p>
          <a:p>
            <a:pPr marL="0"/>
            <a:endParaRPr lang="pt-BR" b="1" dirty="0">
              <a:solidFill>
                <a:srgbClr val="D82F22"/>
              </a:solidFill>
              <a:latin typeface="Abadi Extra Light" panose="020B0204020104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Integração com Sistema de Armazenamento Local</a:t>
            </a:r>
          </a:p>
          <a:p>
            <a:pPr marL="0"/>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8573844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a:t>
            </a:r>
            <a:r>
              <a:rPr lang="pt-BR" b="1" i="1" dirty="0">
                <a:solidFill>
                  <a:srgbClr val="D82F22"/>
                </a:solidFill>
                <a:latin typeface="Abadi Extra Light" panose="020B0204020104020204" pitchFamily="34" charset="0"/>
              </a:rPr>
              <a:t>BEHIND-THE-METER</a:t>
            </a:r>
            <a:r>
              <a:rPr lang="pt-BR" b="1" dirty="0">
                <a:solidFill>
                  <a:srgbClr val="D82F22"/>
                </a:solidFill>
                <a:latin typeface="Abadi Extra Light" panose="020B0204020104020204" pitchFamily="34" charset="0"/>
              </a:rPr>
              <a:t>’</a:t>
            </a:r>
          </a:p>
          <a:p>
            <a:pPr marL="0"/>
            <a:endParaRPr lang="pt-BR" b="1" dirty="0">
              <a:solidFill>
                <a:srgbClr val="D82F22"/>
              </a:solidFill>
              <a:latin typeface="Abadi Extra Light" panose="020B0204020104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Participação em Resposta da Demanda (V1G, V2G ...)</a:t>
            </a:r>
          </a:p>
          <a:p>
            <a:pPr marL="0"/>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1410855"/>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SISTEMA ELÉTRICO</a:t>
            </a:r>
          </a:p>
          <a:p>
            <a:endParaRPr lang="pt-BR" sz="1200" b="1" dirty="0">
              <a:solidFill>
                <a:srgbClr val="D82F22"/>
              </a:solidFill>
              <a:latin typeface="Abadi Extra Light" panose="020B0204020104020204" pitchFamily="34" charset="0"/>
            </a:endParaRPr>
          </a:p>
          <a:p>
            <a:pPr marL="0"/>
            <a:r>
              <a:rPr lang="pt-BR" sz="2400" dirty="0">
                <a:latin typeface="Abadi Extra Light" panose="020B0204020104020204" pitchFamily="34" charset="0"/>
              </a:rPr>
              <a:t>Do ponto de vista da integração com </a:t>
            </a:r>
            <a:r>
              <a:rPr lang="pt-BR" sz="2400" b="0" dirty="0">
                <a:latin typeface="Abadi Extra Light" panose="020B0204020104020204" pitchFamily="34" charset="0"/>
              </a:rPr>
              <a:t>o sistema elétrico, a recarga inteligente pode ser aplicada em cenários, tais como:</a:t>
            </a:r>
          </a:p>
          <a:p>
            <a:pPr marL="0"/>
            <a:endParaRPr lang="pt-BR" sz="2400" b="0" dirty="0">
              <a:latin typeface="Abadi Extra Light" panose="020B0204020104020204" pitchFamily="34" charset="0"/>
            </a:endParaRPr>
          </a:p>
          <a:p>
            <a:pPr marL="76200" lvl="1" indent="-342900">
              <a:spcBef>
                <a:spcPts val="1200"/>
              </a:spcBef>
              <a:buFont typeface="Arial" panose="020B0604020202020204" pitchFamily="34" charset="0"/>
              <a:buChar char="•"/>
            </a:pPr>
            <a:r>
              <a:rPr lang="pt-BR" sz="2000" b="0" dirty="0">
                <a:latin typeface="Abadi Extra Light" panose="020B0604020202020204" charset="0"/>
              </a:rPr>
              <a:t>Controle agregado de múltiplos pontos de recarga a favor de condições de operação técnica ou comercial do sistema de elétrico, .</a:t>
            </a:r>
          </a:p>
          <a:p>
            <a:pPr marL="76200" lvl="1" indent="-342900">
              <a:spcBef>
                <a:spcPts val="1200"/>
              </a:spcBef>
              <a:buFont typeface="Arial" panose="020B0604020202020204" pitchFamily="34" charset="0"/>
              <a:buChar char="•"/>
            </a:pPr>
            <a:r>
              <a:rPr lang="pt-BR" sz="2000" b="0" dirty="0">
                <a:latin typeface="Abadi Extra Light" panose="020B0604020202020204" charset="0"/>
              </a:rPr>
              <a:t>Gerenciamento para mitigação de problemas de qualidade de energia e postergação de investimentos em infraestrutura de T&amp;D.</a:t>
            </a:r>
          </a:p>
          <a:p>
            <a:pPr marL="76200" lvl="1" indent="-342900">
              <a:spcBef>
                <a:spcPts val="1200"/>
              </a:spcBef>
              <a:buFont typeface="Arial" panose="020B0604020202020204" pitchFamily="34" charset="0"/>
              <a:buChar char="•"/>
            </a:pPr>
            <a:r>
              <a:rPr lang="pt-BR" sz="2000" b="0" dirty="0">
                <a:latin typeface="Abadi Extra Light" panose="020B0604020202020204" charset="0"/>
              </a:rPr>
              <a:t>Uso das baterias dos </a:t>
            </a:r>
            <a:r>
              <a:rPr lang="pt-BR" sz="2000" b="0" dirty="0" err="1">
                <a:latin typeface="Abadi Extra Light" panose="020B0604020202020204" charset="0"/>
              </a:rPr>
              <a:t>VEs</a:t>
            </a:r>
            <a:r>
              <a:rPr lang="pt-BR" sz="2000" b="0" dirty="0">
                <a:latin typeface="Abadi Extra Light" panose="020B0604020202020204" charset="0"/>
              </a:rPr>
              <a:t> para melhor aproveitamento da geração renovável (e intermitente).</a:t>
            </a:r>
          </a:p>
          <a:p>
            <a:pPr marL="76200" lvl="1" indent="-342900">
              <a:spcBef>
                <a:spcPts val="1200"/>
              </a:spcBef>
              <a:buFont typeface="Arial" panose="020B0604020202020204" pitchFamily="34" charset="0"/>
              <a:buChar char="•"/>
            </a:pPr>
            <a:r>
              <a:rPr lang="pt-BR" sz="2000" b="0" dirty="0">
                <a:latin typeface="Abadi Extra Light" panose="020B0604020202020204" charset="0"/>
              </a:rPr>
              <a:t>Novos modelos de negócios por meio de estratégias de resposta da demanda com V2X</a:t>
            </a:r>
          </a:p>
          <a:p>
            <a:pPr marL="0">
              <a:buFont typeface="Arial" panose="020B0604020202020204" pitchFamily="34" charset="0"/>
              <a:buChar char="•"/>
            </a:pPr>
            <a:endParaRPr lang="pt-BR" b="0"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7842852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b="1" dirty="0">
                <a:solidFill>
                  <a:srgbClr val="D82F22"/>
                </a:solidFill>
                <a:latin typeface="Abadi Extra Light" panose="020B0204020104020204" pitchFamily="34" charset="0"/>
              </a:rPr>
              <a:t>RECARGA INTELIGENTE: PERSPECTIVA SISTEMA ELÉTRICO</a:t>
            </a:r>
          </a:p>
          <a:p>
            <a:pPr marL="0" lvl="0" indent="0" algn="l" rtl="0">
              <a:spcBef>
                <a:spcPts val="0"/>
              </a:spcBef>
              <a:spcAft>
                <a:spcPts val="0"/>
              </a:spcAft>
              <a:buNone/>
            </a:pPr>
            <a:endParaRPr lang="pt-BR" dirty="0">
              <a:solidFill>
                <a:srgbClr val="D82F22"/>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Conceitos e método de Recarga Inteligente vs. Flexibilidade para a rede </a:t>
            </a:r>
          </a:p>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288813"/>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b="1" dirty="0">
                <a:solidFill>
                  <a:srgbClr val="D82F22"/>
                </a:solidFill>
                <a:latin typeface="Abadi Extra Light" panose="020B0204020104020204" pitchFamily="34" charset="0"/>
              </a:rPr>
              <a:t>RECARGA INTELIGENTE: PERSPECTIVA SISTEMA ELÉTRICO</a:t>
            </a:r>
          </a:p>
          <a:p>
            <a:pPr marL="0" lvl="0" indent="0" algn="l" rtl="0">
              <a:spcBef>
                <a:spcPts val="0"/>
              </a:spcBef>
              <a:spcAft>
                <a:spcPts val="0"/>
              </a:spcAft>
              <a:buNone/>
            </a:pPr>
            <a:endParaRPr lang="pt-BR" b="1" dirty="0">
              <a:solidFill>
                <a:srgbClr val="D82F22"/>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0" i="0" dirty="0">
                <a:latin typeface="Abadi Extra Light" panose="020B0204020104020204" pitchFamily="34" charset="0"/>
              </a:rPr>
              <a:t>Integração com Geração Renovável e Intermitente na Rede Elétrica  </a:t>
            </a:r>
          </a:p>
          <a:p>
            <a:pPr marL="0" lvl="0" indent="0" algn="l" rtl="0">
              <a:spcBef>
                <a:spcPts val="0"/>
              </a:spcBef>
              <a:spcAft>
                <a:spcPts val="0"/>
              </a:spcAft>
              <a:buNone/>
            </a:pPr>
            <a:endParaRPr lang="pt-BR" b="1"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584192"/>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SISTEMA ELÉTRICO</a:t>
            </a:r>
          </a:p>
          <a:p>
            <a:pPr marL="0"/>
            <a:endParaRPr lang="pt-BR" b="0" dirty="0">
              <a:solidFill>
                <a:srgbClr val="D82F22"/>
              </a:solidFill>
              <a:latin typeface="Abadi Extra Light" panose="020B0204020104020204" pitchFamily="34" charset="0"/>
            </a:endParaRPr>
          </a:p>
          <a:p>
            <a:pPr marL="0"/>
            <a:r>
              <a:rPr lang="pt-BR" b="0" dirty="0">
                <a:solidFill>
                  <a:srgbClr val="D82F22"/>
                </a:solidFill>
                <a:latin typeface="Abadi Extra Light" panose="020B0204020104020204" pitchFamily="34" charset="0"/>
              </a:rPr>
              <a:t>Modelos</a:t>
            </a:r>
            <a:r>
              <a:rPr lang="pt-BR" b="0" baseline="0" dirty="0">
                <a:solidFill>
                  <a:srgbClr val="D82F22"/>
                </a:solidFill>
                <a:latin typeface="Abadi Extra Light" panose="020B0204020104020204" pitchFamily="34" charset="0"/>
              </a:rPr>
              <a:t> de </a:t>
            </a:r>
            <a:r>
              <a:rPr lang="pt-BR" b="0" baseline="0" dirty="0" err="1">
                <a:solidFill>
                  <a:srgbClr val="D82F22"/>
                </a:solidFill>
                <a:latin typeface="Abadi Extra Light" panose="020B0204020104020204" pitchFamily="34" charset="0"/>
              </a:rPr>
              <a:t>Smart</a:t>
            </a:r>
            <a:r>
              <a:rPr lang="pt-BR" b="0" baseline="0" dirty="0">
                <a:solidFill>
                  <a:srgbClr val="D82F22"/>
                </a:solidFill>
                <a:latin typeface="Abadi Extra Light" panose="020B0204020104020204" pitchFamily="34" charset="0"/>
              </a:rPr>
              <a:t> </a:t>
            </a:r>
            <a:r>
              <a:rPr lang="pt-BR" b="0" baseline="0" dirty="0" err="1">
                <a:solidFill>
                  <a:srgbClr val="D82F22"/>
                </a:solidFill>
                <a:latin typeface="Abadi Extra Light" panose="020B0204020104020204" pitchFamily="34" charset="0"/>
              </a:rPr>
              <a:t>Charging</a:t>
            </a:r>
            <a:endParaRPr lang="pt-BR" b="0"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7615648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a:r>
              <a:rPr lang="pt-BR" b="1" dirty="0">
                <a:solidFill>
                  <a:srgbClr val="D82F22"/>
                </a:solidFill>
                <a:latin typeface="Abadi Extra Light" panose="020B0204020104020204" pitchFamily="34" charset="0"/>
              </a:rPr>
              <a:t>RECARGA INTELIGENTE: PERSPECTIVA SISTEMA ELÉTRICO</a:t>
            </a:r>
          </a:p>
          <a:p>
            <a:pPr marL="0"/>
            <a:endParaRPr lang="pt-BR" b="0" dirty="0">
              <a:solidFill>
                <a:srgbClr val="D82F22"/>
              </a:solidFill>
              <a:latin typeface="Abadi Extra Light" panose="020B0204020104020204" pitchFamily="34" charset="0"/>
            </a:endParaRPr>
          </a:p>
          <a:p>
            <a:pPr marL="0"/>
            <a:r>
              <a:rPr lang="pt-BR" b="0" dirty="0">
                <a:solidFill>
                  <a:srgbClr val="D82F22"/>
                </a:solidFill>
                <a:latin typeface="Abadi Extra Light" panose="020B0204020104020204" pitchFamily="34" charset="0"/>
              </a:rPr>
              <a:t>Modelos</a:t>
            </a:r>
            <a:r>
              <a:rPr lang="pt-BR" b="0" baseline="0" dirty="0">
                <a:solidFill>
                  <a:srgbClr val="D82F22"/>
                </a:solidFill>
                <a:latin typeface="Abadi Extra Light" panose="020B0204020104020204" pitchFamily="34" charset="0"/>
              </a:rPr>
              <a:t> de </a:t>
            </a:r>
            <a:r>
              <a:rPr lang="pt-BR" b="0" baseline="0" dirty="0" err="1">
                <a:solidFill>
                  <a:srgbClr val="D82F22"/>
                </a:solidFill>
                <a:latin typeface="Abadi Extra Light" panose="020B0204020104020204" pitchFamily="34" charset="0"/>
              </a:rPr>
              <a:t>Smart</a:t>
            </a:r>
            <a:r>
              <a:rPr lang="pt-BR" b="0" baseline="0" dirty="0">
                <a:solidFill>
                  <a:srgbClr val="D82F22"/>
                </a:solidFill>
                <a:latin typeface="Abadi Extra Light" panose="020B0204020104020204" pitchFamily="34" charset="0"/>
              </a:rPr>
              <a:t> </a:t>
            </a:r>
            <a:r>
              <a:rPr lang="pt-BR" b="0" baseline="0" dirty="0" err="1">
                <a:solidFill>
                  <a:srgbClr val="D82F22"/>
                </a:solidFill>
                <a:latin typeface="Abadi Extra Light" panose="020B0204020104020204" pitchFamily="34" charset="0"/>
              </a:rPr>
              <a:t>Charging</a:t>
            </a:r>
            <a:endParaRPr lang="pt-BR" b="0"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551247"/>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SISTEMA ELÉTRICO</a:t>
            </a:r>
          </a:p>
          <a:p>
            <a:pPr marL="0"/>
            <a:endParaRPr lang="pt-BR" b="0" dirty="0">
              <a:solidFill>
                <a:srgbClr val="D82F22"/>
              </a:solidFill>
              <a:latin typeface="Abadi Extra Light" panose="020B0204020104020204" pitchFamily="34" charset="0"/>
            </a:endParaRPr>
          </a:p>
          <a:p>
            <a:pPr marL="0"/>
            <a:r>
              <a:rPr lang="pt-BR" b="0" dirty="0">
                <a:solidFill>
                  <a:srgbClr val="D82F22"/>
                </a:solidFill>
                <a:latin typeface="Abadi Extra Light" panose="020B0204020104020204" pitchFamily="34" charset="0"/>
              </a:rPr>
              <a:t>Serviços oferecidos</a:t>
            </a:r>
            <a:r>
              <a:rPr lang="pt-BR" b="0" baseline="0" dirty="0">
                <a:solidFill>
                  <a:srgbClr val="D82F22"/>
                </a:solidFill>
                <a:latin typeface="Abadi Extra Light" panose="020B0204020104020204" pitchFamily="34" charset="0"/>
              </a:rPr>
              <a:t> para a rede elétrica</a:t>
            </a:r>
            <a:endParaRPr lang="pt-BR" b="0"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65643739"/>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SISTEMA ELÉTRICO</a:t>
            </a:r>
          </a:p>
          <a:p>
            <a:pPr marL="0"/>
            <a:endParaRPr lang="pt-BR" b="0" dirty="0">
              <a:solidFill>
                <a:srgbClr val="D82F22"/>
              </a:solidFill>
              <a:latin typeface="Abadi Extra Light" panose="020B0204020104020204" pitchFamily="34" charset="0"/>
            </a:endParaRPr>
          </a:p>
          <a:p>
            <a:pPr marL="0"/>
            <a:r>
              <a:rPr lang="pt-BR" b="0" dirty="0">
                <a:solidFill>
                  <a:srgbClr val="D82F22"/>
                </a:solidFill>
                <a:latin typeface="Abadi Extra Light" panose="020B0204020104020204" pitchFamily="34" charset="0"/>
              </a:rPr>
              <a:t>Relação</a:t>
            </a:r>
            <a:r>
              <a:rPr lang="pt-BR" b="0" baseline="0" dirty="0">
                <a:solidFill>
                  <a:srgbClr val="D82F22"/>
                </a:solidFill>
                <a:latin typeface="Abadi Extra Light" panose="020B0204020104020204" pitchFamily="34" charset="0"/>
              </a:rPr>
              <a:t> entre atores envolvidos</a:t>
            </a:r>
          </a:p>
          <a:p>
            <a:pPr marL="0"/>
            <a:endParaRPr lang="pt-BR" b="0" baseline="0" dirty="0">
              <a:solidFill>
                <a:srgbClr val="D82F22"/>
              </a:solidFill>
              <a:latin typeface="Abadi Extra Light" panose="020B0204020104020204" pitchFamily="34" charset="0"/>
            </a:endParaRPr>
          </a:p>
          <a:p>
            <a:pPr marL="0"/>
            <a:endParaRPr lang="pt-BR" b="0" dirty="0">
              <a:latin typeface="Abadi Extra Light" panose="020B0204020104020204" pitchFamily="34" charset="0"/>
            </a:endParaRP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439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92996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9c19a21fbe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9c19a21fbe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800"/>
              </a:spcBef>
              <a:spcAft>
                <a:spcPts val="0"/>
              </a:spcAft>
              <a:buClr>
                <a:schemeClr val="dk1"/>
              </a:buClr>
              <a:buSzPts val="1100"/>
              <a:buFont typeface="Arial"/>
              <a:buNone/>
            </a:pPr>
            <a:r>
              <a:rPr lang="pt-BR" sz="1000" b="1" dirty="0">
                <a:solidFill>
                  <a:srgbClr val="000000"/>
                </a:solidFill>
                <a:highlight>
                  <a:srgbClr val="FFFFFF"/>
                </a:highlight>
                <a:latin typeface="Roboto"/>
                <a:ea typeface="Roboto"/>
                <a:cs typeface="Roboto"/>
                <a:sym typeface="Roboto"/>
              </a:rPr>
              <a:t>CONTRIBUIÇÃO DOS VES PARA A DEMANDA DE PICO</a:t>
            </a:r>
          </a:p>
          <a:p>
            <a:pPr marL="0" lvl="0" indent="0" algn="l" rtl="0">
              <a:lnSpc>
                <a:spcPct val="115000"/>
              </a:lnSpc>
              <a:spcBef>
                <a:spcPts val="1800"/>
              </a:spcBef>
              <a:spcAft>
                <a:spcPts val="0"/>
              </a:spcAft>
              <a:buClr>
                <a:schemeClr val="dk1"/>
              </a:buClr>
              <a:buSzPts val="1100"/>
              <a:buFont typeface="Arial"/>
              <a:buNone/>
            </a:pPr>
            <a:endParaRPr lang="pt-BR" sz="1000" dirty="0">
              <a:solidFill>
                <a:srgbClr val="00000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r>
              <a:rPr lang="pt-BR" sz="1000" dirty="0">
                <a:solidFill>
                  <a:srgbClr val="000000"/>
                </a:solidFill>
                <a:highlight>
                  <a:srgbClr val="FFFFFF"/>
                </a:highlight>
                <a:latin typeface="Roboto"/>
                <a:ea typeface="Roboto"/>
                <a:cs typeface="Roboto"/>
                <a:sym typeface="Roboto"/>
              </a:rPr>
              <a:t>A integração de veículos elétricos com sistemas de energia pode beneficiar ambas as partes. Equilibrar a demanda e o fornecimento de energia se tornará um desafio cada vez maior para garantir a integração da geração de energia com base em fontes renováveis variáveis e a eletrificação de diversos setores de uso final. A adoção de veículos elétricos traz implicações e oportunidades para os sistemas de energia. O gráfico mostra a contribuição dos veículos elétrico para a demanda de ponta por país e região, considerando o carregamento do veículo à tarde e à noite no cenário desenvolvido pela IEA para 2030.</a:t>
            </a:r>
          </a:p>
          <a:p>
            <a:pPr marL="0" lvl="0" indent="0" algn="l" rtl="0">
              <a:lnSpc>
                <a:spcPct val="115000"/>
              </a:lnSpc>
              <a:spcBef>
                <a:spcPts val="1800"/>
              </a:spcBef>
              <a:spcAft>
                <a:spcPts val="0"/>
              </a:spcAft>
              <a:buClr>
                <a:schemeClr val="dk1"/>
              </a:buClr>
              <a:buSzPts val="1100"/>
              <a:buFont typeface="Arial"/>
              <a:buNone/>
            </a:pPr>
            <a:endParaRPr lang="pt-BR" sz="1000" dirty="0">
              <a:solidFill>
                <a:srgbClr val="00000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r>
              <a:rPr lang="pt-BR" sz="1000" dirty="0">
                <a:solidFill>
                  <a:srgbClr val="000000"/>
                </a:solidFill>
                <a:highlight>
                  <a:srgbClr val="FFFFFF"/>
                </a:highlight>
                <a:latin typeface="Roboto"/>
                <a:ea typeface="Roboto"/>
                <a:cs typeface="Roboto"/>
                <a:sym typeface="Roboto"/>
              </a:rPr>
              <a:t>Na próxima década, o gerenciamento dos padrões de carregamento de veículos elétricos será fundamental para incentivar o carregamento em períodos de baixa demanda de eletricidade ou alta geração de eletricidade baseada em energias renováveis. Com 250 milhões de veículos elétricos nas estradas esperados até 2030, a parcela de carregamento de veículos elétricos na média da demanda noturna de pico pode chegar a 4-10% nos principais mercados de veículos elétricos (China, União Europeia e Estados Unidos), assumindo que o </a:t>
            </a:r>
            <a:r>
              <a:rPr lang="pt-BR" sz="1000" dirty="0" err="1">
                <a:solidFill>
                  <a:srgbClr val="000000"/>
                </a:solidFill>
                <a:highlight>
                  <a:srgbClr val="FFFFFF"/>
                </a:highlight>
                <a:latin typeface="Roboto"/>
                <a:ea typeface="Roboto"/>
                <a:cs typeface="Roboto"/>
                <a:sym typeface="Roboto"/>
              </a:rPr>
              <a:t>smart</a:t>
            </a:r>
            <a:r>
              <a:rPr lang="pt-BR" sz="1000" dirty="0">
                <a:solidFill>
                  <a:srgbClr val="000000"/>
                </a:solidFill>
                <a:highlight>
                  <a:srgbClr val="FFFFFF"/>
                </a:highlight>
                <a:latin typeface="Roboto"/>
                <a:ea typeface="Roboto"/>
                <a:cs typeface="Roboto"/>
                <a:sym typeface="Roboto"/>
              </a:rPr>
              <a:t> </a:t>
            </a:r>
            <a:r>
              <a:rPr lang="pt-BR" sz="1000" dirty="0" err="1">
                <a:solidFill>
                  <a:srgbClr val="000000"/>
                </a:solidFill>
                <a:highlight>
                  <a:srgbClr val="FFFFFF"/>
                </a:highlight>
                <a:latin typeface="Roboto"/>
                <a:ea typeface="Roboto"/>
                <a:cs typeface="Roboto"/>
                <a:sym typeface="Roboto"/>
              </a:rPr>
              <a:t>charging</a:t>
            </a:r>
            <a:r>
              <a:rPr lang="pt-BR" sz="1000" dirty="0">
                <a:solidFill>
                  <a:srgbClr val="000000"/>
                </a:solidFill>
                <a:highlight>
                  <a:srgbClr val="FFFFFF"/>
                </a:highlight>
                <a:latin typeface="Roboto"/>
                <a:ea typeface="Roboto"/>
                <a:cs typeface="Roboto"/>
                <a:sym typeface="Roboto"/>
              </a:rPr>
              <a:t> não é aplicado. Uma gama de opções com vários graus de complexidade pode ser aplicada para reduzir a carga de veículos elétricos na demanda de pico do sistema, diluindo assim a necessidade de atualizações para os ativos de geração, transmissão e distribuição. </a:t>
            </a:r>
          </a:p>
          <a:p>
            <a:pPr marL="0" lvl="0" indent="0" algn="l" rtl="0">
              <a:lnSpc>
                <a:spcPct val="115000"/>
              </a:lnSpc>
              <a:spcBef>
                <a:spcPts val="1800"/>
              </a:spcBef>
              <a:spcAft>
                <a:spcPts val="0"/>
              </a:spcAft>
              <a:buClr>
                <a:schemeClr val="dk1"/>
              </a:buClr>
              <a:buSzPts val="1100"/>
              <a:buFont typeface="Arial"/>
              <a:buNone/>
            </a:pPr>
            <a:endParaRPr lang="pt-BR" sz="1000" dirty="0">
              <a:solidFill>
                <a:srgbClr val="00000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r>
              <a:rPr lang="pt-BR" sz="1000" dirty="0">
                <a:solidFill>
                  <a:srgbClr val="000000"/>
                </a:solidFill>
                <a:highlight>
                  <a:srgbClr val="FFFFFF"/>
                </a:highlight>
                <a:latin typeface="Roboto"/>
                <a:ea typeface="Roboto"/>
                <a:cs typeface="Roboto"/>
                <a:sym typeface="Roboto"/>
              </a:rPr>
              <a:t>Não apenas existem meios para aliviar o impacto potencialmente negativo do carregamento de veículos elétricos nos sistemas de energia, mas os 16.000 </a:t>
            </a:r>
            <a:r>
              <a:rPr lang="pt-BR" sz="1000" dirty="0" err="1">
                <a:solidFill>
                  <a:srgbClr val="000000"/>
                </a:solidFill>
                <a:highlight>
                  <a:srgbClr val="FFFFFF"/>
                </a:highlight>
                <a:latin typeface="Roboto"/>
                <a:ea typeface="Roboto"/>
                <a:cs typeface="Roboto"/>
                <a:sym typeface="Roboto"/>
              </a:rPr>
              <a:t>GWh</a:t>
            </a:r>
            <a:r>
              <a:rPr lang="pt-BR" sz="1000" dirty="0">
                <a:solidFill>
                  <a:srgbClr val="000000"/>
                </a:solidFill>
                <a:highlight>
                  <a:srgbClr val="FFFFFF"/>
                </a:highlight>
                <a:latin typeface="Roboto"/>
                <a:ea typeface="Roboto"/>
                <a:cs typeface="Roboto"/>
                <a:sym typeface="Roboto"/>
              </a:rPr>
              <a:t> de energia que podem ser armazenados em baterias de veículos elétricos podem fornecer ativamente energia para a rede em tempos adequados por meio de soluções de veículo para grade (V2G). </a:t>
            </a:r>
          </a:p>
          <a:p>
            <a:pPr marL="0" lvl="0" indent="0" algn="l" rtl="0">
              <a:lnSpc>
                <a:spcPct val="115000"/>
              </a:lnSpc>
              <a:spcBef>
                <a:spcPts val="1800"/>
              </a:spcBef>
              <a:spcAft>
                <a:spcPts val="0"/>
              </a:spcAft>
              <a:buClr>
                <a:schemeClr val="dk1"/>
              </a:buClr>
              <a:buSzPts val="1100"/>
              <a:buFont typeface="Arial"/>
              <a:buNone/>
            </a:pPr>
            <a:endParaRPr lang="pt-BR" sz="1000" dirty="0">
              <a:solidFill>
                <a:srgbClr val="000000"/>
              </a:solidFill>
              <a:highlight>
                <a:srgbClr val="FFFFFF"/>
              </a:highlight>
              <a:latin typeface="Roboto"/>
              <a:ea typeface="Roboto"/>
              <a:cs typeface="Roboto"/>
              <a:sym typeface="Roboto"/>
            </a:endParaRPr>
          </a:p>
          <a:p>
            <a:pPr marL="304800" lvl="0" indent="0" algn="l" rtl="0">
              <a:lnSpc>
                <a:spcPct val="115000"/>
              </a:lnSpc>
              <a:spcBef>
                <a:spcPts val="1800"/>
              </a:spcBef>
              <a:spcAft>
                <a:spcPts val="0"/>
              </a:spcAft>
              <a:buClr>
                <a:schemeClr val="dk1"/>
              </a:buClr>
              <a:buSzPts val="1100"/>
              <a:buFont typeface="Arial"/>
              <a:buNone/>
            </a:pPr>
            <a:endParaRPr lang="pt-BR" sz="1000" dirty="0">
              <a:solidFill>
                <a:srgbClr val="000000"/>
              </a:solidFill>
              <a:highlight>
                <a:srgbClr val="FFFFFF"/>
              </a:highlight>
              <a:latin typeface="Roboto"/>
              <a:ea typeface="Roboto"/>
              <a:cs typeface="Roboto"/>
              <a:sym typeface="Roboto"/>
            </a:endParaRPr>
          </a:p>
          <a:p>
            <a:pPr marL="304800" lvl="0" indent="0" algn="l" rtl="0">
              <a:lnSpc>
                <a:spcPct val="115000"/>
              </a:lnSpc>
              <a:spcBef>
                <a:spcPts val="1800"/>
              </a:spcBef>
              <a:spcAft>
                <a:spcPts val="0"/>
              </a:spcAft>
              <a:buClr>
                <a:schemeClr val="dk1"/>
              </a:buClr>
              <a:buSzPts val="1100"/>
              <a:buFont typeface="Arial"/>
              <a:buNone/>
            </a:pPr>
            <a:endParaRPr sz="1000" dirty="0">
              <a:solidFill>
                <a:srgbClr val="000000"/>
              </a:solidFill>
              <a:highlight>
                <a:srgbClr val="FFFFFF"/>
              </a:highlight>
              <a:latin typeface="Roboto"/>
              <a:ea typeface="Roboto"/>
              <a:cs typeface="Roboto"/>
              <a:sym typeface="Roboto"/>
            </a:endParaRPr>
          </a:p>
          <a:p>
            <a:pPr marL="0" lvl="0" indent="0" algn="l" rtl="0">
              <a:spcBef>
                <a:spcPts val="1800"/>
              </a:spcBef>
              <a:spcAft>
                <a:spcPts val="0"/>
              </a:spcAft>
              <a:buNone/>
            </a:pPr>
            <a:endParaRPr dirty="0">
              <a:latin typeface="Abadi Extra Light" panose="020B0204020104020204" pitchFamily="34" charset="0"/>
            </a:endParaRPr>
          </a:p>
        </p:txBody>
      </p:sp>
      <p:sp>
        <p:nvSpPr>
          <p:cNvPr id="435" name="Google Shape;435;g9c19a21fbe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40</a:t>
            </a:fld>
            <a:endParaRPr/>
          </a:p>
        </p:txBody>
      </p:sp>
    </p:spTree>
    <p:extLst>
      <p:ext uri="{BB962C8B-B14F-4D97-AF65-F5344CB8AC3E}">
        <p14:creationId xmlns:p14="http://schemas.microsoft.com/office/powerpoint/2010/main" val="4191583686"/>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RECARGA INTELIGENTE: PERSPECTIVA SISTEMA ELÉTRICO</a:t>
            </a:r>
          </a:p>
          <a:p>
            <a:pPr marL="0"/>
            <a:endParaRPr lang="pt-BR" b="0" dirty="0">
              <a:solidFill>
                <a:srgbClr val="D82F22"/>
              </a:solidFill>
              <a:latin typeface="Abadi Extra Light" panose="020B0204020104020204" pitchFamily="34" charset="0"/>
            </a:endParaRPr>
          </a:p>
          <a:p>
            <a:pPr marL="0"/>
            <a:r>
              <a:rPr lang="pt-BR" b="0" dirty="0">
                <a:solidFill>
                  <a:srgbClr val="D82F22"/>
                </a:solidFill>
                <a:latin typeface="Abadi Extra Light" panose="020B0204020104020204" pitchFamily="34" charset="0"/>
              </a:rPr>
              <a:t>Possíveis</a:t>
            </a:r>
            <a:r>
              <a:rPr lang="pt-BR" b="0" baseline="0" dirty="0">
                <a:solidFill>
                  <a:srgbClr val="D82F22"/>
                </a:solidFill>
                <a:latin typeface="Abadi Extra Light" panose="020B0204020104020204" pitchFamily="34" charset="0"/>
              </a:rPr>
              <a:t> fluxos de receitas</a:t>
            </a:r>
          </a:p>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440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29132377"/>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35201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pt-BR" dirty="0">
                <a:latin typeface="Abadi Extra Light" panose="020B0204020104020204" pitchFamily="34" charset="0"/>
              </a:rPr>
              <a:t>BM</a:t>
            </a:r>
            <a:r>
              <a:rPr lang="pt-BR" baseline="0" dirty="0">
                <a:latin typeface="Abadi Extra Light" panose="020B0204020104020204" pitchFamily="34" charset="0"/>
              </a:rPr>
              <a:t> 1 -&gt; </a:t>
            </a:r>
            <a:r>
              <a:rPr lang="pt-BR" baseline="0" dirty="0" err="1">
                <a:latin typeface="Abadi Extra Light" panose="020B0204020104020204" pitchFamily="34" charset="0"/>
              </a:rPr>
              <a:t>Porfolio</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2 -&gt; </a:t>
            </a:r>
            <a:r>
              <a:rPr lang="pt-BR" baseline="0" dirty="0" err="1">
                <a:latin typeface="Abadi Extra Light" panose="020B0204020104020204" pitchFamily="34" charset="0"/>
              </a:rPr>
              <a:t>Specialist</a:t>
            </a:r>
            <a:r>
              <a:rPr lang="pt-BR" baseline="0" dirty="0">
                <a:latin typeface="Abadi Extra Light" panose="020B0204020104020204" pitchFamily="34" charset="0"/>
              </a:rPr>
              <a:t> </a:t>
            </a:r>
            <a:r>
              <a:rPr lang="pt-BR" baseline="0" dirty="0" err="1">
                <a:latin typeface="Abadi Extra Light" panose="020B0204020104020204" pitchFamily="34" charset="0"/>
              </a:rPr>
              <a:t>orfolio</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1 -&gt; The network </a:t>
            </a:r>
            <a:r>
              <a:rPr lang="pt-BR" baseline="0" dirty="0" err="1">
                <a:latin typeface="Abadi Extra Light" panose="020B0204020104020204" pitchFamily="34" charset="0"/>
              </a:rPr>
              <a:t>Optimiser</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1 -&gt; Energy </a:t>
            </a:r>
            <a:r>
              <a:rPr lang="pt-BR" baseline="0" dirty="0" err="1">
                <a:latin typeface="Abadi Extra Light" panose="020B0204020104020204" pitchFamily="34" charset="0"/>
              </a:rPr>
              <a:t>supplier</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pt-BR" baseline="0"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baseline="0" dirty="0">
                <a:latin typeface="Abadi Extra Light" panose="020B0204020104020204" pitchFamily="34" charset="0"/>
              </a:rPr>
              <a:t>Fonte FKA – GIZ  TRAINING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latin typeface="Abadi Extra Light" panose="020B0204020104020204" pitchFamily="34" charset="0"/>
            </a:endParaRPr>
          </a:p>
          <a:p>
            <a:pPr marL="171450" indent="-171450">
              <a:buFontTx/>
              <a:buChar char="-"/>
            </a:pPr>
            <a:endParaRPr lang="pt-BR"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442</a:t>
            </a:fld>
            <a:endParaRPr lang="es-MX"/>
          </a:p>
        </p:txBody>
      </p:sp>
    </p:spTree>
    <p:extLst>
      <p:ext uri="{BB962C8B-B14F-4D97-AF65-F5344CB8AC3E}">
        <p14:creationId xmlns:p14="http://schemas.microsoft.com/office/powerpoint/2010/main" val="2332616051"/>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pt-BR" dirty="0">
                <a:latin typeface="Abadi Extra Light" panose="020B0204020104020204" pitchFamily="34" charset="0"/>
              </a:rPr>
              <a:t>BM</a:t>
            </a:r>
            <a:r>
              <a:rPr lang="pt-BR" baseline="0" dirty="0">
                <a:latin typeface="Abadi Extra Light" panose="020B0204020104020204" pitchFamily="34" charset="0"/>
              </a:rPr>
              <a:t> 1 -&gt; </a:t>
            </a:r>
            <a:r>
              <a:rPr lang="pt-BR" baseline="0" dirty="0" err="1">
                <a:latin typeface="Abadi Extra Light" panose="020B0204020104020204" pitchFamily="34" charset="0"/>
              </a:rPr>
              <a:t>Porfolio</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2 -&gt; </a:t>
            </a:r>
            <a:r>
              <a:rPr lang="pt-BR" baseline="0" dirty="0" err="1">
                <a:latin typeface="Abadi Extra Light" panose="020B0204020104020204" pitchFamily="34" charset="0"/>
              </a:rPr>
              <a:t>Specialist</a:t>
            </a:r>
            <a:r>
              <a:rPr lang="pt-BR" baseline="0" dirty="0">
                <a:latin typeface="Abadi Extra Light" panose="020B0204020104020204" pitchFamily="34" charset="0"/>
              </a:rPr>
              <a:t> </a:t>
            </a:r>
            <a:r>
              <a:rPr lang="pt-BR" baseline="0" dirty="0" err="1">
                <a:latin typeface="Abadi Extra Light" panose="020B0204020104020204" pitchFamily="34" charset="0"/>
              </a:rPr>
              <a:t>orfolio</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1 -&gt; The network </a:t>
            </a:r>
            <a:r>
              <a:rPr lang="pt-BR" baseline="0" dirty="0" err="1">
                <a:latin typeface="Abadi Extra Light" panose="020B0204020104020204" pitchFamily="34" charset="0"/>
              </a:rPr>
              <a:t>Optimiser</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dirty="0">
                <a:latin typeface="Abadi Extra Light" panose="020B0204020104020204" pitchFamily="34" charset="0"/>
              </a:rPr>
              <a:t>BM</a:t>
            </a:r>
            <a:r>
              <a:rPr lang="pt-BR" baseline="0" dirty="0">
                <a:latin typeface="Abadi Extra Light" panose="020B0204020104020204" pitchFamily="34" charset="0"/>
              </a:rPr>
              <a:t> 1 -&gt; Energy </a:t>
            </a:r>
            <a:r>
              <a:rPr lang="pt-BR" baseline="0" dirty="0" err="1">
                <a:latin typeface="Abadi Extra Light" panose="020B0204020104020204" pitchFamily="34" charset="0"/>
              </a:rPr>
              <a:t>supplier</a:t>
            </a:r>
            <a:r>
              <a:rPr lang="pt-BR" baseline="0" dirty="0">
                <a:latin typeface="Abadi Extra Light" panose="020B0204020104020204" pitchFamily="34" charset="0"/>
              </a:rPr>
              <a:t> player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pt-BR" baseline="0" dirty="0">
              <a:latin typeface="Abadi Extra Light" panose="020B0204020104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t-BR" baseline="0" dirty="0">
                <a:latin typeface="Abadi Extra Light" panose="020B0204020104020204" pitchFamily="34" charset="0"/>
              </a:rPr>
              <a:t>Fonte FKA – GIZ  TRAINING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pt-BR" baseline="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latin typeface="Abadi Extra Light" panose="020B0204020104020204" pitchFamily="34" charset="0"/>
            </a:endParaRPr>
          </a:p>
          <a:p>
            <a:pPr marL="171450" indent="-171450">
              <a:buFontTx/>
              <a:buChar char="-"/>
            </a:pPr>
            <a:endParaRPr lang="pt-BR"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a:p>
            <a:pPr marL="171450" indent="-171450">
              <a:buFontTx/>
              <a:buChar char="-"/>
            </a:pPr>
            <a:endParaRPr lang="es-MX" dirty="0">
              <a:latin typeface="Abadi Extra Light" panose="020B0204020104020204" pitchFamily="34" charset="0"/>
            </a:endParaRPr>
          </a:p>
        </p:txBody>
      </p:sp>
      <p:sp>
        <p:nvSpPr>
          <p:cNvPr id="4" name="Marcador de número de diapositiva 3"/>
          <p:cNvSpPr>
            <a:spLocks noGrp="1"/>
          </p:cNvSpPr>
          <p:nvPr>
            <p:ph type="sldNum" sz="quarter" idx="10"/>
          </p:nvPr>
        </p:nvSpPr>
        <p:spPr/>
        <p:txBody>
          <a:bodyPr/>
          <a:lstStyle/>
          <a:p>
            <a:fld id="{FF1F5451-0C8A-432D-8FD7-791CF0A55ED1}" type="slidenum">
              <a:rPr lang="es-MX" smtClean="0"/>
              <a:t>443</a:t>
            </a:fld>
            <a:endParaRPr lang="es-MX"/>
          </a:p>
        </p:txBody>
      </p:sp>
    </p:spTree>
    <p:extLst>
      <p:ext uri="{BB962C8B-B14F-4D97-AF65-F5344CB8AC3E}">
        <p14:creationId xmlns:p14="http://schemas.microsoft.com/office/powerpoint/2010/main" val="1926089677"/>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446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162888641"/>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447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62213157"/>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solidFill>
                  <a:srgbClr val="D82F22"/>
                </a:solidFill>
                <a:latin typeface="Abadi Extra Light" panose="020B0204020104020204" pitchFamily="34" charset="0"/>
              </a:rPr>
              <a:t>REDUÇÃO DE EMISSÕES COM VEÍCULOS ELÉTRICOS</a:t>
            </a:r>
          </a:p>
          <a:p>
            <a:pPr marL="0"/>
            <a:endParaRPr lang="pt-BR" b="1" dirty="0">
              <a:solidFill>
                <a:srgbClr val="D82F22"/>
              </a:solidFill>
              <a:latin typeface="Abadi Extra Light" panose="020B0204020104020204" pitchFamily="34" charset="0"/>
            </a:endParaRPr>
          </a:p>
          <a:p>
            <a:pPr marL="0"/>
            <a:endParaRPr lang="pt-BR" b="1" dirty="0">
              <a:latin typeface="Abadi Extra Light" panose="020B0204020104020204" pitchFamily="34" charset="0"/>
            </a:endParaRPr>
          </a:p>
          <a:p>
            <a:pPr marL="0"/>
            <a:r>
              <a:rPr lang="pt-BR" b="0" dirty="0">
                <a:latin typeface="Abadi Extra Light" panose="020B0204020104020204" pitchFamily="34" charset="0"/>
              </a:rPr>
              <a:t>REFERÊNCIAS:</a:t>
            </a:r>
          </a:p>
          <a:p>
            <a:pPr marL="0"/>
            <a:endParaRPr lang="pt-BR" b="0" dirty="0">
              <a:latin typeface="Abadi Extra Light" panose="020B0204020104020204" pitchFamily="34" charset="0"/>
            </a:endParaRPr>
          </a:p>
          <a:p>
            <a:pPr marL="0">
              <a:buFont typeface="Arial" panose="020B0604020202020204" pitchFamily="34" charset="0"/>
              <a:buChar char="•"/>
            </a:pPr>
            <a:r>
              <a:rPr lang="pt-BR" b="0" dirty="0">
                <a:latin typeface="Abadi Extra Light" panose="020B0204020104020204" pitchFamily="34" charset="0"/>
              </a:rPr>
              <a:t>Transportenvironment.org</a:t>
            </a:r>
          </a:p>
          <a:p>
            <a:pPr marL="0">
              <a:buFont typeface="Arial" panose="020B0604020202020204" pitchFamily="34" charset="0"/>
              <a:buChar char="•"/>
            </a:pPr>
            <a:r>
              <a:rPr lang="pt-BR" b="0" dirty="0">
                <a:latin typeface="Abadi Extra Light" panose="020B0204020104020204" pitchFamily="34" charset="0"/>
              </a:rPr>
              <a:t>https://www.euractiv.com/section/electric-cars/opinion/are-electric-vehicles-cleaner-the-evidence-points-firmly-in-one-direction/</a:t>
            </a:r>
          </a:p>
          <a:p>
            <a:pPr marL="0"/>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448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04788523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latin typeface="Abadi Extra Light" panose="020B0204020104020204" pitchFamily="34" charset="0"/>
              </a:rPr>
              <a:t>EMPREGOS NO MERCADO DE ELETROMOBILIDADE</a:t>
            </a:r>
          </a:p>
          <a:p>
            <a:pPr marL="0"/>
            <a:endParaRPr lang="pt-BR" b="1" dirty="0">
              <a:latin typeface="Abadi Extra Light" panose="020B0204020104020204" pitchFamily="34" charset="0"/>
            </a:endParaRPr>
          </a:p>
          <a:p>
            <a:pPr marL="0"/>
            <a:endParaRPr lang="pt-BR" b="1" dirty="0">
              <a:latin typeface="Abadi Extra Light" panose="020B0204020104020204" pitchFamily="34" charset="0"/>
            </a:endParaRPr>
          </a:p>
          <a:p>
            <a:pPr marL="0"/>
            <a:r>
              <a:rPr lang="pt-BR" b="0" dirty="0">
                <a:latin typeface="Abadi Extra Light" panose="020B0204020104020204" pitchFamily="34" charset="0"/>
              </a:rPr>
              <a:t>REFERÊNCIAS:</a:t>
            </a:r>
          </a:p>
          <a:p>
            <a:pPr marL="0"/>
            <a:endParaRPr lang="pt-BR" b="0" dirty="0">
              <a:latin typeface="Abadi Extra Light" panose="020B0204020104020204" pitchFamily="34" charset="0"/>
            </a:endParaRPr>
          </a:p>
          <a:p>
            <a:pPr marL="0">
              <a:buFont typeface="Arial" panose="020B0604020202020204" pitchFamily="34" charset="0"/>
              <a:buChar char="•"/>
            </a:pPr>
            <a:r>
              <a:rPr lang="pt-BR" b="0" dirty="0">
                <a:latin typeface="Abadi Extra Light" panose="020B0204020104020204" pitchFamily="34" charset="0"/>
              </a:rPr>
              <a:t>Transportenvironment.org</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449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16213957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latin typeface="Abadi Extra Light" panose="020B0204020104020204" pitchFamily="34" charset="0"/>
              </a:rPr>
              <a:t>IMPACTO DA ELETROMOBILIDADE NA SAÚDE</a:t>
            </a:r>
          </a:p>
          <a:p>
            <a:pPr marL="0"/>
            <a:endParaRPr lang="pt-BR" b="1" dirty="0">
              <a:latin typeface="Abadi Extra Light" panose="020B0204020104020204" pitchFamily="34" charset="0"/>
            </a:endParaRPr>
          </a:p>
          <a:p>
            <a:pPr marL="0"/>
            <a:endParaRPr lang="pt-BR" b="0" dirty="0">
              <a:latin typeface="Abadi Extra Light" panose="020B0204020104020204" pitchFamily="34" charset="0"/>
            </a:endParaRPr>
          </a:p>
          <a:p>
            <a:pPr marL="0"/>
            <a:r>
              <a:rPr lang="pt-BR" b="0" dirty="0">
                <a:latin typeface="Abadi Extra Light" panose="020B0204020104020204" pitchFamily="34" charset="0"/>
              </a:rPr>
              <a:t>REFERÊNCIAS:</a:t>
            </a:r>
          </a:p>
          <a:p>
            <a:pPr marL="0"/>
            <a:endParaRPr lang="pt-BR" b="0" dirty="0">
              <a:latin typeface="Abadi Extra Light" panose="020B0204020104020204" pitchFamily="34" charset="0"/>
            </a:endParaRPr>
          </a:p>
          <a:p>
            <a:pPr marL="0">
              <a:buFont typeface="Arial" panose="020B0604020202020204" pitchFamily="34" charset="0"/>
              <a:buChar char="•"/>
            </a:pPr>
            <a:r>
              <a:rPr lang="pt-BR" b="0" dirty="0">
                <a:latin typeface="Abadi Extra Light" panose="020B0204020104020204" pitchFamily="34" charset="0"/>
              </a:rPr>
              <a:t>https://www.lung.org/clean-air/electric-vehicle-report</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450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637492661"/>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3bc2e415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a3bc2e415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e Regulamentos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Normas e regulamentos são instrumentos norteadores que se diferem no que tange seus objetivos, obrigatoriedade e responsáveis. Sendo: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b="0" cap="none" baseline="0" dirty="0">
              <a:latin typeface="Abadi Extra Light" panose="020B0204020104020204" pitchFamily="34" charset="0"/>
            </a:endParaRPr>
          </a:p>
          <a:p>
            <a:pPr marL="171450" marR="0" lvl="0" indent="-171450" algn="just" defTabSz="914400" rtl="0" eaLnBrk="1" fontAlgn="auto" latinLnBrk="0" hangingPunct="1">
              <a:lnSpc>
                <a:spcPct val="100000"/>
              </a:lnSpc>
              <a:spcBef>
                <a:spcPts val="0"/>
              </a:spcBef>
              <a:spcAft>
                <a:spcPts val="0"/>
              </a:spcAft>
              <a:buClrTx/>
              <a:buSzTx/>
              <a:tabLst/>
              <a:defRPr/>
            </a:pPr>
            <a:r>
              <a:rPr lang="pt-BR" sz="1200" b="1" i="0" u="none" strike="noStrike" cap="none" dirty="0">
                <a:solidFill>
                  <a:srgbClr val="000000"/>
                </a:solidFill>
                <a:effectLst/>
                <a:latin typeface="Arial"/>
                <a:ea typeface="Arial"/>
                <a:cs typeface="Arial"/>
                <a:sym typeface="Arial"/>
              </a:rPr>
              <a:t>Norma: </a:t>
            </a:r>
            <a:r>
              <a:rPr lang="pt-BR" sz="1200" b="0" i="0" u="none" strike="noStrike" cap="none" dirty="0">
                <a:solidFill>
                  <a:srgbClr val="000000"/>
                </a:solidFill>
                <a:effectLst/>
                <a:latin typeface="Arial"/>
                <a:ea typeface="Arial"/>
                <a:cs typeface="Arial"/>
                <a:sym typeface="Arial"/>
              </a:rPr>
              <a:t>Documento aprovado por uma instituição reconhecida, que prevê, para uso comum e repetido, regras, diretrizes ou características para os produtos ou processos e métodos de produção conexos, e cuja observância não é obrigatória. Também, pode incluir prescrições em matéria de terminologia, símbolos, embalagem, marcação ou etiquetagem aplicáveis a um produto, processo ou método de produção, ou tratar exclusivamente delas.</a:t>
            </a:r>
          </a:p>
          <a:p>
            <a:pPr marL="171450" marR="0" lvl="0" indent="-171450" algn="just" defTabSz="914400" rtl="0" eaLnBrk="1" fontAlgn="auto" latinLnBrk="0" hangingPunct="1">
              <a:lnSpc>
                <a:spcPct val="100000"/>
              </a:lnSpc>
              <a:spcBef>
                <a:spcPts val="0"/>
              </a:spcBef>
              <a:spcAft>
                <a:spcPts val="0"/>
              </a:spcAft>
              <a:buClrTx/>
              <a:buSzTx/>
              <a:tabLst/>
              <a:defRPr/>
            </a:pPr>
            <a:r>
              <a:rPr lang="pt-BR" sz="1200" b="1" i="0" u="none" strike="noStrike" cap="none" dirty="0">
                <a:solidFill>
                  <a:srgbClr val="000000"/>
                </a:solidFill>
                <a:effectLst/>
                <a:latin typeface="Arial"/>
                <a:ea typeface="Arial"/>
                <a:cs typeface="Arial"/>
                <a:sym typeface="Arial"/>
              </a:rPr>
              <a:t>Regulamento: </a:t>
            </a:r>
            <a:r>
              <a:rPr lang="pt-BR" sz="1200" b="0" i="0" u="none" strike="noStrike" cap="none" dirty="0">
                <a:solidFill>
                  <a:srgbClr val="000000"/>
                </a:solidFill>
                <a:effectLst/>
                <a:latin typeface="Arial"/>
                <a:ea typeface="Arial"/>
                <a:cs typeface="Arial"/>
                <a:sym typeface="Arial"/>
              </a:rPr>
              <a:t>Documento em que se estabelecem as características de um produto ou os processos e métodos de produção com elas relacionados, incluindo as disposições administrativas aplicáveis, e cuja observância é obrigatória. Também, pode incluir prescrições em matéria de terminologia, símbolos, embalagem, marcação ou etiquetagem aplicáveis a um produto, processo ou método de produção, ou tratar exclusivamente delas.</a:t>
            </a:r>
          </a:p>
          <a:p>
            <a:pPr marL="171450" marR="0" lvl="0" indent="-171450" algn="just" defTabSz="914400" rtl="0" eaLnBrk="1" fontAlgn="auto" latinLnBrk="0" hangingPunct="1">
              <a:lnSpc>
                <a:spcPct val="100000"/>
              </a:lnSpc>
              <a:spcBef>
                <a:spcPts val="0"/>
              </a:spcBef>
              <a:spcAft>
                <a:spcPts val="0"/>
              </a:spcAft>
              <a:buClrTx/>
              <a:buSzTx/>
              <a:tabLst/>
              <a:defRPr/>
            </a:pPr>
            <a:endParaRPr lang="pt-BR" sz="1200" b="0" i="0" u="none" strike="noStrike" cap="none" dirty="0">
              <a:solidFill>
                <a:srgbClr val="000000"/>
              </a:solidFill>
              <a:effectLst/>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None/>
              <a:tabLst/>
              <a:defRPr/>
            </a:pPr>
            <a:r>
              <a:rPr lang="pt-BR" sz="1200" b="0" i="0" u="none" strike="noStrike" cap="none" dirty="0">
                <a:solidFill>
                  <a:srgbClr val="000000"/>
                </a:solidFill>
                <a:effectLst/>
                <a:latin typeface="Arial"/>
                <a:ea typeface="Arial"/>
                <a:cs typeface="Arial"/>
                <a:sym typeface="Arial"/>
              </a:rPr>
              <a:t>Uma </a:t>
            </a:r>
            <a:r>
              <a:rPr lang="pt-BR" sz="1200" b="1" i="0" u="none" strike="noStrike" cap="none" dirty="0">
                <a:solidFill>
                  <a:srgbClr val="000000"/>
                </a:solidFill>
                <a:effectLst/>
                <a:latin typeface="Arial"/>
                <a:ea typeface="Arial"/>
                <a:cs typeface="Arial"/>
                <a:sym typeface="Arial"/>
              </a:rPr>
              <a:t>norma técnica </a:t>
            </a:r>
            <a:r>
              <a:rPr lang="pt-BR" sz="1200" b="0" i="0" u="none" strike="noStrike" cap="none" dirty="0">
                <a:solidFill>
                  <a:srgbClr val="000000"/>
                </a:solidFill>
                <a:effectLst/>
                <a:latin typeface="Arial"/>
                <a:ea typeface="Arial"/>
                <a:cs typeface="Arial"/>
                <a:sym typeface="Arial"/>
              </a:rPr>
              <a:t>pode ser entendida como um complemento para um </a:t>
            </a:r>
            <a:r>
              <a:rPr lang="pt-BR" sz="1200" b="1" i="0" u="none" strike="noStrike" cap="none" dirty="0">
                <a:solidFill>
                  <a:srgbClr val="000000"/>
                </a:solidFill>
                <a:effectLst/>
                <a:latin typeface="Arial"/>
                <a:ea typeface="Arial"/>
                <a:cs typeface="Arial"/>
                <a:sym typeface="Arial"/>
              </a:rPr>
              <a:t>regulamento</a:t>
            </a:r>
            <a:r>
              <a:rPr lang="pt-BR" sz="1200" b="0" i="0" u="none" strike="noStrike" cap="none" dirty="0">
                <a:solidFill>
                  <a:srgbClr val="000000"/>
                </a:solidFill>
                <a:effectLst/>
                <a:latin typeface="Arial"/>
                <a:ea typeface="Arial"/>
                <a:cs typeface="Arial"/>
                <a:sym typeface="Arial"/>
              </a:rPr>
              <a:t>, pois uma diz o que fazer e a outra o como fazer. Atualmente as normas </a:t>
            </a:r>
            <a:r>
              <a:rPr lang="pt-BR" sz="1200" b="1" i="0" u="none" strike="noStrike" cap="none" dirty="0">
                <a:solidFill>
                  <a:srgbClr val="000000"/>
                </a:solidFill>
                <a:effectLst/>
                <a:latin typeface="Arial"/>
                <a:ea typeface="Arial"/>
                <a:cs typeface="Arial"/>
                <a:sym typeface="Arial"/>
              </a:rPr>
              <a:t>regulamentadoras</a:t>
            </a:r>
            <a:r>
              <a:rPr lang="pt-BR" sz="1200" b="0" i="0" u="none" strike="noStrike" cap="none" dirty="0">
                <a:solidFill>
                  <a:srgbClr val="000000"/>
                </a:solidFill>
                <a:effectLst/>
                <a:latin typeface="Arial"/>
                <a:ea typeface="Arial"/>
                <a:cs typeface="Arial"/>
                <a:sym typeface="Arial"/>
              </a:rPr>
              <a:t> tem na sua elaboração ou mesmo na sua revisão a premissa de indicar sempre as </a:t>
            </a:r>
            <a:r>
              <a:rPr lang="pt-BR" sz="1200" b="1" i="0" u="none" strike="noStrike" cap="none" dirty="0">
                <a:solidFill>
                  <a:srgbClr val="000000"/>
                </a:solidFill>
                <a:effectLst/>
                <a:latin typeface="Arial"/>
                <a:ea typeface="Arial"/>
                <a:cs typeface="Arial"/>
                <a:sym typeface="Arial"/>
              </a:rPr>
              <a:t>normas técnicas </a:t>
            </a:r>
            <a:r>
              <a:rPr lang="pt-BR" sz="1200" b="0" i="0" u="none" strike="noStrike" cap="none" dirty="0">
                <a:solidFill>
                  <a:srgbClr val="000000"/>
                </a:solidFill>
                <a:effectLst/>
                <a:latin typeface="Arial"/>
                <a:ea typeface="Arial"/>
                <a:cs typeface="Arial"/>
                <a:sym typeface="Arial"/>
              </a:rPr>
              <a:t>como experiência para a execução de alguma atividade, deixando a cargo da sociedade com suas boas práticas a responsabilidade da garantia da segurança e da saúde. Foi assim com a revisão do texto da NR-10 que em vários trechos indica as normas da ABNT como forma de obtenção da boa prática.</a:t>
            </a:r>
          </a:p>
          <a:p>
            <a:pPr marL="0" marR="0" lvl="0" indent="0" algn="just" defTabSz="914400" rtl="0" eaLnBrk="1" fontAlgn="auto" latinLnBrk="0" hangingPunct="1">
              <a:lnSpc>
                <a:spcPct val="100000"/>
              </a:lnSpc>
              <a:spcBef>
                <a:spcPts val="0"/>
              </a:spcBef>
              <a:spcAft>
                <a:spcPts val="0"/>
              </a:spcAft>
              <a:buClrTx/>
              <a:buSzTx/>
              <a:buNone/>
              <a:tabLst/>
              <a:defRPr/>
            </a:pPr>
            <a:endParaRPr lang="pt-BR" sz="1200" b="0" i="0" u="none" strike="noStrike" cap="none" dirty="0">
              <a:solidFill>
                <a:srgbClr val="000000"/>
              </a:solidFill>
              <a:effectLst/>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None/>
              <a:tabLst/>
              <a:defRPr/>
            </a:pPr>
            <a:r>
              <a:rPr lang="pt-BR" sz="1200" b="0" i="0" u="none" strike="noStrike" cap="none" dirty="0">
                <a:solidFill>
                  <a:srgbClr val="000000"/>
                </a:solidFill>
                <a:effectLst/>
                <a:latin typeface="Arial"/>
                <a:ea typeface="Arial"/>
                <a:cs typeface="Arial"/>
                <a:sym typeface="Arial"/>
              </a:rPr>
              <a:t>Uma norma </a:t>
            </a:r>
            <a:r>
              <a:rPr lang="pt-BR" sz="1200" b="1" i="0" u="none" strike="noStrike" cap="none" dirty="0">
                <a:solidFill>
                  <a:srgbClr val="000000"/>
                </a:solidFill>
                <a:effectLst/>
                <a:latin typeface="Arial"/>
                <a:ea typeface="Arial"/>
                <a:cs typeface="Arial"/>
                <a:sym typeface="Arial"/>
              </a:rPr>
              <a:t>regulamentadora</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tem força de lei, por ser regulamentada por uma portaria do Governo Federal e publicada no diário oficial, além de estar sob a responsabilidade de um Ministério.</a:t>
            </a:r>
          </a:p>
          <a:p>
            <a:pPr marL="0" marR="0" lvl="0" indent="0" algn="just" defTabSz="914400" rtl="0" eaLnBrk="1" fontAlgn="auto" latinLnBrk="0" hangingPunct="1">
              <a:lnSpc>
                <a:spcPct val="100000"/>
              </a:lnSpc>
              <a:spcBef>
                <a:spcPts val="0"/>
              </a:spcBef>
              <a:spcAft>
                <a:spcPts val="0"/>
              </a:spcAft>
              <a:buClrTx/>
              <a:buSzTx/>
              <a:buNone/>
              <a:tabLst/>
              <a:defRPr/>
            </a:pPr>
            <a:br>
              <a:rPr lang="pt-BR" dirty="0">
                <a:latin typeface="Abadi Extra Light" panose="020B0204020104020204" pitchFamily="34" charset="0"/>
              </a:rPr>
            </a:b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0" indent="0" algn="just">
              <a:buFont typeface="Wingdings" panose="05000000000000000000" pitchFamily="2" charset="2"/>
              <a:buNone/>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indent="0" algn="just">
              <a:buFont typeface="Wingdings" panose="05000000000000000000" pitchFamily="2" charset="2"/>
              <a:buNone/>
            </a:pPr>
            <a:endParaRPr lang="pt-BR" sz="1200" baseline="0" dirty="0">
              <a:latin typeface="Abadi Extra Light" panose="020B0204020104020204" pitchFamily="34" charset="0"/>
              <a:ea typeface="Segoe UI" panose="020B0502040204020203" pitchFamily="34" charset="0"/>
              <a:cs typeface="Segoe UI" panose="020B0502040204020203" pitchFamily="34" charset="0"/>
            </a:endParaRPr>
          </a:p>
          <a:p>
            <a:pPr marL="171450" indent="-171450" algn="just">
              <a:buFont typeface="Arial" panose="020B0604020202020204" pitchFamily="34" charset="0"/>
              <a:buChar char="•"/>
            </a:pPr>
            <a:r>
              <a:rPr lang="pt-BR" sz="1200" b="0" i="0" u="none" strike="noStrike" kern="1200" cap="none" dirty="0">
                <a:solidFill>
                  <a:schemeClr val="tx1"/>
                </a:solidFill>
                <a:effectLst/>
                <a:latin typeface="Arial"/>
                <a:ea typeface="Arial"/>
                <a:cs typeface="Arial"/>
                <a:sym typeface="Arial"/>
              </a:rPr>
              <a:t>ABNT ISO/IEC Guia 2:2006, Normalização e atividades relacionadas – Vocabulário geral</a:t>
            </a:r>
            <a:endParaRPr lang="pt-B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1752242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c19a21fbe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c19a21fbe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INTEGRAÇÃO DO </a:t>
            </a:r>
            <a:r>
              <a:rPr lang="pt-BR" sz="1000" b="1" dirty="0">
                <a:latin typeface="Abadi Extra Light" panose="020B0204020104020204" pitchFamily="34" charset="0"/>
              </a:rPr>
              <a:t>VEÍCULO ELÉTRICO NO </a:t>
            </a:r>
            <a:r>
              <a:rPr lang="pt-BR" sz="1000" b="1" dirty="0">
                <a:solidFill>
                  <a:srgbClr val="5FB7F3"/>
                </a:solidFill>
                <a:latin typeface="Abadi Extra Light" panose="020B0204020104020204" pitchFamily="34" charset="0"/>
              </a:rPr>
              <a:t>SETOR ELÉTRICO</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Além de contribuir para o equacionamento das mudanças climáticas, da poluição local e da segurança energética (redução da dependência do petróleo), os veículos híbridos plug-in e elétricos, em particular, têm sido vistos também como uma oportunidade para o setor elétrico. Isto porque seria uma solução complementar para este setor na questão da intermitência da geração elétrica de empreendimentos de fontes não despacháveis (como eólicas e solares), por conta da capacidade de armazenar energia em suas baterias. A figura do slide mostra essa integração com as diferentes tecnologias que têm surgido nos últimos anos no setor elétrico e com conceitos como </a:t>
            </a:r>
            <a:r>
              <a:rPr lang="pt-BR" sz="1000" dirty="0" err="1">
                <a:latin typeface="Roboto"/>
                <a:ea typeface="Roboto"/>
                <a:cs typeface="Roboto"/>
                <a:sym typeface="Roboto"/>
              </a:rPr>
              <a:t>smart</a:t>
            </a:r>
            <a:r>
              <a:rPr lang="pt-BR" sz="1000" dirty="0">
                <a:latin typeface="Roboto"/>
                <a:ea typeface="Roboto"/>
                <a:cs typeface="Roboto"/>
                <a:sym typeface="Roboto"/>
              </a:rPr>
              <a:t> grid, </a:t>
            </a:r>
            <a:r>
              <a:rPr lang="pt-BR" sz="1000" dirty="0" err="1">
                <a:latin typeface="Roboto"/>
                <a:ea typeface="Roboto"/>
                <a:cs typeface="Roboto"/>
                <a:sym typeface="Roboto"/>
              </a:rPr>
              <a:t>storage</a:t>
            </a:r>
            <a:r>
              <a:rPr lang="pt-BR" sz="1000" dirty="0">
                <a:latin typeface="Roboto"/>
                <a:ea typeface="Roboto"/>
                <a:cs typeface="Roboto"/>
                <a:sym typeface="Roboto"/>
              </a:rPr>
              <a:t>, e eficiência energética</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Fonte: https://www.epe.gov.br/sites-pt/publicacoes-dados-abertos/publicacoes/PublicacoesArquivos/publicacao-227/topico-457/Eletromobilidade%20e%20Biocombustiveis.pdf</a:t>
            </a:r>
            <a:endParaRPr sz="1000" dirty="0">
              <a:latin typeface="Roboto"/>
              <a:ea typeface="Roboto"/>
              <a:cs typeface="Roboto"/>
              <a:sym typeface="Roboto"/>
            </a:endParaRPr>
          </a:p>
        </p:txBody>
      </p:sp>
      <p:sp>
        <p:nvSpPr>
          <p:cNvPr id="444" name="Google Shape;444;g9c19a21fbe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41</a:t>
            </a:fld>
            <a:endParaRPr/>
          </a:p>
        </p:txBody>
      </p:sp>
    </p:spTree>
    <p:extLst>
      <p:ext uri="{BB962C8B-B14F-4D97-AF65-F5344CB8AC3E}">
        <p14:creationId xmlns:p14="http://schemas.microsoft.com/office/powerpoint/2010/main" val="310750583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e Regulamentos</a:t>
            </a:r>
          </a:p>
          <a:p>
            <a:endParaRPr lang="pt-BR" dirty="0">
              <a:latin typeface="Abadi Extra Light" panose="020B0204020104020204" pitchFamily="34" charset="0"/>
            </a:endParaRPr>
          </a:p>
          <a:p>
            <a:r>
              <a:rPr lang="pt-BR" dirty="0">
                <a:latin typeface="Abadi Extra Light" panose="020B0204020104020204" pitchFamily="34" charset="0"/>
              </a:rPr>
              <a:t>Os mercados globalizados estabelecem como premissas concentrar</a:t>
            </a:r>
            <a:r>
              <a:rPr lang="pt-BR" baseline="0" dirty="0">
                <a:latin typeface="Abadi Extra Light" panose="020B0204020104020204" pitchFamily="34" charset="0"/>
              </a:rPr>
              <a:t> </a:t>
            </a:r>
            <a:r>
              <a:rPr lang="pt-BR" sz="1200" b="0" i="0" u="none" strike="noStrike" cap="none" dirty="0">
                <a:solidFill>
                  <a:srgbClr val="000000"/>
                </a:solidFill>
                <a:effectLst/>
                <a:latin typeface="Arial"/>
                <a:ea typeface="Arial"/>
                <a:cs typeface="Arial"/>
                <a:sym typeface="Arial"/>
              </a:rPr>
              <a:t>regras, diretrizes ou características de um novo produto ou conceito</a:t>
            </a:r>
            <a:r>
              <a:rPr lang="pt-BR" sz="1200" b="0" i="0" u="none" strike="noStrike" cap="none" baseline="0" dirty="0">
                <a:solidFill>
                  <a:srgbClr val="000000"/>
                </a:solidFill>
                <a:effectLst/>
                <a:latin typeface="Arial"/>
                <a:ea typeface="Arial"/>
                <a:cs typeface="Arial"/>
                <a:sym typeface="Arial"/>
              </a:rPr>
              <a:t> em uma única norma técnica, que possa ser internacionalmente reconhecida. Isso facilita o processo de comercialização entre diferentes localidades, sem que para isso seja necessário modificações ou adequações, uma vez que os padrões seguidos são os mesmos. </a:t>
            </a:r>
          </a:p>
          <a:p>
            <a:r>
              <a:rPr lang="pt-BR" sz="1200" b="0" i="0" u="none" strike="noStrike" cap="none" baseline="0" dirty="0">
                <a:solidFill>
                  <a:srgbClr val="000000"/>
                </a:solidFill>
                <a:effectLst/>
                <a:latin typeface="Arial"/>
                <a:cs typeface="Arial"/>
                <a:sym typeface="Arial"/>
              </a:rPr>
              <a:t>A demanda por uma nova norma é identificada quando um produto ganha mercado, visando facilitar a escolha dos clientes pela solução ideal para o seu fim, além de abrir concorrência entre os fornecedores, evitando monopólios. Isso faz com que o mercado se torne competitivo, com múltiplos concorrentes, o que consequentemente gera menores preços e melhora na oferta. </a:t>
            </a:r>
          </a:p>
          <a:p>
            <a:r>
              <a:rPr lang="pt-BR" sz="1200" b="0" i="0" u="none" strike="noStrike" cap="none" baseline="0" dirty="0">
                <a:solidFill>
                  <a:srgbClr val="000000"/>
                </a:solidFill>
                <a:effectLst/>
                <a:latin typeface="Arial"/>
                <a:cs typeface="Arial"/>
                <a:sym typeface="Arial"/>
              </a:rPr>
              <a:t>Ao estabelecer padrões mínimos, as normas garantem que a qualidade necessária para o bom funcionamento seja entregue, diminuindo os riscos do cliente final.</a:t>
            </a:r>
          </a:p>
          <a:p>
            <a:r>
              <a:rPr lang="pt-BR" sz="1200" b="0" i="0" u="none" strike="noStrike" cap="none" baseline="0" dirty="0">
                <a:solidFill>
                  <a:srgbClr val="000000"/>
                </a:solidFill>
                <a:effectLst/>
                <a:latin typeface="Arial"/>
                <a:cs typeface="Arial"/>
                <a:sym typeface="Arial"/>
              </a:rPr>
              <a:t>Desta forma, as normas são responsáveis para facilitar e acelerar o processo de mudanças e ascensão de novas tecnologias. </a:t>
            </a:r>
          </a:p>
          <a:p>
            <a:pPr marL="158750" indent="0">
              <a:buNone/>
            </a:pPr>
            <a:endParaRPr lang="pt-BR" sz="1200" b="0" i="0" u="none" strike="noStrike" cap="none" baseline="0" dirty="0">
              <a:solidFill>
                <a:srgbClr val="000000"/>
              </a:solidFill>
              <a:effectLst/>
              <a:latin typeface="Arial"/>
              <a:cs typeface="Arial"/>
              <a:sym typeface="Arial"/>
            </a:endParaRPr>
          </a:p>
          <a:p>
            <a:pPr marL="158750" indent="0">
              <a:buNone/>
            </a:pPr>
            <a:endParaRPr lang="pt-BR" sz="1200" b="0" i="0" u="none" strike="noStrike" cap="none" baseline="0"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baseline="0" dirty="0" err="1">
                <a:solidFill>
                  <a:srgbClr val="000000"/>
                </a:solidFill>
                <a:effectLst/>
                <a:latin typeface="Arial"/>
                <a:cs typeface="Arial"/>
                <a:sym typeface="Arial"/>
              </a:rPr>
              <a:t>CPqD</a:t>
            </a:r>
            <a:r>
              <a:rPr lang="pt-BR" sz="1200" b="0" i="0" u="none" strike="noStrike" cap="none" baseline="0" dirty="0">
                <a:solidFill>
                  <a:srgbClr val="000000"/>
                </a:solidFill>
                <a:effectLst/>
                <a:latin typeface="Arial"/>
                <a:cs typeface="Arial"/>
                <a:sym typeface="Arial"/>
              </a:rPr>
              <a:t> – Mobilidade Elétrica: Padrões e Regulamentação no Brasil – 2017 (http://www.promobe.com.br/</a:t>
            </a:r>
            <a:r>
              <a:rPr lang="pt-BR" sz="1200" b="0" i="0" u="none" strike="noStrike" cap="none" baseline="0" dirty="0" err="1">
                <a:solidFill>
                  <a:srgbClr val="000000"/>
                </a:solidFill>
                <a:effectLst/>
                <a:latin typeface="Arial"/>
                <a:cs typeface="Arial"/>
                <a:sym typeface="Arial"/>
              </a:rPr>
              <a:t>wp-content</a:t>
            </a:r>
            <a:r>
              <a:rPr lang="pt-BR" sz="1200" b="0" i="0" u="none" strike="noStrike" cap="none" baseline="0" dirty="0">
                <a:solidFill>
                  <a:srgbClr val="000000"/>
                </a:solidFill>
                <a:effectLst/>
                <a:latin typeface="Arial"/>
                <a:cs typeface="Arial"/>
                <a:sym typeface="Arial"/>
              </a:rPr>
              <a:t>/uploads/2017/11/Raul-Beck-CPqD-F%C3%B3rum-Brasil-Alemanha-de-Mobilidade-El%C3%A9trica-19.10.2017.pdf)</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456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212240600"/>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e Regulamentos no Brasil</a:t>
            </a:r>
            <a:endParaRPr lang="pt-BR" b="1" dirty="0">
              <a:latin typeface="Abadi Extra Light" panose="020B0204020104020204" pitchFamily="34" charset="0"/>
            </a:endParaRPr>
          </a:p>
          <a:p>
            <a:endParaRPr lang="pt-BR" b="1" dirty="0">
              <a:latin typeface="Abadi Extra Light" panose="020B0204020104020204" pitchFamily="34" charset="0"/>
            </a:endParaRPr>
          </a:p>
          <a:p>
            <a:pPr marL="158750" indent="0" algn="just">
              <a:buNone/>
            </a:pPr>
            <a:r>
              <a:rPr lang="pt-BR" b="0" dirty="0">
                <a:latin typeface="Abadi Extra Light" panose="020B0204020104020204" pitchFamily="34" charset="0"/>
              </a:rPr>
              <a:t>Há três</a:t>
            </a:r>
            <a:r>
              <a:rPr lang="pt-BR" b="0" baseline="0" dirty="0">
                <a:latin typeface="Abadi Extra Light" panose="020B0204020104020204" pitchFamily="34" charset="0"/>
              </a:rPr>
              <a:t> essenciais para o estabelecimento de normas ou regulamentos no Brasil, sendo: </a:t>
            </a:r>
            <a:endParaRPr lang="pt-BR" b="0" dirty="0">
              <a:latin typeface="Abadi Extra Light" panose="020B0204020104020204" pitchFamily="34" charset="0"/>
            </a:endParaRPr>
          </a:p>
          <a:p>
            <a:pPr algn="just"/>
            <a:r>
              <a:rPr lang="pt-BR" b="1" dirty="0">
                <a:latin typeface="Abadi Extra Light" panose="020B0204020104020204" pitchFamily="34" charset="0"/>
              </a:rPr>
              <a:t>ABNT (Associação Brasileira de Normas Técnicas): </a:t>
            </a:r>
            <a:r>
              <a:rPr lang="pt-BR" sz="1100" b="0" i="0" u="none" strike="noStrike" cap="none" dirty="0">
                <a:solidFill>
                  <a:srgbClr val="000000"/>
                </a:solidFill>
                <a:effectLst/>
                <a:latin typeface="Arial"/>
                <a:ea typeface="Arial"/>
                <a:cs typeface="Arial"/>
                <a:sym typeface="Arial"/>
              </a:rPr>
              <a:t>Organização responsável</a:t>
            </a:r>
            <a:r>
              <a:rPr lang="pt-BR" sz="1100" b="0" i="0" u="none" strike="noStrike" cap="none" baseline="0" dirty="0">
                <a:solidFill>
                  <a:srgbClr val="000000"/>
                </a:solidFill>
                <a:effectLst/>
                <a:latin typeface="Arial"/>
                <a:ea typeface="Arial"/>
                <a:cs typeface="Arial"/>
                <a:sym typeface="Arial"/>
              </a:rPr>
              <a:t> por dar os encaminhamento q</a:t>
            </a:r>
            <a:r>
              <a:rPr lang="pt-BR" sz="1100" b="0" i="0" u="none" strike="noStrike" cap="none" dirty="0">
                <a:solidFill>
                  <a:srgbClr val="000000"/>
                </a:solidFill>
                <a:effectLst/>
                <a:latin typeface="Arial"/>
                <a:ea typeface="Arial"/>
                <a:cs typeface="Arial"/>
                <a:sym typeface="Arial"/>
              </a:rPr>
              <a:t>uando surge a necessidade da normalização de determinado tema. A ABNT encaminha o assunto ao Comitê Técnico responsável, onde será exposto aos diversos setores envolvidos. Uma vez elaborado o Projeto de Norma com o assunto solicitado, ele é então submetido à Consulta Nacional. Neste processo, o Projeto de Norma, elaborado por uma Comissão de Estudo representativa das partes interessadas e setores envolvidos com o tema, é submetido à apreciação da sociedade. Durante este período, qualquer interessado pode se manifestar, sem qualquer ônus, a fim de recomendar à Comissão de Estudo autora a aprovação do texto como apresentado; a aprovação do texto com sugestões; ou sua não aprovação, devendo, para tal, apresentar as objeções técnicas que justifiquem sua manifestação.</a:t>
            </a:r>
          </a:p>
          <a:p>
            <a:pPr algn="just"/>
            <a:r>
              <a:rPr lang="pt-BR" sz="1100" b="1" i="0" u="none" strike="noStrike" cap="none" dirty="0">
                <a:solidFill>
                  <a:srgbClr val="000000"/>
                </a:solidFill>
                <a:effectLst/>
                <a:latin typeface="Arial"/>
                <a:ea typeface="Arial"/>
                <a:cs typeface="Arial"/>
                <a:sym typeface="Arial"/>
              </a:rPr>
              <a:t> Inmetro (</a:t>
            </a:r>
            <a:r>
              <a:rPr lang="pt-BR" sz="1100" b="1" i="0" u="none" strike="noStrike" cap="none" dirty="0" err="1">
                <a:solidFill>
                  <a:srgbClr val="000000"/>
                </a:solidFill>
                <a:effectLst/>
                <a:latin typeface="Arial"/>
                <a:ea typeface="Arial"/>
                <a:cs typeface="Arial"/>
                <a:sym typeface="Arial"/>
              </a:rPr>
              <a:t>nstituto</a:t>
            </a:r>
            <a:r>
              <a:rPr lang="pt-BR" sz="1100" b="1" i="0" u="none" strike="noStrike" cap="none" dirty="0">
                <a:solidFill>
                  <a:srgbClr val="000000"/>
                </a:solidFill>
                <a:effectLst/>
                <a:latin typeface="Arial"/>
                <a:ea typeface="Arial"/>
                <a:cs typeface="Arial"/>
                <a:sym typeface="Arial"/>
              </a:rPr>
              <a:t> Nacional de Metrologia, Qualidade e Tecnologia): </a:t>
            </a:r>
            <a:r>
              <a:rPr lang="pt-BR" sz="1100" b="0" i="0" u="none" strike="noStrike" cap="none" dirty="0">
                <a:solidFill>
                  <a:srgbClr val="000000"/>
                </a:solidFill>
                <a:effectLst/>
                <a:latin typeface="Arial"/>
                <a:ea typeface="Arial"/>
                <a:cs typeface="Arial"/>
                <a:sym typeface="Arial"/>
              </a:rPr>
              <a:t>Consiste</a:t>
            </a:r>
            <a:r>
              <a:rPr lang="pt-BR" sz="1100" b="0" i="0" u="none" strike="noStrike" cap="none" baseline="0" dirty="0">
                <a:solidFill>
                  <a:srgbClr val="000000"/>
                </a:solidFill>
                <a:effectLst/>
                <a:latin typeface="Arial"/>
                <a:ea typeface="Arial"/>
                <a:cs typeface="Arial"/>
                <a:sym typeface="Arial"/>
              </a:rPr>
              <a:t> em</a:t>
            </a:r>
            <a:r>
              <a:rPr lang="pt-BR" sz="1100" b="0" i="0" u="none" strike="noStrike" cap="none" dirty="0">
                <a:solidFill>
                  <a:srgbClr val="000000"/>
                </a:solidFill>
                <a:effectLst/>
                <a:latin typeface="Arial"/>
                <a:ea typeface="Arial"/>
                <a:cs typeface="Arial"/>
                <a:sym typeface="Arial"/>
              </a:rPr>
              <a:t> uma autarquia federal, vinculada ao Ministério da Economia, que atua como Secretaria Executiva do Conselho Nacional de Metrologia, Normalização e Qualidade Industrial (</a:t>
            </a:r>
            <a:r>
              <a:rPr lang="pt-BR" sz="1100" b="0" i="0" u="none" strike="noStrike" cap="none" dirty="0" err="1">
                <a:solidFill>
                  <a:srgbClr val="000000"/>
                </a:solidFill>
                <a:effectLst/>
                <a:latin typeface="Arial"/>
                <a:ea typeface="Arial"/>
                <a:cs typeface="Arial"/>
                <a:sym typeface="Arial"/>
              </a:rPr>
              <a:t>Conmetro</a:t>
            </a:r>
            <a:r>
              <a:rPr lang="pt-BR" sz="1100" b="0" i="0" u="none" strike="noStrike" cap="none" dirty="0">
                <a:solidFill>
                  <a:srgbClr val="000000"/>
                </a:solidFill>
                <a:effectLst/>
                <a:latin typeface="Arial"/>
                <a:ea typeface="Arial"/>
                <a:cs typeface="Arial"/>
                <a:sym typeface="Arial"/>
              </a:rPr>
              <a:t>), colegiado interministerial, que é o órgão normativo do Sistema Nacional de Metrologia, Normalização e Qualidade Industrial (</a:t>
            </a:r>
            <a:r>
              <a:rPr lang="pt-BR" sz="1100" b="0" i="0" u="none" strike="noStrike" cap="none" dirty="0" err="1">
                <a:solidFill>
                  <a:srgbClr val="000000"/>
                </a:solidFill>
                <a:effectLst/>
                <a:latin typeface="Arial"/>
                <a:ea typeface="Arial"/>
                <a:cs typeface="Arial"/>
                <a:sym typeface="Arial"/>
              </a:rPr>
              <a:t>Sinmetro</a:t>
            </a:r>
            <a:r>
              <a:rPr lang="pt-BR" sz="1100" b="0" i="0" u="none" strike="noStrike" cap="none" dirty="0">
                <a:solidFill>
                  <a:srgbClr val="000000"/>
                </a:solidFill>
                <a:effectLst/>
                <a:latin typeface="Arial"/>
                <a:ea typeface="Arial"/>
                <a:cs typeface="Arial"/>
                <a:sym typeface="Arial"/>
              </a:rPr>
              <a:t>). Objetivando integrar uma estrutura sistêmica articulada, o </a:t>
            </a:r>
            <a:r>
              <a:rPr lang="pt-BR" sz="1100" b="0" i="0" u="none" strike="noStrike" cap="none" dirty="0" err="1">
                <a:solidFill>
                  <a:srgbClr val="000000"/>
                </a:solidFill>
                <a:effectLst/>
                <a:latin typeface="Arial"/>
                <a:ea typeface="Arial"/>
                <a:cs typeface="Arial"/>
                <a:sym typeface="Arial"/>
              </a:rPr>
              <a:t>Sinmetro</a:t>
            </a:r>
            <a:r>
              <a:rPr lang="pt-BR" sz="1100" b="0" i="0" u="none" strike="noStrike" cap="none" dirty="0">
                <a:solidFill>
                  <a:srgbClr val="000000"/>
                </a:solidFill>
                <a:effectLst/>
                <a:latin typeface="Arial"/>
                <a:ea typeface="Arial"/>
                <a:cs typeface="Arial"/>
                <a:sym typeface="Arial"/>
              </a:rPr>
              <a:t>, o </a:t>
            </a:r>
            <a:r>
              <a:rPr lang="pt-BR" sz="1100" b="0" i="0" u="none" strike="noStrike" cap="none" dirty="0" err="1">
                <a:solidFill>
                  <a:srgbClr val="000000"/>
                </a:solidFill>
                <a:effectLst/>
                <a:latin typeface="Arial"/>
                <a:ea typeface="Arial"/>
                <a:cs typeface="Arial"/>
                <a:sym typeface="Arial"/>
              </a:rPr>
              <a:t>Conmetro</a:t>
            </a:r>
            <a:r>
              <a:rPr lang="pt-BR" sz="1100" b="0" i="0" u="none" strike="noStrike" cap="none" dirty="0">
                <a:solidFill>
                  <a:srgbClr val="000000"/>
                </a:solidFill>
                <a:effectLst/>
                <a:latin typeface="Arial"/>
                <a:ea typeface="Arial"/>
                <a:cs typeface="Arial"/>
                <a:sym typeface="Arial"/>
              </a:rPr>
              <a:t> e o Inmetro foram criados pela Lei 5.966, de 11 de dezembro de 1973, cabendo a este último substituir o então Instituto Nacional de Pesos e Medidas (INPM) e ampliar significativamente o seu raio de atuação a serviço da sociedade brasileira. No âmbito de sua ampla missão institucional, o Inmetro objetiva fortalecer as empresas nacionais, aumentando sua produtividade por meio da adoção de mecanismos destinados à melhoria da qualidade de produtos e serviços. Sua missão é prover confiança à sociedade brasileira nas medições e nos produtos, por meio da metrologia e da avaliação da conformidade, promovendo a harmonização das relações de consumo, a inovação e a competitividade do País. Dentre as competências e atribuições do Inmetro destacam-se:</a:t>
            </a:r>
          </a:p>
          <a:p>
            <a:pPr lvl="1" algn="just"/>
            <a:r>
              <a:rPr lang="pt-BR" sz="1100" b="0" i="0" u="none" strike="noStrike" cap="none" dirty="0">
                <a:solidFill>
                  <a:srgbClr val="000000"/>
                </a:solidFill>
                <a:effectLst/>
                <a:latin typeface="Arial"/>
                <a:ea typeface="Arial"/>
                <a:cs typeface="Arial"/>
                <a:sym typeface="Arial"/>
              </a:rPr>
              <a:t>Executar as políticas nacionais de metrologia e da qualidade;</a:t>
            </a:r>
          </a:p>
          <a:p>
            <a:pPr lvl="1" algn="just"/>
            <a:r>
              <a:rPr lang="pt-BR" sz="1100" b="0" i="0" u="none" strike="noStrike" cap="none" dirty="0">
                <a:solidFill>
                  <a:srgbClr val="000000"/>
                </a:solidFill>
                <a:effectLst/>
                <a:latin typeface="Arial"/>
                <a:ea typeface="Arial"/>
                <a:cs typeface="Arial"/>
                <a:sym typeface="Arial"/>
              </a:rPr>
              <a:t>Verificar e fiscalizar a observância das normas técnicas e legais, no que se refere às unidades de medida, métodos de medição, medidas materializadas, instrumentos de medição e produtos </a:t>
            </a:r>
            <a:r>
              <a:rPr lang="pt-BR" sz="1100" b="0" i="0" u="none" strike="noStrike" cap="none" dirty="0" err="1">
                <a:solidFill>
                  <a:srgbClr val="000000"/>
                </a:solidFill>
                <a:effectLst/>
                <a:latin typeface="Arial"/>
                <a:ea typeface="Arial"/>
                <a:cs typeface="Arial"/>
                <a:sym typeface="Arial"/>
              </a:rPr>
              <a:t>pré</a:t>
            </a:r>
            <a:r>
              <a:rPr lang="pt-BR" sz="1100" b="0" i="0" u="none" strike="noStrike" cap="none" dirty="0">
                <a:solidFill>
                  <a:srgbClr val="000000"/>
                </a:solidFill>
                <a:effectLst/>
                <a:latin typeface="Arial"/>
                <a:ea typeface="Arial"/>
                <a:cs typeface="Arial"/>
                <a:sym typeface="Arial"/>
              </a:rPr>
              <a:t> medidos;</a:t>
            </a:r>
          </a:p>
          <a:p>
            <a:pPr lvl="1" algn="just"/>
            <a:r>
              <a:rPr lang="pt-BR" sz="1100" b="0" i="0" u="none" strike="noStrike" cap="none" dirty="0">
                <a:solidFill>
                  <a:srgbClr val="000000"/>
                </a:solidFill>
                <a:effectLst/>
                <a:latin typeface="Arial"/>
                <a:ea typeface="Arial"/>
                <a:cs typeface="Arial"/>
                <a:sym typeface="Arial"/>
              </a:rPr>
              <a:t>Manter e conservar os padrões das unidades de medida, assim como implantar e manter a cadeia de rastreabilidade dos padrões das unidades de medida no País, de forma a torná-las harmônicas internamente e compatíveis no plano internacional, visando a sua aceitação universal e a sua utilização com vistas à qualidade de bens e serviços;</a:t>
            </a:r>
          </a:p>
          <a:p>
            <a:pPr lvl="1" algn="just"/>
            <a:r>
              <a:rPr lang="pt-BR" sz="1100" b="0" i="0" u="none" strike="noStrike" cap="none" dirty="0">
                <a:solidFill>
                  <a:srgbClr val="000000"/>
                </a:solidFill>
                <a:effectLst/>
                <a:latin typeface="Arial"/>
                <a:ea typeface="Arial"/>
                <a:cs typeface="Arial"/>
                <a:sym typeface="Arial"/>
              </a:rPr>
              <a:t>Fortalecer a participação do País nas atividades internacionais relacionadas com Metrologia e Avaliação da Conformidade, promovendo o intercâmbio com entidades e organismos estrangeiros e internacionais;</a:t>
            </a:r>
          </a:p>
          <a:p>
            <a:pPr lvl="1" algn="just"/>
            <a:r>
              <a:rPr lang="pt-BR" sz="1100" b="0" i="0" u="none" strike="noStrike" cap="none" dirty="0">
                <a:solidFill>
                  <a:srgbClr val="000000"/>
                </a:solidFill>
                <a:effectLst/>
                <a:latin typeface="Arial"/>
                <a:ea typeface="Arial"/>
                <a:cs typeface="Arial"/>
                <a:sym typeface="Arial"/>
              </a:rPr>
              <a:t>Prestar suporte técnico e administrativo ao Conselho Nacional de Metrologia, Normalização e Qualidade Industrial (</a:t>
            </a:r>
            <a:r>
              <a:rPr lang="pt-BR" sz="1100" b="0" i="0" u="none" strike="noStrike" cap="none" dirty="0" err="1">
                <a:solidFill>
                  <a:srgbClr val="000000"/>
                </a:solidFill>
                <a:effectLst/>
                <a:latin typeface="Arial"/>
                <a:ea typeface="Arial"/>
                <a:cs typeface="Arial"/>
                <a:sym typeface="Arial"/>
              </a:rPr>
              <a:t>Conmetro</a:t>
            </a:r>
            <a:r>
              <a:rPr lang="pt-BR" sz="1100" b="0" i="0" u="none" strike="noStrike" cap="none" dirty="0">
                <a:solidFill>
                  <a:srgbClr val="000000"/>
                </a:solidFill>
                <a:effectLst/>
                <a:latin typeface="Arial"/>
                <a:ea typeface="Arial"/>
                <a:cs typeface="Arial"/>
                <a:sym typeface="Arial"/>
              </a:rPr>
              <a:t>) e aos seus comitês assessores, atuando como sua secretaria executiva;</a:t>
            </a:r>
          </a:p>
          <a:p>
            <a:pPr lvl="1" algn="just"/>
            <a:r>
              <a:rPr lang="pt-BR" sz="1100" b="0" i="0" u="none" strike="noStrike" cap="none" dirty="0">
                <a:solidFill>
                  <a:srgbClr val="000000"/>
                </a:solidFill>
                <a:effectLst/>
                <a:latin typeface="Arial"/>
                <a:ea typeface="Arial"/>
                <a:cs typeface="Arial"/>
                <a:sym typeface="Arial"/>
              </a:rPr>
              <a:t>Estimular a utilização das técnicas de gestão da qualidade nas empresas brasileiras;</a:t>
            </a:r>
          </a:p>
          <a:p>
            <a:pPr lvl="1" algn="just"/>
            <a:r>
              <a:rPr lang="pt-BR" sz="1100" b="0" i="0" u="none" strike="noStrike" cap="none" dirty="0">
                <a:solidFill>
                  <a:srgbClr val="000000"/>
                </a:solidFill>
                <a:effectLst/>
                <a:latin typeface="Arial"/>
                <a:ea typeface="Arial"/>
                <a:cs typeface="Arial"/>
                <a:sym typeface="Arial"/>
              </a:rPr>
              <a:t>Planejar e executar as atividades de Acreditação de Laboratórios de Calibração e de Ensaios, de provedores de ensaios de proficiência, de Organismos de Avaliação da Conformidade e de outros necessários ao desenvolvimento da infraestrutura de serviços tecnológicos no país;</a:t>
            </a:r>
          </a:p>
          <a:p>
            <a:pPr lvl="1" algn="just"/>
            <a:r>
              <a:rPr lang="pt-BR" sz="1100" b="0" i="0" u="none" strike="noStrike" cap="none" dirty="0">
                <a:solidFill>
                  <a:srgbClr val="000000"/>
                </a:solidFill>
                <a:effectLst/>
                <a:latin typeface="Arial"/>
                <a:ea typeface="Arial"/>
                <a:cs typeface="Arial"/>
                <a:sym typeface="Arial"/>
              </a:rPr>
              <a:t>Coordenar, no âmbito do Sistema Nacional de Metrologia, Normalização e Qualidade Industrial (</a:t>
            </a:r>
            <a:r>
              <a:rPr lang="pt-BR" sz="1100" b="0" i="0" u="none" strike="noStrike" cap="none" dirty="0" err="1">
                <a:solidFill>
                  <a:srgbClr val="000000"/>
                </a:solidFill>
                <a:effectLst/>
                <a:latin typeface="Arial"/>
                <a:ea typeface="Arial"/>
                <a:cs typeface="Arial"/>
                <a:sym typeface="Arial"/>
              </a:rPr>
              <a:t>Sinmetro</a:t>
            </a:r>
            <a:r>
              <a:rPr lang="pt-BR" sz="1100" b="0" i="0" u="none" strike="noStrike" cap="none" dirty="0">
                <a:solidFill>
                  <a:srgbClr val="000000"/>
                </a:solidFill>
                <a:effectLst/>
                <a:latin typeface="Arial"/>
                <a:ea typeface="Arial"/>
                <a:cs typeface="Arial"/>
                <a:sym typeface="Arial"/>
              </a:rPr>
              <a:t>), a atividade de Avaliação da Conformidade, voluntária e compulsória de produtos, serviços, processos e pessoas; </a:t>
            </a:r>
          </a:p>
          <a:p>
            <a:pPr lvl="1" algn="just"/>
            <a:r>
              <a:rPr lang="pt-BR" sz="1100" b="0" i="0" u="none" strike="noStrike" cap="none" dirty="0">
                <a:solidFill>
                  <a:srgbClr val="000000"/>
                </a:solidFill>
                <a:effectLst/>
                <a:latin typeface="Arial"/>
                <a:ea typeface="Arial"/>
                <a:cs typeface="Arial"/>
                <a:sym typeface="Arial"/>
              </a:rPr>
              <a:t>Planejar e executar as atividades de pesquisa, ensino, desenvolvimento tecnológico em Metrologia e Avaliação da Conformidade; e</a:t>
            </a:r>
          </a:p>
          <a:p>
            <a:pPr lvl="1" algn="just"/>
            <a:r>
              <a:rPr lang="pt-BR" sz="1100" b="0" i="0" u="none" strike="noStrike" cap="none" dirty="0">
                <a:solidFill>
                  <a:srgbClr val="000000"/>
                </a:solidFill>
                <a:effectLst/>
                <a:latin typeface="Arial"/>
                <a:ea typeface="Arial"/>
                <a:cs typeface="Arial"/>
                <a:sym typeface="Arial"/>
              </a:rPr>
              <a:t>Desenvolver atividades de prestação de serviços e transferência de tecnologia e cooperação técnica, quando voltadas à inovação, à pesquisa científica e tecnológica em Metrologia e Avaliação da Conformidade.</a:t>
            </a:r>
          </a:p>
          <a:p>
            <a:pPr marL="457200" indent="-298450" algn="just"/>
            <a:r>
              <a:rPr lang="pt-BR" sz="1100" b="1" i="0" u="none" strike="noStrike" cap="none" dirty="0">
                <a:solidFill>
                  <a:srgbClr val="000000"/>
                </a:solidFill>
                <a:effectLst/>
                <a:latin typeface="Arial"/>
                <a:ea typeface="Arial"/>
                <a:cs typeface="Arial"/>
                <a:sym typeface="Arial"/>
              </a:rPr>
              <a:t>ANEEL (Agência Nacional de Energia Elétrica):</a:t>
            </a:r>
            <a:r>
              <a:rPr lang="pt-BR" sz="1100" b="1"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É uma autarquia sob regime especial (Agência Reguladora), vinculada ao Ministério de Minas e Energia, com sede e foro no Distrito Federal. A ANEEL tem como finalidade regular e fiscalizar a produção, transmissão, distribuição e comercialização de energia elétrica, de acordo com a legislação e em conformidade com as diretrizes e as políticas do governo federal. A ANEEL foi criada pela Lei nº 9.427, de 26 de dezembro de 1996.</a:t>
            </a:r>
          </a:p>
          <a:p>
            <a:pPr marL="457200" indent="-298450" algn="just"/>
            <a:endParaRPr lang="pt-BR" sz="11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457200" indent="-298450" algn="just"/>
            <a:r>
              <a:rPr lang="pt-BR" sz="1100" b="0" i="0" u="none" strike="noStrike" cap="none" dirty="0">
                <a:solidFill>
                  <a:srgbClr val="000000"/>
                </a:solidFill>
                <a:effectLst/>
                <a:latin typeface="Arial"/>
                <a:ea typeface="Arial"/>
                <a:cs typeface="Arial"/>
                <a:sym typeface="Arial"/>
              </a:rPr>
              <a:t>Página</a:t>
            </a:r>
            <a:r>
              <a:rPr lang="pt-BR" sz="1100" b="0" i="0" u="none" strike="noStrike" cap="none" baseline="0" dirty="0">
                <a:solidFill>
                  <a:srgbClr val="000000"/>
                </a:solidFill>
                <a:effectLst/>
                <a:latin typeface="Arial"/>
                <a:ea typeface="Arial"/>
                <a:cs typeface="Arial"/>
                <a:sym typeface="Arial"/>
              </a:rPr>
              <a:t> oficial da ABNT (http://www.abnt.org.br/</a:t>
            </a:r>
            <a:r>
              <a:rPr lang="pt-BR" sz="1100" b="0" i="0" u="none" strike="noStrike" cap="none" baseline="0" dirty="0" err="1">
                <a:solidFill>
                  <a:srgbClr val="000000"/>
                </a:solidFill>
                <a:effectLst/>
                <a:latin typeface="Arial"/>
                <a:ea typeface="Arial"/>
                <a:cs typeface="Arial"/>
                <a:sym typeface="Arial"/>
              </a:rPr>
              <a:t>normalizacao</a:t>
            </a:r>
            <a:r>
              <a:rPr lang="pt-BR" sz="1100" b="0" i="0" u="none" strike="noStrike" cap="none" baseline="0" dirty="0">
                <a:solidFill>
                  <a:srgbClr val="000000"/>
                </a:solidFill>
                <a:effectLst/>
                <a:latin typeface="Arial"/>
                <a:ea typeface="Arial"/>
                <a:cs typeface="Arial"/>
                <a:sym typeface="Arial"/>
              </a:rPr>
              <a:t>/consulta-nacional/</a:t>
            </a:r>
            <a:r>
              <a:rPr lang="pt-BR" sz="1100" b="0" i="0" u="none" strike="noStrike" cap="none" baseline="0" dirty="0" err="1">
                <a:solidFill>
                  <a:srgbClr val="000000"/>
                </a:solidFill>
                <a:effectLst/>
                <a:latin typeface="Arial"/>
                <a:ea typeface="Arial"/>
                <a:cs typeface="Arial"/>
                <a:sym typeface="Arial"/>
              </a:rPr>
              <a:t>o-que-e</a:t>
            </a:r>
            <a:r>
              <a:rPr lang="pt-BR" sz="1100" b="0" i="0" u="none" strike="noStrike" cap="none" baseline="0" dirty="0">
                <a:solidFill>
                  <a:srgbClr val="000000"/>
                </a:solidFill>
                <a:effectLst/>
                <a:latin typeface="Arial"/>
                <a:ea typeface="Arial"/>
                <a:cs typeface="Arial"/>
                <a:sym typeface="Arial"/>
              </a:rPr>
              <a:t>);</a:t>
            </a:r>
          </a:p>
          <a:p>
            <a:pPr marL="457200" indent="-298450" algn="just"/>
            <a:r>
              <a:rPr lang="pt-BR" sz="1100" b="0" i="0" u="none" strike="noStrike" cap="none" baseline="0" dirty="0">
                <a:solidFill>
                  <a:srgbClr val="000000"/>
                </a:solidFill>
                <a:effectLst/>
                <a:latin typeface="Arial"/>
                <a:ea typeface="Arial"/>
                <a:cs typeface="Arial"/>
                <a:sym typeface="Arial"/>
              </a:rPr>
              <a:t>Página oficial do Inmetro (http://www.inmetro.gov.br/</a:t>
            </a:r>
            <a:r>
              <a:rPr lang="pt-BR" sz="1100" b="0" i="0" u="none" strike="noStrike" cap="none" baseline="0" dirty="0" err="1">
                <a:solidFill>
                  <a:srgbClr val="000000"/>
                </a:solidFill>
                <a:effectLst/>
                <a:latin typeface="Arial"/>
                <a:ea typeface="Arial"/>
                <a:cs typeface="Arial"/>
                <a:sym typeface="Arial"/>
              </a:rPr>
              <a:t>inmetro</a:t>
            </a:r>
            <a:r>
              <a:rPr lang="pt-BR" sz="1100" b="0" i="0" u="none" strike="noStrike" cap="none" baseline="0" dirty="0">
                <a:solidFill>
                  <a:srgbClr val="000000"/>
                </a:solidFill>
                <a:effectLst/>
                <a:latin typeface="Arial"/>
                <a:ea typeface="Arial"/>
                <a:cs typeface="Arial"/>
                <a:sym typeface="Arial"/>
              </a:rPr>
              <a:t>/</a:t>
            </a:r>
            <a:r>
              <a:rPr lang="pt-BR" sz="1100" b="0" i="0" u="none" strike="noStrike" cap="none" baseline="0" dirty="0" err="1">
                <a:solidFill>
                  <a:srgbClr val="000000"/>
                </a:solidFill>
                <a:effectLst/>
                <a:latin typeface="Arial"/>
                <a:ea typeface="Arial"/>
                <a:cs typeface="Arial"/>
                <a:sym typeface="Arial"/>
              </a:rPr>
              <a:t>oque.asp?iacao</a:t>
            </a:r>
            <a:r>
              <a:rPr lang="pt-BR" sz="1100" b="0" i="0" u="none" strike="noStrike" cap="none" baseline="0" dirty="0">
                <a:solidFill>
                  <a:srgbClr val="000000"/>
                </a:solidFill>
                <a:effectLst/>
                <a:latin typeface="Arial"/>
                <a:ea typeface="Arial"/>
                <a:cs typeface="Arial"/>
                <a:sym typeface="Arial"/>
              </a:rPr>
              <a:t>=imprimir);</a:t>
            </a:r>
          </a:p>
          <a:p>
            <a:pPr marL="457200" indent="-298450" algn="just"/>
            <a:r>
              <a:rPr lang="pt-BR" sz="1100" b="0" i="0" u="none" strike="noStrike" cap="none" baseline="0" dirty="0">
                <a:solidFill>
                  <a:srgbClr val="000000"/>
                </a:solidFill>
                <a:effectLst/>
                <a:latin typeface="Arial"/>
                <a:ea typeface="Arial"/>
                <a:cs typeface="Arial"/>
                <a:sym typeface="Arial"/>
              </a:rPr>
              <a:t>Página oficial da ANEEL (https://www.aneel.gov.br/a-</a:t>
            </a:r>
            <a:r>
              <a:rPr lang="pt-BR" sz="1100" b="0" i="0" u="none" strike="noStrike" cap="none" baseline="0" dirty="0" err="1">
                <a:solidFill>
                  <a:srgbClr val="000000"/>
                </a:solidFill>
                <a:effectLst/>
                <a:latin typeface="Arial"/>
                <a:ea typeface="Arial"/>
                <a:cs typeface="Arial"/>
                <a:sym typeface="Arial"/>
              </a:rPr>
              <a:t>aneel</a:t>
            </a:r>
            <a:r>
              <a:rPr lang="pt-BR" sz="1100" b="0" i="0" u="none" strike="noStrike" cap="none" baseline="0" dirty="0">
                <a:solidFill>
                  <a:srgbClr val="000000"/>
                </a:solidFill>
                <a:effectLst/>
                <a:latin typeface="Arial"/>
                <a:ea typeface="Arial"/>
                <a:cs typeface="Arial"/>
                <a:sym typeface="Arial"/>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457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572188822"/>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ANEEL</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all" baseline="0" dirty="0">
                <a:solidFill>
                  <a:schemeClr val="accent1">
                    <a:lumMod val="50000"/>
                  </a:schemeClr>
                </a:solidFill>
                <a:latin typeface="Abadi Extra Light" panose="020B0204020104020204" pitchFamily="34" charset="0"/>
                <a:cs typeface="Segoe UI" panose="020B0502040204020203" pitchFamily="34" charset="0"/>
              </a:rPr>
              <a:t>A ANEEL </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é o órgão responsável pelos regulamentos que envolvem as temáticas de energia elétrica no país. Desta forma, assuntos de mobilidade elétrica, por envolver recargas e, consequentemente, uso de eletricidade, também se posicionam dentro do guarda chuva da Agência.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Assim, são atribuições da ANEEL as seguintes frentes: </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1" dirty="0">
                <a:latin typeface="Abadi Extra Light" panose="020B0204020104020204" pitchFamily="34" charset="0"/>
              </a:rPr>
              <a:t>Regular</a:t>
            </a:r>
            <a:r>
              <a:rPr lang="pt-BR" b="0" dirty="0">
                <a:latin typeface="Abadi Extra Light" panose="020B0204020104020204" pitchFamily="34" charset="0"/>
              </a:rPr>
              <a:t> a geração (produção), transmissão, distribuição e comercialização de energia elétrica;</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1" dirty="0">
                <a:latin typeface="Abadi Extra Light" panose="020B0204020104020204" pitchFamily="34" charset="0"/>
              </a:rPr>
              <a:t>Fiscalizar</a:t>
            </a:r>
            <a:r>
              <a:rPr lang="pt-BR" b="0" dirty="0">
                <a:latin typeface="Abadi Extra Light" panose="020B0204020104020204" pitchFamily="34" charset="0"/>
              </a:rPr>
              <a:t>, diretamente ou mediante convênios com órgãos estaduais, as concessões, as permissões e os serviços de energia elétrica;</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1" dirty="0">
                <a:latin typeface="Abadi Extra Light" panose="020B0204020104020204" pitchFamily="34" charset="0"/>
              </a:rPr>
              <a:t>Implementar</a:t>
            </a:r>
            <a:r>
              <a:rPr lang="pt-BR" b="0" dirty="0">
                <a:latin typeface="Abadi Extra Light" panose="020B0204020104020204" pitchFamily="34" charset="0"/>
              </a:rPr>
              <a:t> as políticas e diretrizes do governo federal relativas à exploração da energia elétrica e ao aproveitamento dos potenciais hidráulicos;</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1" dirty="0">
                <a:latin typeface="Abadi Extra Light" panose="020B0204020104020204" pitchFamily="34" charset="0"/>
              </a:rPr>
              <a:t>Estabelecer tarifas;</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1" dirty="0">
                <a:latin typeface="Abadi Extra Light" panose="020B0204020104020204" pitchFamily="34" charset="0"/>
              </a:rPr>
              <a:t>Dirimir as divergências, </a:t>
            </a:r>
            <a:r>
              <a:rPr lang="pt-BR" b="0" dirty="0">
                <a:latin typeface="Abadi Extra Light" panose="020B0204020104020204" pitchFamily="34" charset="0"/>
              </a:rPr>
              <a:t>na esfera administrativa, entre os agentes e entre esses agentes e os consumidores, e</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b="0" dirty="0">
                <a:latin typeface="Abadi Extra Light" panose="020B0204020104020204" pitchFamily="34" charset="0"/>
              </a:rPr>
              <a:t>Promover as atividades de </a:t>
            </a:r>
            <a:r>
              <a:rPr lang="pt-BR" b="1" dirty="0">
                <a:latin typeface="Abadi Extra Light" panose="020B0204020104020204" pitchFamily="34" charset="0"/>
              </a:rPr>
              <a:t>outorgas de concessão, permissão e autorização </a:t>
            </a:r>
            <a:r>
              <a:rPr lang="pt-BR" b="0" dirty="0">
                <a:latin typeface="Abadi Extra Light" panose="020B0204020104020204" pitchFamily="34" charset="0"/>
              </a:rPr>
              <a:t>de empreendimentos e serviços de energia elétrica, por delegação do Governo Federal.</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endParaRPr lang="pt-BR" b="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None/>
              <a:tabLst/>
              <a:defRPr/>
            </a:pPr>
            <a:r>
              <a:rPr lang="pt-BR" b="0" dirty="0">
                <a:latin typeface="Abadi Extra Light" panose="020B0204020104020204" pitchFamily="34" charset="0"/>
              </a:rPr>
              <a:t>Site oficial da</a:t>
            </a:r>
            <a:r>
              <a:rPr lang="pt-BR" b="0" baseline="0" dirty="0">
                <a:latin typeface="Abadi Extra Light" panose="020B0204020104020204" pitchFamily="34" charset="0"/>
              </a:rPr>
              <a:t> ANEEL (https://www.aneel.gov.br/a-</a:t>
            </a:r>
            <a:r>
              <a:rPr lang="pt-BR" b="0" baseline="0" dirty="0" err="1">
                <a:latin typeface="Abadi Extra Light" panose="020B0204020104020204" pitchFamily="34" charset="0"/>
              </a:rPr>
              <a:t>aneel</a:t>
            </a:r>
            <a:r>
              <a:rPr lang="pt-BR" b="0" baseline="0" dirty="0">
                <a:latin typeface="Abadi Extra Light" panose="020B0204020104020204" pitchFamily="34" charset="0"/>
              </a:rPr>
              <a:t>)</a:t>
            </a:r>
            <a:endParaRPr lang="pt-BR" b="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458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106728914"/>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Rede de Inovação do Setor Elétrico – Mobilidade Elétrica</a:t>
            </a:r>
            <a:endParaRPr lang="pt-BR" dirty="0">
              <a:latin typeface="Abadi Extra Light" panose="020B0204020104020204" pitchFamily="34" charset="0"/>
            </a:endParaRPr>
          </a:p>
          <a:p>
            <a:pPr algn="just"/>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 RISE (Rede de Inovação do Setor Elétrico), de forma aderente ao Planejamento Estratégico ANEEL 2018-2021, tem o objetivo de fomentar a criação e desenvolvimento de Redes de Inovação para Setor Elétrico. A rede foi  criada com o objetivo de trabalhar de forma coordenada para o desenvolvimento de projetos e programas para difusão de temas de interesse do Setor Elétrico, envolvendo múltiplos </a:t>
            </a:r>
            <a:r>
              <a:rPr lang="pt-BR" i="1" dirty="0">
                <a:latin typeface="Abadi Extra Light" panose="020B0204020104020204" pitchFamily="34" charset="0"/>
              </a:rPr>
              <a:t>stakeholders</a:t>
            </a:r>
            <a:r>
              <a:rPr lang="pt-BR" dirty="0">
                <a:latin typeface="Abadi Extra Light" panose="020B0204020104020204" pitchFamily="34" charset="0"/>
              </a:rPr>
              <a:t> em cooperação e de forma sustentável.</a:t>
            </a:r>
          </a:p>
          <a:p>
            <a:pPr marL="158750" indent="0" algn="just">
              <a:buNone/>
            </a:pPr>
            <a:r>
              <a:rPr lang="pt-BR" dirty="0">
                <a:latin typeface="Abadi Extra Light" panose="020B0204020104020204" pitchFamily="34" charset="0"/>
              </a:rPr>
              <a:t>A ANEEL definiu o tema da Mobilidade Elétrica como uma área prioritária de fomento em Pesquisa &amp; Desenvolvimento e Eficiência Energética como primeiro Programa da RISE.  O Programa de Mobilidade Elétrica da Rede de Inovação do Setor Elétrico – RISE ME, tem o objetivo de incentivar e desenvolver projetos para difusão da Mobilidade Elétrica. </a:t>
            </a:r>
          </a:p>
          <a:p>
            <a:pPr algn="just"/>
            <a:endParaRPr lang="pt-BR" dirty="0">
              <a:latin typeface="Abadi Extra Light" panose="020B0204020104020204" pitchFamily="34" charset="0"/>
            </a:endParaRPr>
          </a:p>
          <a:p>
            <a:pPr algn="just"/>
            <a:r>
              <a:rPr lang="pt-BR" dirty="0">
                <a:latin typeface="Abadi Extra Light" panose="020B0204020104020204" pitchFamily="34" charset="0"/>
              </a:rPr>
              <a:t>A primeira reunião da RISE ME, organizada pela SPE/ANEEL no dia 04 de abril de 2018 em Brasília – DF, contou com cerca de 120 participantes, representantes dos agentes do setor elétrico, academia, centros de pesquisa e indústria, e teve como objetivo levantar requisitos para desenvolvimento de projetos de P&amp;D que deveriam ser realizados em rede, com participação ativa da indústria, e voltados à inserção de produtos no mercado.</a:t>
            </a:r>
          </a:p>
          <a:p>
            <a:pPr algn="just"/>
            <a:r>
              <a:rPr lang="pt-BR" dirty="0">
                <a:latin typeface="Abadi Extra Light" panose="020B0204020104020204" pitchFamily="34" charset="0"/>
              </a:rPr>
              <a:t>Em agosto de 2018 foi realizado workshop de Design </a:t>
            </a:r>
            <a:r>
              <a:rPr lang="pt-BR" dirty="0" err="1">
                <a:latin typeface="Abadi Extra Light" panose="020B0204020104020204" pitchFamily="34" charset="0"/>
              </a:rPr>
              <a:t>Thinking</a:t>
            </a:r>
            <a:r>
              <a:rPr lang="pt-BR" dirty="0">
                <a:latin typeface="Abadi Extra Light" panose="020B0204020104020204" pitchFamily="34" charset="0"/>
              </a:rPr>
              <a:t> com a presença de vários setores interessados na mobilidade elétrica. Como resultado, foram definidos inicialmente 3 capítulos prioritários para desenvolvimento de projetos de inovação na RISE ME: Transporte de Carga, Transporte Coletivo e Transporte Privado.</a:t>
            </a:r>
          </a:p>
          <a:p>
            <a:pPr algn="just"/>
            <a:r>
              <a:rPr lang="pt-BR" dirty="0">
                <a:latin typeface="Abadi Extra Light" panose="020B0204020104020204" pitchFamily="34" charset="0"/>
              </a:rPr>
              <a:t>Em novembro de 2018 foi lançada Consulta Pública nº 19/2018 para contribuições à Chamada de Projeto de P&amp;D Estratégico nº 22/2018: “Desenvolvimento de Soluções em Mobilidade Elétrica Eficiente”.</a:t>
            </a:r>
          </a:p>
          <a:p>
            <a:pPr algn="just"/>
            <a:r>
              <a:rPr lang="pt-BR" dirty="0">
                <a:latin typeface="Abadi Extra Light" panose="020B0204020104020204" pitchFamily="34" charset="0"/>
              </a:rPr>
              <a:t>Em abril de 2019, foi publicado o edital da Chamada de Projeto de P&amp;D Estratégico nº 22/2018: “Desenvolvimento de Soluções em Mobilidade Elétrica Eficiente”.</a:t>
            </a:r>
          </a:p>
          <a:p>
            <a:pPr algn="just"/>
            <a:r>
              <a:rPr lang="pt-BR" dirty="0">
                <a:latin typeface="Abadi Extra Light" panose="020B0204020104020204" pitchFamily="34" charset="0"/>
              </a:rPr>
              <a:t>Os membros da RISE, denominados por parceiros conjugarão esforços para promover cooperação de natureza tecnológica e científica, visando intercâmbio de informações, além de identificar e propor possíveis projetos e programas de Pesquisa, Desenvolvimento e Inovação (P&amp;D&amp;I) e outros iniciativas de interesse no campo de suas especialidades.</a:t>
            </a:r>
          </a:p>
          <a:p>
            <a:pPr algn="just"/>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dirty="0">
                <a:latin typeface="Abadi Extra Light" panose="020B0204020104020204" pitchFamily="34" charset="0"/>
              </a:rPr>
              <a:t>Site oficial da RISE (http://rise.org.br/</a:t>
            </a:r>
            <a:r>
              <a:rPr lang="pt-BR" dirty="0" err="1">
                <a:latin typeface="Abadi Extra Light" panose="020B0204020104020204" pitchFamily="34" charset="0"/>
              </a:rPr>
              <a:t>index.php</a:t>
            </a:r>
            <a:r>
              <a:rPr lang="pt-BR" dirty="0">
                <a:latin typeface="Abadi Extra Light" panose="020B0204020104020204" pitchFamily="34" charset="0"/>
              </a:rPr>
              <a:t>/</a:t>
            </a:r>
            <a:r>
              <a:rPr lang="pt-BR" dirty="0" err="1">
                <a:latin typeface="Abadi Extra Light" panose="020B0204020104020204" pitchFamily="34" charset="0"/>
              </a:rPr>
              <a:t>faq</a:t>
            </a: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459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0742388"/>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PT"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A Agência Nacional de Energia Elétrica (ANEEL) publicou, em 05 de julho de 2018, a regulamentação que normatiza o fornecimento de energia para a recarga de veículos elétricos, a Resolução Normativa nº 819. A regra foi editada em decorrência do interesse de </a:t>
            </a:r>
            <a:r>
              <a:rPr lang="pt-BR" sz="1200" b="0" i="1" u="none" strike="noStrike" cap="none" dirty="0">
                <a:solidFill>
                  <a:srgbClr val="000000"/>
                </a:solidFill>
                <a:effectLst/>
                <a:latin typeface="Arial"/>
                <a:ea typeface="Arial"/>
                <a:cs typeface="Arial"/>
                <a:sym typeface="Arial"/>
              </a:rPr>
              <a:t>players</a:t>
            </a:r>
            <a:r>
              <a:rPr lang="pt-BR" sz="1200" b="0" i="0" u="none" strike="noStrike" cap="none" dirty="0">
                <a:solidFill>
                  <a:srgbClr val="000000"/>
                </a:solidFill>
                <a:effectLst/>
                <a:latin typeface="Arial"/>
                <a:ea typeface="Arial"/>
                <a:cs typeface="Arial"/>
                <a:sym typeface="Arial"/>
              </a:rPr>
              <a:t> nacionais e internacionais no mercado brasileiro de carros elétricos e da ausência de normas específicas para regulamentar o suprimento de energia para esses veículos.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Até então, eram</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incertos</a:t>
            </a:r>
            <a:r>
              <a:rPr lang="pt-BR" sz="1200" b="0" i="0" u="none" strike="noStrike" cap="none" baseline="0" dirty="0">
                <a:solidFill>
                  <a:srgbClr val="000000"/>
                </a:solidFill>
                <a:effectLst/>
                <a:latin typeface="Arial"/>
                <a:ea typeface="Arial"/>
                <a:cs typeface="Arial"/>
                <a:sym typeface="Arial"/>
              </a:rPr>
              <a:t> o</a:t>
            </a:r>
            <a:r>
              <a:rPr lang="pt-BR" sz="1200" b="0" i="0" u="none" strike="noStrike" cap="none" dirty="0">
                <a:solidFill>
                  <a:srgbClr val="000000"/>
                </a:solidFill>
                <a:effectLst/>
                <a:latin typeface="Arial"/>
                <a:ea typeface="Arial"/>
                <a:cs typeface="Arial"/>
                <a:sym typeface="Arial"/>
              </a:rPr>
              <a:t> processo tarifário aplicável aos fornecedores e consumidores da energia necessária para abastecimento dos veículos e à forma com que o aumento do consumo de energia centralizado em pontos específicos das redes de distribuição poderia afetar a disponibilidade de energia nas áreas atendidas. Esse fator, aliado à existência de diversos agentes interessados na prestação desse serviço, como as distribuidoras, postos de combustíveis, shopping centers, empreendedores individuais ou até mesmo os usuários dos veículos interessados em estabelecer suas próprias instalações, gerava dúvida no enquadramento da recarga de veículos elétricos nas hipóteses previstas na regulamentação existente.</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Nesse contexto, foi realizada a Consulta Pública SRD/ANEEL nº 002/2016, que precedeu a Audiência Pública 029/2017, a qual resultou na elaboração da Resolução Normativa nº 819, aprovada pela diretoria da ANEEL em 19 de junho de 2018, que estabelece os procedimentos e condições para a realização de atividades de recarga de veículos elétricos por concessionárias e permissionárias de serviço público de distribuição de energia elétrica e demais interessados.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Souza, Mello e Torres (https://souzamello.com.br/</a:t>
            </a:r>
            <a:r>
              <a:rPr lang="pt-BR" sz="1200" b="0" i="0" u="none" strike="noStrike" cap="none" dirty="0" err="1">
                <a:solidFill>
                  <a:srgbClr val="000000"/>
                </a:solidFill>
                <a:effectLst/>
                <a:latin typeface="Arial"/>
                <a:ea typeface="Arial"/>
                <a:cs typeface="Arial"/>
                <a:sym typeface="Arial"/>
              </a:rPr>
              <a:t>aneel</a:t>
            </a:r>
            <a:r>
              <a:rPr lang="pt-BR" sz="1200" b="0" i="0" u="none" strike="noStrike" cap="none" dirty="0">
                <a:solidFill>
                  <a:srgbClr val="000000"/>
                </a:solidFill>
                <a:effectLst/>
                <a:latin typeface="Arial"/>
                <a:ea typeface="Arial"/>
                <a:cs typeface="Arial"/>
                <a:sym typeface="Arial"/>
              </a:rPr>
              <a:t>-aprova-</a:t>
            </a:r>
            <a:r>
              <a:rPr lang="pt-BR" sz="1200" b="0" i="0" u="none" strike="noStrike" cap="none" dirty="0" err="1">
                <a:solidFill>
                  <a:srgbClr val="000000"/>
                </a:solidFill>
                <a:effectLst/>
                <a:latin typeface="Arial"/>
                <a:ea typeface="Arial"/>
                <a:cs typeface="Arial"/>
                <a:sym typeface="Arial"/>
              </a:rPr>
              <a:t>regulamentacao</a:t>
            </a:r>
            <a:r>
              <a:rPr lang="pt-BR" sz="1200" b="0" i="0" u="none" strike="noStrike" cap="none" dirty="0">
                <a:solidFill>
                  <a:srgbClr val="000000"/>
                </a:solidFill>
                <a:effectLst/>
                <a:latin typeface="Arial"/>
                <a:ea typeface="Arial"/>
                <a:cs typeface="Arial"/>
                <a:sym typeface="Arial"/>
              </a:rPr>
              <a:t>-para-recarga-de-</a:t>
            </a:r>
            <a:r>
              <a:rPr lang="pt-BR" sz="1200" b="0" i="0" u="none" strike="noStrike" cap="none" dirty="0" err="1">
                <a:solidFill>
                  <a:srgbClr val="000000"/>
                </a:solidFill>
                <a:effectLst/>
                <a:latin typeface="Arial"/>
                <a:ea typeface="Arial"/>
                <a:cs typeface="Arial"/>
                <a:sym typeface="Arial"/>
              </a:rPr>
              <a:t>veiculos</a:t>
            </a:r>
            <a:r>
              <a:rPr lang="pt-BR" sz="1200" b="0" i="0" u="none" strike="noStrike" cap="none" dirty="0">
                <a:solidFill>
                  <a:srgbClr val="000000"/>
                </a:solidFill>
                <a:effectLst/>
                <a:latin typeface="Arial"/>
                <a:ea typeface="Arial"/>
                <a:cs typeface="Arial"/>
                <a:sym typeface="Arial"/>
              </a:rPr>
              <a:t>-</a:t>
            </a:r>
            <a:r>
              <a:rPr lang="pt-BR" sz="1200" b="0" i="0" u="none" strike="noStrike" cap="none" dirty="0" err="1">
                <a:solidFill>
                  <a:srgbClr val="000000"/>
                </a:solidFill>
                <a:effectLst/>
                <a:latin typeface="Arial"/>
                <a:ea typeface="Arial"/>
                <a:cs typeface="Arial"/>
                <a:sym typeface="Arial"/>
              </a:rPr>
              <a:t>eletricos</a:t>
            </a:r>
            <a:r>
              <a:rPr lang="pt-BR" sz="1200" b="0" i="0" u="none" strike="noStrike" cap="none" dirty="0">
                <a:solidFill>
                  <a:srgbClr val="000000"/>
                </a:solidFill>
                <a:effectLst/>
                <a:latin typeface="Arial"/>
                <a:ea typeface="Arial"/>
                <a:cs typeface="Arial"/>
                <a:sym typeface="Arial"/>
              </a:rPr>
              <a:t>/)</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460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32656757"/>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PT"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None/>
              <a:tabLst/>
              <a:defRPr/>
            </a:pPr>
            <a:r>
              <a:rPr lang="pt-BR" sz="1200" b="0" i="0" u="none" strike="noStrike" cap="none" dirty="0">
                <a:solidFill>
                  <a:srgbClr val="000000"/>
                </a:solidFill>
                <a:effectLst/>
                <a:latin typeface="Arial"/>
                <a:ea typeface="Arial"/>
                <a:cs typeface="Arial"/>
                <a:sym typeface="Arial"/>
              </a:rPr>
              <a:t>Dentre as inovações introduzidas pela resolução, destacam-se:</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sz="1200" b="0" i="0" u="none" strike="noStrike" cap="none" dirty="0">
                <a:solidFill>
                  <a:srgbClr val="000000"/>
                </a:solidFill>
                <a:effectLst/>
                <a:latin typeface="Arial"/>
                <a:ea typeface="Arial"/>
                <a:cs typeface="Arial"/>
                <a:sym typeface="Arial"/>
              </a:rPr>
              <a:t>Conceito de Veículo Elétrico (VE): Veículo elétrico é todo aquele movido por um motor elétrico em que as correntes são fornecidas por uma bateria recarregável ou outros dispositivos portáteis de armazenamento de energia elétrica recarregáveis a partir da energia proveniente de uma fonte externa ao veículo, desta</a:t>
            </a:r>
            <a:r>
              <a:rPr lang="pt-BR" sz="1200" b="0" i="0" u="none" strike="noStrike" cap="none" baseline="0" dirty="0">
                <a:solidFill>
                  <a:srgbClr val="000000"/>
                </a:solidFill>
                <a:effectLst/>
                <a:latin typeface="Arial"/>
                <a:ea typeface="Arial"/>
                <a:cs typeface="Arial"/>
                <a:sym typeface="Arial"/>
              </a:rPr>
              <a:t> forma, não é visto como uma nova unidade consumidora (UC)</a:t>
            </a:r>
            <a:r>
              <a:rPr lang="pt-BR" sz="1200" b="0" i="0" u="none" strike="noStrike" cap="none" dirty="0">
                <a:solidFill>
                  <a:srgbClr val="000000"/>
                </a:solidFill>
                <a:effectLst/>
                <a:latin typeface="Arial"/>
                <a:ea typeface="Arial"/>
                <a:cs typeface="Arial"/>
                <a:sym typeface="Arial"/>
              </a:rPr>
              <a:t>;</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dirty="0">
                <a:latin typeface="Abadi Extra Light" panose="020B0204020104020204" pitchFamily="34" charset="0"/>
              </a:rPr>
              <a:t>A recarga é um serviço prestado ao consumidor e não uma comercialização de energia elétrica, sendo que a energia entregue pelas estações se encaixa em “consumo próprio”. Isto é, as estações e infraestrutura relacionada ao serviço não formarão a base de remuneração das distribuidoras, o que faz com que o risco e impactos negativos sejam assumidos exclusivamente por ela;</a:t>
            </a:r>
            <a:endParaRPr lang="pt-PT" sz="1200" b="0" i="0" u="none" strike="noStrike" cap="none" dirty="0">
              <a:solidFill>
                <a:srgbClr val="000000"/>
              </a:solidFill>
              <a:effectLst/>
              <a:latin typeface="Arial"/>
              <a:ea typeface="Arial"/>
              <a:cs typeface="Arial"/>
              <a:sym typeface="Arial"/>
            </a:endParaRP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PT" sz="1200" b="0" i="0" u="none" strike="noStrike" cap="none" dirty="0">
                <a:solidFill>
                  <a:srgbClr val="000000"/>
                </a:solidFill>
                <a:effectLst/>
                <a:latin typeface="Arial"/>
                <a:ea typeface="Arial"/>
                <a:cs typeface="Arial"/>
                <a:sym typeface="Arial"/>
              </a:rPr>
              <a:t>Qualquer interessado pode explorar comercialmente as atividades de recarga de veículos elétricos, tais como postos de combustíveis, shopping centers, empreendedores e mesmo as próprias distribuidoras de energia elétrica. </a:t>
            </a:r>
            <a:r>
              <a:rPr lang="pt-BR" sz="1200" b="0" i="0" u="none" strike="noStrike" cap="none" dirty="0">
                <a:solidFill>
                  <a:srgbClr val="000000"/>
                </a:solidFill>
                <a:effectLst/>
                <a:latin typeface="Arial"/>
                <a:ea typeface="Arial"/>
                <a:cs typeface="Arial"/>
                <a:sym typeface="Arial"/>
              </a:rPr>
              <a:t>Ou seja, essa previsão normativa fomentará o mercado de estações de recarga, que poderá funcionar como um “posto de combustível”, assim, não</a:t>
            </a:r>
            <a:r>
              <a:rPr lang="pt-BR" sz="1200" b="0" i="0" u="none" strike="noStrike" cap="none" baseline="0" dirty="0">
                <a:solidFill>
                  <a:srgbClr val="000000"/>
                </a:solidFill>
                <a:effectLst/>
                <a:latin typeface="Arial"/>
                <a:ea typeface="Arial"/>
                <a:cs typeface="Arial"/>
                <a:sym typeface="Arial"/>
              </a:rPr>
              <a:t> há monopólio para exploração do serviço</a:t>
            </a:r>
            <a:r>
              <a:rPr lang="pt-BR" sz="1200" b="0" i="0" u="none" strike="noStrike" cap="none" dirty="0">
                <a:solidFill>
                  <a:srgbClr val="000000"/>
                </a:solidFill>
                <a:effectLst/>
                <a:latin typeface="Arial"/>
                <a:ea typeface="Arial"/>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hlinkClick r:id="rId3"/>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pt-BR" dirty="0">
                <a:latin typeface="Abadi Extra Light" panose="020B0204020104020204" pitchFamily="34" charset="0"/>
                <a:hlinkClick r:id="rId3"/>
              </a:rPr>
              <a:t>`https://ubrabio.com.br/wp-content/uploads/2019/02/2019-02-25-Davi-Rabelo-ANEEL.pdf</a:t>
            </a:r>
            <a:endParaRPr lang="pt-BR" dirty="0">
              <a:latin typeface="Abadi Extra Light" panose="020B0204020104020204" pitchFamily="34" charset="0"/>
            </a:endParaRPr>
          </a:p>
        </p:txBody>
      </p:sp>
    </p:spTree>
    <p:extLst>
      <p:ext uri="{BB962C8B-B14F-4D97-AF65-F5344CB8AC3E}">
        <p14:creationId xmlns:p14="http://schemas.microsoft.com/office/powerpoint/2010/main" val="274370393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A Agência optou por uma regulamentação mínima do tema, com o objetivo principal de evitar interferências indesejáveis dessas atividades com a operação da rede elétrica e garantir que as tarifas dos consumidores de energia elétrica das distribuidoras não sejam impactadas pela prestação do referido serviço quando realizado pelas distribuidoras de energia elétrica.</a:t>
            </a: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Assim,</a:t>
            </a:r>
            <a:r>
              <a:rPr lang="pt-BR" baseline="0" dirty="0">
                <a:latin typeface="Abadi Extra Light" panose="020B0204020104020204" pitchFamily="34" charset="0"/>
              </a:rPr>
              <a:t> do ponto de entrega (medidor) para dentro da unidade consumidora, não há regulação pela Agência. Os equipamentos de recarga que não sejam exclusivos para uso privado, deverão ser compatíveis com protocolos abertos de domínio público para comunicação, supervisão e controles remotos. Deverão, ainda, ser observadas as normas técnicas e padrões de rede específicos de cada distribuidora de energia, sempre que um interessado desejar instalar uma estação de recarga na rede local.</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p:txBody>
      </p:sp>
    </p:spTree>
    <p:extLst>
      <p:ext uri="{BB962C8B-B14F-4D97-AF65-F5344CB8AC3E}">
        <p14:creationId xmlns:p14="http://schemas.microsoft.com/office/powerpoint/2010/main" val="285147439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resolução</a:t>
            </a:r>
            <a:r>
              <a:rPr lang="pt-BR" baseline="0" dirty="0">
                <a:latin typeface="Abadi Extra Light" panose="020B0204020104020204" pitchFamily="34" charset="0"/>
              </a:rPr>
              <a:t> visa garantir a interoperabilidade das estações públicas, por meio dos protocolos abertos de comunicação. Assim</a:t>
            </a:r>
            <a:r>
              <a:rPr lang="pt-BR" b="0" baseline="0" dirty="0">
                <a:latin typeface="Abadi Extra Light" panose="020B0204020104020204" pitchFamily="34" charset="0"/>
              </a:rPr>
              <a:t>, t</a:t>
            </a:r>
            <a:r>
              <a:rPr lang="pt-BR" b="0" dirty="0">
                <a:latin typeface="Abadi Extra Light" panose="020B0204020104020204" pitchFamily="34" charset="0"/>
              </a:rPr>
              <a:t>odas as </a:t>
            </a:r>
            <a:r>
              <a:rPr lang="pt-BR" dirty="0">
                <a:latin typeface="Abadi Extra Light" panose="020B0204020104020204" pitchFamily="34" charset="0"/>
              </a:rPr>
              <a:t>estações que não sejam exclusivas para uso privado deverão ser compatíveis com protocolos abertos de domínio público, ou seja, devem ser compatíveis com o OCPP</a:t>
            </a:r>
            <a:r>
              <a:rPr lang="pt-BR" baseline="0" dirty="0">
                <a:latin typeface="Abadi Extra Light" panose="020B0204020104020204" pitchFamily="34" charset="0"/>
              </a:rPr>
              <a:t> (</a:t>
            </a:r>
            <a:r>
              <a:rPr lang="pt-BR" i="1" baseline="0" dirty="0">
                <a:latin typeface="Abadi Extra Light" panose="020B0204020104020204" pitchFamily="34" charset="0"/>
              </a:rPr>
              <a:t>Open Charge Point </a:t>
            </a:r>
            <a:r>
              <a:rPr lang="pt-BR" i="1" baseline="0" dirty="0" err="1">
                <a:latin typeface="Abadi Extra Light" panose="020B0204020104020204" pitchFamily="34" charset="0"/>
              </a:rPr>
              <a:t>Protocol</a:t>
            </a:r>
            <a:r>
              <a:rPr lang="pt-BR" baseline="0" dirty="0">
                <a:latin typeface="Abadi Extra Light" panose="020B0204020104020204" pitchFamily="34" charset="0"/>
              </a:rPr>
              <a:t>), que será introduzido na subseção de normas. </a:t>
            </a: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None/>
              <a:tabLst/>
              <a:defRPr/>
            </a:pPr>
            <a:r>
              <a:rPr lang="pt-BR" baseline="0" dirty="0">
                <a:latin typeface="Abadi Extra Light" panose="020B0204020104020204" pitchFamily="34" charset="0"/>
              </a:rPr>
              <a:t>Isso permite com que diferentes marcos e modelos de veículos elétricos, diferentes operadores de estações de recarga e diferentes provedores de serviços de mobilidade se comuniquem livremente, garantindo a livre escolha do usuário. </a:t>
            </a: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p:txBody>
      </p:sp>
    </p:spTree>
    <p:extLst>
      <p:ext uri="{BB962C8B-B14F-4D97-AF65-F5344CB8AC3E}">
        <p14:creationId xmlns:p14="http://schemas.microsoft.com/office/powerpoint/2010/main" val="3896551364"/>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Para instalações em locais privados, a estação de recarga deve ser conectada na unidade consumidora existente (UC do proprietário ou do condomínio), e não havendo UC no local ou para o condomínio, pode-se solicitar um novo ponto de medição. Para locais </a:t>
            </a:r>
            <a:r>
              <a:rPr lang="pt-BR" baseline="0" dirty="0" err="1">
                <a:latin typeface="Abadi Extra Light" panose="020B0204020104020204" pitchFamily="34" charset="0"/>
              </a:rPr>
              <a:t>semi-públicos</a:t>
            </a:r>
            <a:r>
              <a:rPr lang="pt-BR" baseline="0" dirty="0">
                <a:latin typeface="Abadi Extra Light" panose="020B0204020104020204" pitchFamily="34" charset="0"/>
              </a:rPr>
              <a:t>, a estação de recarga deve ser instalada em uma área reconhecida como </a:t>
            </a:r>
            <a:r>
              <a:rPr lang="pt-BR" baseline="0" dirty="0" err="1">
                <a:latin typeface="Abadi Extra Light" panose="020B0204020104020204" pitchFamily="34" charset="0"/>
              </a:rPr>
              <a:t>semi-pública</a:t>
            </a:r>
            <a:r>
              <a:rPr lang="pt-BR" baseline="0" dirty="0">
                <a:latin typeface="Abadi Extra Light" panose="020B0204020104020204" pitchFamily="34" charset="0"/>
              </a:rPr>
              <a:t>, e pode ser instalada na área comum ou em uma UC adicional exclusiva para a estação de recarga ou uso de terceiros. Já para locais públicos, </a:t>
            </a:r>
            <a:r>
              <a:rPr lang="pt-BR" sz="1200" baseline="0" dirty="0">
                <a:latin typeface="Abadi Extra Light" panose="020B0204020104020204" pitchFamily="34" charset="0"/>
              </a:rPr>
              <a:t>t</a:t>
            </a:r>
            <a:r>
              <a:rPr lang="pt-BR" sz="1200" dirty="0">
                <a:latin typeface="Abadi Extra Light" panose="020B0204020104020204" pitchFamily="34" charset="0"/>
              </a:rPr>
              <a:t>oda estação de recarga deverá conter um dispositivo de medição, seguindo as regras cabíveis.</a:t>
            </a:r>
          </a:p>
          <a:p>
            <a:pPr marL="158750" indent="0" algn="just">
              <a:buNone/>
            </a:pPr>
            <a:endParaRPr lang="pt-BR" baseline="0" dirty="0">
              <a:latin typeface="Abadi Extra Light" panose="020B0204020104020204" pitchFamily="34" charset="0"/>
            </a:endParaRP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465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69175540"/>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pPr algn="just"/>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 distribuidora é inteiramente responsável pela prestação da atividade de recarga de forma apartada do serviço público, como atividade acessória, não estando sujeita, em caso de prejuízo, a pleito compensatório para estabelecer o reequilíbrio econômico-financeiro do contrato de concessão ou permissão;</a:t>
            </a:r>
          </a:p>
          <a:p>
            <a:pPr marL="158750" indent="0" algn="just">
              <a:buNone/>
            </a:pPr>
            <a:endParaRPr lang="pt-BR" dirty="0">
              <a:latin typeface="Abadi Extra Light" panose="020B0204020104020204" pitchFamily="34" charset="0"/>
            </a:endParaRPr>
          </a:p>
          <a:p>
            <a:pPr marL="158750" indent="0" algn="just">
              <a:buNone/>
            </a:pPr>
            <a:r>
              <a:rPr lang="pt-PT" sz="1200" b="0" i="0" u="none" strike="noStrike" cap="none" dirty="0">
                <a:solidFill>
                  <a:srgbClr val="000000"/>
                </a:solidFill>
                <a:effectLst/>
                <a:latin typeface="Arial"/>
                <a:ea typeface="Arial"/>
                <a:cs typeface="Arial"/>
                <a:sym typeface="Arial"/>
              </a:rPr>
              <a:t>A</a:t>
            </a:r>
            <a:r>
              <a:rPr lang="pt-PT" sz="1200" b="0" i="0" u="none" strike="noStrike" cap="none" baseline="0" dirty="0">
                <a:solidFill>
                  <a:srgbClr val="000000"/>
                </a:solidFill>
                <a:effectLst/>
                <a:latin typeface="Arial"/>
                <a:ea typeface="Arial"/>
                <a:cs typeface="Arial"/>
                <a:sym typeface="Arial"/>
              </a:rPr>
              <a:t> </a:t>
            </a:r>
            <a:r>
              <a:rPr lang="pt-PT" sz="1200" b="0" i="0" u="none" strike="noStrike" cap="none" dirty="0">
                <a:solidFill>
                  <a:srgbClr val="000000"/>
                </a:solidFill>
                <a:effectLst/>
                <a:latin typeface="Arial"/>
                <a:ea typeface="Arial"/>
                <a:cs typeface="Arial"/>
                <a:sym typeface="Arial"/>
              </a:rPr>
              <a:t>exploração desse mercado por parte das distribuidoras se encaixa nas atividades acessórias complementares. Isto significa que, segundo o Submódulo 2.7 do PRORET (Procedimentos de Regulação Tarifária), 30% das receitas do serviço são destinados ao compartilhamento. Ou seja, a exploração dos serviços de recarga pode colaborar para a modicidade tarifária no Brasil mas não é tão vantajosa como negócio complementar para a distribuidora.</a:t>
            </a: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Além disso, como a resolução define a recarga como um serviço prestado ao consumidor e não uma comercialização de energia elétrica, as estações e infraestrutura relacionada ao serviço não formarão a base de remuneração das distribuidoras, o que faz com que o risco e impactos negativos sejam assumidos exclusivamente por ela.</a:t>
            </a:r>
          </a:p>
          <a:p>
            <a:pPr marL="158750" indent="0" algn="just">
              <a:buNone/>
            </a:pPr>
            <a:r>
              <a:rPr lang="pt-BR" sz="1200" b="0" i="0" u="none" strike="noStrike" cap="none" dirty="0">
                <a:solidFill>
                  <a:srgbClr val="000000"/>
                </a:solidFill>
                <a:effectLst/>
                <a:latin typeface="Arial"/>
                <a:ea typeface="Arial"/>
                <a:cs typeface="Arial"/>
                <a:sym typeface="Arial"/>
              </a:rPr>
              <a:t>Assim, é preciso ter atenção quanto a exploração do mercado por parte das concessionárias, especialmente com relação</a:t>
            </a:r>
            <a:r>
              <a:rPr lang="pt-BR" sz="1200" b="0" i="0" u="none" strike="noStrike" cap="none" baseline="0" dirty="0">
                <a:solidFill>
                  <a:srgbClr val="000000"/>
                </a:solidFill>
                <a:effectLst/>
                <a:latin typeface="Arial"/>
                <a:ea typeface="Arial"/>
                <a:cs typeface="Arial"/>
                <a:sym typeface="Arial"/>
              </a:rPr>
              <a:t> ao direcionamento de</a:t>
            </a:r>
            <a:r>
              <a:rPr lang="pt-BR" sz="1200" b="0" i="0" u="none" strike="noStrike" cap="none" dirty="0">
                <a:solidFill>
                  <a:srgbClr val="000000"/>
                </a:solidFill>
                <a:effectLst/>
                <a:latin typeface="Arial"/>
                <a:ea typeface="Arial"/>
                <a:cs typeface="Arial"/>
                <a:sym typeface="Arial"/>
              </a:rPr>
              <a:t> 30% da receita para a modicidade tarifária. Mesmo assim, pode ser um mercado interessante às concessionárias pelo fato de já terem grande participação na área, portando dos meios e expertise para execução de projetos desse tipo. Além disso, a possível redução das tarifas </a:t>
            </a:r>
            <a:r>
              <a:rPr lang="pt-PT" sz="1200" b="0" i="0" u="none" strike="noStrike" cap="none" dirty="0">
                <a:solidFill>
                  <a:srgbClr val="000000"/>
                </a:solidFill>
                <a:effectLst/>
                <a:latin typeface="Arial"/>
                <a:ea typeface="Arial"/>
                <a:cs typeface="Arial"/>
                <a:sym typeface="Arial"/>
              </a:rPr>
              <a:t>de energia pode tornar a expansão da rede de recarga de VEs vantajosa, mesmo para quem em um primeiro momento não seria diretamente beneficiado pela tecnologia.</a:t>
            </a:r>
            <a:endParaRPr lang="pt-BR" sz="1200" b="0" i="0" u="none" strike="noStrike" cap="none" dirty="0">
              <a:solidFill>
                <a:srgbClr val="000000"/>
              </a:solidFill>
              <a:effectLst/>
              <a:latin typeface="Arial"/>
              <a:ea typeface="Arial"/>
              <a:cs typeface="Arial"/>
              <a:sym typeface="Arial"/>
            </a:endParaRPr>
          </a:p>
          <a:p>
            <a:pPr lvl="0"/>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466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430318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806879"/>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100" b="0" i="0" u="none" strike="noStrike" cap="none" dirty="0">
              <a:solidFill>
                <a:srgbClr val="000000"/>
              </a:solidFill>
              <a:effectLst/>
              <a:latin typeface="Arial"/>
              <a:ea typeface="Arial"/>
              <a:cs typeface="Arial"/>
              <a:sym typeface="Arial"/>
            </a:endParaRPr>
          </a:p>
          <a:p>
            <a:endParaRPr lang="pt-BR" dirty="0">
              <a:latin typeface="Abadi Extra Light" panose="020B0204020104020204" pitchFamily="34" charset="0"/>
            </a:endParaRPr>
          </a:p>
          <a:p>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A instalação de estações de recarga de veículos deverá ser previamente comunicada à distribuidora de energia local, especialmente nos casos em que a instalação resulte na necessidade de solicitação de fornecimento inicial (quando ainda não houver ponto de fornecimento de energia para aquele local), aumento ou redução de carga em relação àquela que já é fornecida naquele ponto ou alteração do nível de tensão. Também deverão ser comunicadas à distribuidora eventuais alterações realizadas nos pontos públicos de recarga, cujo objetivo seja a adequação do sistema para recepção de instalações de recarga.</a:t>
            </a:r>
          </a:p>
          <a:p>
            <a:pPr marL="158750" indent="0">
              <a:buNone/>
            </a:pPr>
            <a:r>
              <a:rPr lang="pt-BR" dirty="0">
                <a:latin typeface="Abadi Extra Light" panose="020B0204020104020204" pitchFamily="34" charset="0"/>
              </a:rPr>
              <a:t>As distribuidoras de energia deverão enviar à ANEEL, semestralmente e de forma consolidada, informações relacionadas a novas instalações e alterações aos pontos de recarga existentes, conforme o modelo de comunicação e as orientações específicas estabelecidas pela Agência.</a:t>
            </a: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Para solicitação de registro, </a:t>
            </a:r>
            <a:r>
              <a:rPr lang="pt-BR" sz="1100" b="0" i="0" u="none" strike="noStrike" cap="none" dirty="0">
                <a:solidFill>
                  <a:srgbClr val="000000"/>
                </a:solidFill>
                <a:effectLst/>
                <a:latin typeface="Arial"/>
                <a:ea typeface="Arial"/>
                <a:cs typeface="Arial"/>
                <a:sym typeface="Arial"/>
              </a:rPr>
              <a:t>a ANEEL disponibiliza, desde 15 de outubro de 2018, um formulário eletrônico que permite a qualquer consumidor interessado enviar à distribuidora local as informações necessárias para registro de estações de recarga. A comunicação pelo interessado deverá ser feita no momento do pedido de ligação ou análise de projeto, preenchendo um formulário para cadastro com as seguintes informações das estações:</a:t>
            </a:r>
          </a:p>
          <a:p>
            <a:pPr lvl="1"/>
            <a:r>
              <a:rPr lang="pt-BR" sz="1100" b="0" i="0" u="none" strike="noStrike" cap="none" dirty="0">
                <a:solidFill>
                  <a:srgbClr val="000000"/>
                </a:solidFill>
                <a:effectLst/>
                <a:latin typeface="Arial"/>
                <a:ea typeface="Arial"/>
                <a:cs typeface="Arial"/>
                <a:sym typeface="Arial"/>
              </a:rPr>
              <a:t>Identificação do cliente (Nome/Razão social, CPF/CNPJ etc.);</a:t>
            </a:r>
          </a:p>
          <a:p>
            <a:pPr lvl="1"/>
            <a:r>
              <a:rPr lang="pt-BR" sz="1100" b="0" i="0" u="none" strike="noStrike" cap="none" dirty="0">
                <a:solidFill>
                  <a:srgbClr val="000000"/>
                </a:solidFill>
                <a:effectLst/>
                <a:latin typeface="Arial"/>
                <a:ea typeface="Arial"/>
                <a:cs typeface="Arial"/>
                <a:sym typeface="Arial"/>
              </a:rPr>
              <a:t>Data de instalação;</a:t>
            </a:r>
          </a:p>
          <a:p>
            <a:pPr lvl="1"/>
            <a:r>
              <a:rPr lang="pt-BR" sz="1100" b="0" i="0" u="none" strike="noStrike" cap="none" dirty="0">
                <a:solidFill>
                  <a:srgbClr val="000000"/>
                </a:solidFill>
                <a:effectLst/>
                <a:latin typeface="Arial"/>
                <a:ea typeface="Arial"/>
                <a:cs typeface="Arial"/>
                <a:sym typeface="Arial"/>
              </a:rPr>
              <a:t>Tipo de acesso (privado, semipúblico ou público);</a:t>
            </a:r>
          </a:p>
          <a:p>
            <a:pPr lvl="1"/>
            <a:r>
              <a:rPr lang="pt-BR" sz="1100" b="0" i="0" u="none" strike="noStrike" cap="none" dirty="0">
                <a:solidFill>
                  <a:srgbClr val="000000"/>
                </a:solidFill>
                <a:effectLst/>
                <a:latin typeface="Arial"/>
                <a:ea typeface="Arial"/>
                <a:cs typeface="Arial"/>
                <a:sym typeface="Arial"/>
              </a:rPr>
              <a:t>Quantidade de estações/pontos de recarga por estação;</a:t>
            </a:r>
          </a:p>
          <a:p>
            <a:pPr lvl="1"/>
            <a:r>
              <a:rPr lang="pt-BR" sz="1100" b="0" i="0" u="none" strike="noStrike" cap="none" dirty="0">
                <a:solidFill>
                  <a:srgbClr val="000000"/>
                </a:solidFill>
                <a:effectLst/>
                <a:latin typeface="Arial"/>
                <a:ea typeface="Arial"/>
                <a:cs typeface="Arial"/>
                <a:sym typeface="Arial"/>
              </a:rPr>
              <a:t>Fabricante da estação;</a:t>
            </a:r>
          </a:p>
          <a:p>
            <a:pPr lvl="1"/>
            <a:r>
              <a:rPr lang="pt-BR" sz="1100" b="0" i="0" u="none" strike="noStrike" cap="none" dirty="0">
                <a:solidFill>
                  <a:srgbClr val="000000"/>
                </a:solidFill>
                <a:effectLst/>
                <a:latin typeface="Arial"/>
                <a:ea typeface="Arial"/>
                <a:cs typeface="Arial"/>
                <a:sym typeface="Arial"/>
              </a:rPr>
              <a:t>Tensão nominal e número de fases (mono ou trifásico);</a:t>
            </a:r>
          </a:p>
          <a:p>
            <a:pPr lvl="1"/>
            <a:r>
              <a:rPr lang="pt-BR" sz="1100" b="0" i="0" u="none" strike="noStrike" cap="none" dirty="0">
                <a:solidFill>
                  <a:srgbClr val="000000"/>
                </a:solidFill>
                <a:effectLst/>
                <a:latin typeface="Arial"/>
                <a:ea typeface="Arial"/>
                <a:cs typeface="Arial"/>
                <a:sym typeface="Arial"/>
              </a:rPr>
              <a:t>Potência e corrente nominal; e</a:t>
            </a:r>
          </a:p>
          <a:p>
            <a:pPr lvl="1"/>
            <a:r>
              <a:rPr lang="pt-BR" sz="1100" b="0" i="0" u="none" strike="noStrike" cap="none" dirty="0">
                <a:solidFill>
                  <a:srgbClr val="000000"/>
                </a:solidFill>
                <a:effectLst/>
                <a:latin typeface="Arial"/>
                <a:ea typeface="Arial"/>
                <a:cs typeface="Arial"/>
                <a:sym typeface="Arial"/>
              </a:rPr>
              <a:t>Tipos de recarga suportadas (CA e/ou CC).</a:t>
            </a:r>
          </a:p>
          <a:p>
            <a:pPr marL="158750" lvl="0" indent="0">
              <a:buNone/>
            </a:pPr>
            <a:endParaRPr lang="pt-BR" sz="1100" b="0" i="0" u="none" strike="noStrike" cap="none" dirty="0">
              <a:solidFill>
                <a:srgbClr val="000000"/>
              </a:solidFill>
              <a:effectLst/>
              <a:latin typeface="Arial"/>
              <a:ea typeface="Arial"/>
              <a:cs typeface="Arial"/>
              <a:sym typeface="Arial"/>
            </a:endParaRPr>
          </a:p>
          <a:p>
            <a:pPr marL="158750" lvl="0" indent="0">
              <a:buNone/>
            </a:pPr>
            <a:r>
              <a:rPr lang="pt-BR" sz="1100" b="0" i="0" u="none" strike="noStrike" cap="none" dirty="0">
                <a:solidFill>
                  <a:srgbClr val="000000"/>
                </a:solidFill>
                <a:effectLst/>
                <a:latin typeface="Arial"/>
                <a:ea typeface="Arial"/>
                <a:cs typeface="Arial"/>
                <a:sym typeface="Arial"/>
              </a:rPr>
              <a:t>Além disso, a instalação de estações de recarga deve ser comunicada à ANEEL, com envio semestral (em janeiro e julho até o dia 15 de cada mês) por e-mail para a agência, das seguintes informações:</a:t>
            </a:r>
          </a:p>
          <a:p>
            <a:pPr lvl="1"/>
            <a:r>
              <a:rPr lang="pt-BR" sz="1100" b="0" i="0" u="none" strike="noStrike" cap="none" dirty="0">
                <a:solidFill>
                  <a:srgbClr val="000000"/>
                </a:solidFill>
                <a:effectLst/>
                <a:latin typeface="Arial"/>
                <a:ea typeface="Arial"/>
                <a:cs typeface="Arial"/>
                <a:sym typeface="Arial"/>
              </a:rPr>
              <a:t>CPF/CNPJ do responsável pelas informações;</a:t>
            </a:r>
          </a:p>
          <a:p>
            <a:pPr lvl="1"/>
            <a:r>
              <a:rPr lang="pt-BR" sz="1100" b="0" i="0" u="none" strike="noStrike" cap="none" dirty="0">
                <a:solidFill>
                  <a:srgbClr val="000000"/>
                </a:solidFill>
                <a:effectLst/>
                <a:latin typeface="Arial"/>
                <a:ea typeface="Arial"/>
                <a:cs typeface="Arial"/>
                <a:sym typeface="Arial"/>
              </a:rPr>
              <a:t>Nome completo/razão social do responsável pelas informações;</a:t>
            </a:r>
          </a:p>
          <a:p>
            <a:pPr lvl="1"/>
            <a:r>
              <a:rPr lang="pt-BR" sz="1100" b="0" i="0" u="none" strike="noStrike" cap="none" dirty="0">
                <a:solidFill>
                  <a:srgbClr val="000000"/>
                </a:solidFill>
                <a:effectLst/>
                <a:latin typeface="Arial"/>
                <a:ea typeface="Arial"/>
                <a:cs typeface="Arial"/>
                <a:sym typeface="Arial"/>
              </a:rPr>
              <a:t>E-mail de contato do responsável pelas informações;</a:t>
            </a:r>
          </a:p>
          <a:p>
            <a:pPr lvl="1"/>
            <a:r>
              <a:rPr lang="pt-BR" sz="1100" b="0" i="0" u="none" strike="noStrike" cap="none" dirty="0">
                <a:solidFill>
                  <a:srgbClr val="000000"/>
                </a:solidFill>
                <a:effectLst/>
                <a:latin typeface="Arial"/>
                <a:ea typeface="Arial"/>
                <a:cs typeface="Arial"/>
                <a:sym typeface="Arial"/>
              </a:rPr>
              <a:t>Unidade da federação (UF) da instalação;</a:t>
            </a:r>
          </a:p>
          <a:p>
            <a:pPr lvl="1"/>
            <a:r>
              <a:rPr lang="pt-BR" sz="1100" b="0" i="0" u="none" strike="noStrike" cap="none" dirty="0">
                <a:solidFill>
                  <a:srgbClr val="000000"/>
                </a:solidFill>
                <a:effectLst/>
                <a:latin typeface="Arial"/>
                <a:ea typeface="Arial"/>
                <a:cs typeface="Arial"/>
                <a:sym typeface="Arial"/>
              </a:rPr>
              <a:t>Município da instalação;</a:t>
            </a:r>
          </a:p>
          <a:p>
            <a:pPr lvl="1"/>
            <a:r>
              <a:rPr lang="pt-BR" sz="1100" b="0" i="0" u="none" strike="noStrike" cap="none" dirty="0">
                <a:solidFill>
                  <a:srgbClr val="000000"/>
                </a:solidFill>
                <a:effectLst/>
                <a:latin typeface="Arial"/>
                <a:ea typeface="Arial"/>
                <a:cs typeface="Arial"/>
                <a:sym typeface="Arial"/>
              </a:rPr>
              <a:t>Código da unidade consumidora (U.C.);</a:t>
            </a:r>
          </a:p>
          <a:p>
            <a:pPr lvl="1"/>
            <a:r>
              <a:rPr lang="pt-BR" sz="1100" b="0" i="0" u="none" strike="noStrike" cap="none" dirty="0">
                <a:solidFill>
                  <a:srgbClr val="000000"/>
                </a:solidFill>
                <a:effectLst/>
                <a:latin typeface="Arial"/>
                <a:ea typeface="Arial"/>
                <a:cs typeface="Arial"/>
                <a:sym typeface="Arial"/>
              </a:rPr>
              <a:t>Tensão de fornecimento da U.C.;</a:t>
            </a:r>
          </a:p>
          <a:p>
            <a:pPr lvl="1"/>
            <a:r>
              <a:rPr lang="pt-BR" sz="1100" b="0" i="0" u="none" strike="noStrike" cap="none" dirty="0">
                <a:solidFill>
                  <a:srgbClr val="000000"/>
                </a:solidFill>
                <a:effectLst/>
                <a:latin typeface="Arial"/>
                <a:ea typeface="Arial"/>
                <a:cs typeface="Arial"/>
                <a:sym typeface="Arial"/>
              </a:rPr>
              <a:t>Data da instalação das estações;</a:t>
            </a:r>
          </a:p>
          <a:p>
            <a:pPr lvl="1"/>
            <a:r>
              <a:rPr lang="pt-BR" sz="1100" b="0" i="0" u="none" strike="noStrike" cap="none" dirty="0">
                <a:solidFill>
                  <a:srgbClr val="000000"/>
                </a:solidFill>
                <a:effectLst/>
                <a:latin typeface="Arial"/>
                <a:ea typeface="Arial"/>
                <a:cs typeface="Arial"/>
                <a:sym typeface="Arial"/>
              </a:rPr>
              <a:t>Número de estações instaladas na data;</a:t>
            </a:r>
          </a:p>
          <a:p>
            <a:pPr lvl="1"/>
            <a:r>
              <a:rPr lang="pt-BR" sz="1100" b="0" i="0" u="none" strike="noStrike" cap="none" dirty="0">
                <a:solidFill>
                  <a:srgbClr val="000000"/>
                </a:solidFill>
                <a:effectLst/>
                <a:latin typeface="Arial"/>
                <a:ea typeface="Arial"/>
                <a:cs typeface="Arial"/>
                <a:sym typeface="Arial"/>
              </a:rPr>
              <a:t>Tipo de acesso ao local das estações instaladas na data;</a:t>
            </a:r>
          </a:p>
          <a:p>
            <a:pPr lvl="1"/>
            <a:r>
              <a:rPr lang="pt-BR" sz="1100" b="0" i="0" u="none" strike="noStrike" cap="none" dirty="0">
                <a:solidFill>
                  <a:srgbClr val="000000"/>
                </a:solidFill>
                <a:effectLst/>
                <a:latin typeface="Arial"/>
                <a:ea typeface="Arial"/>
                <a:cs typeface="Arial"/>
                <a:sym typeface="Arial"/>
              </a:rPr>
              <a:t>Potência nominal do modelo das estações instaladas na data;</a:t>
            </a:r>
          </a:p>
          <a:p>
            <a:pPr lvl="1"/>
            <a:r>
              <a:rPr lang="pt-BR" sz="1100" b="0" i="0" u="none" strike="noStrike" cap="none" dirty="0">
                <a:solidFill>
                  <a:srgbClr val="000000"/>
                </a:solidFill>
                <a:effectLst/>
                <a:latin typeface="Arial"/>
                <a:ea typeface="Arial"/>
                <a:cs typeface="Arial"/>
                <a:sym typeface="Arial"/>
              </a:rPr>
              <a:t>Tipos de recargas suportadas;</a:t>
            </a:r>
          </a:p>
          <a:p>
            <a:pPr lvl="1"/>
            <a:r>
              <a:rPr lang="pt-BR" sz="1100" b="0" i="0" u="none" strike="noStrike" cap="none" dirty="0">
                <a:solidFill>
                  <a:srgbClr val="000000"/>
                </a:solidFill>
                <a:effectLst/>
                <a:latin typeface="Arial"/>
                <a:ea typeface="Arial"/>
                <a:cs typeface="Arial"/>
                <a:sym typeface="Arial"/>
              </a:rPr>
              <a:t>Número de pontos de recarga por estação;</a:t>
            </a:r>
          </a:p>
          <a:p>
            <a:pPr lvl="1"/>
            <a:r>
              <a:rPr lang="pt-BR" sz="1100" b="0" i="0" u="none" strike="noStrike" cap="none" dirty="0">
                <a:solidFill>
                  <a:srgbClr val="000000"/>
                </a:solidFill>
                <a:effectLst/>
                <a:latin typeface="Arial"/>
                <a:ea typeface="Arial"/>
                <a:cs typeface="Arial"/>
                <a:sym typeface="Arial"/>
              </a:rPr>
              <a:t>Coordenada geográfica (latitude) da instalação; e</a:t>
            </a:r>
          </a:p>
          <a:p>
            <a:pPr lvl="1"/>
            <a:r>
              <a:rPr lang="pt-BR" sz="1100" b="0" i="0" u="none" strike="noStrike" cap="none" dirty="0">
                <a:solidFill>
                  <a:srgbClr val="000000"/>
                </a:solidFill>
                <a:effectLst/>
                <a:latin typeface="Arial"/>
                <a:ea typeface="Arial"/>
                <a:cs typeface="Arial"/>
                <a:sym typeface="Arial"/>
              </a:rPr>
              <a:t>Coordenada geográfica (longitude) da instalação.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Resolução Normativa nº 819 (http://www2.aneel.gov.br/</a:t>
            </a:r>
            <a:r>
              <a:rPr lang="pt-BR" sz="1100" b="0" i="0" u="none" strike="noStrike" cap="none" dirty="0" err="1">
                <a:solidFill>
                  <a:srgbClr val="000000"/>
                </a:solidFill>
                <a:effectLst/>
                <a:latin typeface="Arial"/>
                <a:ea typeface="Arial"/>
                <a:cs typeface="Arial"/>
                <a:sym typeface="Arial"/>
              </a:rPr>
              <a:t>cedoc</a:t>
            </a:r>
            <a:r>
              <a:rPr lang="pt-BR" sz="1100" b="0" i="0" u="none" strike="noStrike" cap="none" dirty="0">
                <a:solidFill>
                  <a:srgbClr val="000000"/>
                </a:solidFill>
                <a:effectLst/>
                <a:latin typeface="Arial"/>
                <a:ea typeface="Arial"/>
                <a:cs typeface="Arial"/>
                <a:sym typeface="Arial"/>
              </a:rPr>
              <a:t>/ren2018819.pdf)</a:t>
            </a:r>
          </a:p>
          <a:p>
            <a:pPr marL="158750" lvl="0" indent="0">
              <a:buNone/>
            </a:pPr>
            <a:endParaRPr lang="pt-BR" sz="1100" b="0" i="0" u="none" strike="noStrike" cap="none" dirty="0">
              <a:solidFill>
                <a:srgbClr val="000000"/>
              </a:solidFill>
              <a:effectLst/>
              <a:latin typeface="Arial"/>
              <a:ea typeface="Arial"/>
              <a:cs typeface="Arial"/>
              <a:sym typeface="Arial"/>
            </a:endParaRPr>
          </a:p>
          <a:p>
            <a:endParaRPr lang="pt-BR" dirty="0">
              <a:latin typeface="Abadi Extra Light" panose="020B0204020104020204" pitchFamily="34" charset="0"/>
            </a:endParaRPr>
          </a:p>
          <a:p>
            <a:endParaRPr lang="pt-BR" dirty="0">
              <a:latin typeface="Abadi Extra Light" panose="020B0204020104020204" pitchFamily="34" charset="0"/>
            </a:endParaRPr>
          </a:p>
        </p:txBody>
      </p:sp>
    </p:spTree>
    <p:extLst>
      <p:ext uri="{BB962C8B-B14F-4D97-AF65-F5344CB8AC3E}">
        <p14:creationId xmlns:p14="http://schemas.microsoft.com/office/powerpoint/2010/main" val="48285695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200" b="0" i="0" u="none" strike="noStrike" cap="none" dirty="0">
              <a:solidFill>
                <a:srgbClr val="000000"/>
              </a:solidFill>
              <a:effectLst/>
              <a:latin typeface="Arial"/>
              <a:ea typeface="Arial"/>
              <a:cs typeface="Arial"/>
              <a:sym typeface="Arial"/>
            </a:endParaRPr>
          </a:p>
          <a:p>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 norma preconiza que não haja injeção de energia pelos veículos elétricos na rede de distribuição, nem participação no sistema de compensação de energia elétrica, nos termos Resolução Normativa nº 482 de 17 de abril de 2012 da ANEEL (geração distribuída de energia);</a:t>
            </a: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Desta forma,</a:t>
            </a:r>
            <a:r>
              <a:rPr lang="pt-BR" sz="1200" b="0" i="0" u="none" strike="noStrike" cap="none" baseline="0" dirty="0">
                <a:solidFill>
                  <a:srgbClr val="000000"/>
                </a:solidFill>
                <a:effectLst/>
                <a:latin typeface="Arial"/>
                <a:ea typeface="Arial"/>
                <a:cs typeface="Arial"/>
                <a:sym typeface="Arial"/>
              </a:rPr>
              <a:t> as tecnologias denominas de V2G (do inglês </a:t>
            </a:r>
            <a:r>
              <a:rPr lang="pt-BR" sz="1200" b="0" i="1" u="none" strike="noStrike" cap="none" baseline="0" dirty="0" err="1">
                <a:solidFill>
                  <a:srgbClr val="000000"/>
                </a:solidFill>
                <a:effectLst/>
                <a:latin typeface="Arial"/>
                <a:ea typeface="Arial"/>
                <a:cs typeface="Arial"/>
                <a:sym typeface="Arial"/>
              </a:rPr>
              <a:t>vehicle</a:t>
            </a:r>
            <a:r>
              <a:rPr lang="pt-BR" sz="1200" b="0" i="1" u="none" strike="noStrike" cap="none" baseline="0" dirty="0">
                <a:solidFill>
                  <a:srgbClr val="000000"/>
                </a:solidFill>
                <a:effectLst/>
                <a:latin typeface="Arial"/>
                <a:ea typeface="Arial"/>
                <a:cs typeface="Arial"/>
                <a:sym typeface="Arial"/>
              </a:rPr>
              <a:t> </a:t>
            </a:r>
            <a:r>
              <a:rPr lang="pt-BR" sz="1200" b="0" i="1" u="none" strike="noStrike" cap="none" baseline="0" dirty="0" err="1">
                <a:solidFill>
                  <a:srgbClr val="000000"/>
                </a:solidFill>
                <a:effectLst/>
                <a:latin typeface="Arial"/>
                <a:ea typeface="Arial"/>
                <a:cs typeface="Arial"/>
                <a:sym typeface="Arial"/>
              </a:rPr>
              <a:t>to</a:t>
            </a:r>
            <a:r>
              <a:rPr lang="pt-BR" sz="1200" b="0" i="1" u="none" strike="noStrike" cap="none" baseline="0" dirty="0">
                <a:solidFill>
                  <a:srgbClr val="000000"/>
                </a:solidFill>
                <a:effectLst/>
                <a:latin typeface="Arial"/>
                <a:ea typeface="Arial"/>
                <a:cs typeface="Arial"/>
                <a:sym typeface="Arial"/>
              </a:rPr>
              <a:t> grid</a:t>
            </a:r>
            <a:r>
              <a:rPr lang="pt-BR" sz="1200" b="0" i="0" u="none" strike="noStrike" cap="none" baseline="0" dirty="0">
                <a:solidFill>
                  <a:srgbClr val="000000"/>
                </a:solidFill>
                <a:effectLst/>
                <a:latin typeface="Arial"/>
                <a:ea typeface="Arial"/>
                <a:cs typeface="Arial"/>
                <a:sym typeface="Arial"/>
              </a:rPr>
              <a:t>) são proibidas.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baseline="0"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A premissa básica do V2G é utilizar o banco de baterias do veículo elétrico como uma unidade de armazenamento para a rede elétrica.</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Nesse caso, se a aplicação fosse permitida, um sistema de recarga inteligente priorizaria</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a recarga em períodos de excesso de geração de energia e, posteriormente, utilizaria parte da carga armazenada para alimentar a rede elétrica em períodos de excesso de demanda.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819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dirty="0">
              <a:solidFill>
                <a:srgbClr val="000000"/>
              </a:solidFill>
              <a:effectLst/>
              <a:latin typeface="Arial"/>
              <a:ea typeface="Arial"/>
              <a:cs typeface="Arial"/>
              <a:sym typeface="Arial"/>
            </a:endParaRPr>
          </a:p>
          <a:p>
            <a:endParaRPr lang="pt-BR" dirty="0">
              <a:latin typeface="Abadi Extra Light" panose="020B0204020104020204" pitchFamily="34" charset="0"/>
            </a:endParaRPr>
          </a:p>
        </p:txBody>
      </p:sp>
    </p:spTree>
    <p:extLst>
      <p:ext uri="{BB962C8B-B14F-4D97-AF65-F5344CB8AC3E}">
        <p14:creationId xmlns:p14="http://schemas.microsoft.com/office/powerpoint/2010/main" val="676320681"/>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819/2018</a:t>
            </a:r>
            <a:endParaRPr lang="pt-PT"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Com relação aos danos ao sistemas elétricos,</a:t>
            </a:r>
            <a:r>
              <a:rPr lang="pt-BR" sz="1100" b="0" i="0" u="none" strike="noStrike" cap="none" baseline="0" dirty="0">
                <a:solidFill>
                  <a:srgbClr val="000000"/>
                </a:solidFill>
                <a:effectLst/>
                <a:latin typeface="Arial"/>
                <a:ea typeface="Arial"/>
                <a:cs typeface="Arial"/>
                <a:sym typeface="Arial"/>
              </a:rPr>
              <a:t> a</a:t>
            </a:r>
            <a:r>
              <a:rPr lang="pt-BR" sz="1100" b="0" i="0" u="none" strike="noStrike" cap="none" dirty="0">
                <a:solidFill>
                  <a:srgbClr val="000000"/>
                </a:solidFill>
                <a:effectLst/>
                <a:latin typeface="Arial"/>
                <a:ea typeface="Arial"/>
                <a:cs typeface="Arial"/>
                <a:sym typeface="Arial"/>
              </a:rPr>
              <a:t>s distribuidoras e os terceiros que se utilizarem dos sistemas de distribuição para prestação de serviços de recarga de veículos, serão responsáveis por ressarcir eventuais danos causados ao sistema, observadas as regras estabelecidas na Resolução Normativa nº 414, de 09 de setembro de 2010, da ANEEL (Ressarcimento de Danos Elétricos),</a:t>
            </a:r>
            <a:r>
              <a:rPr lang="pt-BR" sz="1100" b="0" i="0" u="none" strike="noStrike" cap="none" baseline="0" dirty="0">
                <a:solidFill>
                  <a:srgbClr val="000000"/>
                </a:solidFill>
                <a:effectLst/>
                <a:latin typeface="Arial"/>
                <a:ea typeface="Arial"/>
                <a:cs typeface="Arial"/>
                <a:sym typeface="Arial"/>
              </a:rPr>
              <a:t> em conformidade com o Módulo 9 do Procedimentos de Distribuição de Energia Elétrica no Sistema Elétrico Nacional (PRODIST). É permitido ainda a cada concessionário estabelecer regras adicionais referente a segurança das estações.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Na ocasião em que os pontos de recarga porventura causarem dano ao sistema elétrico de distribuição, devem ser aplicados os procedimentos já estabelecidos na Resolução Normativa nº 414, de 2010,</a:t>
            </a:r>
            <a:r>
              <a:rPr lang="pt-BR" baseline="0" dirty="0">
                <a:latin typeface="Abadi Extra Light" panose="020B0204020104020204" pitchFamily="34" charset="0"/>
              </a:rPr>
              <a:t> </a:t>
            </a:r>
            <a:r>
              <a:rPr lang="pt-BR" dirty="0">
                <a:latin typeface="Abadi Extra Light" panose="020B0204020104020204" pitchFamily="34" charset="0"/>
              </a:rPr>
              <a:t>especificamente o caput e o inciso II do art. 164 e art. 170, abaixo transcritos. </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Art. 164. Quando o consumidor utilizar em sua unidade consumidora, à revelia da distribuidora, carga ou geração susceptível de provocar distúrbios ou danos ao sistema elétrico de distribuição, ou ainda a instalações e equipamentos elétricos de outros consumidores, a distribuidora deve exigir o cumprimento das seguintes medidas: </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 </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II – ressarcimento à distribuidora de indenizações por danos a equipamentos elétricos acarretados a outros consumidores, que, comprovadamente, tenham decorrido do uso da carga ou geração provocadora dos distúrbios.</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Art. 170. A distribuidora deve suspender imediatamente o fornecimento quando for constatada deficiência técnica ou de segurança na unidade consumidora que caracterize risco iminente de danos a pessoas, bens ou ao funcionamento do sistema elétrico.</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 1o Incorrem na hipótese prevista no caput.</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I - o descumprimento do disposto no art. 165, quando caracterizado que o aumento de carga ou de geração prejudica o atendimento a outras unidades consumidoras; e</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II - a prática dos procedimentos descritos no art. 129, quando não seja possível a verificação e regularização imediata do padrão técnico e de segurança pertinente. </a:t>
            </a:r>
          </a:p>
          <a:p>
            <a:pPr marL="3816350" marR="0" lvl="8"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latin typeface="Abadi Extra Light" panose="020B0204020104020204" pitchFamily="34" charset="0"/>
              </a:rPr>
              <a:t>§ 2o Nas hipóteses de que tratam os incisos I e II do § 1o, a distribuidora deve informar o motivo da suspensão ao consumidor, de forma escrita, específica e com entrega comprovada, sem prejuízo do disposto no § 3o do art. 173. </a:t>
            </a:r>
            <a:endParaRPr lang="pt-BR" sz="1100" b="0" i="1"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baseline="0" dirty="0">
                <a:solidFill>
                  <a:srgbClr val="000000"/>
                </a:solidFill>
                <a:effectLst/>
                <a:latin typeface="Arial"/>
                <a:ea typeface="Arial"/>
                <a:cs typeface="Arial"/>
                <a:sym typeface="Arial"/>
              </a:rPr>
              <a:t>Segundo a REN nº 414 o procedimento para solicitação de ressarcimento consiste em: solicitação, análise, resposta e ressarcimento; com prazo máximo de duração de 45 dias.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Resolução Normativa nº 819 (http://www2.aneel.gov.br/</a:t>
            </a:r>
            <a:r>
              <a:rPr lang="pt-BR" sz="1100" b="0" i="0" u="none" strike="noStrike" cap="none" dirty="0" err="1">
                <a:solidFill>
                  <a:srgbClr val="000000"/>
                </a:solidFill>
                <a:effectLst/>
                <a:latin typeface="Arial"/>
                <a:ea typeface="Arial"/>
                <a:cs typeface="Arial"/>
                <a:sym typeface="Arial"/>
              </a:rPr>
              <a:t>cedoc</a:t>
            </a:r>
            <a:r>
              <a:rPr lang="pt-BR" sz="1100" b="0" i="0" u="none" strike="noStrike" cap="none" dirty="0">
                <a:solidFill>
                  <a:srgbClr val="000000"/>
                </a:solidFill>
                <a:effectLst/>
                <a:latin typeface="Arial"/>
                <a:ea typeface="Arial"/>
                <a:cs typeface="Arial"/>
                <a:sym typeface="Arial"/>
              </a:rPr>
              <a:t>/ren2018819.pdf)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Resolução Normativa nº 414 (http://www2.aneel.gov.br/</a:t>
            </a:r>
            <a:r>
              <a:rPr lang="pt-BR" sz="1100" b="0" i="0" u="none" strike="noStrike" cap="none" dirty="0" err="1">
                <a:solidFill>
                  <a:srgbClr val="000000"/>
                </a:solidFill>
                <a:effectLst/>
                <a:latin typeface="Arial"/>
                <a:ea typeface="Arial"/>
                <a:cs typeface="Arial"/>
                <a:sym typeface="Arial"/>
              </a:rPr>
              <a:t>cedoc</a:t>
            </a:r>
            <a:r>
              <a:rPr lang="pt-BR" sz="1100" b="0" i="0" u="none" strike="noStrike" cap="none" dirty="0">
                <a:solidFill>
                  <a:srgbClr val="000000"/>
                </a:solidFill>
                <a:effectLst/>
                <a:latin typeface="Arial"/>
                <a:ea typeface="Arial"/>
                <a:cs typeface="Arial"/>
                <a:sym typeface="Arial"/>
              </a:rPr>
              <a:t>/ren2010414.pdf)</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pt-BR" dirty="0">
              <a:latin typeface="Abadi Extra Light" panose="020B0204020104020204" pitchFamily="34" charset="0"/>
            </a:endParaRPr>
          </a:p>
        </p:txBody>
      </p:sp>
    </p:spTree>
    <p:extLst>
      <p:ext uri="{BB962C8B-B14F-4D97-AF65-F5344CB8AC3E}">
        <p14:creationId xmlns:p14="http://schemas.microsoft.com/office/powerpoint/2010/main" val="273806484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Resolução Normativa Aneel - REN n° 414</a:t>
            </a:r>
            <a:endParaRPr lang="pt-PT" sz="1200" b="0" i="0" u="none" strike="noStrike" cap="none" dirty="0">
              <a:solidFill>
                <a:srgbClr val="000000"/>
              </a:solidFill>
              <a:effectLst/>
              <a:latin typeface="Arial"/>
              <a:ea typeface="Arial"/>
              <a:cs typeface="Arial"/>
              <a:sym typeface="Arial"/>
            </a:endParaRP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O tipo de fornecimento, realizado em baixa ou média tensão, é definido de acordo com a carga instalada na unidade consumidora e as características de funcionamento dos equipamentos, conforme estabelece a REN 414/2014. </a:t>
            </a: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As infraestruturas de carregamento de </a:t>
            </a:r>
            <a:r>
              <a:rPr lang="pt-BR" dirty="0" err="1">
                <a:latin typeface="Abadi Extra Light" panose="020B0204020104020204" pitchFamily="34" charset="0"/>
              </a:rPr>
              <a:t>VEs</a:t>
            </a:r>
            <a:r>
              <a:rPr lang="pt-BR" dirty="0">
                <a:latin typeface="Abadi Extra Light" panose="020B0204020104020204" pitchFamily="34" charset="0"/>
              </a:rPr>
              <a:t> podem gerar a necessidade de obras de ampliação ou reforço da rede de distribuição de energia elétrica, seja em virtude de uma ligação nova ou de aumento de carga. Nesse sentido, o atendimento das solicitações decorrentes da implementação de infraestrutura de recargas pelas distribuidoras deve seguir as normas atualmente vigentes,</a:t>
            </a:r>
            <a:r>
              <a:rPr lang="pt-BR" baseline="0" dirty="0">
                <a:latin typeface="Abadi Extra Light" panose="020B0204020104020204" pitchFamily="34" charset="0"/>
              </a:rPr>
              <a:t> dada pela </a:t>
            </a:r>
            <a:r>
              <a:rPr lang="pt-BR" dirty="0">
                <a:latin typeface="Abadi Extra Light" panose="020B0204020104020204" pitchFamily="34" charset="0"/>
              </a:rPr>
              <a:t>REN nº 414/10, inclusive, em relação ao custo da obra na rede de distribuição, e eventual cálculo de encargo de responsabilidade da distribuidora e participação financeira do consumidor. </a:t>
            </a:r>
          </a:p>
          <a:p>
            <a:pPr marL="158750" indent="0" algn="just">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Resolução Normativa nº 414 (http://www2.aneel.gov.br/</a:t>
            </a:r>
            <a:r>
              <a:rPr lang="pt-BR" sz="1200" b="0" i="0" u="none" strike="noStrike" cap="none" dirty="0" err="1">
                <a:solidFill>
                  <a:srgbClr val="000000"/>
                </a:solidFill>
                <a:effectLst/>
                <a:latin typeface="Arial"/>
                <a:ea typeface="Arial"/>
                <a:cs typeface="Arial"/>
                <a:sym typeface="Arial"/>
              </a:rPr>
              <a:t>cedoc</a:t>
            </a:r>
            <a:r>
              <a:rPr lang="pt-BR" sz="1200" b="0" i="0" u="none" strike="noStrike" cap="none" dirty="0">
                <a:solidFill>
                  <a:srgbClr val="000000"/>
                </a:solidFill>
                <a:effectLst/>
                <a:latin typeface="Arial"/>
                <a:ea typeface="Arial"/>
                <a:cs typeface="Arial"/>
                <a:sym typeface="Arial"/>
              </a:rPr>
              <a:t>/ren2010414.pdf)</a:t>
            </a:r>
          </a:p>
          <a:p>
            <a:endParaRPr lang="pt-BR" dirty="0">
              <a:latin typeface="Abadi Extra Light" panose="020B0204020104020204" pitchFamily="34" charset="0"/>
            </a:endParaRPr>
          </a:p>
        </p:txBody>
      </p:sp>
    </p:spTree>
    <p:extLst>
      <p:ext uri="{BB962C8B-B14F-4D97-AF65-F5344CB8AC3E}">
        <p14:creationId xmlns:p14="http://schemas.microsoft.com/office/powerpoint/2010/main" val="2359731041"/>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Ambiente de Contratação Livre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PT" sz="1200" b="0" i="0" u="none" strike="noStrike" cap="none" dirty="0">
                <a:solidFill>
                  <a:srgbClr val="000000"/>
                </a:solidFill>
                <a:effectLst/>
                <a:latin typeface="Arial"/>
                <a:ea typeface="Arial"/>
                <a:cs typeface="Arial"/>
                <a:sym typeface="Arial"/>
              </a:rPr>
              <a:t>O fornecimento de energia para as estações de recarga poderá ser proveniente do mercado livre somente se a demanda contratada da unidade consumidora for igual ou superior a 500 kW individualmente, ou, enquanto não prosperar a desejada supressão da elegibilidade da comunhão de fato e de direito, igual ou superior a 30 kW, desde que o total de cargas seja de no mínimo 500 kW. A tarifa de energia regulada somada à bandeira tarifária média não é competitiva com os preços de mercado do Ambiente de Contratação Livre (ACL) em nenhuma região do país.</a:t>
            </a: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PT" sz="1200" b="0" i="0" u="none" strike="noStrike" cap="none" dirty="0">
                <a:solidFill>
                  <a:srgbClr val="000000"/>
                </a:solidFill>
                <a:effectLst/>
                <a:latin typeface="Arial"/>
                <a:ea typeface="Arial"/>
                <a:cs typeface="Arial"/>
                <a:sym typeface="Arial"/>
              </a:rPr>
              <a:t>Câmera Comercialização de Energia Elétrica – CCEE</a:t>
            </a:r>
            <a:r>
              <a:rPr lang="pt-PT"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https://www.ccee.org.br/portal/faces/acesso_rapido_header_publico_nao_logado/faq/faq_detalhe?categoriaFaqId=CCEE_383107&amp;contentId=CCEE_386128&amp;assuntoFaqId=CCEE_383105&amp;_adf.ctrl-state=6oyzs085t_14&amp;_afrLoop=289871367969329#!%40%40%3FcategoriaFaqId%3DCCEE_38</a:t>
            </a:r>
            <a:r>
              <a:rPr lang="pt-BR" sz="1200" b="0" i="0" u="none" strike="noStrike" cap="none" dirty="0">
                <a:solidFill>
                  <a:srgbClr val="000000"/>
                </a:solidFill>
                <a:effectLst/>
                <a:latin typeface="Arial"/>
                <a:ea typeface="Arial"/>
                <a:cs typeface="Arial"/>
                <a:sym typeface="Arial"/>
              </a:rPr>
              <a:t>)</a:t>
            </a:r>
            <a:endParaRPr lang="pt-BR" dirty="0">
              <a:latin typeface="Abadi Extra Light" panose="020B0204020104020204" pitchFamily="34" charset="0"/>
            </a:endParaRPr>
          </a:p>
          <a:p>
            <a:endParaRPr lang="pt-BR" dirty="0">
              <a:latin typeface="Abadi Extra Light" panose="020B0204020104020204" pitchFamily="34" charset="0"/>
            </a:endParaRPr>
          </a:p>
        </p:txBody>
      </p:sp>
    </p:spTree>
    <p:extLst>
      <p:ext uri="{BB962C8B-B14F-4D97-AF65-F5344CB8AC3E}">
        <p14:creationId xmlns:p14="http://schemas.microsoft.com/office/powerpoint/2010/main" val="1959037519"/>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Garagem Solar</a:t>
            </a:r>
          </a:p>
          <a:p>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A garagem solar combina sistemas de geração fotovoltaica com estações de recarga para</a:t>
            </a:r>
            <a:r>
              <a:rPr lang="pt-BR" baseline="0" dirty="0">
                <a:latin typeface="Abadi Extra Light" panose="020B0204020104020204" pitchFamily="34" charset="0"/>
              </a:rPr>
              <a:t> veículos elétricos. Isto é, tem-se a associação de módulos fotovoltaicos, inversores de frequência, estrutura de fixação e carregadores elétricos. Esse conjunto tem se mostrado uma solução cada vez mais comum, otimizando espaço e recursos. </a:t>
            </a:r>
          </a:p>
          <a:p>
            <a:pPr marL="158750" indent="0">
              <a:buNone/>
            </a:pPr>
            <a:endParaRPr lang="pt-BR" baseline="0" dirty="0">
              <a:latin typeface="Abadi Extra Light" panose="020B0204020104020204" pitchFamily="34" charset="0"/>
            </a:endParaRPr>
          </a:p>
          <a:p>
            <a:pPr marL="158750" indent="0">
              <a:buNone/>
            </a:pPr>
            <a:r>
              <a:rPr lang="pt-BR" dirty="0">
                <a:latin typeface="Abadi Extra Light" panose="020B0204020104020204" pitchFamily="34" charset="0"/>
              </a:rPr>
              <a:t>A oferta combinada permite que a geração necessária para recarga do veículo</a:t>
            </a:r>
            <a:r>
              <a:rPr lang="pt-BR" baseline="0" dirty="0">
                <a:latin typeface="Abadi Extra Light" panose="020B0204020104020204" pitchFamily="34" charset="0"/>
              </a:rPr>
              <a:t> elétrico</a:t>
            </a:r>
            <a:r>
              <a:rPr lang="pt-BR" dirty="0">
                <a:latin typeface="Abadi Extra Light" panose="020B0204020104020204" pitchFamily="34" charset="0"/>
              </a:rPr>
              <a:t> possa ser provida pelos módulos fotovoltaicos em horários de boa radiação, que em geral equivalem</a:t>
            </a:r>
            <a:r>
              <a:rPr lang="pt-BR" baseline="0" dirty="0">
                <a:latin typeface="Abadi Extra Light" panose="020B0204020104020204" pitchFamily="34" charset="0"/>
              </a:rPr>
              <a:t> </a:t>
            </a:r>
            <a:r>
              <a:rPr lang="pt-BR" dirty="0">
                <a:latin typeface="Abadi Extra Light" panose="020B0204020104020204" pitchFamily="34" charset="0"/>
              </a:rPr>
              <a:t>ao horário comercial. Desta forma, ao invés de consumir energia da concessionária</a:t>
            </a:r>
            <a:r>
              <a:rPr lang="pt-BR" baseline="0" dirty="0">
                <a:latin typeface="Abadi Extra Light" panose="020B0204020104020204" pitchFamily="34" charset="0"/>
              </a:rPr>
              <a:t> local, o usuário estará gerando sua energia de consumo de forma simultânea, não produzindo gastos adicionais para a operação. </a:t>
            </a:r>
          </a:p>
          <a:p>
            <a:pPr marL="158750" indent="0">
              <a:buNone/>
            </a:pPr>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Ao incluir sistemas fotovoltaicos no arranjo</a:t>
            </a:r>
            <a:r>
              <a:rPr lang="pt-BR" baseline="0" dirty="0">
                <a:latin typeface="Abadi Extra Light" panose="020B0204020104020204" pitchFamily="34" charset="0"/>
              </a:rPr>
              <a:t> </a:t>
            </a:r>
            <a:r>
              <a:rPr lang="pt-BR" dirty="0">
                <a:latin typeface="Abadi Extra Light" panose="020B0204020104020204" pitchFamily="34" charset="0"/>
              </a:rPr>
              <a:t>e conectá-los à rede, a nova configuração deve respeitar a Resolução Normativa nº 482 da ANEEL. A REN</a:t>
            </a:r>
            <a:r>
              <a:rPr lang="pt-BR" baseline="0" dirty="0">
                <a:latin typeface="Abadi Extra Light" panose="020B0204020104020204" pitchFamily="34" charset="0"/>
              </a:rPr>
              <a:t> 482, trata da micro e minigeração distribuída no Brasil.  Deve-se atentar para alguns definições importantes, a saber:</a:t>
            </a:r>
          </a:p>
          <a:p>
            <a:pPr marL="158750" indent="0">
              <a:buNone/>
            </a:pPr>
            <a:endParaRPr lang="pt-BR" dirty="0">
              <a:latin typeface="Abadi Extra Light" panose="020B0204020104020204" pitchFamily="34" charset="0"/>
            </a:endParaRPr>
          </a:p>
          <a:p>
            <a:pPr marL="457200" indent="-298450">
              <a:buFont typeface="Courier New" panose="02070309020205020404" pitchFamily="49" charset="0"/>
              <a:buChar char="o"/>
            </a:pPr>
            <a:r>
              <a:rPr lang="pt-BR" dirty="0">
                <a:latin typeface="Abadi Extra Light" panose="020B0204020104020204" pitchFamily="34" charset="0"/>
              </a:rPr>
              <a:t>Microgeração distribuída: central geradora de energia elétrica, com potência instalada menor ou igual a 75 kW e que utilize cogeração qualificada ou fontes renováveis de energia elétrica, conectada na rede de distribuição por meio de instalações de unidades consumidoras. </a:t>
            </a:r>
          </a:p>
          <a:p>
            <a:pPr marL="457200" indent="-298450">
              <a:buFont typeface="Courier New" panose="02070309020205020404" pitchFamily="49" charset="0"/>
              <a:buChar char="o"/>
            </a:pPr>
            <a:r>
              <a:rPr lang="pt-BR" dirty="0">
                <a:latin typeface="Abadi Extra Light" panose="020B0204020104020204" pitchFamily="34" charset="0"/>
              </a:rPr>
              <a:t>Minigeração distribuída: central geradora de energia elétrica, com potência instalada superior a 75 kW e menor ou igual a 5MW e que utilize cogeração qualificada ou fontes renováveis de energia elétrica, conectada na rede de distribuição por meio de instalações de unidades consumidoras. </a:t>
            </a:r>
          </a:p>
          <a:p>
            <a:pPr marL="457200" indent="-298450">
              <a:buFont typeface="Courier New" panose="02070309020205020404" pitchFamily="49" charset="0"/>
              <a:buChar char="o"/>
            </a:pPr>
            <a:r>
              <a:rPr lang="pt-BR" dirty="0">
                <a:latin typeface="Abadi Extra Light" panose="020B0204020104020204" pitchFamily="34" charset="0"/>
              </a:rPr>
              <a:t>Sistemas</a:t>
            </a:r>
            <a:r>
              <a:rPr lang="pt-BR" baseline="0" dirty="0">
                <a:latin typeface="Abadi Extra Light" panose="020B0204020104020204" pitchFamily="34" charset="0"/>
              </a:rPr>
              <a:t> classificados como microgeração podem ser conectados em baixa tensão e ter enquadramento tarifário no Grupo B, pagando por disponibilidade (que varia conforme conexão). </a:t>
            </a:r>
          </a:p>
          <a:p>
            <a:pPr marL="457200" indent="-298450">
              <a:buFont typeface="Courier New" panose="02070309020205020404" pitchFamily="49" charset="0"/>
              <a:buChar char="o"/>
            </a:pPr>
            <a:r>
              <a:rPr lang="pt-BR" baseline="0" dirty="0">
                <a:latin typeface="Abadi Extra Light" panose="020B0204020104020204" pitchFamily="34" charset="0"/>
              </a:rPr>
              <a:t>Sistemas classificados como minigeração devem ser conectados em média ou alta tensão, e são enquadrados no grupo tarifário A, pagando por demanda contratada (valor superior a custo de disponibilidade). A demanda contratada deve ser maior ou igual a potência instalada pelo conjunto de módulos fotovoltaico (ou inversor). </a:t>
            </a:r>
          </a:p>
          <a:p>
            <a:pPr marL="457200" indent="-298450">
              <a:buFont typeface="Courier New" panose="02070309020205020404" pitchFamily="49" charset="0"/>
              <a:buChar char="o"/>
            </a:pPr>
            <a:r>
              <a:rPr lang="pt-BR" baseline="0" dirty="0">
                <a:latin typeface="Abadi Extra Light" panose="020B0204020104020204" pitchFamily="34" charset="0"/>
              </a:rPr>
              <a:t>Sistemas de micro e minigeração fazem parte do sistema de compensação (</a:t>
            </a:r>
            <a:r>
              <a:rPr lang="pt-BR" i="1" baseline="0" dirty="0">
                <a:latin typeface="Abadi Extra Light" panose="020B0204020104020204" pitchFamily="34" charset="0"/>
              </a:rPr>
              <a:t>net </a:t>
            </a:r>
            <a:r>
              <a:rPr lang="pt-BR" i="1" baseline="0" dirty="0" err="1">
                <a:latin typeface="Abadi Extra Light" panose="020B0204020104020204" pitchFamily="34" charset="0"/>
              </a:rPr>
              <a:t>metering</a:t>
            </a:r>
            <a:r>
              <a:rPr lang="pt-BR" baseline="0" dirty="0">
                <a:latin typeface="Abadi Extra Light" panose="020B0204020104020204" pitchFamily="34" charset="0"/>
              </a:rPr>
              <a:t>), isto é, em caso de geração excedente a energia será injetada na rede da distribuidora em troca de crédito de energia equivalente, que serão abatidos na fatura de energia. </a:t>
            </a:r>
          </a:p>
          <a:p>
            <a:pPr marL="158750" indent="0">
              <a:buFont typeface="Courier New" panose="02070309020205020404" pitchFamily="49" charset="0"/>
              <a:buNone/>
            </a:pPr>
            <a:endParaRPr lang="pt-BR" baseline="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Portal Solar (https://www.portalsolar.com.br/loja/produtos/kit-energia-solar-weg-5-17-kwp-c-carregador-de-carro-eletrico-garagem-solar-weg-g-cv-00517-trina-345-161)</a:t>
            </a:r>
          </a:p>
          <a:p>
            <a:pPr marL="158750" indent="0">
              <a:buNone/>
            </a:pPr>
            <a:r>
              <a:rPr lang="pt-BR" dirty="0" err="1">
                <a:latin typeface="Abadi Extra Light" panose="020B0204020104020204" pitchFamily="34" charset="0"/>
              </a:rPr>
              <a:t>Resoluçao</a:t>
            </a:r>
            <a:r>
              <a:rPr lang="pt-BR" dirty="0">
                <a:latin typeface="Abadi Extra Light" panose="020B0204020104020204" pitchFamily="34" charset="0"/>
              </a:rPr>
              <a:t> Normativa 482 (http://www2.aneel.gov.br/</a:t>
            </a:r>
            <a:r>
              <a:rPr lang="pt-BR" dirty="0" err="1">
                <a:latin typeface="Abadi Extra Light" panose="020B0204020104020204" pitchFamily="34" charset="0"/>
              </a:rPr>
              <a:t>cedoc</a:t>
            </a:r>
            <a:r>
              <a:rPr lang="pt-BR" dirty="0">
                <a:latin typeface="Abadi Extra Light" panose="020B0204020104020204" pitchFamily="34" charset="0"/>
              </a:rPr>
              <a:t>/bren2012482.pdf)</a:t>
            </a:r>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698571022"/>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Instalações Elétricas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Para instalação de estações de recargas é preciso seguir as regras estabelecidas pelas NR e NBR específicas para instalações elétricas de baixa ou média tensão, e de segurança para instalações.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No Brasil, utilizamos dois tipos de normas: as NR (Normas Regulamentadoras) e as NBR (Normas Brasileiras). Apesar de terem siglas parecidas, seu significado e função são totalmente distintas. A saber:</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baseline="0" dirty="0">
              <a:solidFill>
                <a:srgbClr val="000000"/>
              </a:solidFill>
              <a:effectLst/>
              <a:latin typeface="Arial"/>
              <a:ea typeface="Yu Mincho"/>
              <a:cs typeface="Arial"/>
              <a:sym typeface="Arial"/>
            </a:endParaRPr>
          </a:p>
          <a:p>
            <a:pPr algn="just" fontAlgn="base"/>
            <a:r>
              <a:rPr lang="pt-BR" sz="1200" b="0" i="0" u="none" strike="noStrike" cap="none" dirty="0">
                <a:solidFill>
                  <a:srgbClr val="000000"/>
                </a:solidFill>
                <a:effectLst/>
                <a:latin typeface="Arial"/>
                <a:ea typeface="Arial"/>
                <a:cs typeface="Arial"/>
                <a:sym typeface="Arial"/>
              </a:rPr>
              <a:t>As Normas Regulamentadoras são de responsabilidade do Ministério do Trabalho e Emprego (MTE) e tem como objetivo orientar empregadores e empregados quanto às normas de segurança do trabalho e os equipamentos de segurança exigidos para cada atividade regulamentada. O MTE é responsável pela alteração e edição delas, tornando o cumprimento dos dispositivos nas normas obrigatória pelas empresas, podendo acarretar em multas, embargos ou interdições para as empresas.</a:t>
            </a:r>
          </a:p>
          <a:p>
            <a:pPr algn="just" fontAlgn="base"/>
            <a:r>
              <a:rPr lang="pt-BR" sz="1200" b="0" i="0" u="none" strike="noStrike" cap="none" dirty="0">
                <a:solidFill>
                  <a:srgbClr val="000000"/>
                </a:solidFill>
                <a:effectLst/>
                <a:latin typeface="Arial"/>
                <a:ea typeface="Arial"/>
                <a:cs typeface="Arial"/>
                <a:sym typeface="Arial"/>
              </a:rPr>
              <a:t>Já as Normas Brasileiras são normas técnicas, desenvolvidas pela Associação Brasileira de Normas Técnicas (ABNT), uma instituição sem fins lucrativos, que atua em diversos campos de padronização de procedimentos. Ao contrário das </a:t>
            </a:r>
            <a:r>
              <a:rPr lang="pt-BR" sz="1200" b="0" i="0" u="none" strike="noStrike" cap="none" dirty="0" err="1">
                <a:solidFill>
                  <a:srgbClr val="000000"/>
                </a:solidFill>
                <a:effectLst/>
                <a:latin typeface="Arial"/>
                <a:ea typeface="Arial"/>
                <a:cs typeface="Arial"/>
                <a:sym typeface="Arial"/>
              </a:rPr>
              <a:t>NRs</a:t>
            </a:r>
            <a:r>
              <a:rPr lang="pt-BR" sz="1200" b="0" i="0" u="none" strike="noStrike" cap="none" dirty="0">
                <a:solidFill>
                  <a:srgbClr val="000000"/>
                </a:solidFill>
                <a:effectLst/>
                <a:latin typeface="Arial"/>
                <a:ea typeface="Arial"/>
                <a:cs typeface="Arial"/>
                <a:sym typeface="Arial"/>
              </a:rPr>
              <a:t>, as </a:t>
            </a:r>
            <a:r>
              <a:rPr lang="pt-BR" sz="1200" b="0" i="0" u="none" strike="noStrike" cap="none" dirty="0" err="1">
                <a:solidFill>
                  <a:srgbClr val="000000"/>
                </a:solidFill>
                <a:effectLst/>
                <a:latin typeface="Arial"/>
                <a:ea typeface="Arial"/>
                <a:cs typeface="Arial"/>
                <a:sym typeface="Arial"/>
              </a:rPr>
              <a:t>NBRs</a:t>
            </a:r>
            <a:r>
              <a:rPr lang="pt-BR" sz="1200" b="0" i="0" u="none" strike="noStrike" cap="none" dirty="0">
                <a:solidFill>
                  <a:srgbClr val="000000"/>
                </a:solidFill>
                <a:effectLst/>
                <a:latin typeface="Arial"/>
                <a:ea typeface="Arial"/>
                <a:cs typeface="Arial"/>
                <a:sym typeface="Arial"/>
              </a:rPr>
              <a:t> não são, necessariamente, de cumprimento obrigatório, por serem feitas por uma entidade privada, mas há leis que exigem a aplicação de certas normas técnicas, afim de garantir a qualidade e o bom uso de produtos e serviços.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cap="all"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EPSSO – Saúde Empresaria (http://epsso.com.br/2018/08/02/entenda-a-</a:t>
            </a:r>
            <a:r>
              <a:rPr lang="pt-BR" sz="1200" b="0" cap="none" baseline="0" dirty="0" err="1">
                <a:solidFill>
                  <a:schemeClr val="accent1">
                    <a:lumMod val="50000"/>
                  </a:schemeClr>
                </a:solidFill>
                <a:latin typeface="Abadi Extra Light" panose="020B0204020104020204" pitchFamily="34" charset="0"/>
                <a:ea typeface="Yu Mincho"/>
                <a:cs typeface="Segoe UI" panose="020B0502040204020203" pitchFamily="34" charset="0"/>
              </a:rPr>
              <a:t>diferenca</a:t>
            </a: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-entre-</a:t>
            </a:r>
            <a:r>
              <a:rPr lang="pt-BR" sz="1200" b="0" cap="none" baseline="0" dirty="0" err="1">
                <a:solidFill>
                  <a:schemeClr val="accent1">
                    <a:lumMod val="50000"/>
                  </a:schemeClr>
                </a:solidFill>
                <a:latin typeface="Abadi Extra Light" panose="020B0204020104020204" pitchFamily="34" charset="0"/>
                <a:ea typeface="Yu Mincho"/>
                <a:cs typeface="Segoe UI" panose="020B0502040204020203" pitchFamily="34" charset="0"/>
              </a:rPr>
              <a:t>nr</a:t>
            </a: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-e-</a:t>
            </a:r>
            <a:r>
              <a:rPr lang="pt-BR" sz="1200" b="0" cap="none" baseline="0" dirty="0" err="1">
                <a:solidFill>
                  <a:schemeClr val="accent1">
                    <a:lumMod val="50000"/>
                  </a:schemeClr>
                </a:solidFill>
                <a:latin typeface="Abadi Extra Light" panose="020B0204020104020204" pitchFamily="34" charset="0"/>
                <a:ea typeface="Yu Mincho"/>
                <a:cs typeface="Segoe UI" panose="020B0502040204020203" pitchFamily="34" charset="0"/>
              </a:rPr>
              <a:t>nbr</a:t>
            </a: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50258379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Vigentes no Brasil – Instalações Elétricas</a:t>
            </a:r>
          </a:p>
          <a:p>
            <a:pPr algn="just"/>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 NBR 5410 é uma norma que determina condições e regras para instalações elétricas de baixa tensão até 1.000V em tensão alternada e 15.000V em tensão ininterrupta no Brasil. A norma foi criada com a função de garantir qualidade nas instalações, não oferecendo riscos para trabalhadores e animais, trazendo uniformidade entre instalações e sistemas elétricos.</a:t>
            </a:r>
          </a:p>
          <a:p>
            <a:pPr marL="158750" indent="0" algn="just">
              <a:buNone/>
            </a:pPr>
            <a:r>
              <a:rPr lang="pt-BR" dirty="0">
                <a:latin typeface="Abadi Extra Light" panose="020B0204020104020204" pitchFamily="34" charset="0"/>
              </a:rPr>
              <a:t>Está norma é aplicada para instalações elétricas de casas, </a:t>
            </a:r>
            <a:r>
              <a:rPr lang="pt-BR" dirty="0" err="1">
                <a:latin typeface="Abadi Extra Light" panose="020B0204020104020204" pitchFamily="34" charset="0"/>
              </a:rPr>
              <a:t>predios</a:t>
            </a:r>
            <a:r>
              <a:rPr lang="pt-BR" dirty="0">
                <a:latin typeface="Abadi Extra Light" panose="020B0204020104020204" pitchFamily="34" charset="0"/>
              </a:rPr>
              <a:t>, comercial, industrial, agropecuário e etc.</a:t>
            </a: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Com relação as instalações das estações de recarga, a norma</a:t>
            </a:r>
            <a:r>
              <a:rPr lang="pt-BR" baseline="0" dirty="0">
                <a:latin typeface="Abadi Extra Light" panose="020B0204020104020204" pitchFamily="34" charset="0"/>
              </a:rPr>
              <a:t> auxilia na determinação dos </a:t>
            </a:r>
            <a:r>
              <a:rPr lang="pt-BR" dirty="0">
                <a:latin typeface="Abadi Extra Light" panose="020B0204020104020204" pitchFamily="34" charset="0"/>
              </a:rPr>
              <a:t>quadros que alimentam as estações de recarga, onde deverão ser previstos dispositivos de proteção contra surtos – DPS, apropriados e especificados pelo projetista de acordo com esta norma, e também com a ABNT NBR 5419. Quanto à essas proteções, recomenda-se que ao adquirir a estação de recarga, elas sejam confirmadas junto ao fornecedor/fabricante.</a:t>
            </a:r>
          </a:p>
          <a:p>
            <a:pPr algn="just"/>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dirty="0">
                <a:latin typeface="Abadi Extra Light" panose="020B0204020104020204" pitchFamily="34" charset="0"/>
              </a:rPr>
              <a:t>Documento oficial NBR</a:t>
            </a:r>
            <a:r>
              <a:rPr lang="pt-BR" baseline="0" dirty="0">
                <a:latin typeface="Abadi Extra Light" panose="020B0204020104020204" pitchFamily="34" charset="0"/>
              </a:rPr>
              <a:t> 5410 disponibilizado pela IFRN (</a:t>
            </a:r>
            <a:r>
              <a:rPr lang="pt-BR" dirty="0">
                <a:latin typeface="Abadi Extra Light" panose="020B0204020104020204" pitchFamily="34" charset="0"/>
              </a:rPr>
              <a:t>https://docente.ifrn.edu.br/</a:t>
            </a:r>
            <a:r>
              <a:rPr lang="pt-BR" dirty="0" err="1">
                <a:latin typeface="Abadi Extra Light" panose="020B0204020104020204" pitchFamily="34" charset="0"/>
              </a:rPr>
              <a:t>jeangaldino</a:t>
            </a:r>
            <a:r>
              <a:rPr lang="pt-BR" dirty="0">
                <a:latin typeface="Abadi Extra Light" panose="020B0204020104020204" pitchFamily="34" charset="0"/>
              </a:rPr>
              <a:t>/disciplinas/2015.1/</a:t>
            </a:r>
            <a:r>
              <a:rPr lang="pt-BR" dirty="0" err="1">
                <a:latin typeface="Abadi Extra Light" panose="020B0204020104020204" pitchFamily="34" charset="0"/>
              </a:rPr>
              <a:t>instalacoes-eletricas</a:t>
            </a:r>
            <a:r>
              <a:rPr lang="pt-BR" dirty="0">
                <a:latin typeface="Abadi Extra Light" panose="020B0204020104020204" pitchFamily="34" charset="0"/>
              </a:rPr>
              <a:t>/nbr-5410)</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313317478"/>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Vigentes no Brasil – Instalações Elétricas</a:t>
            </a:r>
          </a:p>
          <a:p>
            <a:pPr marL="158750" indent="0">
              <a:buNone/>
            </a:pPr>
            <a:endParaRPr lang="pt-BR" dirty="0">
              <a:latin typeface="Abadi Extra Light" panose="020B0204020104020204" pitchFamily="34" charset="0"/>
            </a:endParaRPr>
          </a:p>
          <a:p>
            <a:pPr marL="158750" indent="0" algn="just">
              <a:buNone/>
            </a:pPr>
            <a:r>
              <a:rPr lang="pt-BR" baseline="0" dirty="0">
                <a:latin typeface="Abadi Extra Light" panose="020B0204020104020204" pitchFamily="34" charset="0"/>
              </a:rPr>
              <a:t> A NBR 14039, d</a:t>
            </a:r>
            <a:r>
              <a:rPr lang="pt-BR" dirty="0">
                <a:latin typeface="Abadi Extra Light" panose="020B0204020104020204" pitchFamily="34" charset="0"/>
              </a:rPr>
              <a:t>e</a:t>
            </a:r>
            <a:r>
              <a:rPr lang="pt-BR" baseline="0" dirty="0">
                <a:latin typeface="Abadi Extra Light" panose="020B0204020104020204" pitchFamily="34" charset="0"/>
              </a:rPr>
              <a:t> forma análoga a NBR 5410, estabelece as recomendações para instalações elétricas, no entanto, esta considera os sistemas de média tensão, isto é, tensão entre 1 kV e 36,2 kV.</a:t>
            </a:r>
          </a:p>
          <a:p>
            <a:pPr marL="158750" indent="0" algn="just">
              <a:buNone/>
            </a:pPr>
            <a:endParaRPr lang="pt-BR" baseline="0" dirty="0">
              <a:latin typeface="Abadi Extra Light" panose="020B0204020104020204" pitchFamily="34" charset="0"/>
            </a:endParaRPr>
          </a:p>
          <a:p>
            <a:pPr marL="158750" indent="0" algn="just">
              <a:buNone/>
            </a:pPr>
            <a:r>
              <a:rPr lang="pt-BR" dirty="0">
                <a:latin typeface="Abadi Extra Light" panose="020B0204020104020204" pitchFamily="34" charset="0"/>
              </a:rPr>
              <a:t>Esta norma fixa as condições mínimas exigíveis para garantir a segurança dos empregados que trabalham em instalações elétricas, em suas diversas etapas, incluindo projeto, execução, operação, manutenção, reforma, ampliação e a segurança de usuários e terceiros.</a:t>
            </a: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dirty="0">
                <a:latin typeface="Abadi Extra Light" panose="020B0204020104020204" pitchFamily="34" charset="0"/>
              </a:rPr>
              <a:t>Documento oficial NBR 14039 disponibilizado</a:t>
            </a:r>
            <a:r>
              <a:rPr lang="pt-BR" baseline="0" dirty="0">
                <a:latin typeface="Abadi Extra Light" panose="020B0204020104020204" pitchFamily="34" charset="0"/>
              </a:rPr>
              <a:t> pela INESUL (</a:t>
            </a:r>
            <a:r>
              <a:rPr lang="pt-BR" dirty="0">
                <a:latin typeface="Abadi Extra Light" panose="020B0204020104020204" pitchFamily="34" charset="0"/>
              </a:rPr>
              <a:t>https://www.inesul.edu.br/site/documentos/</a:t>
            </a:r>
            <a:r>
              <a:rPr lang="pt-BR" dirty="0" err="1">
                <a:latin typeface="Abadi Extra Light" panose="020B0204020104020204" pitchFamily="34" charset="0"/>
              </a:rPr>
              <a:t>instalacoes_eletricas_residenciais</a:t>
            </a:r>
            <a:r>
              <a:rPr lang="pt-BR" dirty="0">
                <a:latin typeface="Abadi Extra Light" panose="020B0204020104020204" pitchFamily="34" charset="0"/>
              </a:rPr>
              <a:t>/normas/nbr_14039_instalacoes_eletricas_media_tensao.pdf)</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090775281"/>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Vigentes no Brasil – Instalações Elétricas</a:t>
            </a:r>
          </a:p>
          <a:p>
            <a:endParaRPr lang="pt-BR" dirty="0">
              <a:effectLst/>
              <a:latin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effectLst/>
                <a:latin typeface="Arial"/>
              </a:rPr>
              <a:t>A NR</a:t>
            </a:r>
            <a:r>
              <a:rPr lang="pt-BR" baseline="0" dirty="0">
                <a:effectLst/>
                <a:latin typeface="Arial"/>
              </a:rPr>
              <a:t> 10 </a:t>
            </a:r>
            <a:r>
              <a:rPr lang="pt-BR" dirty="0">
                <a:effectLst/>
                <a:latin typeface="Arial"/>
              </a:rPr>
              <a:t>estabelece os requisitos e condições mínimas objetivando a implementação de medidas de controle e sistemas preventivos, de forma a garantir a segurança e a saúde dos trabalhadores que, direta ou indiretamente, interajam em instalações elétricas e serviços com eletricidade.</a:t>
            </a:r>
            <a:r>
              <a:rPr lang="pt-BR" baseline="0" dirty="0">
                <a:effectLst/>
                <a:latin typeface="Arial"/>
              </a:rPr>
              <a:t> Inclui-se as fases de</a:t>
            </a:r>
            <a:r>
              <a:rPr lang="pt-BR" sz="1200" dirty="0">
                <a:latin typeface="Abadi Extra Light" panose="020B0204020104020204" pitchFamily="34" charset="0"/>
              </a:rPr>
              <a:t> projeto, execução, operação, manutenção, reforma, ampliação e a segurança de usuários e terceiros.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dirty="0">
                <a:latin typeface="Abadi Extra Light" panose="020B0204020104020204" pitchFamily="34" charset="0"/>
              </a:rPr>
              <a:t>Documento</a:t>
            </a:r>
            <a:r>
              <a:rPr lang="pt-BR" sz="1200" baseline="0" dirty="0">
                <a:latin typeface="Abadi Extra Light" panose="020B0204020104020204" pitchFamily="34" charset="0"/>
              </a:rPr>
              <a:t> oficial </a:t>
            </a:r>
            <a:r>
              <a:rPr lang="pt-BR" sz="1200" dirty="0">
                <a:latin typeface="Abadi Extra Light" panose="020B0204020104020204" pitchFamily="34" charset="0"/>
              </a:rPr>
              <a:t>NR-10 (http://www.normaslegais.com.br/</a:t>
            </a:r>
            <a:r>
              <a:rPr lang="pt-BR" sz="1200" dirty="0" err="1">
                <a:latin typeface="Abadi Extra Light" panose="020B0204020104020204" pitchFamily="34" charset="0"/>
              </a:rPr>
              <a:t>legislacao</a:t>
            </a:r>
            <a:r>
              <a:rPr lang="pt-BR" sz="1200" dirty="0">
                <a:latin typeface="Abadi Extra Light" panose="020B0204020104020204" pitchFamily="34" charset="0"/>
              </a:rPr>
              <a:t>/trabalhista/</a:t>
            </a:r>
            <a:r>
              <a:rPr lang="pt-BR" sz="1200" dirty="0" err="1">
                <a:latin typeface="Abadi Extra Light" panose="020B0204020104020204" pitchFamily="34" charset="0"/>
              </a:rPr>
              <a:t>nr</a:t>
            </a:r>
            <a:r>
              <a:rPr lang="pt-BR" sz="1200" dirty="0">
                <a:latin typeface="Abadi Extra Light" panose="020B0204020104020204" pitchFamily="34" charset="0"/>
              </a:rPr>
              <a:t>/nr10.htm)</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2446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761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4524663"/>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Vigentes no Brasil – Mobilidade Elétrica</a:t>
            </a: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Há duas comissões principais</a:t>
            </a:r>
            <a:r>
              <a:rPr lang="pt-BR" baseline="0" dirty="0">
                <a:latin typeface="Abadi Extra Light" panose="020B0204020104020204" pitchFamily="34" charset="0"/>
              </a:rPr>
              <a:t> envolvidas nos estudos relacionados a veículos elétricos no Brasil a CE03:069.001, que trata dos estudos para Veículos Elétricos Rodoviários e Industriais, e a CE05:110.021, que trata dos estudos para Veículos Propelidos a Eletricidade.</a:t>
            </a:r>
          </a:p>
          <a:p>
            <a:pPr marL="158750" indent="0" algn="just">
              <a:buNone/>
            </a:pPr>
            <a:r>
              <a:rPr lang="pt-BR" baseline="0" dirty="0">
                <a:latin typeface="Abadi Extra Light" panose="020B0204020104020204" pitchFamily="34" charset="0"/>
              </a:rPr>
              <a:t>Com relação a primeira comissão, tem-se as seguintes normas publicas no que tange a temática de veículos elétricos: </a:t>
            </a:r>
          </a:p>
          <a:p>
            <a:pPr algn="just"/>
            <a:r>
              <a:rPr lang="pt-BR" sz="1200" dirty="0">
                <a:solidFill>
                  <a:srgbClr val="000000"/>
                </a:solidFill>
                <a:latin typeface="Abadi Extra Light" panose="020B0204020104020204" pitchFamily="34" charset="0"/>
              </a:rPr>
              <a:t>ABNT NBR IEC 61434 Células e baterias secundárias contendo eletrólitos alcalino ou outro não-ácido - Guia para designação da corrente em normas de células e baterias secundárias alcalinas</a:t>
            </a:r>
          </a:p>
          <a:p>
            <a:pPr algn="just"/>
            <a:r>
              <a:rPr lang="pt-BR" sz="1200" dirty="0">
                <a:solidFill>
                  <a:srgbClr val="000000"/>
                </a:solidFill>
                <a:latin typeface="Abadi Extra Light" panose="020B0204020104020204" pitchFamily="34" charset="0"/>
              </a:rPr>
              <a:t>ABNT NBR IEC 62660-1 Células de lítio-íon secundárias para propulsão de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1: Ensaios de desempenho </a:t>
            </a:r>
          </a:p>
          <a:p>
            <a:pPr algn="just"/>
            <a:r>
              <a:rPr lang="pt-BR" sz="1200" dirty="0">
                <a:solidFill>
                  <a:srgbClr val="000000"/>
                </a:solidFill>
                <a:latin typeface="Abadi Extra Light" panose="020B0204020104020204" pitchFamily="34" charset="0"/>
              </a:rPr>
              <a:t>ABNT NBR IEC 62660-2 Células de lítio-íon secundárias para propulsão de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2: Ensaios de confiabilidade e abuso</a:t>
            </a:r>
          </a:p>
          <a:p>
            <a:pPr algn="just"/>
            <a:r>
              <a:rPr lang="pt-BR" sz="1200" dirty="0">
                <a:solidFill>
                  <a:srgbClr val="000000"/>
                </a:solidFill>
                <a:latin typeface="Abadi Extra Light" panose="020B0204020104020204" pitchFamily="34" charset="0"/>
              </a:rPr>
              <a:t>ABNT NBR IEC61851-1 Sistema de recarga condutiva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1: Requisitos gerais</a:t>
            </a:r>
          </a:p>
          <a:p>
            <a:pPr algn="just"/>
            <a:r>
              <a:rPr lang="pt-BR" sz="1200" dirty="0">
                <a:solidFill>
                  <a:srgbClr val="000000"/>
                </a:solidFill>
                <a:latin typeface="Abadi Extra Light" panose="020B0204020104020204" pitchFamily="34" charset="0"/>
              </a:rPr>
              <a:t>ABNT NBR IEC61851-21 Sistema de recarga condutiva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21: Requisitos de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para a conexão condutiva a uma alimentação em </a:t>
            </a:r>
            <a:r>
              <a:rPr lang="pt-BR" sz="1200" dirty="0" err="1">
                <a:solidFill>
                  <a:srgbClr val="000000"/>
                </a:solidFill>
                <a:latin typeface="Abadi Extra Light" panose="020B0204020104020204" pitchFamily="34" charset="0"/>
              </a:rPr>
              <a:t>c.a</a:t>
            </a:r>
            <a:r>
              <a:rPr lang="pt-BR" sz="1200" dirty="0">
                <a:solidFill>
                  <a:srgbClr val="000000"/>
                </a:solidFill>
                <a:latin typeface="Abadi Extra Light" panose="020B0204020104020204" pitchFamily="34" charset="0"/>
              </a:rPr>
              <a:t>. e </a:t>
            </a:r>
            <a:r>
              <a:rPr lang="pt-BR" sz="1200" dirty="0" err="1">
                <a:solidFill>
                  <a:srgbClr val="000000"/>
                </a:solidFill>
                <a:latin typeface="Abadi Extra Light" panose="020B0204020104020204" pitchFamily="34" charset="0"/>
              </a:rPr>
              <a:t>c.c</a:t>
            </a:r>
            <a:r>
              <a:rPr lang="pt-BR" sz="1200" dirty="0">
                <a:solidFill>
                  <a:srgbClr val="000000"/>
                </a:solidFill>
                <a:latin typeface="Abadi Extra Light" panose="020B0204020104020204" pitchFamily="34" charset="0"/>
              </a:rPr>
              <a:t>.</a:t>
            </a:r>
          </a:p>
          <a:p>
            <a:pPr algn="just"/>
            <a:r>
              <a:rPr lang="pt-BR" sz="1200" dirty="0">
                <a:solidFill>
                  <a:srgbClr val="000000"/>
                </a:solidFill>
                <a:latin typeface="Abadi Extra Light" panose="020B0204020104020204" pitchFamily="34" charset="0"/>
              </a:rPr>
              <a:t>ABNT NBR IEC61851-22 Sistema de recarga condutiva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22: Estação de recarga em </a:t>
            </a:r>
            <a:r>
              <a:rPr lang="pt-BR" sz="1200" dirty="0" err="1">
                <a:solidFill>
                  <a:srgbClr val="000000"/>
                </a:solidFill>
                <a:latin typeface="Abadi Extra Light" panose="020B0204020104020204" pitchFamily="34" charset="0"/>
              </a:rPr>
              <a:t>c.a</a:t>
            </a:r>
            <a:r>
              <a:rPr lang="pt-BR" sz="1200" dirty="0">
                <a:solidFill>
                  <a:srgbClr val="000000"/>
                </a:solidFill>
                <a:latin typeface="Abadi Extra Light" panose="020B0204020104020204" pitchFamily="34" charset="0"/>
              </a:rPr>
              <a:t>. para </a:t>
            </a:r>
            <a:r>
              <a:rPr lang="pt-BR" sz="1200" dirty="0" err="1">
                <a:solidFill>
                  <a:srgbClr val="000000"/>
                </a:solidFill>
                <a:latin typeface="Abadi Extra Light" panose="020B0204020104020204" pitchFamily="34" charset="0"/>
              </a:rPr>
              <a:t>VEs</a:t>
            </a:r>
            <a:endParaRPr lang="pt-BR" sz="1200" dirty="0">
              <a:solidFill>
                <a:srgbClr val="000000"/>
              </a:solidFill>
              <a:latin typeface="Abadi Extra Light" panose="020B0204020104020204" pitchFamily="34" charset="0"/>
            </a:endParaRPr>
          </a:p>
          <a:p>
            <a:pPr algn="just"/>
            <a:r>
              <a:rPr lang="pt-BR" sz="1200" dirty="0">
                <a:solidFill>
                  <a:srgbClr val="000000"/>
                </a:solidFill>
                <a:latin typeface="Abadi Extra Light" panose="020B0204020104020204" pitchFamily="34" charset="0"/>
              </a:rPr>
              <a:t>ABNT NBR IEC 62196-1 Plugues e Tomadas Fixas e Móveis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Recarga Condutiva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1: Requisitos gerais</a:t>
            </a:r>
          </a:p>
          <a:p>
            <a:pPr algn="just"/>
            <a:r>
              <a:rPr lang="pt-BR" sz="1200" dirty="0">
                <a:solidFill>
                  <a:srgbClr val="000000"/>
                </a:solidFill>
                <a:latin typeface="Abadi Extra Light" panose="020B0204020104020204" pitchFamily="34" charset="0"/>
              </a:rPr>
              <a:t>ABNT NBR IEC 62196-2 Plugues e Tomadas Fixas e Móveis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Recarga Condutiva para </a:t>
            </a:r>
            <a:r>
              <a:rPr lang="pt-BR" sz="1200" dirty="0" err="1">
                <a:solidFill>
                  <a:srgbClr val="000000"/>
                </a:solidFill>
                <a:latin typeface="Abadi Extra Light" panose="020B0204020104020204" pitchFamily="34" charset="0"/>
              </a:rPr>
              <a:t>VEs</a:t>
            </a:r>
            <a:r>
              <a:rPr lang="pt-BR" sz="1200" dirty="0">
                <a:solidFill>
                  <a:srgbClr val="000000"/>
                </a:solidFill>
                <a:latin typeface="Abadi Extra Light" panose="020B0204020104020204" pitchFamily="34" charset="0"/>
              </a:rPr>
              <a:t> - Parte 2: Requisitos dimensionais de compatibilidade e de </a:t>
            </a:r>
            <a:r>
              <a:rPr lang="pt-BR" sz="1200" dirty="0" err="1">
                <a:solidFill>
                  <a:srgbClr val="000000"/>
                </a:solidFill>
                <a:latin typeface="Abadi Extra Light" panose="020B0204020104020204" pitchFamily="34" charset="0"/>
              </a:rPr>
              <a:t>intercambiabilidade</a:t>
            </a:r>
            <a:r>
              <a:rPr lang="pt-BR" sz="1200" dirty="0">
                <a:solidFill>
                  <a:srgbClr val="000000"/>
                </a:solidFill>
                <a:latin typeface="Abadi Extra Light" panose="020B0204020104020204" pitchFamily="34" charset="0"/>
              </a:rPr>
              <a:t> para os acessórios em </a:t>
            </a:r>
            <a:r>
              <a:rPr lang="pt-BR" sz="1200" dirty="0" err="1">
                <a:solidFill>
                  <a:srgbClr val="000000"/>
                </a:solidFill>
                <a:latin typeface="Abadi Extra Light" panose="020B0204020104020204" pitchFamily="34" charset="0"/>
              </a:rPr>
              <a:t>c.a</a:t>
            </a:r>
            <a:r>
              <a:rPr lang="pt-BR" sz="1200" dirty="0">
                <a:solidFill>
                  <a:srgbClr val="000000"/>
                </a:solidFill>
                <a:latin typeface="Abadi Extra Light" panose="020B0204020104020204" pitchFamily="34" charset="0"/>
              </a:rPr>
              <a:t> com pinos e contatos tubulares</a:t>
            </a:r>
          </a:p>
          <a:p>
            <a:pPr algn="just"/>
            <a:r>
              <a:rPr lang="pt-BR" sz="1200" dirty="0">
                <a:solidFill>
                  <a:srgbClr val="000000"/>
                </a:solidFill>
                <a:latin typeface="Abadi Extra Light" panose="020B0204020104020204" pitchFamily="34" charset="0"/>
              </a:rPr>
              <a:t>ABNT IEC/TR 60783 Fiação e conectores dos veículos elétricos rodoviários</a:t>
            </a:r>
          </a:p>
          <a:p>
            <a:pPr marL="158750" indent="0" algn="just">
              <a:buNone/>
            </a:pPr>
            <a:endParaRPr lang="pt-BR" baseline="0" dirty="0">
              <a:latin typeface="Abadi Extra Light" panose="020B0204020104020204" pitchFamily="34" charset="0"/>
            </a:endParaRPr>
          </a:p>
          <a:p>
            <a:pPr marL="158750" indent="0" algn="just">
              <a:buNone/>
            </a:pPr>
            <a:r>
              <a:rPr lang="pt-BR" baseline="0" dirty="0">
                <a:latin typeface="Abadi Extra Light" panose="020B0204020104020204" pitchFamily="34" charset="0"/>
              </a:rPr>
              <a:t>Entre elas, destaca-se a: </a:t>
            </a:r>
            <a:r>
              <a:rPr lang="pt-BR" sz="1200" dirty="0">
                <a:solidFill>
                  <a:srgbClr val="000000"/>
                </a:solidFill>
                <a:latin typeface="Abadi Extra Light" panose="020B0204020104020204" pitchFamily="34" charset="0"/>
              </a:rPr>
              <a:t>ABNT NBR IEC61851</a:t>
            </a:r>
            <a:r>
              <a:rPr lang="pt-BR" sz="1200" baseline="0" dirty="0">
                <a:solidFill>
                  <a:srgbClr val="000000"/>
                </a:solidFill>
                <a:latin typeface="Abadi Extra Light" panose="020B0204020104020204" pitchFamily="34" charset="0"/>
              </a:rPr>
              <a:t> (partes 1, 21, 22), que trata diretamente sobre o sistemas de recarga e a ABNT NBR IEC 62196 (parte 1 e 2) que trata sobre os plugues e tomadas.</a:t>
            </a:r>
          </a:p>
          <a:p>
            <a:pPr marL="158750" indent="0" algn="just">
              <a:buNone/>
            </a:pPr>
            <a:r>
              <a:rPr lang="pt-BR" sz="1200" baseline="0" dirty="0">
                <a:solidFill>
                  <a:srgbClr val="000000"/>
                </a:solidFill>
                <a:latin typeface="Abadi Extra Light" panose="020B0204020104020204" pitchFamily="34" charset="0"/>
              </a:rPr>
              <a:t>Já para a segunda comissão, tem-se as seguintes normas publicadas: </a:t>
            </a:r>
          </a:p>
          <a:p>
            <a:pPr algn="just"/>
            <a:r>
              <a:rPr lang="pt-BR" sz="1200" dirty="0">
                <a:solidFill>
                  <a:srgbClr val="000000"/>
                </a:solidFill>
                <a:latin typeface="Abadi Extra Light" panose="020B0204020104020204" pitchFamily="34" charset="0"/>
              </a:rPr>
              <a:t>ABNT ISO TR 8713 Veículos rodoviários propelidos a eletricidade – Vocabulário</a:t>
            </a:r>
          </a:p>
          <a:p>
            <a:pPr algn="just"/>
            <a:r>
              <a:rPr lang="pt-BR" sz="1200" dirty="0">
                <a:solidFill>
                  <a:srgbClr val="000000"/>
                </a:solidFill>
                <a:latin typeface="Abadi Extra Light" panose="020B0204020104020204" pitchFamily="34" charset="0"/>
              </a:rPr>
              <a:t>ABNT NBR 16567 Veículos rodoviários híbridos elétricos leves - Medição de emissão de escapamento e consumo de combustível e energia - Métodos de ensaio (SAE J1711:2010)</a:t>
            </a:r>
          </a:p>
          <a:p>
            <a:pPr marL="158750" indent="0" algn="just">
              <a:buNone/>
            </a:pPr>
            <a:endParaRPr lang="pt-BR" baseline="0" dirty="0">
              <a:latin typeface="Abadi Extra Light" panose="020B0204020104020204" pitchFamily="34" charset="0"/>
            </a:endParaRPr>
          </a:p>
          <a:p>
            <a:pPr marL="158750" indent="0" algn="just">
              <a:buNone/>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baseline="0" dirty="0">
                <a:latin typeface="Abadi Extra Light" panose="020B0204020104020204" pitchFamily="34" charset="0"/>
              </a:rPr>
              <a:t>PROMOBE – </a:t>
            </a:r>
            <a:r>
              <a:rPr lang="pt-BR" baseline="0" dirty="0" err="1">
                <a:latin typeface="Abadi Extra Light" panose="020B0204020104020204" pitchFamily="34" charset="0"/>
              </a:rPr>
              <a:t>Eletropostos</a:t>
            </a:r>
            <a:r>
              <a:rPr lang="pt-BR" baseline="0" dirty="0">
                <a:latin typeface="Abadi Extra Light" panose="020B0204020104020204" pitchFamily="34" charset="0"/>
              </a:rPr>
              <a:t>: Instalação de equipamentos de recarga para grandes demandas (http://www.promobe.com.br/</a:t>
            </a:r>
            <a:r>
              <a:rPr lang="pt-BR" baseline="0" dirty="0" err="1">
                <a:latin typeface="Abadi Extra Light" panose="020B0204020104020204" pitchFamily="34" charset="0"/>
              </a:rPr>
              <a:t>wp-content</a:t>
            </a:r>
            <a:r>
              <a:rPr lang="pt-BR" baseline="0" dirty="0">
                <a:latin typeface="Abadi Extra Light" panose="020B0204020104020204" pitchFamily="34" charset="0"/>
              </a:rPr>
              <a:t>/uploads/2020/04/guia_promobe_eletroposto_simples_v2.pdf)</a:t>
            </a:r>
          </a:p>
          <a:p>
            <a:pPr marL="158750" indent="0">
              <a:buNone/>
            </a:pPr>
            <a:endParaRPr lang="pt-BR" baseline="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479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64539472"/>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IEC 61851</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Surgida no início dos anos 2000, em decorrência da necessidade de padronização pelo ressurgimento dos veículos elétricos,</a:t>
            </a:r>
            <a:r>
              <a:rPr lang="pt-BR" baseline="0" dirty="0">
                <a:latin typeface="Abadi Extra Light" panose="020B0204020104020204" pitchFamily="34" charset="0"/>
              </a:rPr>
              <a:t> a</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IEC 61851 é a n</a:t>
            </a:r>
            <a:r>
              <a:rPr lang="pt-BR" b="0" cap="none" dirty="0">
                <a:latin typeface="Abadi Extra Light" panose="020B0204020104020204" pitchFamily="34" charset="0"/>
              </a:rPr>
              <a:t>orma mais importante envolvendo o carregamento de veículos elétricos. Trata da padronização completa dos sistemas de recarga, sendo o agrupamento maior de todos os aspectos que envolvem esse universo, seja dentro da própria norma,</a:t>
            </a:r>
            <a:r>
              <a:rPr lang="pt-BR" b="0" cap="none" baseline="0" dirty="0">
                <a:latin typeface="Abadi Extra Light" panose="020B0204020104020204" pitchFamily="34" charset="0"/>
              </a:rPr>
              <a:t> ou</a:t>
            </a:r>
            <a:r>
              <a:rPr lang="pt-BR" b="0" cap="none" dirty="0">
                <a:latin typeface="Abadi Extra Light" panose="020B0204020104020204" pitchFamily="34" charset="0"/>
              </a:rPr>
              <a:t> seja através de citação a outras normas a serem seguidas.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0" cap="none"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norma IEC 61851 diz respeito a equipamentos </a:t>
            </a:r>
            <a:r>
              <a:rPr lang="pt-BR" i="1" dirty="0">
                <a:latin typeface="Abadi Extra Light" panose="020B0204020104020204" pitchFamily="34" charset="0"/>
              </a:rPr>
              <a:t>on-board </a:t>
            </a:r>
            <a:r>
              <a:rPr lang="pt-BR" dirty="0">
                <a:latin typeface="Abadi Extra Light" panose="020B0204020104020204" pitchFamily="34" charset="0"/>
              </a:rPr>
              <a:t>e </a:t>
            </a:r>
            <a:r>
              <a:rPr lang="pt-BR" i="1" dirty="0">
                <a:latin typeface="Abadi Extra Light" panose="020B0204020104020204" pitchFamily="34" charset="0"/>
              </a:rPr>
              <a:t>off-board </a:t>
            </a:r>
            <a:r>
              <a:rPr lang="pt-BR" dirty="0">
                <a:latin typeface="Abadi Extra Light" panose="020B0204020104020204" pitchFamily="34" charset="0"/>
              </a:rPr>
              <a:t>e baseia-se tanto no carregamento em AC (até 1000V) como em DC (até 1500V) de </a:t>
            </a:r>
            <a:r>
              <a:rPr lang="pt-BR" dirty="0" err="1">
                <a:latin typeface="Abadi Extra Light" panose="020B0204020104020204" pitchFamily="34" charset="0"/>
              </a:rPr>
              <a:t>EVs</a:t>
            </a:r>
            <a:r>
              <a:rPr lang="pt-BR" dirty="0">
                <a:latin typeface="Abadi Extra Light" panose="020B0204020104020204" pitchFamily="34" charset="0"/>
              </a:rPr>
              <a:t>.  Entre as objetivos elencados nesta norma, </a:t>
            </a:r>
            <a:r>
              <a:rPr lang="pt-BR" baseline="0" dirty="0">
                <a:latin typeface="Abadi Extra Light" panose="020B0204020104020204" pitchFamily="34" charset="0"/>
              </a:rPr>
              <a:t>destaca-se a promoção da</a:t>
            </a:r>
            <a:r>
              <a:rPr lang="pt-BR" dirty="0">
                <a:latin typeface="Abadi Extra Light" panose="020B0204020104020204" pitchFamily="34" charset="0"/>
              </a:rPr>
              <a:t> segurança aos usuários dos sistemas de recarga.</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Entre</a:t>
            </a:r>
            <a:r>
              <a:rPr lang="pt-BR" baseline="0" dirty="0">
                <a:latin typeface="Abadi Extra Light" panose="020B0204020104020204" pitchFamily="34" charset="0"/>
              </a:rPr>
              <a:t> os tópicos abordados, tem-se: </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Proteção de corrente residual;</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Isolação dos polos positivo e negativo da recarga CC;</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Sequenciamento das operações;</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Precisão de medição; </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Requisitos para componentes eletromecânicos; </a:t>
            </a:r>
          </a:p>
          <a:p>
            <a:pPr marL="457200" marR="0" lvl="0" indent="-298450" algn="just" defTabSz="914400" rtl="0" eaLnBrk="1" fontAlgn="auto" latinLnBrk="0" hangingPunct="1">
              <a:lnSpc>
                <a:spcPct val="100000"/>
              </a:lnSpc>
              <a:spcBef>
                <a:spcPts val="0"/>
              </a:spcBef>
              <a:spcAft>
                <a:spcPts val="0"/>
              </a:spcAft>
              <a:buClr>
                <a:srgbClr val="000000"/>
              </a:buClr>
              <a:buSzPts val="1100"/>
              <a:tabLst/>
              <a:defRPr/>
            </a:pPr>
            <a:r>
              <a:rPr lang="pt-BR" dirty="0">
                <a:latin typeface="Abadi Extra Light" panose="020B0204020104020204" pitchFamily="34" charset="0"/>
              </a:rPr>
              <a:t>Proteção contra surtos e sobrecorrente.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baseline="0" dirty="0">
                <a:latin typeface="Abadi Extra Light" panose="020B0204020104020204" pitchFamily="34" charset="0"/>
              </a:rPr>
              <a:t>PROMOBE – </a:t>
            </a:r>
            <a:r>
              <a:rPr lang="pt-BR" baseline="0" dirty="0" err="1">
                <a:latin typeface="Abadi Extra Light" panose="020B0204020104020204" pitchFamily="34" charset="0"/>
              </a:rPr>
              <a:t>Eletropostos</a:t>
            </a:r>
            <a:r>
              <a:rPr lang="pt-BR" baseline="0" dirty="0">
                <a:latin typeface="Abadi Extra Light" panose="020B0204020104020204" pitchFamily="34" charset="0"/>
              </a:rPr>
              <a:t>: Instalação de equipamentos de recarga para grandes demandas (http://www.promobe.com.br/</a:t>
            </a:r>
            <a:r>
              <a:rPr lang="pt-BR" baseline="0" dirty="0" err="1">
                <a:latin typeface="Abadi Extra Light" panose="020B0204020104020204" pitchFamily="34" charset="0"/>
              </a:rPr>
              <a:t>wp-content</a:t>
            </a:r>
            <a:r>
              <a:rPr lang="pt-BR" baseline="0" dirty="0">
                <a:latin typeface="Abadi Extra Light" panose="020B0204020104020204" pitchFamily="34" charset="0"/>
              </a:rPr>
              <a:t>/uploads/2020/04/guia_promobe_eletroposto_simples_v2.pdf)</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480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613440585"/>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IEC 61851</a:t>
            </a:r>
            <a:endParaRPr lang="pt-BR" dirty="0">
              <a:latin typeface="Abadi Extra Light" panose="020B0204020104020204" pitchFamily="34" charset="0"/>
            </a:endParaRP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Há três partes da IEC 61851 traduzidas</a:t>
            </a:r>
            <a:r>
              <a:rPr lang="pt-BR" baseline="0" dirty="0">
                <a:latin typeface="Abadi Extra Light" panose="020B0204020104020204" pitchFamily="34" charset="0"/>
              </a:rPr>
              <a:t> e válidas para Brasil, a ABNT NBR IEC 61851-1, ABNT NBR IEC 61851-21 e a ABNT NBR IEC 61851-22. </a:t>
            </a:r>
          </a:p>
          <a:p>
            <a:pPr marL="158750" indent="0" algn="just">
              <a:buNone/>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dirty="0">
                <a:latin typeface="Abadi Extra Light" panose="020B0204020104020204" pitchFamily="34" charset="0"/>
              </a:rPr>
              <a:t>A ABNT NBR IEC 61851 </a:t>
            </a:r>
            <a:r>
              <a:rPr lang="pt-BR" sz="1200" b="0" baseline="0" dirty="0">
                <a:latin typeface="Abadi Extra Light" panose="020B0204020104020204" pitchFamily="34" charset="0"/>
              </a:rPr>
              <a:t>refere-se ao s</a:t>
            </a:r>
            <a:r>
              <a:rPr lang="pt-BR" sz="1200" b="0" dirty="0">
                <a:latin typeface="Abadi Extra Light" panose="020B0204020104020204" pitchFamily="34" charset="0"/>
              </a:rPr>
              <a:t>istema de recarga condutiva para veículos elétricos,</a:t>
            </a:r>
            <a:r>
              <a:rPr lang="pt-BR" sz="1200" b="0" baseline="0" dirty="0">
                <a:latin typeface="Abadi Extra Light" panose="020B0204020104020204" pitchFamily="34" charset="0"/>
              </a:rPr>
              <a:t> e sua “Parte 1” explora os requisitos gerais.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baseline="0" dirty="0">
                <a:latin typeface="Abadi Extra Light" panose="020B0204020104020204" pitchFamily="34" charset="0"/>
              </a:rPr>
              <a:t>Assim, esta parte da ABNT NBR IEC 61851 é aplicável aos sistemas embarcados ou não embarcados para a recarga de veículos elétricos rodoviários com tensões alternadas normalizadas (conforme a IEC 60038) até 1.000 V e com tensões contínuas até 1.500 V, assim como para a alimentação com energia elétrica a todos os serviços auxiliares do veículo durante a conexão à rede elétrica, se necessário.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baseline="0" dirty="0">
                <a:latin typeface="Abadi Extra Light" panose="020B0204020104020204" pitchFamily="34" charset="0"/>
              </a:rPr>
              <a:t>Os aspectos tratados compreendem as características e as condições de funcionamento do sistema de alimentação e a conexão ao veículo; a segurança elétrica dos operadores e de terceiros e as características a serem respeitadas pelo veículo no que concerne ao SAVE, em corrente alternada (CA) ou em corrente contínua (CC), exclusivamente quando o veículo elétrico é aterrado. Esta Norma não cobre o conjunto dos aspectos de segurança relativos à manutenção. Esta Norma não se aplica aos trólebus, veículos ferroviários, caminhões e veículos industriais projetados principalmente para uma aplicação não rodoviária.</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baseline="0" dirty="0">
                <a:latin typeface="Abadi Extra Light" panose="020B0204020104020204" pitchFamily="34" charset="0"/>
              </a:rPr>
              <a:t>PROMOBE – </a:t>
            </a:r>
            <a:r>
              <a:rPr lang="pt-BR" baseline="0" dirty="0" err="1">
                <a:latin typeface="Abadi Extra Light" panose="020B0204020104020204" pitchFamily="34" charset="0"/>
              </a:rPr>
              <a:t>Eletropostos</a:t>
            </a:r>
            <a:r>
              <a:rPr lang="pt-BR" baseline="0" dirty="0">
                <a:latin typeface="Abadi Extra Light" panose="020B0204020104020204" pitchFamily="34" charset="0"/>
              </a:rPr>
              <a:t>: Instalação de equipamentos de recarga para grandes demandas (http://www.promobe.com.br/</a:t>
            </a:r>
            <a:r>
              <a:rPr lang="pt-BR" baseline="0" dirty="0" err="1">
                <a:latin typeface="Abadi Extra Light" panose="020B0204020104020204" pitchFamily="34" charset="0"/>
              </a:rPr>
              <a:t>wp-content</a:t>
            </a:r>
            <a:r>
              <a:rPr lang="pt-BR" baseline="0" dirty="0">
                <a:latin typeface="Abadi Extra Light" panose="020B0204020104020204" pitchFamily="34" charset="0"/>
              </a:rPr>
              <a:t>/uploads/2020/04/guia_promobe_eletroposto_simples_v2.pdf)</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481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58560742"/>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IEC 61851</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dirty="0">
                <a:latin typeface="Abadi Extra Light" panose="020B0204020104020204" pitchFamily="34" charset="0"/>
              </a:rPr>
              <a:t>A </a:t>
            </a:r>
            <a:r>
              <a:rPr lang="pt-BR" sz="1200" b="0" baseline="0" dirty="0">
                <a:latin typeface="Abadi Extra Light" panose="020B0204020104020204" pitchFamily="34" charset="0"/>
              </a:rPr>
              <a:t>“Parte 21” da </a:t>
            </a:r>
            <a:r>
              <a:rPr lang="pt-BR" sz="1200" b="0" dirty="0">
                <a:latin typeface="Abadi Extra Light" panose="020B0204020104020204" pitchFamily="34" charset="0"/>
              </a:rPr>
              <a:t>ABNT NBR IEC 61851 </a:t>
            </a:r>
            <a:r>
              <a:rPr lang="pt-BR" sz="1200" b="0" baseline="0" dirty="0">
                <a:latin typeface="Abadi Extra Light" panose="020B0204020104020204" pitchFamily="34" charset="0"/>
              </a:rPr>
              <a:t>refere-se aos requisitos de veículos elétricos para a conexão condutiva a uma alimentação em CA e CC.</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baseline="0" dirty="0">
                <a:latin typeface="Abadi Extra Light" panose="020B0204020104020204" pitchFamily="34" charset="0"/>
              </a:rPr>
              <a:t>Assim, esta parte da ABNT NBR IEC 61851, junto com a Parte 1, fornece os requisitos aplicáveis ao veículo elétrico para a conexão em modo condutivo a uma alimentação em tensão alternada até 690 V conforme a IEC 60038, ou em tensão contínua até 1.000 V, quando o veículo elétrico é conectado a uma rede de alimentação. Esta Norma não trata de todos os aspectos de segurança relativos à manutenção, nem tampouco quanto aos aspectos de instalação.</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baseline="0" dirty="0">
                <a:latin typeface="Abadi Extra Light" panose="020B0204020104020204" pitchFamily="34" charset="0"/>
              </a:rPr>
              <a:t>PROMOBE – </a:t>
            </a:r>
            <a:r>
              <a:rPr lang="pt-BR" baseline="0" dirty="0" err="1">
                <a:latin typeface="Abadi Extra Light" panose="020B0204020104020204" pitchFamily="34" charset="0"/>
              </a:rPr>
              <a:t>Eletropostos</a:t>
            </a:r>
            <a:r>
              <a:rPr lang="pt-BR" baseline="0" dirty="0">
                <a:latin typeface="Abadi Extra Light" panose="020B0204020104020204" pitchFamily="34" charset="0"/>
              </a:rPr>
              <a:t>: Instalação de equipamentos de recarga para grandes demandas (http://www.promobe.com.br/</a:t>
            </a:r>
            <a:r>
              <a:rPr lang="pt-BR" baseline="0" dirty="0" err="1">
                <a:latin typeface="Abadi Extra Light" panose="020B0204020104020204" pitchFamily="34" charset="0"/>
              </a:rPr>
              <a:t>wp-content</a:t>
            </a:r>
            <a:r>
              <a:rPr lang="pt-BR" baseline="0" dirty="0">
                <a:latin typeface="Abadi Extra Light" panose="020B0204020104020204" pitchFamily="34" charset="0"/>
              </a:rPr>
              <a:t>/uploads/2020/04/guia_promobe_eletroposto_simples_v2.pdf)</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dirty="0">
              <a:latin typeface="Abadi Extra Light" panose="020B0204020104020204" pitchFamily="34" charset="0"/>
            </a:endParaRPr>
          </a:p>
          <a:p>
            <a:pPr marL="158750" indent="0">
              <a:buNone/>
            </a:pPr>
            <a:endParaRPr lang="pt-BR"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482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21307475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IEC 61851</a:t>
            </a:r>
            <a:endParaRPr lang="pt-BR" dirty="0">
              <a:latin typeface="Abadi Extra Light" panose="020B0204020104020204" pitchFamily="34" charset="0"/>
            </a:endParaRP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dirty="0">
                <a:latin typeface="Abadi Extra Light" panose="020B0204020104020204" pitchFamily="34" charset="0"/>
              </a:rPr>
              <a:t>A </a:t>
            </a:r>
            <a:r>
              <a:rPr lang="pt-BR" sz="1200" b="0" baseline="0" dirty="0">
                <a:latin typeface="Abadi Extra Light" panose="020B0204020104020204" pitchFamily="34" charset="0"/>
              </a:rPr>
              <a:t>“Parte 22” da </a:t>
            </a:r>
            <a:r>
              <a:rPr lang="pt-BR" sz="1200" b="0" dirty="0">
                <a:latin typeface="Abadi Extra Light" panose="020B0204020104020204" pitchFamily="34" charset="0"/>
              </a:rPr>
              <a:t>ABNT NBR IEC 61851 </a:t>
            </a:r>
            <a:r>
              <a:rPr lang="pt-BR" sz="1200" b="0" baseline="0" dirty="0">
                <a:latin typeface="Abadi Extra Light" panose="020B0204020104020204" pitchFamily="34" charset="0"/>
              </a:rPr>
              <a:t>refere-se as estação de recarga em CA para veículos elétricos.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baseline="0" dirty="0">
                <a:latin typeface="Abadi Extra Light" panose="020B0204020104020204" pitchFamily="34" charset="0"/>
              </a:rPr>
              <a:t>Assim, esta parte da ABNT NBR IEC 61851, juntamente com a Parte 1, fornece os requisitos para estação de carga em corrente alternada de veículos elétricos, para a conexão condutiva ao veículo, com tensões de alimentação alternada em conformidade com a IEC 60038, até 690 V. Esta Norma não trata do conjunto dos aspectos de segurança relativos à manutenção, nem tampouco quanto aos aspectos de instalação.</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baseline="0" dirty="0">
                <a:latin typeface="Abadi Extra Light" panose="020B0204020104020204" pitchFamily="34" charset="0"/>
              </a:rPr>
              <a:t>O escopo desta parte da ABNT NBR IEC 61851 não contempla pequenas caixas com tomadas, instaladas a fim de fornecer energia ao veículo, que não possuem função de controle de carga.</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BR" baseline="0" dirty="0">
                <a:latin typeface="Abadi Extra Light" panose="020B0204020104020204" pitchFamily="34" charset="0"/>
              </a:rPr>
              <a:t>PROMOBE – </a:t>
            </a:r>
            <a:r>
              <a:rPr lang="pt-BR" baseline="0" dirty="0" err="1">
                <a:latin typeface="Abadi Extra Light" panose="020B0204020104020204" pitchFamily="34" charset="0"/>
              </a:rPr>
              <a:t>Eletropostos</a:t>
            </a:r>
            <a:r>
              <a:rPr lang="pt-BR" baseline="0" dirty="0">
                <a:latin typeface="Abadi Extra Light" panose="020B0204020104020204" pitchFamily="34" charset="0"/>
              </a:rPr>
              <a:t>: Instalação de equipamentos de recarga para grandes demandas (http://www.promobe.com.br/</a:t>
            </a:r>
            <a:r>
              <a:rPr lang="pt-BR" baseline="0" dirty="0" err="1">
                <a:latin typeface="Abadi Extra Light" panose="020B0204020104020204" pitchFamily="34" charset="0"/>
              </a:rPr>
              <a:t>wp-content</a:t>
            </a:r>
            <a:r>
              <a:rPr lang="pt-BR" baseline="0" dirty="0">
                <a:latin typeface="Abadi Extra Light" panose="020B0204020104020204" pitchFamily="34" charset="0"/>
              </a:rPr>
              <a:t>/uploads/2020/04/guia_promobe_eletroposto_simples_v2.pdf)</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baseline="0"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483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752147530"/>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lvl="0"/>
            <a:r>
              <a:rPr lang="pt-BR" sz="1100" b="1" i="0" u="none" strike="noStrike" cap="none" dirty="0">
                <a:solidFill>
                  <a:srgbClr val="000000"/>
                </a:solidFill>
                <a:effectLst/>
                <a:latin typeface="Arial"/>
                <a:ea typeface="Arial"/>
                <a:cs typeface="Arial"/>
                <a:sym typeface="Arial"/>
              </a:rPr>
              <a:t>Modo 1</a:t>
            </a:r>
            <a:r>
              <a:rPr lang="pt-BR" sz="1100" b="0" i="0" u="none" strike="noStrike" cap="none" dirty="0">
                <a:solidFill>
                  <a:srgbClr val="000000"/>
                </a:solidFill>
                <a:effectLst/>
                <a:latin typeface="Arial"/>
                <a:ea typeface="Arial"/>
                <a:cs typeface="Arial"/>
                <a:sym typeface="Arial"/>
              </a:rPr>
              <a:t> </a:t>
            </a:r>
            <a:r>
              <a:rPr lang="pt-BR" sz="1100" b="1" i="0" u="none" strike="noStrike" cap="none" dirty="0">
                <a:solidFill>
                  <a:srgbClr val="000000"/>
                </a:solidFill>
                <a:effectLst/>
                <a:latin typeface="Arial"/>
                <a:ea typeface="Arial"/>
                <a:cs typeface="Arial"/>
                <a:sym typeface="Arial"/>
              </a:rPr>
              <a:t>–</a:t>
            </a:r>
            <a:r>
              <a:rPr lang="pt-BR" sz="1100" b="0" i="0" u="none" strike="noStrike" cap="none" dirty="0">
                <a:solidFill>
                  <a:srgbClr val="000000"/>
                </a:solidFill>
                <a:effectLst/>
                <a:latin typeface="Arial"/>
                <a:ea typeface="Arial"/>
                <a:cs typeface="Arial"/>
                <a:sym typeface="Arial"/>
              </a:rPr>
              <a:t> Conexão entre VE e uma rede de alimentação CA (geralmente uma tomada doméstica comum) utilizando um cabo e um plugue, ambos não comportam nenhum tipo de função-piloto de comunicação. Deve haver um condutor de aterramento entre o plugue e o veículo. Como muitos países não exigem a existência de um condutor de aterramento, este modo de carga é amplamente desencorajado e inclusive proibido em diversos lugares do mundo (EUA, por exemplo);</a:t>
            </a:r>
          </a:p>
          <a:p>
            <a:pPr lvl="0"/>
            <a:r>
              <a:rPr lang="pt-BR" sz="1100" b="1" i="0" u="none" strike="noStrike" cap="none" dirty="0">
                <a:solidFill>
                  <a:srgbClr val="000000"/>
                </a:solidFill>
                <a:effectLst/>
                <a:latin typeface="Arial"/>
                <a:ea typeface="Arial"/>
                <a:cs typeface="Arial"/>
                <a:sym typeface="Arial"/>
              </a:rPr>
              <a:t>Modo 2 – </a:t>
            </a:r>
            <a:r>
              <a:rPr lang="pt-BR" sz="1100" b="0" i="0" u="none" strike="noStrike" cap="none" dirty="0">
                <a:solidFill>
                  <a:srgbClr val="000000"/>
                </a:solidFill>
                <a:effectLst/>
                <a:latin typeface="Arial"/>
                <a:ea typeface="Arial"/>
                <a:cs typeface="Arial"/>
                <a:sym typeface="Arial"/>
              </a:rPr>
              <a:t>Muito similar ao Modo 1, porém com a adição de um dispositivo de proteção entre EVSE e VE – que geralmente fica no próprio cabo. Esse dispositivo utiliza função-piloto para se comunicar com o VE, o que permite que troquem informações, como: (i) aptidão do veículo para receber energia; (</a:t>
            </a:r>
            <a:r>
              <a:rPr lang="pt-BR" sz="1100" b="0" i="0" u="none" strike="noStrike" cap="none" dirty="0" err="1">
                <a:solidFill>
                  <a:srgbClr val="000000"/>
                </a:solidFill>
                <a:effectLst/>
                <a:latin typeface="Arial"/>
                <a:ea typeface="Arial"/>
                <a:cs typeface="Arial"/>
                <a:sym typeface="Arial"/>
              </a:rPr>
              <a:t>ii</a:t>
            </a:r>
            <a:r>
              <a:rPr lang="pt-BR" sz="1100" b="0" i="0" u="none" strike="noStrike" cap="none" dirty="0">
                <a:solidFill>
                  <a:srgbClr val="000000"/>
                </a:solidFill>
                <a:effectLst/>
                <a:latin typeface="Arial"/>
                <a:ea typeface="Arial"/>
                <a:cs typeface="Arial"/>
                <a:sym typeface="Arial"/>
              </a:rPr>
              <a:t>) requisição de ventilação e (</a:t>
            </a:r>
            <a:r>
              <a:rPr lang="pt-BR" sz="1100" b="0" i="0" u="none" strike="noStrike" cap="none" dirty="0" err="1">
                <a:solidFill>
                  <a:srgbClr val="000000"/>
                </a:solidFill>
                <a:effectLst/>
                <a:latin typeface="Arial"/>
                <a:ea typeface="Arial"/>
                <a:cs typeface="Arial"/>
                <a:sym typeface="Arial"/>
              </a:rPr>
              <a:t>iii</a:t>
            </a:r>
            <a:r>
              <a:rPr lang="pt-BR" sz="1100" b="0" i="0" u="none" strike="noStrike" cap="none" dirty="0">
                <a:solidFill>
                  <a:srgbClr val="000000"/>
                </a:solidFill>
                <a:effectLst/>
                <a:latin typeface="Arial"/>
                <a:ea typeface="Arial"/>
                <a:cs typeface="Arial"/>
                <a:sym typeface="Arial"/>
              </a:rPr>
              <a:t>) quantificação da capacidade de corrente do EVSE. Além disso, para equipamentos de Modo 2 portáteis é necessário seguir as orientações das normas IEC 62752, IEC 61540 e IEC 62335;</a:t>
            </a:r>
          </a:p>
          <a:p>
            <a:pPr lvl="0"/>
            <a:r>
              <a:rPr lang="pt-BR" sz="1100" b="1" i="0" u="none" strike="noStrike" cap="none" dirty="0">
                <a:solidFill>
                  <a:srgbClr val="000000"/>
                </a:solidFill>
                <a:effectLst/>
                <a:latin typeface="Arial"/>
                <a:ea typeface="Arial"/>
                <a:cs typeface="Arial"/>
                <a:sym typeface="Arial"/>
              </a:rPr>
              <a:t>Modo 3 – </a:t>
            </a:r>
            <a:r>
              <a:rPr lang="pt-BR" sz="1100" b="0" i="0" u="none" strike="noStrike" cap="none" dirty="0">
                <a:solidFill>
                  <a:srgbClr val="000000"/>
                </a:solidFill>
                <a:effectLst/>
                <a:latin typeface="Arial"/>
                <a:ea typeface="Arial"/>
                <a:cs typeface="Arial"/>
                <a:sym typeface="Arial"/>
              </a:rPr>
              <a:t>Mesmos requisitos do Modo 2, exceto pela exigência de que o EVSE seja fixado e fique permanentemente conectado à rede de alimentação. Isto permite que esse seja o modo de carregamento CA mais rápido previsto pela norma, com saída máxima de pouco mais de 52 kW; </a:t>
            </a:r>
          </a:p>
          <a:p>
            <a:pPr lvl="0"/>
            <a:r>
              <a:rPr lang="pt-BR" sz="1100" b="1" i="0" u="none" strike="noStrike" cap="none" dirty="0">
                <a:solidFill>
                  <a:srgbClr val="000000"/>
                </a:solidFill>
                <a:effectLst/>
                <a:latin typeface="Arial"/>
                <a:ea typeface="Arial"/>
                <a:cs typeface="Arial"/>
                <a:sym typeface="Arial"/>
              </a:rPr>
              <a:t>Modo 4 –</a:t>
            </a:r>
            <a:r>
              <a:rPr lang="pt-BR" sz="1100" b="0" i="0" u="none" strike="noStrike" cap="none" dirty="0">
                <a:solidFill>
                  <a:srgbClr val="000000"/>
                </a:solidFill>
                <a:effectLst/>
                <a:latin typeface="Arial"/>
                <a:ea typeface="Arial"/>
                <a:cs typeface="Arial"/>
                <a:sym typeface="Arial"/>
              </a:rPr>
              <a:t> O EVSE possui conversor CA/CC e fornece tensão CC para o veículo. Da mesma forma que nos modos anteriores, é preciso conter comunicação entre EVSE e VE. Neste modo a norma determina a utilização da conexão Caso C e que a desconexão do plugue não ocorra sob carga.</a:t>
            </a:r>
          </a:p>
          <a:p>
            <a:r>
              <a:rPr lang="pt-BR" sz="1100" b="0" i="0" u="none" strike="noStrike" cap="none" dirty="0">
                <a:solidFill>
                  <a:srgbClr val="000000"/>
                </a:solidFill>
                <a:effectLst/>
                <a:latin typeface="Arial"/>
                <a:ea typeface="Arial"/>
                <a:cs typeface="Arial"/>
                <a:sym typeface="Arial"/>
              </a:rPr>
              <a:t>Algumas baterias mais antigas liberaram gases inflamáveis durante o processo de recarga.</a:t>
            </a:r>
          </a:p>
          <a:p>
            <a:pPr marL="158750" indent="0">
              <a:buNone/>
            </a:pPr>
            <a:endParaRPr lang="pt-BR" dirty="0">
              <a:latin typeface="Abadi Extra Light" panose="020B0204020104020204" pitchFamily="34" charset="0"/>
            </a:endParaRPr>
          </a:p>
        </p:txBody>
      </p:sp>
    </p:spTree>
    <p:extLst>
      <p:ext uri="{BB962C8B-B14F-4D97-AF65-F5344CB8AC3E}">
        <p14:creationId xmlns:p14="http://schemas.microsoft.com/office/powerpoint/2010/main" val="4222687207"/>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854110787"/>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Comunicação</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Não apenas a padronização de equipamentos (como conectores), como também a definição de protocolos de comunicação padrão, são essenciais para evitar problemas de compatibilidade e possibilitar a criação de soluções de recarga flexíveis para os motoristas. </a:t>
            </a:r>
            <a:endParaRPr lang="pt-BR" sz="1200" b="0" cap="none"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A comunicação entre a estação de recarga e o veículo elétrico pode ser feita através do protocolo PLC (</a:t>
            </a:r>
            <a:r>
              <a:rPr lang="pt-BR" sz="1200" b="0" i="1" cap="none" baseline="0" dirty="0">
                <a:solidFill>
                  <a:schemeClr val="accent1">
                    <a:lumMod val="50000"/>
                  </a:schemeClr>
                </a:solidFill>
                <a:latin typeface="Abadi Extra Light" panose="020B0204020104020204" pitchFamily="34" charset="0"/>
                <a:cs typeface="Segoe UI" panose="020B0502040204020203" pitchFamily="34" charset="0"/>
              </a:rPr>
              <a:t>Power </a:t>
            </a:r>
            <a:r>
              <a:rPr lang="pt-BR" sz="1200" b="0" i="1" cap="none" baseline="0" dirty="0" err="1">
                <a:solidFill>
                  <a:schemeClr val="accent1">
                    <a:lumMod val="50000"/>
                  </a:schemeClr>
                </a:solidFill>
                <a:latin typeface="Abadi Extra Light" panose="020B0204020104020204" pitchFamily="34" charset="0"/>
                <a:cs typeface="Segoe UI" panose="020B0502040204020203" pitchFamily="34" charset="0"/>
              </a:rPr>
              <a:t>Line</a:t>
            </a:r>
            <a:r>
              <a:rPr lang="pt-BR" sz="1200" b="0" i="1" cap="none" baseline="0" dirty="0">
                <a:solidFill>
                  <a:schemeClr val="accent1">
                    <a:lumMod val="50000"/>
                  </a:schemeClr>
                </a:solidFill>
                <a:latin typeface="Abadi Extra Light" panose="020B0204020104020204" pitchFamily="34" charset="0"/>
                <a:cs typeface="Segoe UI" panose="020B0502040204020203" pitchFamily="34" charset="0"/>
              </a:rPr>
              <a:t> Communication</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ou CAN (</a:t>
            </a:r>
            <a:r>
              <a:rPr lang="pt-BR" sz="1200" b="0" i="1" cap="none" baseline="0" dirty="0" err="1">
                <a:solidFill>
                  <a:schemeClr val="accent1">
                    <a:lumMod val="50000"/>
                  </a:schemeClr>
                </a:solidFill>
                <a:latin typeface="Abadi Extra Light" panose="020B0204020104020204" pitchFamily="34" charset="0"/>
                <a:cs typeface="Segoe UI" panose="020B0502040204020203" pitchFamily="34" charset="0"/>
              </a:rPr>
              <a:t>Controller</a:t>
            </a:r>
            <a:r>
              <a:rPr lang="pt-BR" sz="1200" b="0" i="1" cap="none" baseline="0" dirty="0">
                <a:solidFill>
                  <a:schemeClr val="accent1">
                    <a:lumMod val="50000"/>
                  </a:schemeClr>
                </a:solidFill>
                <a:latin typeface="Abadi Extra Light" panose="020B0204020104020204" pitchFamily="34" charset="0"/>
                <a:cs typeface="Segoe UI" panose="020B0502040204020203" pitchFamily="34" charset="0"/>
              </a:rPr>
              <a:t> </a:t>
            </a:r>
            <a:r>
              <a:rPr lang="pt-BR" sz="1200" b="0" i="1" cap="none" baseline="0" dirty="0" err="1">
                <a:solidFill>
                  <a:schemeClr val="accent1">
                    <a:lumMod val="50000"/>
                  </a:schemeClr>
                </a:solidFill>
                <a:latin typeface="Abadi Extra Light" panose="020B0204020104020204" pitchFamily="34" charset="0"/>
                <a:cs typeface="Segoe UI" panose="020B0502040204020203" pitchFamily="34" charset="0"/>
              </a:rPr>
              <a:t>Area</a:t>
            </a:r>
            <a:r>
              <a:rPr lang="pt-BR" sz="1200" b="0" i="1" cap="none" baseline="0" dirty="0">
                <a:solidFill>
                  <a:schemeClr val="accent1">
                    <a:lumMod val="50000"/>
                  </a:schemeClr>
                </a:solidFill>
                <a:latin typeface="Abadi Extra Light" panose="020B0204020104020204" pitchFamily="34" charset="0"/>
                <a:cs typeface="Segoe UI" panose="020B0502040204020203" pitchFamily="34" charset="0"/>
              </a:rPr>
              <a:t> Network</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entretanto esses protocolos estão relacionados apenas à camada física (comunicação de baixo nível), não contemplando a padronização específica do processo de recarga e dos mecanismos de pagamento (comunicação de alto nível).</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cap="none"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Venturus</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 Mobilidade elétrica e os sistemas de recarga (https://www.venturus.org.br/mobilidade-</a:t>
            </a: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eletrica</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-e-os-sistemas-de-recarga/) </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17970592"/>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Comunicação</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Para atender a essa demanda de compatibilidade, </a:t>
            </a:r>
            <a:r>
              <a:rPr lang="pt-BR" i="1" dirty="0">
                <a:latin typeface="Abadi Extra Light" panose="020B0204020104020204" pitchFamily="34" charset="0"/>
              </a:rPr>
              <a:t>players</a:t>
            </a:r>
            <a:r>
              <a:rPr lang="pt-BR" dirty="0">
                <a:latin typeface="Abadi Extra Light" panose="020B0204020104020204" pitchFamily="34" charset="0"/>
              </a:rPr>
              <a:t> do setor e órgãos de padronização tem se organizado para criar protocolos específicos para a recarga de veículos elétricos, que garantam interoperabilidade entre equipamentos e sistemas de software. Dois desses protocolos de alto nível que tem sido amplamente adotados são a ISO 15118 e o OCPP.</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ISO</a:t>
            </a:r>
            <a:r>
              <a:rPr lang="pt-BR" baseline="0" dirty="0">
                <a:latin typeface="Abadi Extra Light" panose="020B0204020104020204" pitchFamily="34" charset="0"/>
              </a:rPr>
              <a:t> 15118 fica responsável pelo padrão de comunicação entre a estação de carregamento e o veículo elétrico, estabelecendo uma representação do modo de identificação e autorização, sem que para isso seja necessário um dispositivo adicional, como um cartão RFID ou aplicação </a:t>
            </a:r>
            <a:r>
              <a:rPr lang="pt-BR" i="1" baseline="0" dirty="0">
                <a:latin typeface="Abadi Extra Light" panose="020B0204020104020204" pitchFamily="34" charset="0"/>
              </a:rPr>
              <a:t>mobile</a:t>
            </a:r>
            <a:r>
              <a:rPr lang="pt-BR" baseline="0" dirty="0">
                <a:latin typeface="Abadi Extra Light" panose="020B0204020104020204" pitchFamily="34"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No entanto, para controlar a quantidade de energia que um veículo</a:t>
            </a:r>
            <a:r>
              <a:rPr lang="pt-BR" sz="1200" b="0" i="0" u="none" strike="noStrike" cap="none" baseline="0" dirty="0">
                <a:solidFill>
                  <a:srgbClr val="000000"/>
                </a:solidFill>
                <a:effectLst/>
                <a:latin typeface="Arial"/>
                <a:ea typeface="Arial"/>
                <a:cs typeface="Arial"/>
                <a:sym typeface="Arial"/>
              </a:rPr>
              <a:t> elétrico</a:t>
            </a:r>
            <a:r>
              <a:rPr lang="pt-BR" sz="1200" b="0" i="0" u="none" strike="noStrike" cap="none" dirty="0">
                <a:solidFill>
                  <a:srgbClr val="000000"/>
                </a:solidFill>
                <a:effectLst/>
                <a:latin typeface="Arial"/>
                <a:ea typeface="Arial"/>
                <a:cs typeface="Arial"/>
                <a:sym typeface="Arial"/>
              </a:rPr>
              <a:t> pode consumir de uma estação de carregamento, é necessário ter alguma forma de comunicação com</a:t>
            </a:r>
            <a:r>
              <a:rPr lang="pt-BR" sz="1200" b="0" i="0" u="none" strike="noStrike" cap="none" baseline="0" dirty="0">
                <a:solidFill>
                  <a:srgbClr val="000000"/>
                </a:solidFill>
                <a:effectLst/>
                <a:latin typeface="Arial"/>
                <a:ea typeface="Arial"/>
                <a:cs typeface="Arial"/>
                <a:sym typeface="Arial"/>
              </a:rPr>
              <a:t> o</a:t>
            </a:r>
            <a:r>
              <a:rPr lang="pt-BR" sz="1200" b="0" i="0" u="none" strike="noStrike" cap="none" dirty="0">
                <a:solidFill>
                  <a:srgbClr val="000000"/>
                </a:solidFill>
                <a:effectLst/>
                <a:latin typeface="Arial"/>
                <a:ea typeface="Arial"/>
                <a:cs typeface="Arial"/>
                <a:sym typeface="Arial"/>
              </a:rPr>
              <a:t> sistema de gestão</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de estações de recarga (CSMS),</a:t>
            </a:r>
            <a:r>
              <a:rPr lang="pt-BR" sz="1200" b="0" i="0" u="none" strike="noStrike" cap="none" baseline="0" dirty="0">
                <a:solidFill>
                  <a:srgbClr val="000000"/>
                </a:solidFill>
                <a:effectLst/>
                <a:latin typeface="Arial"/>
                <a:ea typeface="Arial"/>
                <a:cs typeface="Arial"/>
                <a:sym typeface="Arial"/>
              </a:rPr>
              <a:t> e esta comunicação por sua vez ocorre por OCPP. </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Venturus</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 Mobilidade elétrica e os sistemas de recarga (https://www.venturus.org.br/mobilidade-</a:t>
            </a: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eletrica</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-e-os-sistemas-de-recarga/) </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41128276"/>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ISO 15118</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lgn="just">
              <a:buNone/>
            </a:pPr>
            <a:r>
              <a:rPr lang="pt-BR" sz="1200" dirty="0">
                <a:latin typeface="Abadi Extra Light" panose="020B0204020104020204" pitchFamily="34" charset="0"/>
              </a:rPr>
              <a:t>O “ISO 15118 -</a:t>
            </a:r>
            <a:r>
              <a:rPr lang="pt-BR" sz="1200" baseline="0" dirty="0">
                <a:latin typeface="Abadi Extra Light" panose="020B0204020104020204" pitchFamily="34" charset="0"/>
              </a:rPr>
              <a:t> Veículos Rodoviários - Interface de comunicação do veículo para a rede” </a:t>
            </a:r>
            <a:r>
              <a:rPr lang="pt-BR" sz="1200" dirty="0">
                <a:latin typeface="Abadi Extra Light" panose="020B0204020104020204" pitchFamily="34" charset="0"/>
              </a:rPr>
              <a:t>é um padrão internacional da </a:t>
            </a:r>
            <a:r>
              <a:rPr lang="pt-BR" sz="1200" dirty="0" err="1">
                <a:latin typeface="Abadi Extra Light" panose="020B0204020104020204" pitchFamily="34" charset="0"/>
              </a:rPr>
              <a:t>International</a:t>
            </a:r>
            <a:r>
              <a:rPr lang="pt-BR" sz="1200" dirty="0">
                <a:latin typeface="Abadi Extra Light" panose="020B0204020104020204" pitchFamily="34" charset="0"/>
              </a:rPr>
              <a:t> </a:t>
            </a:r>
            <a:r>
              <a:rPr lang="pt-BR" sz="1200" dirty="0" err="1">
                <a:latin typeface="Abadi Extra Light" panose="020B0204020104020204" pitchFamily="34" charset="0"/>
              </a:rPr>
              <a:t>Organization</a:t>
            </a:r>
            <a:r>
              <a:rPr lang="pt-BR" sz="1200" dirty="0">
                <a:latin typeface="Abadi Extra Light" panose="020B0204020104020204" pitchFamily="34" charset="0"/>
              </a:rPr>
              <a:t> for </a:t>
            </a:r>
            <a:r>
              <a:rPr lang="pt-BR" sz="1200" dirty="0" err="1">
                <a:latin typeface="Abadi Extra Light" panose="020B0204020104020204" pitchFamily="34" charset="0"/>
              </a:rPr>
              <a:t>Standardization</a:t>
            </a:r>
            <a:r>
              <a:rPr lang="pt-BR" sz="1200" dirty="0">
                <a:latin typeface="Abadi Extra Light" panose="020B0204020104020204" pitchFamily="34" charset="0"/>
              </a:rPr>
              <a:t> (ISO), que define um protocolo de alto nível para a comunicação entre a estação de recarga e o veículos elétrico. A norma oferece suporte a vários mecanismos de recarga, garantindo flexibilidade aos usuários.</a:t>
            </a:r>
            <a:r>
              <a:rPr lang="pt-BR" sz="1200" baseline="0" dirty="0">
                <a:latin typeface="Abadi Extra Light" panose="020B0204020104020204" pitchFamily="34" charset="0"/>
              </a:rPr>
              <a:t> E</a:t>
            </a:r>
            <a:r>
              <a:rPr lang="pt-BR" sz="1200" dirty="0">
                <a:latin typeface="Abadi Extra Light" panose="020B0204020104020204" pitchFamily="34" charset="0"/>
              </a:rPr>
              <a:t>ntre esses mecanismos destaca-se</a:t>
            </a:r>
            <a:r>
              <a:rPr lang="pt-BR" sz="1200" baseline="0" dirty="0">
                <a:latin typeface="Abadi Extra Light" panose="020B0204020104020204" pitchFamily="34" charset="0"/>
              </a:rPr>
              <a:t> </a:t>
            </a:r>
            <a:r>
              <a:rPr lang="pt-BR" sz="1200" dirty="0">
                <a:latin typeface="Abadi Extra Light" panose="020B0204020104020204" pitchFamily="34" charset="0"/>
              </a:rPr>
              <a:t>o “</a:t>
            </a:r>
            <a:r>
              <a:rPr lang="pt-BR" sz="1200" i="1" dirty="0">
                <a:latin typeface="Abadi Extra Light" panose="020B0204020104020204" pitchFamily="34" charset="0"/>
              </a:rPr>
              <a:t>Plug &amp; Charge</a:t>
            </a:r>
            <a:r>
              <a:rPr lang="pt-BR" sz="1200" dirty="0">
                <a:latin typeface="Abadi Extra Light" panose="020B0204020104020204" pitchFamily="34" charset="0"/>
              </a:rPr>
              <a:t>” (em</a:t>
            </a:r>
            <a:r>
              <a:rPr lang="pt-BR" sz="1200" baseline="0" dirty="0">
                <a:latin typeface="Abadi Extra Light" panose="020B0204020104020204" pitchFamily="34" charset="0"/>
              </a:rPr>
              <a:t> tradução literal, C</a:t>
            </a:r>
            <a:r>
              <a:rPr lang="pt-BR" sz="1200" dirty="0">
                <a:latin typeface="Abadi Extra Light" panose="020B0204020104020204" pitchFamily="34" charset="0"/>
              </a:rPr>
              <a:t>onecta &amp; Carrega), no qual o </a:t>
            </a:r>
            <a:r>
              <a:rPr lang="pt-BR" sz="1200" dirty="0" err="1">
                <a:latin typeface="Abadi Extra Light" panose="020B0204020104020204" pitchFamily="34" charset="0"/>
              </a:rPr>
              <a:t>eletroposto</a:t>
            </a:r>
            <a:r>
              <a:rPr lang="pt-BR" sz="1200" dirty="0">
                <a:latin typeface="Abadi Extra Light" panose="020B0204020104020204" pitchFamily="34" charset="0"/>
              </a:rPr>
              <a:t> reconhece automaticamente o veículo elétrico conectado, autorizando o processo de recarga e realizando a cobrança eletronicamente. </a:t>
            </a:r>
          </a:p>
          <a:p>
            <a:pPr marL="158750" indent="0" algn="just">
              <a:buNone/>
            </a:pPr>
            <a:endParaRPr lang="pt-BR" sz="1200" dirty="0">
              <a:latin typeface="Abadi Extra Light" panose="020B0204020104020204" pitchFamily="34" charset="0"/>
            </a:endParaRPr>
          </a:p>
          <a:p>
            <a:pPr marL="158750" indent="0" algn="just">
              <a:buNone/>
            </a:pPr>
            <a:r>
              <a:rPr lang="pt-BR" sz="1200" dirty="0">
                <a:latin typeface="Abadi Extra Light" panose="020B0204020104020204" pitchFamily="34" charset="0"/>
              </a:rPr>
              <a:t>O padrão também possibilita o desenvolvimento de soluções de recarga inteligente (</a:t>
            </a:r>
            <a:r>
              <a:rPr lang="pt-BR" sz="1200" i="1" dirty="0" err="1">
                <a:latin typeface="Abadi Extra Light" panose="020B0204020104020204" pitchFamily="34" charset="0"/>
              </a:rPr>
              <a:t>smart</a:t>
            </a:r>
            <a:r>
              <a:rPr lang="pt-BR" sz="1200" i="1" dirty="0">
                <a:latin typeface="Abadi Extra Light" panose="020B0204020104020204" pitchFamily="34" charset="0"/>
              </a:rPr>
              <a:t> </a:t>
            </a:r>
            <a:r>
              <a:rPr lang="pt-BR" sz="1200" i="1" dirty="0" err="1">
                <a:latin typeface="Abadi Extra Light" panose="020B0204020104020204" pitchFamily="34" charset="0"/>
              </a:rPr>
              <a:t>charging</a:t>
            </a:r>
            <a:r>
              <a:rPr lang="pt-BR" sz="1200" dirty="0">
                <a:latin typeface="Abadi Extra Light" panose="020B0204020104020204" pitchFamily="34" charset="0"/>
              </a:rPr>
              <a:t>), nas quais as recargas dos </a:t>
            </a:r>
            <a:r>
              <a:rPr lang="pt-BR" sz="1200" dirty="0" err="1">
                <a:latin typeface="Abadi Extra Light" panose="020B0204020104020204" pitchFamily="34" charset="0"/>
              </a:rPr>
              <a:t>VEs</a:t>
            </a:r>
            <a:r>
              <a:rPr lang="pt-BR" sz="1200" dirty="0">
                <a:latin typeface="Abadi Extra Light" panose="020B0204020104020204" pitchFamily="34" charset="0"/>
              </a:rPr>
              <a:t> são planejadas de modo a evitar sobrecarga do sistema elétrico (ou grid). Além disso, a norma também deverá contemplar, em versões futuras, o envio de energia do veículo para a rede (o conceito de V2G já apresentado). </a:t>
            </a:r>
          </a:p>
          <a:p>
            <a:pPr marL="158750" indent="0" algn="just">
              <a:buNone/>
            </a:pPr>
            <a:endParaRPr lang="pt-BR" sz="1200" dirty="0">
              <a:latin typeface="Abadi Extra Light" panose="020B0204020104020204" pitchFamily="34" charset="0"/>
            </a:endParaRPr>
          </a:p>
          <a:p>
            <a:pPr marL="158750" indent="0" algn="just">
              <a:buNone/>
            </a:pPr>
            <a:r>
              <a:rPr lang="pt-BR" sz="1200" b="0" i="0" u="none" strike="noStrike" cap="none" dirty="0">
                <a:solidFill>
                  <a:srgbClr val="000000"/>
                </a:solidFill>
                <a:effectLst/>
                <a:latin typeface="Arial"/>
                <a:ea typeface="Arial"/>
                <a:cs typeface="Arial"/>
                <a:sym typeface="Arial"/>
              </a:rPr>
              <a:t>O ISO 15118 cobre todos os casos de uso relacionados ao carregamento em todo o mundo. Isso inclui carregamento com fio (CA e CC) e sem fio, e os pantógrafos que são usados ​​para carregar veículos maiores, como ônibus.</a:t>
            </a:r>
            <a:endParaRPr lang="pt-BR" sz="120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Venturus</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 Mobilidade elétrica e os sistemas de recarga (https://www.venturus.org.br/mobilidade-</a:t>
            </a:r>
            <a:r>
              <a:rPr lang="pt-BR" sz="1200" b="0" cap="none" baseline="0" dirty="0" err="1">
                <a:solidFill>
                  <a:schemeClr val="accent1">
                    <a:lumMod val="50000"/>
                  </a:schemeClr>
                </a:solidFill>
                <a:latin typeface="Abadi Extra Light" panose="020B0204020104020204" pitchFamily="34" charset="0"/>
                <a:cs typeface="Segoe UI" panose="020B0502040204020203" pitchFamily="34" charset="0"/>
              </a:rPr>
              <a:t>eletrica</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-e-os-sistemas-de-recarga/)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V2G </a:t>
            </a:r>
            <a:r>
              <a:rPr lang="pt-BR" dirty="0" err="1">
                <a:latin typeface="Abadi Extra Light" panose="020B0204020104020204" pitchFamily="34" charset="0"/>
              </a:rPr>
              <a:t>Clarity</a:t>
            </a:r>
            <a:r>
              <a:rPr lang="pt-BR" dirty="0">
                <a:latin typeface="Abadi Extra Light" panose="020B0204020104020204" pitchFamily="34" charset="0"/>
              </a:rPr>
              <a:t> – </a:t>
            </a:r>
            <a:r>
              <a:rPr lang="pt-BR" dirty="0" err="1">
                <a:latin typeface="Abadi Extra Light" panose="020B0204020104020204" pitchFamily="34" charset="0"/>
              </a:rPr>
              <a:t>What</a:t>
            </a:r>
            <a:r>
              <a:rPr lang="pt-BR" dirty="0">
                <a:latin typeface="Abadi Extra Light" panose="020B0204020104020204" pitchFamily="34" charset="0"/>
              </a:rPr>
              <a:t> </a:t>
            </a:r>
            <a:r>
              <a:rPr lang="pt-BR" dirty="0" err="1">
                <a:latin typeface="Abadi Extra Light" panose="020B0204020104020204" pitchFamily="34" charset="0"/>
              </a:rPr>
              <a:t>Is</a:t>
            </a:r>
            <a:r>
              <a:rPr lang="pt-BR" dirty="0">
                <a:latin typeface="Abadi Extra Light" panose="020B0204020104020204" pitchFamily="34" charset="0"/>
              </a:rPr>
              <a:t> ISO 15118? (https://v2g-clarity.com/</a:t>
            </a:r>
            <a:r>
              <a:rPr lang="pt-BR" dirty="0" err="1">
                <a:latin typeface="Abadi Extra Light" panose="020B0204020104020204" pitchFamily="34" charset="0"/>
              </a:rPr>
              <a:t>knowledgebase</a:t>
            </a:r>
            <a:r>
              <a:rPr lang="pt-BR" dirty="0">
                <a:latin typeface="Abadi Extra Light" panose="020B0204020104020204" pitchFamily="34" charset="0"/>
              </a:rPr>
              <a:t>/what-is-iso-15118/)</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583646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3bc2e415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a3bc2e415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3529"/>
              </a:lnSpc>
              <a:spcBef>
                <a:spcPts val="0"/>
              </a:spcBef>
              <a:spcAft>
                <a:spcPts val="0"/>
              </a:spcAft>
              <a:buClr>
                <a:schemeClr val="dk1"/>
              </a:buClr>
              <a:buSzPts val="1100"/>
              <a:buFont typeface="Arial"/>
              <a:buNone/>
            </a:pPr>
            <a:r>
              <a:rPr lang="pt-BR" sz="1000" b="1" dirty="0">
                <a:latin typeface="Abadi Extra Light" panose="020B0204020104020204" pitchFamily="34" charset="0"/>
              </a:rPr>
              <a:t>LINHA DO TEMPO DO SETOR ELÉTRICO</a:t>
            </a:r>
            <a:endParaRPr lang="pt-BR" sz="1000" b="1"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r>
              <a:rPr lang="pt-BR" sz="1000" dirty="0">
                <a:solidFill>
                  <a:srgbClr val="292929"/>
                </a:solidFill>
                <a:highlight>
                  <a:srgbClr val="FFFFFF"/>
                </a:highlight>
                <a:latin typeface="Roboto"/>
                <a:ea typeface="Roboto"/>
                <a:cs typeface="Roboto"/>
                <a:sym typeface="Roboto"/>
              </a:rPr>
              <a:t>O slide mostra a linha do tempo do setor elétrico, que pode ser dividida em três grandes momentos.</a:t>
            </a:r>
            <a:endParaRP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r>
              <a:rPr lang="pt-BR" sz="1000" dirty="0">
                <a:solidFill>
                  <a:srgbClr val="292929"/>
                </a:solidFill>
                <a:highlight>
                  <a:srgbClr val="FFFFFF"/>
                </a:highlight>
                <a:latin typeface="Roboto"/>
                <a:ea typeface="Roboto"/>
                <a:cs typeface="Roboto"/>
                <a:sym typeface="Roboto"/>
              </a:rPr>
              <a:t>O primeiro momento — que vai do final do século XIX (1879) até os anos 1930 — representa uma etapa emergente. Ele retrata um período em que a organização do setor de energia contava com um “arquipélago de ilhas elétricas” funcionando sob regimes regulamentários incipientes, tendo natureza local (geralmente municipal) e que responde às urgências de produção de setores específicos da indústria, agricultura, iluminação das cidades e serviços públicos de transporte. Estamos ainda longe da generalização e universalização do consumo doméstico.</a:t>
            </a:r>
            <a:endParaRP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r>
              <a:rPr lang="pt-BR" sz="1000" dirty="0">
                <a:solidFill>
                  <a:srgbClr val="292929"/>
                </a:solidFill>
                <a:highlight>
                  <a:srgbClr val="FFFFFF"/>
                </a:highlight>
                <a:latin typeface="Roboto"/>
                <a:ea typeface="Roboto"/>
                <a:cs typeface="Roboto"/>
                <a:sym typeface="Roboto"/>
              </a:rPr>
              <a:t>REFERÊNCIAS:</a:t>
            </a:r>
          </a:p>
          <a:p>
            <a:pPr marL="0" lvl="0" indent="0" algn="l" rtl="0">
              <a:lnSpc>
                <a:spcPct val="123529"/>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https://medium.com/mateus-bernardino-arquivos/breve-hist%C3%B3ria-do-setor-brasileiro-de-energia-64f6f4186e8d#:~:text=O%20in%C3%ADcio%20da%20explora%C3%A7%C3%A3o%20e,II%2C%20atual%20Central%20do%20Brasil</a:t>
            </a:r>
            <a:r>
              <a:rPr lang="pt-BR" sz="1000" dirty="0">
                <a:solidFill>
                  <a:schemeClr val="dk1"/>
                </a:solidFill>
                <a:latin typeface="Roboto"/>
                <a:ea typeface="Roboto"/>
                <a:cs typeface="Roboto"/>
                <a:sym typeface="Roboto"/>
              </a:rPr>
              <a:t>.</a:t>
            </a:r>
            <a:endParaRP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2430818533"/>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técnicas na cadeia de valor</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Para sintetizar as normas técnicas apresentadas até</a:t>
            </a:r>
            <a:r>
              <a:rPr lang="pt-BR" baseline="0" dirty="0">
                <a:latin typeface="Abadi Extra Light" panose="020B0204020104020204" pitchFamily="34" charset="0"/>
              </a:rPr>
              <a:t> aqui e introduzir normas equivalentes a estas, a figura apresenta toda a relação existentes na cadeira de valor do fornecimento de recarga para veículos elétricos. </a:t>
            </a:r>
          </a:p>
          <a:p>
            <a:pPr marL="158750" indent="0" algn="just">
              <a:buNone/>
            </a:pPr>
            <a:endParaRPr lang="pt-BR" baseline="0" dirty="0">
              <a:latin typeface="Abadi Extra Light" panose="020B0204020104020204" pitchFamily="34" charset="0"/>
            </a:endParaRPr>
          </a:p>
          <a:p>
            <a:pPr marL="158750" indent="0" algn="just">
              <a:buNone/>
            </a:pPr>
            <a:r>
              <a:rPr lang="pt-BR" baseline="0" dirty="0">
                <a:latin typeface="Abadi Extra Light" panose="020B0204020104020204" pitchFamily="34" charset="0"/>
              </a:rPr>
              <a:t>Entre o veículo elétrico (EV </a:t>
            </a:r>
            <a:r>
              <a:rPr lang="pt-BR" i="1" baseline="0" dirty="0">
                <a:latin typeface="Abadi Extra Light" panose="020B0204020104020204" pitchFamily="34" charset="0"/>
              </a:rPr>
              <a:t>– Electric </a:t>
            </a:r>
            <a:r>
              <a:rPr lang="pt-BR" i="1" baseline="0" dirty="0" err="1">
                <a:latin typeface="Abadi Extra Light" panose="020B0204020104020204" pitchFamily="34" charset="0"/>
              </a:rPr>
              <a:t>Vehicle</a:t>
            </a:r>
            <a:r>
              <a:rPr lang="pt-BR" baseline="0" dirty="0">
                <a:latin typeface="Abadi Extra Light" panose="020B0204020104020204" pitchFamily="34" charset="0"/>
              </a:rPr>
              <a:t>) e a estação de recarga (EVSE – </a:t>
            </a:r>
            <a:r>
              <a:rPr lang="pt-BR" i="1" baseline="0" dirty="0">
                <a:latin typeface="Abadi Extra Light" panose="020B0204020104020204" pitchFamily="34" charset="0"/>
              </a:rPr>
              <a:t>Electric </a:t>
            </a:r>
            <a:r>
              <a:rPr lang="pt-BR" i="1" baseline="0" dirty="0" err="1">
                <a:latin typeface="Abadi Extra Light" panose="020B0204020104020204" pitchFamily="34" charset="0"/>
              </a:rPr>
              <a:t>Vehicle</a:t>
            </a:r>
            <a:r>
              <a:rPr lang="pt-BR" i="1" baseline="0" dirty="0">
                <a:latin typeface="Abadi Extra Light" panose="020B0204020104020204" pitchFamily="34" charset="0"/>
              </a:rPr>
              <a:t> </a:t>
            </a:r>
            <a:r>
              <a:rPr lang="pt-BR" i="1" baseline="0" dirty="0" err="1">
                <a:latin typeface="Abadi Extra Light" panose="020B0204020104020204" pitchFamily="34" charset="0"/>
              </a:rPr>
              <a:t>Supply</a:t>
            </a:r>
            <a:r>
              <a:rPr lang="pt-BR" i="1" baseline="0" dirty="0">
                <a:latin typeface="Abadi Extra Light" panose="020B0204020104020204" pitchFamily="34" charset="0"/>
              </a:rPr>
              <a:t> </a:t>
            </a:r>
            <a:r>
              <a:rPr lang="pt-BR" i="1" baseline="0" dirty="0" err="1">
                <a:latin typeface="Abadi Extra Light" panose="020B0204020104020204" pitchFamily="34" charset="0"/>
              </a:rPr>
              <a:t>Equipment</a:t>
            </a:r>
            <a:r>
              <a:rPr lang="pt-BR" i="0" baseline="0" dirty="0">
                <a:latin typeface="Abadi Extra Light" panose="020B0204020104020204" pitchFamily="34" charset="0"/>
              </a:rPr>
              <a:t>) tem-se a norma IEC 61851, que como visto trata do padrão para instalações, e a ISO 15118, que trata do padrão de comunicação entre os dois ativos.</a:t>
            </a:r>
          </a:p>
          <a:p>
            <a:pPr marL="158750" indent="0" algn="just">
              <a:buNone/>
            </a:pPr>
            <a:endParaRPr lang="pt-BR" i="0" dirty="0">
              <a:latin typeface="Abadi Extra Light" panose="020B0204020104020204" pitchFamily="34" charset="0"/>
            </a:endParaRPr>
          </a:p>
          <a:p>
            <a:pPr marL="158750" indent="0" algn="just">
              <a:buNone/>
            </a:pPr>
            <a:r>
              <a:rPr lang="pt-BR" i="0" dirty="0">
                <a:latin typeface="Abadi Extra Light" panose="020B0204020104020204" pitchFamily="34" charset="0"/>
              </a:rPr>
              <a:t>Entre a estação de recarga e </a:t>
            </a:r>
            <a:r>
              <a:rPr lang="pt-BR" dirty="0">
                <a:latin typeface="Abadi Extra Light" panose="020B0204020104020204" pitchFamily="34" charset="0"/>
              </a:rPr>
              <a:t>os operadores</a:t>
            </a:r>
            <a:r>
              <a:rPr lang="pt-BR" baseline="0" dirty="0">
                <a:latin typeface="Abadi Extra Light" panose="020B0204020104020204" pitchFamily="34" charset="0"/>
              </a:rPr>
              <a:t> das estações (</a:t>
            </a:r>
            <a:r>
              <a:rPr lang="pt-BR" dirty="0">
                <a:latin typeface="Abadi Extra Light" panose="020B0204020104020204" pitchFamily="34" charset="0"/>
              </a:rPr>
              <a:t>CPO - </a:t>
            </a:r>
            <a:r>
              <a:rPr lang="pt-BR" i="1" dirty="0" err="1">
                <a:latin typeface="Abadi Extra Light" panose="020B0204020104020204" pitchFamily="34" charset="0"/>
              </a:rPr>
              <a:t>Charging</a:t>
            </a:r>
            <a:r>
              <a:rPr lang="pt-BR" i="1" dirty="0">
                <a:latin typeface="Abadi Extra Light" panose="020B0204020104020204" pitchFamily="34" charset="0"/>
              </a:rPr>
              <a:t> Point </a:t>
            </a:r>
            <a:r>
              <a:rPr lang="pt-BR" i="1" dirty="0" err="1">
                <a:latin typeface="Abadi Extra Light" panose="020B0204020104020204" pitchFamily="34" charset="0"/>
              </a:rPr>
              <a:t>Operators</a:t>
            </a:r>
            <a:r>
              <a:rPr lang="pt-BR" dirty="0">
                <a:latin typeface="Abadi Extra Light" panose="020B0204020104020204" pitchFamily="34" charset="0"/>
              </a:rPr>
              <a:t>) tem-se OCPP,</a:t>
            </a:r>
            <a:r>
              <a:rPr lang="pt-BR" baseline="0" dirty="0">
                <a:latin typeface="Abadi Extra Light" panose="020B0204020104020204" pitchFamily="34" charset="0"/>
              </a:rPr>
              <a:t> protocolo de comunicação das estações com os sistemas de gerenciamento, e em paralelo tem a </a:t>
            </a:r>
            <a:r>
              <a:rPr lang="pt-BR" dirty="0">
                <a:latin typeface="Abadi Extra Light" panose="020B0204020104020204" pitchFamily="34" charset="0"/>
              </a:rPr>
              <a:t>IEC 61850-90-8  (anexado à linha pontilhada). A IEC 61850 é um padrão global na área de comunicações para automação de subestações, denominado “Redes e sistemas de comunicação para automação de concessionárias de energia”. A ideia</a:t>
            </a:r>
            <a:r>
              <a:rPr lang="pt-BR" baseline="0" dirty="0">
                <a:latin typeface="Abadi Extra Light" panose="020B0204020104020204" pitchFamily="34" charset="0"/>
              </a:rPr>
              <a:t> apresentada pela </a:t>
            </a:r>
            <a:r>
              <a:rPr lang="pt-BR" dirty="0">
                <a:latin typeface="Abadi Extra Light" panose="020B0204020104020204" pitchFamily="34" charset="0"/>
              </a:rPr>
              <a:t>IEC 61850-90-8 é fazer com que as estações de carregamento também sejam gerenciáveis ​​ao lado de outros dispositivos conectados à rede, conhecidos como recursos de energia distribuída (DER - </a:t>
            </a:r>
            <a:r>
              <a:rPr lang="pt-BR" i="1" dirty="0" err="1">
                <a:latin typeface="Abadi Extra Light" panose="020B0204020104020204" pitchFamily="34" charset="0"/>
              </a:rPr>
              <a:t>Distributed</a:t>
            </a:r>
            <a:r>
              <a:rPr lang="pt-BR" i="1" dirty="0">
                <a:latin typeface="Abadi Extra Light" panose="020B0204020104020204" pitchFamily="34" charset="0"/>
              </a:rPr>
              <a:t> Energy </a:t>
            </a:r>
            <a:r>
              <a:rPr lang="pt-BR" i="1" dirty="0" err="1">
                <a:latin typeface="Abadi Extra Light" panose="020B0204020104020204" pitchFamily="34" charset="0"/>
              </a:rPr>
              <a:t>Resource</a:t>
            </a:r>
            <a:r>
              <a:rPr lang="pt-BR" dirty="0">
                <a:latin typeface="Abadi Extra Light" panose="020B0204020104020204" pitchFamily="34" charset="0"/>
              </a:rPr>
              <a:t>).</a:t>
            </a: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O CPO também precisa trocar informações com os provedores de serviços de mobilidade</a:t>
            </a:r>
            <a:r>
              <a:rPr lang="pt-BR" baseline="0" dirty="0">
                <a:latin typeface="Abadi Extra Light" panose="020B0204020104020204" pitchFamily="34" charset="0"/>
              </a:rPr>
              <a:t> </a:t>
            </a:r>
            <a:r>
              <a:rPr lang="pt-BR" dirty="0">
                <a:latin typeface="Abadi Extra Light" panose="020B0204020104020204" pitchFamily="34" charset="0"/>
              </a:rPr>
              <a:t>(</a:t>
            </a:r>
            <a:r>
              <a:rPr lang="pt-BR" i="1" dirty="0">
                <a:latin typeface="Abadi Extra Light" panose="020B0204020104020204" pitchFamily="34" charset="0"/>
              </a:rPr>
              <a:t>EMSP</a:t>
            </a:r>
            <a:r>
              <a:rPr lang="pt-BR" dirty="0">
                <a:latin typeface="Abadi Extra Light" panose="020B0204020104020204" pitchFamily="34" charset="0"/>
              </a:rPr>
              <a:t> - </a:t>
            </a:r>
            <a:r>
              <a:rPr lang="pt-BR" i="1" dirty="0" err="1">
                <a:latin typeface="Abadi Extra Light" panose="020B0204020104020204" pitchFamily="34" charset="0"/>
              </a:rPr>
              <a:t>EMobility</a:t>
            </a:r>
            <a:r>
              <a:rPr lang="pt-BR" i="1" dirty="0">
                <a:latin typeface="Abadi Extra Light" panose="020B0204020104020204" pitchFamily="34" charset="0"/>
              </a:rPr>
              <a:t> Service </a:t>
            </a:r>
            <a:r>
              <a:rPr lang="pt-BR" i="1" dirty="0" err="1">
                <a:latin typeface="Abadi Extra Light" panose="020B0204020104020204" pitchFamily="34" charset="0"/>
              </a:rPr>
              <a:t>Provider</a:t>
            </a:r>
            <a:r>
              <a:rPr lang="pt-BR" i="1" dirty="0">
                <a:latin typeface="Abadi Extra Light" panose="020B0204020104020204" pitchFamily="34" charset="0"/>
              </a:rPr>
              <a:t>  ou EMP -</a:t>
            </a:r>
            <a:r>
              <a:rPr lang="pt-BR" dirty="0">
                <a:latin typeface="Abadi Extra Light" panose="020B0204020104020204" pitchFamily="34" charset="0"/>
              </a:rPr>
              <a:t> </a:t>
            </a:r>
            <a:r>
              <a:rPr lang="pt-BR" i="1" dirty="0" err="1">
                <a:latin typeface="Abadi Extra Light" panose="020B0204020104020204" pitchFamily="34" charset="0"/>
              </a:rPr>
              <a:t>EMobility</a:t>
            </a:r>
            <a:r>
              <a:rPr lang="pt-BR" i="1" dirty="0">
                <a:latin typeface="Abadi Extra Light" panose="020B0204020104020204" pitchFamily="34" charset="0"/>
              </a:rPr>
              <a:t> </a:t>
            </a:r>
            <a:r>
              <a:rPr lang="pt-BR" i="1" dirty="0" err="1">
                <a:latin typeface="Abadi Extra Light" panose="020B0204020104020204" pitchFamily="34" charset="0"/>
              </a:rPr>
              <a:t>Provider</a:t>
            </a:r>
            <a:r>
              <a:rPr lang="pt-BR" i="1" dirty="0">
                <a:latin typeface="Abadi Extra Light" panose="020B0204020104020204" pitchFamily="34" charset="0"/>
              </a:rPr>
              <a:t> ou MO - </a:t>
            </a:r>
            <a:r>
              <a:rPr lang="pt-BR" sz="1200" b="0" i="1" u="none" strike="noStrike" cap="none" dirty="0" err="1">
                <a:solidFill>
                  <a:srgbClr val="000000"/>
                </a:solidFill>
                <a:effectLst/>
                <a:latin typeface="Arial"/>
                <a:ea typeface="Arial"/>
                <a:cs typeface="Arial"/>
                <a:sym typeface="Arial"/>
              </a:rPr>
              <a:t>Mobility</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Operator</a:t>
            </a:r>
            <a:r>
              <a:rPr lang="pt-BR" sz="1200" b="0" i="1" u="none" strike="noStrike" cap="none" dirty="0">
                <a:solidFill>
                  <a:srgbClr val="000000"/>
                </a:solidFill>
                <a:effectLst/>
                <a:latin typeface="Arial"/>
                <a:ea typeface="Arial"/>
                <a:cs typeface="Arial"/>
                <a:sym typeface="Arial"/>
              </a:rPr>
              <a:t>)</a:t>
            </a:r>
            <a:r>
              <a:rPr lang="pt-BR" dirty="0">
                <a:latin typeface="Abadi Extra Light" panose="020B0204020104020204" pitchFamily="34" charset="0"/>
              </a:rPr>
              <a:t> para autorizar um processo de cobrança de um cliente de um EMSP. O CPO e o EMSP precisam estar em uma relação contratual, para que o cliente do EMPS possa carregar</a:t>
            </a:r>
            <a:r>
              <a:rPr lang="pt-BR" baseline="0" dirty="0">
                <a:latin typeface="Abadi Extra Light" panose="020B0204020104020204" pitchFamily="34" charset="0"/>
              </a:rPr>
              <a:t> </a:t>
            </a:r>
            <a:r>
              <a:rPr lang="pt-BR" dirty="0">
                <a:latin typeface="Abadi Extra Light" panose="020B0204020104020204" pitchFamily="34" charset="0"/>
              </a:rPr>
              <a:t>em uma estação de recarga operada por um CPO. Isso pode ser realizado</a:t>
            </a:r>
            <a:r>
              <a:rPr lang="pt-BR" baseline="0" dirty="0">
                <a:latin typeface="Abadi Extra Light" panose="020B0204020104020204" pitchFamily="34" charset="0"/>
              </a:rPr>
              <a:t> </a:t>
            </a:r>
            <a:r>
              <a:rPr lang="pt-BR" dirty="0">
                <a:latin typeface="Abadi Extra Light" panose="020B0204020104020204" pitchFamily="34" charset="0"/>
              </a:rPr>
              <a:t>através dos protocolos de </a:t>
            </a:r>
            <a:r>
              <a:rPr lang="pt-BR" i="1" dirty="0">
                <a:latin typeface="Abadi Extra Light" panose="020B0204020104020204" pitchFamily="34" charset="0"/>
              </a:rPr>
              <a:t>roaming, </a:t>
            </a:r>
            <a:r>
              <a:rPr lang="pt-BR" i="0" dirty="0">
                <a:latin typeface="Abadi Extra Light" panose="020B0204020104020204" pitchFamily="34" charset="0"/>
              </a:rPr>
              <a:t>como</a:t>
            </a:r>
            <a:r>
              <a:rPr lang="pt-BR" dirty="0">
                <a:latin typeface="Abadi Extra Light" panose="020B0204020104020204" pitchFamily="34" charset="0"/>
              </a:rPr>
              <a:t> </a:t>
            </a:r>
            <a:r>
              <a:rPr lang="pt-BR" i="1" dirty="0">
                <a:latin typeface="Abadi Extra Light" panose="020B0204020104020204" pitchFamily="34" charset="0"/>
              </a:rPr>
              <a:t>Open Charge Point Interface </a:t>
            </a:r>
            <a:r>
              <a:rPr lang="pt-BR" dirty="0">
                <a:latin typeface="Abadi Extra Light" panose="020B0204020104020204" pitchFamily="34" charset="0"/>
              </a:rPr>
              <a:t>(OCPI)  ou  </a:t>
            </a:r>
            <a:r>
              <a:rPr lang="pt-BR" i="1" dirty="0">
                <a:latin typeface="Abadi Extra Light" panose="020B0204020104020204" pitchFamily="34" charset="0"/>
              </a:rPr>
              <a:t>Open </a:t>
            </a:r>
            <a:r>
              <a:rPr lang="pt-BR" i="1" dirty="0" err="1">
                <a:latin typeface="Abadi Extra Light" panose="020B0204020104020204" pitchFamily="34" charset="0"/>
              </a:rPr>
              <a:t>Clearing</a:t>
            </a:r>
            <a:r>
              <a:rPr lang="pt-BR" i="1" dirty="0">
                <a:latin typeface="Abadi Extra Light" panose="020B0204020104020204" pitchFamily="34" charset="0"/>
              </a:rPr>
              <a:t> </a:t>
            </a:r>
            <a:r>
              <a:rPr lang="pt-BR" i="1" dirty="0" err="1">
                <a:latin typeface="Abadi Extra Light" panose="020B0204020104020204" pitchFamily="34" charset="0"/>
              </a:rPr>
              <a:t>House</a:t>
            </a:r>
            <a:r>
              <a:rPr lang="pt-BR" i="1" dirty="0">
                <a:latin typeface="Abadi Extra Light" panose="020B0204020104020204" pitchFamily="34" charset="0"/>
              </a:rPr>
              <a:t> </a:t>
            </a:r>
            <a:r>
              <a:rPr lang="pt-BR" i="1" dirty="0" err="1">
                <a:latin typeface="Abadi Extra Light" panose="020B0204020104020204" pitchFamily="34" charset="0"/>
              </a:rPr>
              <a:t>Protocol</a:t>
            </a:r>
            <a:r>
              <a:rPr lang="pt-BR" i="1" dirty="0">
                <a:latin typeface="Abadi Extra Light" panose="020B0204020104020204" pitchFamily="34" charset="0"/>
              </a:rPr>
              <a:t> </a:t>
            </a:r>
            <a:r>
              <a:rPr lang="pt-BR" dirty="0">
                <a:latin typeface="Abadi Extra Light" panose="020B0204020104020204" pitchFamily="34" charset="0"/>
              </a:rPr>
              <a:t>(OCHP) . Para não ter o incômodo de estabelecer contratos bilaterais de </a:t>
            </a:r>
            <a:r>
              <a:rPr lang="pt-BR" i="1" dirty="0">
                <a:latin typeface="Abadi Extra Light" panose="020B0204020104020204" pitchFamily="34" charset="0"/>
              </a:rPr>
              <a:t>roaming</a:t>
            </a:r>
            <a:r>
              <a:rPr lang="pt-BR" dirty="0">
                <a:latin typeface="Abadi Extra Light" panose="020B0204020104020204" pitchFamily="34" charset="0"/>
              </a:rPr>
              <a:t> entre </a:t>
            </a:r>
            <a:r>
              <a:rPr lang="pt-BR" dirty="0" err="1">
                <a:latin typeface="Abadi Extra Light" panose="020B0204020104020204" pitchFamily="34" charset="0"/>
              </a:rPr>
              <a:t>CPOs</a:t>
            </a:r>
            <a:r>
              <a:rPr lang="pt-BR" dirty="0">
                <a:latin typeface="Abadi Extra Light" panose="020B0204020104020204" pitchFamily="34" charset="0"/>
              </a:rPr>
              <a:t> e </a:t>
            </a:r>
            <a:r>
              <a:rPr lang="pt-BR" dirty="0" err="1">
                <a:latin typeface="Abadi Extra Light" panose="020B0204020104020204" pitchFamily="34" charset="0"/>
              </a:rPr>
              <a:t>EMSPs</a:t>
            </a:r>
            <a:r>
              <a:rPr lang="pt-BR" dirty="0">
                <a:latin typeface="Abadi Extra Light" panose="020B0204020104020204" pitchFamily="34" charset="0"/>
              </a:rPr>
              <a:t>, também existem os operadores </a:t>
            </a:r>
            <a:r>
              <a:rPr lang="pt-BR" i="1" dirty="0" err="1">
                <a:latin typeface="Abadi Extra Light" panose="020B0204020104020204" pitchFamily="34" charset="0"/>
              </a:rPr>
              <a:t>Clearing</a:t>
            </a:r>
            <a:r>
              <a:rPr lang="pt-BR" i="1" dirty="0">
                <a:latin typeface="Abadi Extra Light" panose="020B0204020104020204" pitchFamily="34" charset="0"/>
              </a:rPr>
              <a:t> </a:t>
            </a:r>
            <a:r>
              <a:rPr lang="pt-BR" i="1" dirty="0" err="1">
                <a:latin typeface="Abadi Extra Light" panose="020B0204020104020204" pitchFamily="34" charset="0"/>
              </a:rPr>
              <a:t>House</a:t>
            </a:r>
            <a:r>
              <a:rPr lang="pt-BR" i="1" dirty="0">
                <a:latin typeface="Abadi Extra Light" panose="020B0204020104020204" pitchFamily="34" charset="0"/>
              </a:rPr>
              <a:t> </a:t>
            </a:r>
            <a:r>
              <a:rPr lang="pt-BR" i="0" dirty="0">
                <a:latin typeface="Abadi Extra Light" panose="020B0204020104020204" pitchFamily="34" charset="0"/>
              </a:rPr>
              <a:t>(intermediadores entre </a:t>
            </a:r>
            <a:r>
              <a:rPr lang="pt-BR" i="0" baseline="0" dirty="0">
                <a:latin typeface="Abadi Extra Light" panose="020B0204020104020204" pitchFamily="34" charset="0"/>
              </a:rPr>
              <a:t>compradores e vendedores) </a:t>
            </a:r>
            <a:r>
              <a:rPr lang="pt-BR" dirty="0">
                <a:latin typeface="Abadi Extra Light" panose="020B0204020104020204" pitchFamily="34" charset="0"/>
              </a:rPr>
              <a:t>que gerenciam uma plataforma de </a:t>
            </a:r>
            <a:r>
              <a:rPr lang="pt-BR" i="1" dirty="0">
                <a:latin typeface="Abadi Extra Light" panose="020B0204020104020204" pitchFamily="34" charset="0"/>
              </a:rPr>
              <a:t>roaming</a:t>
            </a:r>
            <a:r>
              <a:rPr lang="pt-BR" dirty="0">
                <a:latin typeface="Abadi Extra Light" panose="020B0204020104020204" pitchFamily="34" charset="0"/>
              </a:rPr>
              <a:t> central, como a </a:t>
            </a:r>
            <a:r>
              <a:rPr lang="pt-BR" dirty="0" err="1">
                <a:latin typeface="Abadi Extra Light" panose="020B0204020104020204" pitchFamily="34" charset="0"/>
              </a:rPr>
              <a:t>Hubject</a:t>
            </a:r>
            <a:r>
              <a:rPr lang="pt-BR" dirty="0">
                <a:latin typeface="Abadi Extra Light" panose="020B0204020104020204" pitchFamily="34" charset="0"/>
              </a:rPr>
              <a:t> que fornece seus </a:t>
            </a:r>
            <a:r>
              <a:rPr lang="pt-BR" i="1" dirty="0">
                <a:latin typeface="Abadi Extra Light" panose="020B0204020104020204" pitchFamily="34" charset="0"/>
              </a:rPr>
              <a:t>Open </a:t>
            </a:r>
            <a:r>
              <a:rPr lang="pt-BR" i="1" dirty="0" err="1">
                <a:latin typeface="Abadi Extra Light" panose="020B0204020104020204" pitchFamily="34" charset="0"/>
              </a:rPr>
              <a:t>InterChage</a:t>
            </a:r>
            <a:r>
              <a:rPr lang="pt-BR" i="1" dirty="0">
                <a:latin typeface="Abadi Extra Light" panose="020B0204020104020204" pitchFamily="34" charset="0"/>
              </a:rPr>
              <a:t> </a:t>
            </a:r>
            <a:r>
              <a:rPr lang="pt-BR" i="1" dirty="0" err="1">
                <a:latin typeface="Abadi Extra Light" panose="020B0204020104020204" pitchFamily="34" charset="0"/>
              </a:rPr>
              <a:t>Protocol</a:t>
            </a:r>
            <a:r>
              <a:rPr lang="pt-BR" i="1" dirty="0">
                <a:latin typeface="Abadi Extra Light" panose="020B0204020104020204" pitchFamily="34" charset="0"/>
              </a:rPr>
              <a:t> </a:t>
            </a:r>
            <a:r>
              <a:rPr lang="pt-BR" dirty="0">
                <a:latin typeface="Abadi Extra Light" panose="020B0204020104020204" pitchFamily="34" charset="0"/>
              </a:rPr>
              <a:t>(OICP)  para esses serviços. Mas também existem outros operadores e outros protocolos de plataforma de </a:t>
            </a:r>
            <a:r>
              <a:rPr lang="pt-BR" i="1" dirty="0">
                <a:latin typeface="Abadi Extra Light" panose="020B0204020104020204" pitchFamily="34" charset="0"/>
              </a:rPr>
              <a:t>roaming</a:t>
            </a:r>
            <a:r>
              <a:rPr lang="pt-BR" i="0" dirty="0">
                <a:latin typeface="Abadi Extra Light" panose="020B0204020104020204" pitchFamily="34" charset="0"/>
              </a:rPr>
              <a:t>,</a:t>
            </a:r>
            <a:r>
              <a:rPr lang="pt-BR" i="0" baseline="0" dirty="0">
                <a:latin typeface="Abadi Extra Light" panose="020B0204020104020204" pitchFamily="34" charset="0"/>
              </a:rPr>
              <a:t> como OCHP e </a:t>
            </a:r>
            <a:r>
              <a:rPr lang="pt-BR" i="0" baseline="0" dirty="0" err="1">
                <a:latin typeface="Abadi Extra Light" panose="020B0204020104020204" pitchFamily="34" charset="0"/>
              </a:rPr>
              <a:t>eMIP</a:t>
            </a:r>
            <a:r>
              <a:rPr lang="pt-BR" i="0" baseline="0" dirty="0">
                <a:latin typeface="Abadi Extra Light" panose="020B0204020104020204" pitchFamily="34" charset="0"/>
              </a:rPr>
              <a:t>.</a:t>
            </a:r>
            <a:endParaRPr lang="pt-BR" dirty="0">
              <a:latin typeface="Abadi Extra Light" panose="020B0204020104020204" pitchFamily="34" charset="0"/>
            </a:endParaRPr>
          </a:p>
          <a:p>
            <a:pPr marL="158750" indent="0" algn="just">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Além disso, o CPO também precisa ter uma comunicação com o operador</a:t>
            </a:r>
            <a:r>
              <a:rPr lang="pt-BR" baseline="0" dirty="0">
                <a:latin typeface="Abadi Extra Light" panose="020B0204020104020204" pitchFamily="34" charset="0"/>
              </a:rPr>
              <a:t> do sistema </a:t>
            </a:r>
            <a:r>
              <a:rPr lang="pt-BR" dirty="0">
                <a:latin typeface="Abadi Extra Light" panose="020B0204020104020204" pitchFamily="34" charset="0"/>
              </a:rPr>
              <a:t>(DSO - </a:t>
            </a:r>
            <a:r>
              <a:rPr lang="pt-BR" i="1" dirty="0" err="1">
                <a:latin typeface="Abadi Extra Light" panose="020B0204020104020204" pitchFamily="34" charset="0"/>
              </a:rPr>
              <a:t>Distribution</a:t>
            </a:r>
            <a:r>
              <a:rPr lang="pt-BR" i="1" dirty="0">
                <a:latin typeface="Abadi Extra Light" panose="020B0204020104020204" pitchFamily="34" charset="0"/>
              </a:rPr>
              <a:t> System </a:t>
            </a:r>
            <a:r>
              <a:rPr lang="pt-BR" i="1" dirty="0" err="1">
                <a:latin typeface="Abadi Extra Light" panose="020B0204020104020204" pitchFamily="34" charset="0"/>
              </a:rPr>
              <a:t>Operator</a:t>
            </a:r>
            <a:r>
              <a:rPr lang="pt-BR" dirty="0">
                <a:latin typeface="Abadi Extra Light" panose="020B0204020104020204" pitchFamily="34" charset="0"/>
              </a:rPr>
              <a:t>), que é responsável pela operação e manutenção da rede de distribuição elétrica. Os primeiros passos foram dados para desenvolver um padrão aberto para essa comunicação, o </a:t>
            </a:r>
            <a:r>
              <a:rPr lang="pt-BR" i="1" dirty="0">
                <a:latin typeface="Abadi Extra Light" panose="020B0204020104020204" pitchFamily="34" charset="0"/>
              </a:rPr>
              <a:t>Open </a:t>
            </a:r>
            <a:r>
              <a:rPr lang="pt-BR" i="1" dirty="0" err="1">
                <a:latin typeface="Abadi Extra Light" panose="020B0204020104020204" pitchFamily="34" charset="0"/>
              </a:rPr>
              <a:t>Smart</a:t>
            </a:r>
            <a:r>
              <a:rPr lang="pt-BR" i="1" dirty="0">
                <a:latin typeface="Abadi Extra Light" panose="020B0204020104020204" pitchFamily="34" charset="0"/>
              </a:rPr>
              <a:t> </a:t>
            </a:r>
            <a:r>
              <a:rPr lang="pt-BR" i="1" dirty="0" err="1">
                <a:latin typeface="Abadi Extra Light" panose="020B0204020104020204" pitchFamily="34" charset="0"/>
              </a:rPr>
              <a:t>Charging</a:t>
            </a:r>
            <a:r>
              <a:rPr lang="pt-BR" i="1" dirty="0">
                <a:latin typeface="Abadi Extra Light" panose="020B0204020104020204" pitchFamily="34" charset="0"/>
              </a:rPr>
              <a:t> </a:t>
            </a:r>
            <a:r>
              <a:rPr lang="pt-BR" i="1" dirty="0" err="1">
                <a:latin typeface="Abadi Extra Light" panose="020B0204020104020204" pitchFamily="34" charset="0"/>
              </a:rPr>
              <a:t>Protocol</a:t>
            </a:r>
            <a:r>
              <a:rPr lang="pt-BR" i="1" dirty="0">
                <a:latin typeface="Abadi Extra Light" panose="020B0204020104020204" pitchFamily="34" charset="0"/>
              </a:rPr>
              <a:t> </a:t>
            </a:r>
            <a:r>
              <a:rPr lang="pt-BR" dirty="0">
                <a:latin typeface="Abadi Extra Light" panose="020B0204020104020204" pitchFamily="34" charset="0"/>
              </a:rPr>
              <a:t>(OSCP) , também mantido pelo OCA (Open Charge Alliance), que pode ser utilizado para comunicar uma previsão de 24 horas da capacidade localmente disponível para o CPO. O CPO, então, precisa ajustar os perfis de carregamento dos veículos elétricos que desejam receber energia de suas estações de carregamento mantidas dentro dos limites da capacidade disponível.</a:t>
            </a:r>
          </a:p>
          <a:p>
            <a:pPr marL="158750" indent="0" algn="just">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V2G </a:t>
            </a:r>
            <a:r>
              <a:rPr lang="pt-BR" dirty="0" err="1">
                <a:latin typeface="Abadi Extra Light" panose="020B0204020104020204" pitchFamily="34" charset="0"/>
              </a:rPr>
              <a:t>Clarity</a:t>
            </a:r>
            <a:r>
              <a:rPr lang="pt-BR" dirty="0">
                <a:latin typeface="Abadi Extra Light" panose="020B0204020104020204" pitchFamily="34" charset="0"/>
              </a:rPr>
              <a:t> – </a:t>
            </a:r>
            <a:r>
              <a:rPr lang="pt-BR" dirty="0" err="1">
                <a:latin typeface="Abadi Extra Light" panose="020B0204020104020204" pitchFamily="34" charset="0"/>
              </a:rPr>
              <a:t>What</a:t>
            </a:r>
            <a:r>
              <a:rPr lang="pt-BR" dirty="0">
                <a:latin typeface="Abadi Extra Light" panose="020B0204020104020204" pitchFamily="34" charset="0"/>
              </a:rPr>
              <a:t> </a:t>
            </a:r>
            <a:r>
              <a:rPr lang="pt-BR" dirty="0" err="1">
                <a:latin typeface="Abadi Extra Light" panose="020B0204020104020204" pitchFamily="34" charset="0"/>
              </a:rPr>
              <a:t>Is</a:t>
            </a:r>
            <a:r>
              <a:rPr lang="pt-BR" dirty="0">
                <a:latin typeface="Abadi Extra Light" panose="020B0204020104020204" pitchFamily="34" charset="0"/>
              </a:rPr>
              <a:t> ISO 15118? (https://v2g-clarity.com/</a:t>
            </a:r>
            <a:r>
              <a:rPr lang="pt-BR" dirty="0" err="1">
                <a:latin typeface="Abadi Extra Light" panose="020B0204020104020204" pitchFamily="34" charset="0"/>
              </a:rPr>
              <a:t>knowledgebase</a:t>
            </a:r>
            <a:r>
              <a:rPr lang="pt-BR" dirty="0">
                <a:latin typeface="Abadi Extra Light" panose="020B0204020104020204" pitchFamily="34" charset="0"/>
              </a:rPr>
              <a:t>/what-is-iso-15118/)</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737066232"/>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Normas por Concessionária</a:t>
            </a:r>
          </a:p>
          <a:p>
            <a:pPr algn="just"/>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As concessionários distribuídas</a:t>
            </a:r>
            <a:r>
              <a:rPr lang="pt-BR" baseline="0" dirty="0">
                <a:latin typeface="Abadi Extra Light" panose="020B0204020104020204" pitchFamily="34" charset="0"/>
              </a:rPr>
              <a:t> pelo país começam a se organizar para disponibilizar normas especificas quanto a conexão de estações de recarga. Até o momentos, dois procedimentos legais foram identificados, uma norma técnica da distribuidora Copel, e um comunicado técnica da distribuidora Eletropaulo. No geral, as concessionarias estão optando por aprimoramentos nas normas já existentes,  relacionadas as instalações em baixa e média tensão, incluindo diretrizes que tratam sobre o tema. A medida que a penetração de estações se torne representativa, outras distribuidoras devem adotar procedimentos específicos para o tema. </a:t>
            </a:r>
          </a:p>
          <a:p>
            <a:pPr marL="158750" indent="0" algn="just">
              <a:buNone/>
            </a:pPr>
            <a:endParaRPr lang="pt-BR" baseline="0" dirty="0">
              <a:latin typeface="Abadi Extra Light" panose="020B0204020104020204" pitchFamily="34" charset="0"/>
            </a:endParaRPr>
          </a:p>
          <a:p>
            <a:pPr marL="158750" indent="0" algn="just">
              <a:buNone/>
            </a:pPr>
            <a:r>
              <a:rPr lang="pt-BR" sz="1100" b="0" i="0" u="none" strike="noStrike" cap="none" dirty="0">
                <a:solidFill>
                  <a:srgbClr val="000000"/>
                </a:solidFill>
                <a:effectLst/>
                <a:latin typeface="Arial"/>
                <a:ea typeface="Arial"/>
                <a:cs typeface="Arial"/>
                <a:sym typeface="Arial"/>
              </a:rPr>
              <a:t>No Paraná, a Copel, distribuidora local, utiliza a NTC 902210 para regular os procedimentos a serem seguidos quando uma nova ligação é solicitada. A norma padroniza e torna clara as exigências técnicas e de segurança para a instalação de estações de recarga.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De forma semelhando, o </a:t>
            </a:r>
            <a:r>
              <a:rPr lang="pt-BR" sz="1100" b="0" i="0" u="none" strike="noStrike" cap="none" baseline="0" dirty="0">
                <a:solidFill>
                  <a:srgbClr val="000000"/>
                </a:solidFill>
                <a:effectLst/>
                <a:latin typeface="Arial"/>
                <a:ea typeface="Arial"/>
                <a:cs typeface="Arial"/>
                <a:sym typeface="Arial"/>
              </a:rPr>
              <a:t>comunicado estabelecido pela Eletropaulo (atual ENEL), dado pelo CT -74, visou </a:t>
            </a:r>
            <a:r>
              <a:rPr lang="pt-BR" dirty="0">
                <a:latin typeface="Abadi Extra Light" panose="020B0204020104020204" pitchFamily="34" charset="0"/>
              </a:rPr>
              <a:t>estabelecer os critérios junto a concessionária para o atendimento de solicitações de ligação nova ou alteração de carga de unidades consumidoras que contenham estações de recarga de veículo elétrico, bem como o cadastro das estações junto a</a:t>
            </a:r>
            <a:r>
              <a:rPr lang="pt-BR" baseline="0" dirty="0">
                <a:latin typeface="Abadi Extra Light" panose="020B0204020104020204" pitchFamily="34" charset="0"/>
              </a:rPr>
              <a:t> ANEEL.</a:t>
            </a:r>
            <a:endParaRPr lang="pt-BR" dirty="0">
              <a:latin typeface="Abadi Extra Light" panose="020B0204020104020204" pitchFamily="34" charset="0"/>
            </a:endParaRPr>
          </a:p>
          <a:p>
            <a:pPr marL="158750" indent="0" algn="just">
              <a:buNone/>
            </a:pPr>
            <a:endParaRPr lang="pt-BR" sz="1100" b="0" i="0" u="none" strike="noStrike" cap="none" dirty="0">
              <a:solidFill>
                <a:srgbClr val="000000"/>
              </a:solidFill>
              <a:effectLst/>
              <a:latin typeface="Arial"/>
              <a:ea typeface="Arial"/>
              <a:cs typeface="Arial"/>
              <a:sym typeface="Arial"/>
            </a:endParaRPr>
          </a:p>
          <a:p>
            <a:pPr marL="158750" indent="0" algn="just">
              <a:buNone/>
            </a:pPr>
            <a:endParaRPr lang="pt-BR" sz="1100" b="0" i="0" u="none" strike="noStrike" cap="none" dirty="0">
              <a:solidFill>
                <a:srgbClr val="000000"/>
              </a:solidFill>
              <a:effectLst/>
              <a:latin typeface="Arial"/>
              <a:ea typeface="Arial"/>
              <a:cs typeface="Arial"/>
              <a:sym typeface="Arial"/>
            </a:endParaRPr>
          </a:p>
          <a:p>
            <a:pPr marL="158750" indent="0" algn="just">
              <a:buNone/>
            </a:pPr>
            <a:r>
              <a:rPr lang="pt-BR" sz="1100" b="0" i="0" u="none" strike="noStrike" cap="none" dirty="0">
                <a:solidFill>
                  <a:srgbClr val="000000"/>
                </a:solidFill>
                <a:effectLst/>
                <a:latin typeface="Arial"/>
                <a:ea typeface="Arial"/>
                <a:cs typeface="Arial"/>
                <a:sym typeface="Arial"/>
              </a:rPr>
              <a:t>Entre algumas regras mencionadas, destacam-se: </a:t>
            </a:r>
          </a:p>
          <a:p>
            <a:pPr lvl="1" algn="just"/>
            <a:r>
              <a:rPr lang="pt-BR" sz="1100" b="0" i="0" u="none" strike="noStrike" cap="none" dirty="0">
                <a:solidFill>
                  <a:srgbClr val="000000"/>
                </a:solidFill>
                <a:effectLst/>
                <a:latin typeface="Arial"/>
                <a:ea typeface="Arial"/>
                <a:cs typeface="Arial"/>
                <a:sym typeface="Arial"/>
              </a:rPr>
              <a:t>Ter um circuito exclusivo para cada estação de recarga.</a:t>
            </a:r>
          </a:p>
          <a:p>
            <a:pPr lvl="1" algn="just"/>
            <a:r>
              <a:rPr lang="pt-BR" sz="1100" b="0" i="0" u="none" strike="noStrike" cap="none" dirty="0">
                <a:solidFill>
                  <a:srgbClr val="000000"/>
                </a:solidFill>
                <a:effectLst/>
                <a:latin typeface="Arial"/>
                <a:ea typeface="Arial"/>
                <a:cs typeface="Arial"/>
                <a:sym typeface="Arial"/>
              </a:rPr>
              <a:t>Ter dispositivo de proteção contra sobrecorrentes por disjuntor;</a:t>
            </a:r>
            <a:r>
              <a:rPr lang="pt-BR" sz="1100" b="0" i="0" u="none" strike="noStrike" cap="none" baseline="0" dirty="0">
                <a:solidFill>
                  <a:srgbClr val="000000"/>
                </a:solidFill>
                <a:effectLst/>
                <a:latin typeface="Arial"/>
                <a:ea typeface="Arial"/>
                <a:cs typeface="Arial"/>
                <a:sym typeface="Arial"/>
              </a:rPr>
              <a:t> </a:t>
            </a:r>
          </a:p>
          <a:p>
            <a:pPr lvl="1" algn="just"/>
            <a:r>
              <a:rPr lang="pt-BR" sz="1100" b="0" i="0" u="none" strike="noStrike" cap="none" dirty="0">
                <a:solidFill>
                  <a:srgbClr val="000000"/>
                </a:solidFill>
                <a:effectLst/>
                <a:latin typeface="Arial"/>
                <a:ea typeface="Arial"/>
                <a:cs typeface="Arial"/>
                <a:sym typeface="Arial"/>
              </a:rPr>
              <a:t>Ter proteção contra choques elétricos através de DR tipo B;</a:t>
            </a:r>
          </a:p>
          <a:p>
            <a:pPr lvl="1" algn="just"/>
            <a:r>
              <a:rPr lang="pt-BR" sz="1100" b="0" i="0" u="none" strike="noStrike" cap="none" dirty="0">
                <a:solidFill>
                  <a:srgbClr val="000000"/>
                </a:solidFill>
                <a:effectLst/>
                <a:latin typeface="Arial"/>
                <a:ea typeface="Arial"/>
                <a:cs typeface="Arial"/>
                <a:sym typeface="Arial"/>
              </a:rPr>
              <a:t>Quadros de distribuição de energia contenham dispositivos de proteção contra surtos – DPS;</a:t>
            </a:r>
          </a:p>
          <a:p>
            <a:pPr lvl="1" algn="just"/>
            <a:r>
              <a:rPr lang="pt-BR" sz="1100" b="0" i="0" u="none" strike="noStrike" cap="none" dirty="0">
                <a:solidFill>
                  <a:srgbClr val="000000"/>
                </a:solidFill>
                <a:effectLst/>
                <a:latin typeface="Arial"/>
                <a:ea typeface="Arial"/>
                <a:cs typeface="Arial"/>
                <a:sym typeface="Arial"/>
              </a:rPr>
              <a:t>Quando as estações forem instaladas em vias públicas, é necessário</a:t>
            </a:r>
            <a:r>
              <a:rPr lang="pt-BR" sz="1100" b="0"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possuir um dispositivo próprio de medição, padrão de entrada de energia de acordo com a NTC 903100 e licenças obtidas junto a órgãos competentes</a:t>
            </a:r>
            <a:r>
              <a:rPr lang="pt-BR" sz="1100" b="1" i="0" u="none" strike="noStrike" cap="none" dirty="0">
                <a:solidFill>
                  <a:srgbClr val="000000"/>
                </a:solidFill>
                <a:effectLst/>
                <a:latin typeface="Arial"/>
                <a:ea typeface="Arial"/>
                <a:cs typeface="Arial"/>
                <a:sym typeface="Arial"/>
              </a:rPr>
              <a:t>;</a:t>
            </a:r>
            <a:endParaRPr lang="pt-BR" sz="1100" b="0" i="0" u="none" strike="noStrike" cap="none" dirty="0">
              <a:solidFill>
                <a:srgbClr val="000000"/>
              </a:solidFill>
              <a:effectLst/>
              <a:latin typeface="Arial"/>
              <a:ea typeface="Arial"/>
              <a:cs typeface="Arial"/>
              <a:sym typeface="Arial"/>
            </a:endParaRPr>
          </a:p>
          <a:p>
            <a:pPr lvl="1" algn="just"/>
            <a:r>
              <a:rPr lang="pt-BR" sz="1100" b="0" i="0" u="none" strike="noStrike" cap="none" dirty="0">
                <a:solidFill>
                  <a:srgbClr val="000000"/>
                </a:solidFill>
                <a:effectLst/>
                <a:latin typeface="Arial"/>
                <a:ea typeface="Arial"/>
                <a:cs typeface="Arial"/>
                <a:sym typeface="Arial"/>
              </a:rPr>
              <a:t>Quando</a:t>
            </a:r>
            <a:r>
              <a:rPr lang="pt-BR" sz="1100" b="0" i="0" u="none" strike="noStrike" cap="none" baseline="0" dirty="0">
                <a:solidFill>
                  <a:srgbClr val="000000"/>
                </a:solidFill>
                <a:effectLst/>
                <a:latin typeface="Arial"/>
                <a:ea typeface="Arial"/>
                <a:cs typeface="Arial"/>
                <a:sym typeface="Arial"/>
              </a:rPr>
              <a:t> </a:t>
            </a:r>
            <a:r>
              <a:rPr lang="pt-BR" sz="1100" b="0" i="0" u="none" strike="noStrike" cap="none" dirty="0">
                <a:solidFill>
                  <a:srgbClr val="000000"/>
                </a:solidFill>
                <a:effectLst/>
                <a:latin typeface="Arial"/>
                <a:ea typeface="Arial"/>
                <a:cs typeface="Arial"/>
                <a:sym typeface="Arial"/>
              </a:rPr>
              <a:t>estações forem instaladas em condomínios ou áreas de utilização coletiva, é necessário possuir sistema próprio para identificar o usuário e cobrar pela recarga, quando for o caso.</a:t>
            </a:r>
          </a:p>
          <a:p>
            <a:pPr lvl="1" algn="just"/>
            <a:endParaRPr lang="pt-BR" sz="11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Documento oficial </a:t>
            </a:r>
            <a:r>
              <a:rPr lang="pt-BR" sz="1100" b="0" i="0" u="none" strike="noStrike" cap="none" dirty="0">
                <a:solidFill>
                  <a:srgbClr val="000000"/>
                </a:solidFill>
                <a:effectLst/>
                <a:latin typeface="Arial"/>
                <a:ea typeface="Arial"/>
                <a:cs typeface="Arial"/>
                <a:sym typeface="Arial"/>
              </a:rPr>
              <a:t>NTC 902210 (https://www.copel.com/</a:t>
            </a:r>
            <a:r>
              <a:rPr lang="pt-BR" sz="1100" b="0" i="0" u="none" strike="noStrike" cap="none" dirty="0" err="1">
                <a:solidFill>
                  <a:srgbClr val="000000"/>
                </a:solidFill>
                <a:effectLst/>
                <a:latin typeface="Arial"/>
                <a:ea typeface="Arial"/>
                <a:cs typeface="Arial"/>
                <a:sym typeface="Arial"/>
              </a:rPr>
              <a:t>hpcopel</a:t>
            </a:r>
            <a:r>
              <a:rPr lang="pt-BR" sz="1100" b="0" i="0" u="none" strike="noStrike" cap="none" dirty="0">
                <a:solidFill>
                  <a:srgbClr val="000000"/>
                </a:solidFill>
                <a:effectLst/>
                <a:latin typeface="Arial"/>
                <a:ea typeface="Arial"/>
                <a:cs typeface="Arial"/>
                <a:sym typeface="Arial"/>
              </a:rPr>
              <a:t>/normas/</a:t>
            </a:r>
            <a:r>
              <a:rPr lang="pt-BR" sz="1100" b="0" i="0" u="none" strike="noStrike" cap="none" dirty="0" err="1">
                <a:solidFill>
                  <a:srgbClr val="000000"/>
                </a:solidFill>
                <a:effectLst/>
                <a:latin typeface="Arial"/>
                <a:ea typeface="Arial"/>
                <a:cs typeface="Arial"/>
                <a:sym typeface="Arial"/>
              </a:rPr>
              <a:t>ntcarquivos.nsf</a:t>
            </a:r>
            <a:r>
              <a:rPr lang="pt-BR" sz="1100" b="0" i="0" u="none" strike="noStrike" cap="none" dirty="0">
                <a:solidFill>
                  <a:srgbClr val="000000"/>
                </a:solidFill>
                <a:effectLst/>
                <a:latin typeface="Arial"/>
                <a:ea typeface="Arial"/>
                <a:cs typeface="Arial"/>
                <a:sym typeface="Arial"/>
              </a:rPr>
              <a:t>/EEACEDD63BC449AA8325848F006EA283/$FILE/NTC%20902210%20Sistemas%20de%20recarga%20de%20VE.pdf)</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baseline="0" dirty="0">
                <a:solidFill>
                  <a:srgbClr val="000000"/>
                </a:solidFill>
                <a:effectLst/>
                <a:latin typeface="Arial"/>
                <a:ea typeface="Segoe UI" panose="020B0502040204020203" pitchFamily="34" charset="0"/>
                <a:cs typeface="Arial"/>
                <a:sym typeface="Arial"/>
              </a:rPr>
              <a:t>Documento oficial CT – 74 (https://www.eneldistribuicaosp.com.br/Comunicados%20tecnicos/Comunicado%20T%C3%A9cnico%2074%20-%20Ve%C3%ADculo%20El%C3%A9trico.pdf)</a:t>
            </a:r>
            <a:endParaRPr lang="pt-BR" sz="1100" b="0" i="0" u="none" strike="noStrike" cap="none" dirty="0">
              <a:solidFill>
                <a:srgbClr val="000000"/>
              </a:solidFill>
              <a:effectLst/>
              <a:latin typeface="Arial"/>
              <a:ea typeface="Arial"/>
              <a:cs typeface="Arial"/>
              <a:sym typeface="Arial"/>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497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62846470"/>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19515fe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19515fe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ROTA 2030</a:t>
            </a:r>
            <a:endParaRPr lang="pt-PT" sz="1100" b="0" i="0" u="none" strike="noStrike" cap="none" baseline="0" dirty="0">
              <a:solidFill>
                <a:srgbClr val="000000"/>
              </a:solidFill>
              <a:effectLst/>
              <a:latin typeface="Arial"/>
              <a:ea typeface="Yu Mincho"/>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PT" sz="1100" b="0" i="0" u="none" strike="noStrike" cap="none" baseline="0"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PT" sz="1100" b="0" i="0" u="none" strike="noStrike" cap="none" dirty="0">
                <a:solidFill>
                  <a:srgbClr val="000000"/>
                </a:solidFill>
                <a:effectLst/>
                <a:latin typeface="Arial"/>
                <a:ea typeface="Arial"/>
                <a:cs typeface="Arial"/>
                <a:sym typeface="Arial"/>
              </a:rPr>
              <a:t>O programa Rota 2030 – Mobilidade e Logística, foi instituído em dezembro de 2018 no Artigo 7° da Lei n° 13.755 e Decreto nº 9.557 e é parte da estratégia elaborada pelo Governo Federal para desenvolvimento do setor automotivo no país.</a:t>
            </a:r>
          </a:p>
          <a:p>
            <a:pPr marL="158750" indent="0" algn="just">
              <a:buNone/>
            </a:pPr>
            <a:r>
              <a:rPr lang="pt-PT" sz="1100" b="0" i="0" u="none" strike="noStrike" cap="none" dirty="0">
                <a:solidFill>
                  <a:srgbClr val="000000"/>
                </a:solidFill>
                <a:effectLst/>
                <a:latin typeface="Arial"/>
                <a:ea typeface="Arial"/>
                <a:cs typeface="Arial"/>
                <a:sym typeface="Arial"/>
              </a:rPr>
              <a:t>O programa sucede o Programa Inovar-Auto, encerrado em 31 de dezembro de 2017, e tem como objetivo apoiar o desenvolvimento tecnológico, a competitividade, a inovação, a segurança veicular, a proteção ao meio ambiente, a eficiência energética e a qualidade de automóveis, de caminhões, de ônibus, de chassis com motor e de autopeças</a:t>
            </a:r>
            <a:r>
              <a:rPr lang="pt-BR" sz="1100" b="0" i="0" u="none" strike="noStrike" cap="none" dirty="0">
                <a:solidFill>
                  <a:srgbClr val="000000"/>
                </a:solidFill>
                <a:effectLst/>
                <a:latin typeface="Arial"/>
                <a:ea typeface="Arial"/>
                <a:cs typeface="Arial"/>
                <a:sym typeface="Arial"/>
              </a:rPr>
              <a:t>,</a:t>
            </a:r>
            <a:r>
              <a:rPr lang="pt-BR" sz="1100" b="0" i="0" u="none" strike="noStrike" cap="none" baseline="0" dirty="0">
                <a:solidFill>
                  <a:srgbClr val="000000"/>
                </a:solidFill>
                <a:effectLst/>
                <a:latin typeface="Arial"/>
                <a:ea typeface="Arial"/>
                <a:cs typeface="Arial"/>
                <a:sym typeface="Arial"/>
              </a:rPr>
              <a:t> tendo como diretrizes: </a:t>
            </a:r>
          </a:p>
          <a:p>
            <a:pPr lvl="1" algn="just"/>
            <a:r>
              <a:rPr lang="pt-BR" sz="1100" b="0" i="0" u="none" strike="noStrike" cap="none" dirty="0">
                <a:solidFill>
                  <a:srgbClr val="000000"/>
                </a:solidFill>
                <a:effectLst/>
                <a:latin typeface="Arial"/>
                <a:ea typeface="Arial"/>
                <a:cs typeface="Arial"/>
                <a:sym typeface="Arial"/>
              </a:rPr>
              <a:t>Incremento da eficiência energética, do desempenho estrutural e das tecnologias assistivas (e.g. controle de estabilidade, alerta de cinto, frenagem automática de emergência, controle de cruzeiro etc.);</a:t>
            </a:r>
          </a:p>
          <a:p>
            <a:pPr lvl="1" algn="just"/>
            <a:r>
              <a:rPr lang="pt-BR" sz="1100" b="0" i="0" u="none" strike="noStrike" cap="none" dirty="0">
                <a:solidFill>
                  <a:srgbClr val="000000"/>
                </a:solidFill>
                <a:effectLst/>
                <a:latin typeface="Arial"/>
                <a:ea typeface="Arial"/>
                <a:cs typeface="Arial"/>
                <a:sym typeface="Arial"/>
              </a:rPr>
              <a:t>Aumento dos investimentos em pesquisa, desenvolvimento e inovação;</a:t>
            </a:r>
          </a:p>
          <a:p>
            <a:pPr lvl="1" algn="just"/>
            <a:r>
              <a:rPr lang="pt-BR" sz="1100" b="0" i="0" u="none" strike="noStrike" cap="none" dirty="0">
                <a:solidFill>
                  <a:srgbClr val="000000"/>
                </a:solidFill>
                <a:effectLst/>
                <a:latin typeface="Arial"/>
                <a:ea typeface="Arial"/>
                <a:cs typeface="Arial"/>
                <a:sym typeface="Arial"/>
              </a:rPr>
              <a:t>Estímulo à produção de novas tecnologias e inovações, de acordo com as tendências tecnológicas globais;</a:t>
            </a:r>
          </a:p>
          <a:p>
            <a:pPr lvl="1" algn="just"/>
            <a:r>
              <a:rPr lang="pt-BR" sz="1100" b="0" i="0" u="none" strike="noStrike" cap="none" dirty="0">
                <a:solidFill>
                  <a:srgbClr val="000000"/>
                </a:solidFill>
                <a:effectLst/>
                <a:latin typeface="Arial"/>
                <a:ea typeface="Arial"/>
                <a:cs typeface="Arial"/>
                <a:sym typeface="Arial"/>
              </a:rPr>
              <a:t>Incremento da produtividade das indústrias para a mobilidade e logística;</a:t>
            </a:r>
          </a:p>
          <a:p>
            <a:pPr lvl="1" algn="just"/>
            <a:r>
              <a:rPr lang="pt-BR" sz="1100" b="0" i="0" u="none" strike="noStrike" cap="none" dirty="0">
                <a:solidFill>
                  <a:srgbClr val="000000"/>
                </a:solidFill>
                <a:effectLst/>
                <a:latin typeface="Arial"/>
                <a:ea typeface="Arial"/>
                <a:cs typeface="Arial"/>
                <a:sym typeface="Arial"/>
              </a:rPr>
              <a:t>Promoção do uso de biocombustíveis e de formas alternativas de propulsão e valorização da matriz energética brasileira;</a:t>
            </a:r>
          </a:p>
          <a:p>
            <a:pPr lvl="1" algn="just"/>
            <a:r>
              <a:rPr lang="pt-BR" sz="1100" b="0" i="0" u="none" strike="noStrike" cap="none" dirty="0">
                <a:solidFill>
                  <a:srgbClr val="000000"/>
                </a:solidFill>
                <a:effectLst/>
                <a:latin typeface="Arial"/>
                <a:ea typeface="Arial"/>
                <a:cs typeface="Arial"/>
                <a:sym typeface="Arial"/>
              </a:rPr>
              <a:t>Garantia da capacitação técnica e da qualificação profissional no setor de mobilidade e logística; e</a:t>
            </a:r>
          </a:p>
          <a:p>
            <a:pPr lvl="1" algn="just"/>
            <a:r>
              <a:rPr lang="pt-BR" sz="1100" b="0" i="0" u="none" strike="noStrike" cap="none" dirty="0">
                <a:solidFill>
                  <a:srgbClr val="000000"/>
                </a:solidFill>
                <a:effectLst/>
                <a:latin typeface="Arial"/>
                <a:ea typeface="Arial"/>
                <a:cs typeface="Arial"/>
                <a:sym typeface="Arial"/>
              </a:rPr>
              <a:t>Garantia da expansão ou manutenção do emprego no setor de mobilidade e logística.</a:t>
            </a:r>
          </a:p>
          <a:p>
            <a:pPr marL="158750" indent="0" algn="just">
              <a:buNone/>
            </a:pPr>
            <a:endParaRPr lang="pt-BR" dirty="0">
              <a:effectLst/>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i="0" u="none" strike="noStrike" cap="none" dirty="0">
                <a:solidFill>
                  <a:srgbClr val="000000"/>
                </a:solidFill>
                <a:effectLst/>
                <a:latin typeface="Arial"/>
                <a:ea typeface="Arial"/>
                <a:cs typeface="Arial"/>
                <a:sym typeface="Arial"/>
              </a:rPr>
              <a:t>O programa não trata unicamente de veículos elétricos, mas sim de todo o setor automotivo. Mesmo assim, ao incentivar pesquisas na área de eficiência energética e ao se referir a “formas alternativas de propulsão”, a lei se alinha com a mobilidade elétrica.</a:t>
            </a:r>
          </a:p>
          <a:p>
            <a:pPr marL="158750" indent="0" algn="just">
              <a:buNone/>
            </a:pPr>
            <a:endParaRPr lang="pt-BR" sz="1100" b="0" i="0" u="none" strike="noStrike" cap="none" dirty="0">
              <a:solidFill>
                <a:srgbClr val="000000"/>
              </a:solidFill>
              <a:effectLst/>
              <a:latin typeface="Arial"/>
              <a:ea typeface="Arial"/>
              <a:cs typeface="Arial"/>
              <a:sym typeface="Arial"/>
            </a:endParaRPr>
          </a:p>
          <a:p>
            <a:pPr marL="158750" indent="0" algn="just">
              <a:buNone/>
            </a:pPr>
            <a:r>
              <a:rPr lang="pt-PT" sz="1100" b="0" i="0" u="none" strike="noStrike" cap="none" dirty="0">
                <a:solidFill>
                  <a:srgbClr val="000000"/>
                </a:solidFill>
                <a:effectLst/>
                <a:latin typeface="Arial"/>
                <a:ea typeface="Arial"/>
                <a:cs typeface="Arial"/>
                <a:sym typeface="Arial"/>
              </a:rPr>
              <a:t>O programa define como incentivo que até 30% de todo o investimento em P&amp;D pode ser deduzido do Imposto sobre a Renda das Pessoas Jurídicas (IRPJ) e da Contribuição Social sobre o Lucro Líquido (CSLL) – e o desconto sobe para 45% se os aportes forem feitos no desenvolvimento de componentes considerados estratégicos. Dessa forma, as empresas podem essencialmente reduzir o custo dos projetos de P&amp;D a quase metade do valor original, tornando-os muito mais atrativos.</a:t>
            </a:r>
          </a:p>
          <a:p>
            <a:pPr marL="158750" indent="0" algn="just">
              <a:buNone/>
            </a:pPr>
            <a:endParaRPr lang="pt-PT" sz="1100" b="0" i="0" u="none" strike="noStrike" cap="none" dirty="0">
              <a:solidFill>
                <a:srgbClr val="000000"/>
              </a:solidFill>
              <a:effectLst/>
              <a:latin typeface="Arial"/>
              <a:ea typeface="Arial"/>
              <a:cs typeface="Arial"/>
              <a:sym typeface="Arial"/>
            </a:endParaRPr>
          </a:p>
          <a:p>
            <a:pPr marL="158750" indent="0" algn="just">
              <a:buNone/>
            </a:pPr>
            <a:r>
              <a:rPr lang="pt-PT" sz="1100" b="0" i="0" u="none" strike="noStrike" cap="none" dirty="0">
                <a:solidFill>
                  <a:srgbClr val="000000"/>
                </a:solidFill>
                <a:effectLst/>
                <a:latin typeface="Arial"/>
                <a:ea typeface="Arial"/>
                <a:cs typeface="Arial"/>
                <a:sym typeface="Arial"/>
              </a:rPr>
              <a:t>Atualmente o país conta com 61 empresas habilitadas no programa, incluindo montadoras como Fiat, Marcopolo, Mercedes-Benz, Volkswagen e WEG. As habilitações têm duração de 5 anos e, dentre as cadastradas atualmente, todas terminam em novembro de 2023. </a:t>
            </a:r>
          </a:p>
          <a:p>
            <a:pPr marL="158750" indent="0" algn="just">
              <a:buNone/>
            </a:pPr>
            <a:endParaRPr lang="pt-PT" sz="1100" b="0" i="0" u="none" strike="noStrike" cap="none" dirty="0">
              <a:solidFill>
                <a:srgbClr val="000000"/>
              </a:solidFill>
              <a:effectLst/>
              <a:latin typeface="Arial"/>
              <a:ea typeface="Arial"/>
              <a:cs typeface="Arial"/>
              <a:sym typeface="Arial"/>
            </a:endParaRPr>
          </a:p>
          <a:p>
            <a:pPr marL="158750" indent="0" algn="just">
              <a:buNone/>
            </a:pPr>
            <a:r>
              <a:rPr lang="pt-BR" sz="1100" b="0" i="0" u="none" strike="noStrike" cap="none" dirty="0">
                <a:solidFill>
                  <a:srgbClr val="000000"/>
                </a:solidFill>
                <a:effectLst/>
                <a:latin typeface="Arial"/>
                <a:ea typeface="Arial"/>
                <a:cs typeface="Arial"/>
                <a:sym typeface="Arial"/>
              </a:rPr>
              <a:t>O decreto assinado visa alterar a alíquota do IPI para carros híbridos e elétricos (que, atualmente, é de 25%) para estimular a comercialização dessas tecnologias no mercado nacional. </a:t>
            </a:r>
          </a:p>
          <a:p>
            <a:pPr marL="158750" indent="0" algn="just">
              <a:buNone/>
            </a:pPr>
            <a:endParaRPr lang="pt-BR" sz="1100" b="0" i="0" u="none" strike="noStrike" cap="none" baseline="0" dirty="0">
              <a:solidFill>
                <a:srgbClr val="000000"/>
              </a:solidFill>
              <a:effectLst/>
              <a:latin typeface="Arial"/>
              <a:ea typeface="Segoe UI" panose="020B0502040204020203" pitchFamily="34" charset="0"/>
              <a:cs typeface="Arial"/>
              <a:sym typeface="Arial"/>
            </a:endParaRPr>
          </a:p>
          <a:p>
            <a:pPr marL="158750" indent="0" algn="just">
              <a:buNone/>
            </a:pPr>
            <a:endParaRPr lang="pt-BR" sz="1100" baseline="0" dirty="0">
              <a:latin typeface="Abadi Extra Light" panose="020B0204020104020204" pitchFamily="34" charset="0"/>
              <a:ea typeface="Segoe UI" panose="020B0502040204020203"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lgn="just">
              <a:buNone/>
            </a:pPr>
            <a:r>
              <a:rPr lang="pt-PT" sz="1100" b="0" i="0" u="none" strike="noStrike" cap="none" dirty="0">
                <a:solidFill>
                  <a:srgbClr val="000000"/>
                </a:solidFill>
                <a:effectLst/>
                <a:latin typeface="Arial"/>
                <a:ea typeface="Arial"/>
                <a:cs typeface="Arial"/>
                <a:sym typeface="Arial"/>
              </a:rPr>
              <a:t>Lei n° 13.755 (http://www.planalto.gov.br/ccivil_03/_ato2015-2018/2018/lei/L13755.htm)</a:t>
            </a:r>
          </a:p>
          <a:p>
            <a:pPr marL="158750" indent="0" algn="just">
              <a:buNone/>
            </a:pPr>
            <a:r>
              <a:rPr lang="pt-BR" sz="1100" b="0" i="0" u="none" strike="noStrike" cap="none" dirty="0">
                <a:solidFill>
                  <a:srgbClr val="000000"/>
                </a:solidFill>
                <a:effectLst/>
                <a:latin typeface="Arial"/>
                <a:ea typeface="Arial"/>
                <a:cs typeface="Arial"/>
                <a:sym typeface="Arial"/>
              </a:rPr>
              <a:t>Decreto</a:t>
            </a:r>
            <a:r>
              <a:rPr lang="pt-BR" sz="1100" b="0" i="0" u="none" strike="noStrike" cap="none" baseline="0" dirty="0">
                <a:solidFill>
                  <a:srgbClr val="000000"/>
                </a:solidFill>
                <a:effectLst/>
                <a:latin typeface="Arial"/>
                <a:ea typeface="Arial"/>
                <a:cs typeface="Arial"/>
                <a:sym typeface="Arial"/>
              </a:rPr>
              <a:t> </a:t>
            </a:r>
            <a:r>
              <a:rPr lang="pt-PT" sz="1100" b="0" i="0" u="none" strike="noStrike" cap="none" dirty="0">
                <a:solidFill>
                  <a:srgbClr val="000000"/>
                </a:solidFill>
                <a:effectLst/>
                <a:latin typeface="Arial"/>
                <a:ea typeface="Arial"/>
                <a:cs typeface="Arial"/>
                <a:sym typeface="Arial"/>
              </a:rPr>
              <a:t>nº 9.557 </a:t>
            </a:r>
            <a:r>
              <a:rPr lang="pt-BR" sz="1100" b="0" i="0" u="none" strike="noStrike" cap="none" baseline="0" dirty="0">
                <a:solidFill>
                  <a:srgbClr val="000000"/>
                </a:solidFill>
                <a:effectLst/>
                <a:latin typeface="Arial"/>
                <a:ea typeface="Arial"/>
                <a:cs typeface="Arial"/>
                <a:sym typeface="Arial"/>
              </a:rPr>
              <a:t>(http://www.planalto.gov.br/ccivil_03/_ato2015-2018/2018/decreto/D9557.htm)</a:t>
            </a:r>
            <a:endParaRPr lang="pt-BR" sz="1100" b="0" i="0" u="none" strike="noStrike" cap="none" dirty="0">
              <a:solidFill>
                <a:srgbClr val="000000"/>
              </a:solidFill>
              <a:effectLst/>
              <a:latin typeface="Arial"/>
              <a:ea typeface="Arial"/>
              <a:cs typeface="Arial"/>
              <a:sym typeface="Arial"/>
            </a:endParaRPr>
          </a:p>
          <a:p>
            <a:pPr marL="158750" indent="0" algn="just">
              <a:buNone/>
            </a:pPr>
            <a:endParaRPr lang="pt-B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b="1" dirty="0">
              <a:latin typeface="Abadi Extra Light" panose="020B0204020104020204" pitchFamily="34" charset="0"/>
            </a:endParaRPr>
          </a:p>
        </p:txBody>
      </p:sp>
    </p:spTree>
    <p:extLst>
      <p:ext uri="{BB962C8B-B14F-4D97-AF65-F5344CB8AC3E}">
        <p14:creationId xmlns:p14="http://schemas.microsoft.com/office/powerpoint/2010/main" val="4255127106"/>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19515fe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19515fe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Iniciativas Federais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O Decreto nº 9.442 é o instrumento legal responsável pela alteração do IPI para os veículos elétricos e híbridos. </a:t>
            </a:r>
            <a:r>
              <a:rPr lang="pt-BR" sz="1200" b="0" i="0" u="none" strike="noStrike" cap="none" dirty="0">
                <a:solidFill>
                  <a:srgbClr val="000000"/>
                </a:solidFill>
                <a:effectLst/>
                <a:latin typeface="Arial"/>
                <a:ea typeface="Arial"/>
                <a:cs typeface="Arial"/>
                <a:sym typeface="Arial"/>
              </a:rPr>
              <a:t>As alíquotas passam a variar</a:t>
            </a:r>
            <a:r>
              <a:rPr lang="pt-BR" sz="1200" b="0" i="0" u="none" strike="noStrike" cap="none" baseline="0" dirty="0">
                <a:solidFill>
                  <a:srgbClr val="000000"/>
                </a:solidFill>
                <a:effectLst/>
                <a:latin typeface="Arial"/>
                <a:ea typeface="Arial"/>
                <a:cs typeface="Arial"/>
                <a:sym typeface="Arial"/>
              </a:rPr>
              <a:t> de 7% a 20%, de acordo com o nível de eficiência energética e com o peso do veículo. </a:t>
            </a:r>
            <a:endParaRPr lang="pt-BR" sz="1200" b="0" i="0" u="none" strike="noStrike" cap="none" dirty="0">
              <a:solidFill>
                <a:srgbClr val="000000"/>
              </a:solidFill>
              <a:effectLst/>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cs typeface="Arial"/>
                <a:sym typeface="Arial"/>
              </a:rPr>
              <a:t>As regras variam de acordo com a eficiência</a:t>
            </a:r>
            <a:r>
              <a:rPr lang="pt-BR" sz="1200" b="0" i="0" u="none" strike="noStrike" cap="none" baseline="0" dirty="0">
                <a:solidFill>
                  <a:srgbClr val="000000"/>
                </a:solidFill>
                <a:effectLst/>
                <a:latin typeface="Arial"/>
                <a:cs typeface="Arial"/>
                <a:sym typeface="Arial"/>
              </a:rPr>
              <a:t> energética, que vai desde valores abaixo de 0,66 MJ/km até superiores a 1,68 MJ/km, e massa em ordem de marcha (MOM), que vai desde MOM inferior a 1400 kg até superior a 1700kg. A combinação desses dois critérios determina a alíquota do veículo. </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baseline="0" dirty="0">
              <a:solidFill>
                <a:srgbClr val="000000"/>
              </a:solidFill>
              <a:effectLst/>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i="0" u="none" strike="noStrike" cap="none" baseline="0" dirty="0">
              <a:solidFill>
                <a:srgbClr val="000000"/>
              </a:solidFill>
              <a:effectLst/>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0" dirty="0">
                <a:latin typeface="Abadi Extra Light" panose="020B0204020104020204" pitchFamily="34" charset="0"/>
              </a:rPr>
              <a:t>Decreto nº 9.442</a:t>
            </a:r>
            <a:r>
              <a:rPr lang="pt-BR" b="0" baseline="0" dirty="0">
                <a:latin typeface="Abadi Extra Light" panose="020B0204020104020204" pitchFamily="34" charset="0"/>
              </a:rPr>
              <a:t> (http://www.planalto.gov.br/ccivil_03/_ato2015-2018/2018/decreto/D9442.htm)</a:t>
            </a: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0" dirty="0">
              <a:latin typeface="Abadi Extra Light" panose="020B0204020104020204" pitchFamily="34" charset="0"/>
            </a:endParaRPr>
          </a:p>
        </p:txBody>
      </p:sp>
    </p:spTree>
    <p:extLst>
      <p:ext uri="{BB962C8B-B14F-4D97-AF65-F5344CB8AC3E}">
        <p14:creationId xmlns:p14="http://schemas.microsoft.com/office/powerpoint/2010/main" val="608036483"/>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19515fe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19515fe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Iniciativas Federais</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Câmara de Comércio Exterior (Camex), do Ministério da Economia, tem por objetivo a formulação, a adoção, a implementação e a coordenação de políticas e de atividades relativas ao comércio exterior de bens e serviços, aos investimentos estrangeiros diretos, aos investimentos brasileiros no exterior e ao financiamento às exportações, com vistas a promover o aumento da produtividade da economia brasileira e da competitividade internacional do país.</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Camex</a:t>
            </a:r>
            <a:r>
              <a:rPr lang="pt-BR" baseline="0" dirty="0">
                <a:latin typeface="Abadi Extra Light" panose="020B0204020104020204" pitchFamily="34" charset="0"/>
              </a:rPr>
              <a:t> nº 97/2015 altera a Lista de Exceções à Tarifa Externa Comum (</a:t>
            </a:r>
            <a:r>
              <a:rPr lang="pt-BR" baseline="0" dirty="0" err="1">
                <a:latin typeface="Abadi Extra Light" panose="020B0204020104020204" pitchFamily="34" charset="0"/>
              </a:rPr>
              <a:t>Letec</a:t>
            </a:r>
            <a:r>
              <a:rPr lang="pt-BR" baseline="0" dirty="0">
                <a:latin typeface="Abadi Extra Light" panose="020B0204020104020204" pitchFamily="34" charset="0"/>
              </a:rPr>
              <a:t>) do Mercosul, incluindo o </a:t>
            </a:r>
            <a:r>
              <a:rPr lang="pt-BR" sz="1200" dirty="0">
                <a:latin typeface="Roboto" panose="02000000000000000000" pitchFamily="2" charset="0"/>
                <a:ea typeface="Roboto" panose="02000000000000000000" pitchFamily="2" charset="0"/>
                <a:cs typeface="Roboto" panose="02000000000000000000" pitchFamily="2" charset="0"/>
              </a:rPr>
              <a:t>código 8703.90.00,</a:t>
            </a:r>
            <a:r>
              <a:rPr lang="pt-BR" baseline="0" dirty="0">
                <a:latin typeface="Abadi Extra Light" panose="020B0204020104020204" pitchFamily="34" charset="0"/>
              </a:rPr>
              <a:t> assim reduz de 35% para 0% o Imposto e Importação (II) </a:t>
            </a:r>
            <a:r>
              <a:rPr lang="pt-BR" sz="1200" dirty="0">
                <a:latin typeface="Roboto" panose="02000000000000000000" pitchFamily="2" charset="0"/>
                <a:ea typeface="Roboto" panose="02000000000000000000" pitchFamily="2" charset="0"/>
                <a:cs typeface="Roboto" panose="02000000000000000000" pitchFamily="2" charset="0"/>
              </a:rPr>
              <a:t>para carros elétricos e movidos a células de combustível.</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dirty="0">
              <a:latin typeface="Roboto" panose="02000000000000000000" pitchFamily="2" charset="0"/>
              <a:ea typeface="Roboto"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dirty="0">
                <a:latin typeface="Roboto" panose="02000000000000000000" pitchFamily="2" charset="0"/>
                <a:ea typeface="Roboto" panose="02000000000000000000" pitchFamily="2" charset="0"/>
                <a:cs typeface="Roboto" panose="02000000000000000000" pitchFamily="2" charset="0"/>
              </a:rPr>
              <a:t>Como </a:t>
            </a:r>
            <a:r>
              <a:rPr lang="pt-BR" sz="1200" dirty="0" err="1">
                <a:latin typeface="Roboto" panose="02000000000000000000" pitchFamily="2" charset="0"/>
                <a:ea typeface="Roboto" panose="02000000000000000000" pitchFamily="2" charset="0"/>
                <a:cs typeface="Roboto" panose="02000000000000000000" pitchFamily="2" charset="0"/>
              </a:rPr>
              <a:t>pré</a:t>
            </a:r>
            <a:r>
              <a:rPr lang="pt-BR" sz="1200" dirty="0">
                <a:latin typeface="Roboto" panose="02000000000000000000" pitchFamily="2" charset="0"/>
                <a:ea typeface="Roboto" panose="02000000000000000000" pitchFamily="2" charset="0"/>
                <a:cs typeface="Roboto" panose="02000000000000000000" pitchFamily="2" charset="0"/>
              </a:rPr>
              <a:t> requisito para</a:t>
            </a:r>
            <a:r>
              <a:rPr lang="pt-BR" sz="1200" baseline="0" dirty="0">
                <a:latin typeface="Roboto" panose="02000000000000000000" pitchFamily="2" charset="0"/>
                <a:ea typeface="Roboto" panose="02000000000000000000" pitchFamily="2" charset="0"/>
                <a:cs typeface="Roboto" panose="02000000000000000000" pitchFamily="2" charset="0"/>
              </a:rPr>
              <a:t> usufruir do beneficio, o veículo precisa contar com </a:t>
            </a:r>
            <a:r>
              <a:rPr lang="pt-BR" sz="1200" dirty="0">
                <a:latin typeface="Roboto" panose="02000000000000000000" pitchFamily="2" charset="0"/>
                <a:ea typeface="Roboto" panose="02000000000000000000" pitchFamily="2" charset="0"/>
                <a:cs typeface="Roboto" panose="02000000000000000000" pitchFamily="2" charset="0"/>
              </a:rPr>
              <a:t>autonomia de pelo menos 80 quilômetros considerando uma única carga. </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dirty="0">
              <a:latin typeface="Roboto" panose="02000000000000000000" pitchFamily="2" charset="0"/>
              <a:ea typeface="Roboto"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dirty="0">
                <a:latin typeface="Roboto" panose="02000000000000000000" pitchFamily="2" charset="0"/>
                <a:ea typeface="Roboto" panose="02000000000000000000" pitchFamily="2" charset="0"/>
                <a:cs typeface="Roboto" panose="02000000000000000000" pitchFamily="2" charset="0"/>
              </a:rPr>
              <a:t>Serão beneficiadas unidades importadas, desmontadas ou semidesmontadas.</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dirty="0">
                <a:latin typeface="Roboto" panose="02000000000000000000" pitchFamily="2" charset="0"/>
                <a:ea typeface="Roboto" panose="02000000000000000000" pitchFamily="2" charset="0"/>
                <a:cs typeface="Roboto" panose="02000000000000000000" pitchFamily="2" charset="0"/>
              </a:rPr>
              <a:t>Além disso, os modelos híbridos, que trabalham com propulsor elétrico aliado a outro tradicional a combustão, continuarão com alíquota entre zero e 7%, dependendo da cilindrada e da eficiência energética. Os modelos híbridos com incentivo fiscal podem levar até 6 pessoas e não podem ultrapassar 3.0 litros do motor a combustão.</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Camex n° 97/2015</a:t>
            </a:r>
            <a:r>
              <a:rPr lang="pt-BR" baseline="0" dirty="0">
                <a:latin typeface="Abadi Extra Light" panose="020B0204020104020204" pitchFamily="34" charset="0"/>
              </a:rPr>
              <a:t> (</a:t>
            </a:r>
            <a:r>
              <a:rPr lang="pt-BR" dirty="0">
                <a:latin typeface="Abadi Extra Light" panose="020B0204020104020204" pitchFamily="34" charset="0"/>
              </a:rPr>
              <a:t>http://www.camex.gov.br/</a:t>
            </a:r>
            <a:r>
              <a:rPr lang="pt-BR" dirty="0" err="1">
                <a:latin typeface="Abadi Extra Light" panose="020B0204020104020204" pitchFamily="34" charset="0"/>
              </a:rPr>
              <a:t>resolucoes</a:t>
            </a:r>
            <a:r>
              <a:rPr lang="pt-BR" dirty="0">
                <a:latin typeface="Abadi Extra Light" panose="020B0204020104020204" pitchFamily="34" charset="0"/>
              </a:rPr>
              <a:t>-</a:t>
            </a:r>
            <a:r>
              <a:rPr lang="pt-BR" dirty="0" err="1">
                <a:latin typeface="Abadi Extra Light" panose="020B0204020104020204" pitchFamily="34" charset="0"/>
              </a:rPr>
              <a:t>camex</a:t>
            </a:r>
            <a:r>
              <a:rPr lang="pt-BR" dirty="0">
                <a:latin typeface="Abadi Extra Light" panose="020B0204020104020204" pitchFamily="34" charset="0"/>
              </a:rPr>
              <a:t>-e-outros-normativos/58-resolucoes-da-camex/1564-resolucao-n-97-de-26-de-outubro-de-2015)</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p:txBody>
      </p:sp>
    </p:spTree>
    <p:extLst>
      <p:ext uri="{BB962C8B-B14F-4D97-AF65-F5344CB8AC3E}">
        <p14:creationId xmlns:p14="http://schemas.microsoft.com/office/powerpoint/2010/main" val="472771743"/>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19515fe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19515fe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Iniciativas ESTADUAIS</a:t>
            </a:r>
            <a:endParaRPr lang="pt-BR" b="0"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O maior programa de incentivo a nível estadual</a:t>
            </a:r>
            <a:r>
              <a:rPr lang="pt-BR" baseline="0" dirty="0">
                <a:latin typeface="Abadi Extra Light" panose="020B0204020104020204" pitchFamily="34" charset="0"/>
              </a:rPr>
              <a:t> consiste na i</a:t>
            </a:r>
            <a:r>
              <a:rPr lang="pt-BR" dirty="0">
                <a:latin typeface="Abadi Extra Light" panose="020B0204020104020204" pitchFamily="34" charset="0"/>
              </a:rPr>
              <a:t>senção ou alíquota diferenciada de IPVA para veículos elétricos e híbridos. </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Atualmente</a:t>
            </a:r>
            <a:r>
              <a:rPr lang="pt-BR" baseline="0" dirty="0">
                <a:latin typeface="Abadi Extra Light" panose="020B0204020104020204" pitchFamily="34" charset="0"/>
              </a:rPr>
              <a:t> a medida é adotada por oito estados de forma totalitária, com isenção do IPVA, sendo: </a:t>
            </a:r>
            <a:r>
              <a:rPr lang="pt-BR" dirty="0">
                <a:latin typeface="Abadi Extra Light" panose="020B0204020104020204" pitchFamily="34" charset="0"/>
              </a:rPr>
              <a:t>Maranhão, Piauí, Ceará, Rio Grande do Norte, Pernambuco, Sergipe, Rio Grande do Sul e Paraná.</a:t>
            </a:r>
            <a:r>
              <a:rPr lang="pt-BR" baseline="0" dirty="0">
                <a:latin typeface="Abadi Extra Light" panose="020B0204020104020204" pitchFamily="34" charset="0"/>
              </a:rPr>
              <a:t> Outros três estados adotam a tarifa diferenciada, sendo:  </a:t>
            </a:r>
            <a:r>
              <a:rPr lang="pt-BR" dirty="0">
                <a:latin typeface="Abadi Extra Light" panose="020B0204020104020204" pitchFamily="34" charset="0"/>
              </a:rPr>
              <a:t>São Paulo, Rio de Janeiro e Mato Grosso do Sul. O valor da alíquota em cada estado</a:t>
            </a:r>
            <a:r>
              <a:rPr lang="pt-BR" baseline="0" dirty="0">
                <a:latin typeface="Abadi Extra Light" panose="020B0204020104020204" pitchFamily="34" charset="0"/>
              </a:rPr>
              <a:t> varia, assim como seus critérios, mas no geral estão vinculados ao valor da compra do veículo e contam como tempo determinado para usufruir do benefício.</a:t>
            </a: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medida tem como objetivo estimular a utilização de veículos que não agridam o meio ambiente (elétricos) através da redução da carga tributária. </a:t>
            </a: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Em São Paulo, a medida adota</a:t>
            </a:r>
            <a:r>
              <a:rPr lang="pt-BR" baseline="0" dirty="0">
                <a:latin typeface="Abadi Extra Light" panose="020B0204020104020204" pitchFamily="34" charset="0"/>
              </a:rPr>
              <a:t> segue os seguintes critérios: </a:t>
            </a:r>
          </a:p>
          <a:p>
            <a:pPr marL="628650" marR="0" lvl="1" indent="-171450" algn="just" defTabSz="914400" rtl="0" eaLnBrk="1" fontAlgn="auto" latinLnBrk="0" hangingPunct="1">
              <a:lnSpc>
                <a:spcPct val="100000"/>
              </a:lnSpc>
              <a:spcBef>
                <a:spcPts val="0"/>
              </a:spcBef>
              <a:spcAft>
                <a:spcPts val="0"/>
              </a:spcAft>
              <a:buClr>
                <a:srgbClr val="000000"/>
              </a:buClr>
              <a:buSzPts val="1100"/>
              <a:tabLst/>
              <a:defRPr/>
            </a:pPr>
            <a:r>
              <a:rPr lang="pt-BR" b="0" dirty="0">
                <a:latin typeface="Abadi Extra Light" panose="020B0204020104020204" pitchFamily="34" charset="0"/>
              </a:rPr>
              <a:t>4% para veículos a gasolina ou híbridos;</a:t>
            </a:r>
          </a:p>
          <a:p>
            <a:pPr marL="628650" lvl="1" indent="-171450" algn="just" rtl="0">
              <a:spcBef>
                <a:spcPts val="0"/>
              </a:spcBef>
              <a:spcAft>
                <a:spcPts val="0"/>
              </a:spcAft>
            </a:pPr>
            <a:r>
              <a:rPr lang="pt-BR" b="0" dirty="0">
                <a:latin typeface="Abadi Extra Light" panose="020B0204020104020204" pitchFamily="34" charset="0"/>
              </a:rPr>
              <a:t>3% para </a:t>
            </a:r>
            <a:r>
              <a:rPr lang="pt-BR" b="0" dirty="0" err="1">
                <a:latin typeface="Abadi Extra Light" panose="020B0204020104020204" pitchFamily="34" charset="0"/>
              </a:rPr>
              <a:t>VEs</a:t>
            </a:r>
            <a:r>
              <a:rPr lang="pt-BR" b="0" dirty="0">
                <a:latin typeface="Abadi Extra Light" panose="020B0204020104020204" pitchFamily="34" charset="0"/>
              </a:rPr>
              <a:t>, exclusivamente álcool, GNV ou híbridos entre si; e</a:t>
            </a:r>
          </a:p>
          <a:p>
            <a:pPr marL="628650" lvl="1" indent="-171450" algn="just" rtl="0">
              <a:spcBef>
                <a:spcPts val="0"/>
              </a:spcBef>
              <a:spcAft>
                <a:spcPts val="0"/>
              </a:spcAft>
            </a:pPr>
            <a:r>
              <a:rPr lang="pt-BR" b="0" dirty="0">
                <a:latin typeface="Abadi Extra Light" panose="020B0204020104020204" pitchFamily="34" charset="0"/>
              </a:rPr>
              <a:t>0% para ônibus transporte público e de fretamento contínuo.</a:t>
            </a:r>
          </a:p>
          <a:p>
            <a:pPr marL="0" lvl="0" indent="0" algn="just" rtl="0">
              <a:spcBef>
                <a:spcPts val="0"/>
              </a:spcBef>
              <a:spcAft>
                <a:spcPts val="0"/>
              </a:spcAft>
              <a:buNone/>
            </a:pPr>
            <a:endParaRPr lang="pt-BR" b="1"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No Rio de Janeiro,</a:t>
            </a:r>
            <a:r>
              <a:rPr lang="pt-BR" baseline="0" dirty="0">
                <a:latin typeface="Abadi Extra Light" panose="020B0204020104020204" pitchFamily="34" charset="0"/>
              </a:rPr>
              <a:t> </a:t>
            </a:r>
            <a:r>
              <a:rPr lang="pt-BR" dirty="0">
                <a:latin typeface="Abadi Extra Light" panose="020B0204020104020204" pitchFamily="34" charset="0"/>
              </a:rPr>
              <a:t>a medida adota</a:t>
            </a:r>
            <a:r>
              <a:rPr lang="pt-BR" baseline="0" dirty="0">
                <a:latin typeface="Abadi Extra Light" panose="020B0204020104020204" pitchFamily="34" charset="0"/>
              </a:rPr>
              <a:t> segue os seguintes critérios: </a:t>
            </a:r>
          </a:p>
          <a:p>
            <a:pPr marL="628650" lvl="1" indent="-171450" algn="just" rtl="0">
              <a:spcBef>
                <a:spcPts val="0"/>
              </a:spcBef>
              <a:spcAft>
                <a:spcPts val="0"/>
              </a:spcAft>
            </a:pPr>
            <a:r>
              <a:rPr lang="pt-BR" b="0" dirty="0">
                <a:latin typeface="Abadi Extra Light" panose="020B0204020104020204" pitchFamily="34" charset="0"/>
              </a:rPr>
              <a:t>4% veículos a gasolina ou </a:t>
            </a:r>
            <a:r>
              <a:rPr lang="pt-BR" b="0" dirty="0" err="1">
                <a:latin typeface="Abadi Extra Light" panose="020B0204020104020204" pitchFamily="34" charset="0"/>
              </a:rPr>
              <a:t>flex</a:t>
            </a:r>
            <a:r>
              <a:rPr lang="pt-BR" b="0" dirty="0">
                <a:latin typeface="Abadi Extra Light" panose="020B0204020104020204" pitchFamily="34" charset="0"/>
              </a:rPr>
              <a:t>;</a:t>
            </a:r>
            <a:endParaRPr lang="pt-BR" b="1" dirty="0">
              <a:latin typeface="Abadi Extra Light" panose="020B0204020104020204" pitchFamily="34" charset="0"/>
            </a:endParaRPr>
          </a:p>
          <a:p>
            <a:pPr marL="628650" lvl="1" indent="-171450" algn="just" rtl="0">
              <a:spcBef>
                <a:spcPts val="0"/>
              </a:spcBef>
              <a:spcAft>
                <a:spcPts val="0"/>
              </a:spcAft>
            </a:pPr>
            <a:r>
              <a:rPr lang="pt-BR" b="0" dirty="0">
                <a:latin typeface="Abadi Extra Light" panose="020B0204020104020204" pitchFamily="34" charset="0"/>
              </a:rPr>
              <a:t>0,5% </a:t>
            </a:r>
            <a:r>
              <a:rPr lang="pt-BR" b="0" dirty="0" err="1">
                <a:latin typeface="Abadi Extra Light" panose="020B0204020104020204" pitchFamily="34" charset="0"/>
              </a:rPr>
              <a:t>VEs</a:t>
            </a:r>
            <a:r>
              <a:rPr lang="pt-BR" b="0" dirty="0">
                <a:latin typeface="Abadi Extra Light" panose="020B0204020104020204" pitchFamily="34" charset="0"/>
              </a:rPr>
              <a:t> puros;</a:t>
            </a:r>
          </a:p>
          <a:p>
            <a:pPr marL="628650" lvl="1" indent="-171450" algn="just" rtl="0">
              <a:spcBef>
                <a:spcPts val="0"/>
              </a:spcBef>
              <a:spcAft>
                <a:spcPts val="0"/>
              </a:spcAft>
            </a:pPr>
            <a:r>
              <a:rPr lang="pt-BR" b="0" dirty="0">
                <a:latin typeface="Abadi Extra Light" panose="020B0204020104020204" pitchFamily="34" charset="0"/>
              </a:rPr>
              <a:t>1,5% híbridos; e</a:t>
            </a:r>
          </a:p>
          <a:p>
            <a:pPr marL="628650" lvl="1" indent="-171450" algn="just" rtl="0">
              <a:spcBef>
                <a:spcPts val="0"/>
              </a:spcBef>
              <a:spcAft>
                <a:spcPts val="0"/>
              </a:spcAft>
            </a:pPr>
            <a:r>
              <a:rPr lang="pt-BR" b="0" dirty="0">
                <a:latin typeface="Abadi Extra Light" panose="020B0204020104020204" pitchFamily="34" charset="0"/>
              </a:rPr>
              <a:t>2% somente álcool.</a:t>
            </a:r>
          </a:p>
          <a:p>
            <a:pPr marL="0" lvl="0" indent="0" algn="just" rtl="0">
              <a:spcBef>
                <a:spcPts val="0"/>
              </a:spcBef>
              <a:spcAft>
                <a:spcPts val="0"/>
              </a:spcAft>
              <a:buNone/>
            </a:pPr>
            <a:endParaRPr lang="pt-BR" b="0"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aseline="0" dirty="0">
              <a:latin typeface="Abadi Extra Light" panose="020B0204020104020204" pitchFamily="34" charset="0"/>
              <a:ea typeface="Segoe UI" panose="020B0502040204020203" pitchFamily="34" charset="0"/>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lvl="0" indent="0" algn="just" rtl="0">
              <a:spcBef>
                <a:spcPts val="0"/>
              </a:spcBef>
              <a:spcAft>
                <a:spcPts val="0"/>
              </a:spcAft>
              <a:buNone/>
            </a:pPr>
            <a:r>
              <a:rPr lang="pt-BR" b="0" dirty="0" err="1">
                <a:latin typeface="Abadi Extra Light" panose="020B0204020104020204" pitchFamily="34" charset="0"/>
              </a:rPr>
              <a:t>Promobe</a:t>
            </a:r>
            <a:r>
              <a:rPr lang="pt-BR" b="0" dirty="0">
                <a:latin typeface="Abadi Extra Light" panose="020B0204020104020204" pitchFamily="34" charset="0"/>
              </a:rPr>
              <a:t> (http://www.mdic.gov.br/</a:t>
            </a:r>
            <a:r>
              <a:rPr lang="pt-BR" b="0" dirty="0" err="1">
                <a:latin typeface="Abadi Extra Light" panose="020B0204020104020204" pitchFamily="34" charset="0"/>
              </a:rPr>
              <a:t>images</a:t>
            </a:r>
            <a:r>
              <a:rPr lang="pt-BR" b="0" dirty="0">
                <a:latin typeface="Abadi Extra Light" panose="020B0204020104020204" pitchFamily="34" charset="0"/>
              </a:rPr>
              <a:t>/REPOSITORIO/</a:t>
            </a:r>
            <a:r>
              <a:rPr lang="pt-BR" b="0" dirty="0" err="1">
                <a:latin typeface="Abadi Extra Light" panose="020B0204020104020204" pitchFamily="34" charset="0"/>
              </a:rPr>
              <a:t>sdci</a:t>
            </a:r>
            <a:r>
              <a:rPr lang="pt-BR" b="0" dirty="0">
                <a:latin typeface="Abadi Extra Light" panose="020B0204020104020204" pitchFamily="34" charset="0"/>
              </a:rPr>
              <a:t>/promob-e-sistematizacao-de-iniciativas-de-mobilidade-eletrica-no-brasil-2019.pdf)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0" dirty="0">
              <a:latin typeface="Abadi Extra Light" panose="020B0204020104020204" pitchFamily="34" charset="0"/>
            </a:endParaRPr>
          </a:p>
        </p:txBody>
      </p:sp>
    </p:spTree>
    <p:extLst>
      <p:ext uri="{BB962C8B-B14F-4D97-AF65-F5344CB8AC3E}">
        <p14:creationId xmlns:p14="http://schemas.microsoft.com/office/powerpoint/2010/main" val="368815515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Iniciativas Municipais</a:t>
            </a:r>
            <a:endParaRPr lang="pt-BR" b="0" dirty="0">
              <a:latin typeface="Abadi Extra Light" panose="020B0204020104020204" pitchFamily="34" charset="0"/>
            </a:endParaRPr>
          </a:p>
          <a:p>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São</a:t>
            </a:r>
            <a:r>
              <a:rPr lang="pt-BR" baseline="0" dirty="0">
                <a:latin typeface="Abadi Extra Light" panose="020B0204020104020204" pitchFamily="34" charset="0"/>
              </a:rPr>
              <a:t> Paulo conta, desde 1997, com o ambiente de rodízio de veículos determinado por placas, a fim de conservar o ambiente ecologicamente equilibrado e a saúde dos cidadãos. O sistema foi introduzido pela Lei Municipal nº </a:t>
            </a:r>
            <a:r>
              <a:rPr lang="pt-BR" dirty="0">
                <a:latin typeface="Abadi Extra Light" panose="020B0204020104020204" pitchFamily="34" charset="0"/>
              </a:rPr>
              <a:t>12.490 e desde 2015, no entanto, isenta </a:t>
            </a:r>
            <a:r>
              <a:rPr lang="pt-BR" baseline="0" dirty="0">
                <a:latin typeface="Abadi Extra Light" panose="020B0204020104020204" pitchFamily="34" charset="0"/>
              </a:rPr>
              <a:t>híbridos e elétricos do rodízio municipal. </a:t>
            </a:r>
          </a:p>
          <a:p>
            <a:pPr marL="158750" indent="0">
              <a:buNone/>
            </a:pPr>
            <a:endParaRPr lang="pt-BR" baseline="0"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Site oficial de São</a:t>
            </a:r>
            <a:r>
              <a:rPr lang="pt-BR" baseline="0" dirty="0">
                <a:latin typeface="Abadi Extra Light" panose="020B0204020104020204" pitchFamily="34" charset="0"/>
              </a:rPr>
              <a:t> Paulo (</a:t>
            </a:r>
            <a:r>
              <a:rPr lang="pt-BR" dirty="0">
                <a:latin typeface="Abadi Extra Light" panose="020B0204020104020204" pitchFamily="34" charset="0"/>
              </a:rPr>
              <a:t>https://www.prefeitura.sp.gov.br/cidade/secretarias/transportes/</a:t>
            </a:r>
            <a:r>
              <a:rPr lang="pt-BR" dirty="0" err="1">
                <a:latin typeface="Abadi Extra Light" panose="020B0204020104020204" pitchFamily="34" charset="0"/>
              </a:rPr>
              <a:t>autorizacoes_especiais</a:t>
            </a:r>
            <a:r>
              <a:rPr lang="pt-BR" dirty="0">
                <a:latin typeface="Abadi Extra Light" panose="020B0204020104020204" pitchFamily="34" charset="0"/>
              </a:rPr>
              <a:t>/</a:t>
            </a:r>
            <a:r>
              <a:rPr lang="pt-BR" dirty="0" err="1">
                <a:latin typeface="Abadi Extra Light" panose="020B0204020104020204" pitchFamily="34" charset="0"/>
              </a:rPr>
              <a:t>isencao_de_rodizio</a:t>
            </a:r>
            <a:r>
              <a:rPr lang="pt-BR" dirty="0">
                <a:latin typeface="Abadi Extra Light" panose="020B0204020104020204" pitchFamily="34" charset="0"/>
              </a:rPr>
              <a:t>/</a:t>
            </a:r>
            <a:r>
              <a:rPr lang="pt-BR" dirty="0" err="1">
                <a:latin typeface="Abadi Extra Light" panose="020B0204020104020204" pitchFamily="34" charset="0"/>
              </a:rPr>
              <a:t>index.php?p</a:t>
            </a:r>
            <a:r>
              <a:rPr lang="pt-BR" dirty="0">
                <a:latin typeface="Abadi Extra Light" panose="020B0204020104020204" pitchFamily="34" charset="0"/>
              </a:rPr>
              <a:t>=3921)</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66157282"/>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Iniciativas MUNICIPAIS</a:t>
            </a:r>
          </a:p>
          <a:p>
            <a:pPr marL="615950" lvl="1" indent="0">
              <a:buNone/>
            </a:pPr>
            <a:endParaRPr lang="pt-BR" sz="11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lvl="0" indent="0" algn="just">
              <a:buNone/>
            </a:pPr>
            <a:r>
              <a:rPr lang="pt-BR" sz="1100" b="0" cap="none" baseline="0" dirty="0">
                <a:solidFill>
                  <a:schemeClr val="accent1">
                    <a:lumMod val="50000"/>
                  </a:schemeClr>
                </a:solidFill>
                <a:latin typeface="Abadi Extra Light" panose="020B0204020104020204" pitchFamily="34" charset="0"/>
                <a:cs typeface="Segoe UI" panose="020B0502040204020203" pitchFamily="34" charset="0"/>
              </a:rPr>
              <a:t>A cidade de Curitiba, no Paraná, oferece alguns medidas de incentivos ao uso de veículos elétricos, entre elas há a Lei Municipal nº14.826 de 2016, que visa estimular o uso deste tipo de automóvel. Como incentivo, oferece desoneração tributária, </a:t>
            </a:r>
            <a:r>
              <a:rPr lang="pt-BR" dirty="0">
                <a:latin typeface="Abadi Extra Light" panose="020B0204020104020204" pitchFamily="34" charset="0"/>
              </a:rPr>
              <a:t>vagas preferenciais de estacionamento e instalação de estações de recarga de </a:t>
            </a:r>
            <a:r>
              <a:rPr lang="pt-BR" dirty="0" err="1">
                <a:latin typeface="Abadi Extra Light" panose="020B0204020104020204" pitchFamily="34" charset="0"/>
              </a:rPr>
              <a:t>VEs</a:t>
            </a:r>
            <a:r>
              <a:rPr lang="pt-BR" dirty="0">
                <a:latin typeface="Abadi Extra Light" panose="020B0204020104020204" pitchFamily="34" charset="0"/>
              </a:rPr>
              <a:t> em locais públicos gratuitamente. Esses benefícios ficam restritos a veículos leves e pesados com valores de nota fiscal inferiores a, respectivamente, R$ 150.000.00 e R$ 500.000,00.</a:t>
            </a:r>
          </a:p>
          <a:p>
            <a:pPr marL="158750" lvl="0" indent="0" algn="just">
              <a:buNone/>
            </a:pPr>
            <a:endParaRPr lang="pt-BR" dirty="0">
              <a:latin typeface="Abadi Extra Light" panose="020B0204020104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0" lvl="0" indent="0" algn="just" rtl="0">
              <a:spcBef>
                <a:spcPts val="0"/>
              </a:spcBef>
              <a:spcAft>
                <a:spcPts val="0"/>
              </a:spcAft>
              <a:buNone/>
            </a:pPr>
            <a:r>
              <a:rPr lang="pt-BR" b="0" dirty="0" err="1">
                <a:latin typeface="Abadi Extra Light" panose="020B0204020104020204" pitchFamily="34" charset="0"/>
              </a:rPr>
              <a:t>Promobe</a:t>
            </a:r>
            <a:r>
              <a:rPr lang="pt-BR" b="0" baseline="0" dirty="0">
                <a:latin typeface="Abadi Extra Light" panose="020B0204020104020204" pitchFamily="34" charset="0"/>
              </a:rPr>
              <a:t> (</a:t>
            </a:r>
            <a:r>
              <a:rPr lang="pt-BR" b="0" dirty="0">
                <a:latin typeface="Abadi Extra Light" panose="020B0204020104020204" pitchFamily="34" charset="0"/>
              </a:rPr>
              <a:t>http://www.mdic.gov.br/</a:t>
            </a:r>
            <a:r>
              <a:rPr lang="pt-BR" b="0" dirty="0" err="1">
                <a:latin typeface="Abadi Extra Light" panose="020B0204020104020204" pitchFamily="34" charset="0"/>
              </a:rPr>
              <a:t>images</a:t>
            </a:r>
            <a:r>
              <a:rPr lang="pt-BR" b="0" dirty="0">
                <a:latin typeface="Abadi Extra Light" panose="020B0204020104020204" pitchFamily="34" charset="0"/>
              </a:rPr>
              <a:t>/REPOSITORIO/</a:t>
            </a:r>
            <a:r>
              <a:rPr lang="pt-BR" b="0" dirty="0" err="1">
                <a:latin typeface="Abadi Extra Light" panose="020B0204020104020204" pitchFamily="34" charset="0"/>
              </a:rPr>
              <a:t>sdci</a:t>
            </a:r>
            <a:r>
              <a:rPr lang="pt-BR" b="0" dirty="0">
                <a:latin typeface="Abadi Extra Light" panose="020B0204020104020204" pitchFamily="34" charset="0"/>
              </a:rPr>
              <a:t>/promob-e-sistematizacao-de-iniciativas-de-mobilidade-eletrica-no-brasil-2019.pdf)</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940095252"/>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Resumo das Ações Nacionais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Com o levantamento dos incentivos existentes no Brasil é possível traçar algumas conclusões e visualizar recomendações.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ea typeface="Yu Mincho"/>
                <a:cs typeface="Segoe UI" panose="020B0502040204020203" pitchFamily="34" charset="0"/>
              </a:rPr>
              <a:t>Em nível federal, a</a:t>
            </a:r>
            <a:r>
              <a:rPr lang="pt-BR" dirty="0">
                <a:latin typeface="Abadi Extra Light" panose="020B0204020104020204" pitchFamily="34" charset="0"/>
              </a:rPr>
              <a:t> redução do Imposto de Importação (II) é uma ação importante para aproximar os preços de veículos elétricos/híbridos e veículos similares à combustão.</a:t>
            </a:r>
            <a:r>
              <a:rPr lang="pt-BR" baseline="0" dirty="0">
                <a:latin typeface="Abadi Extra Light" panose="020B0204020104020204" pitchFamily="34" charset="0"/>
              </a:rPr>
              <a:t> Embora </a:t>
            </a:r>
            <a:r>
              <a:rPr lang="pt-BR" dirty="0">
                <a:latin typeface="Abadi Extra Light" panose="020B0204020104020204" pitchFamily="34" charset="0"/>
              </a:rPr>
              <a:t>o formato através da LETEC permita retificação,</a:t>
            </a:r>
            <a:r>
              <a:rPr lang="pt-BR" baseline="0" dirty="0">
                <a:latin typeface="Abadi Extra Light" panose="020B0204020104020204" pitchFamily="34" charset="0"/>
              </a:rPr>
              <a:t> gerando </a:t>
            </a:r>
            <a:r>
              <a:rPr lang="pt-BR" dirty="0">
                <a:latin typeface="Abadi Extra Light" panose="020B0204020104020204" pitchFamily="34" charset="0"/>
              </a:rPr>
              <a:t>um grau de imprevisibilidade,</a:t>
            </a:r>
            <a:r>
              <a:rPr lang="pt-BR" baseline="0" dirty="0">
                <a:latin typeface="Abadi Extra Light" panose="020B0204020104020204" pitchFamily="34" charset="0"/>
              </a:rPr>
              <a:t> espera-se que a medida seja mantida ou então conte com a inclusão de alíquotas diferenciadas na Tarifa Externa Comum (TEC).</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A redução ou equiparação do IPI trouxe correção das distorções da atual tabela de incidência do imposto,</a:t>
            </a:r>
            <a:r>
              <a:rPr lang="pt-BR" baseline="0" dirty="0">
                <a:latin typeface="Abadi Extra Light" panose="020B0204020104020204" pitchFamily="34" charset="0"/>
              </a:rPr>
              <a:t> mas espera-se que faixas iniciais diferenciadas sejam determinadas na medida, tornando-a efetivamente atrativa.</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Sugere-se ainda benefícios diretos para áreas de engenharia e P&amp;D para as montadores de veículos elétricos no país.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Em nível estadual, a única medida encontrada diz respeito ao IPVA isento de forma totalitária ou parcial em 11 estados brasileiros. Essa isenção, na maioria dos estados, conta com limitadores relacionados ao preço do veículo, que poderiam ser retirados visando maior aderência.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Sugere-se ainda benefícios vinculados a isenção de ICMS.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Em nível municipal, sugere-se a redução dos tributos locais para empresas que contem com frotas totais ou parciais com veículos elétricos e híbridos.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Audiência Pública: </a:t>
            </a:r>
            <a:r>
              <a:rPr lang="pt-BR" baseline="0" dirty="0" err="1">
                <a:latin typeface="Abadi Extra Light" panose="020B0204020104020204" pitchFamily="34" charset="0"/>
              </a:rPr>
              <a:t>Eletromobilidade</a:t>
            </a:r>
            <a:r>
              <a:rPr lang="pt-BR" baseline="0" dirty="0">
                <a:latin typeface="Abadi Extra Light" panose="020B0204020104020204" pitchFamily="34" charset="0"/>
              </a:rPr>
              <a:t> no Brasil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cvt</a:t>
            </a:r>
            <a:r>
              <a:rPr lang="pt-BR" dirty="0">
                <a:latin typeface="Abadi Extra Light" panose="020B0204020104020204" pitchFamily="34" charset="0"/>
              </a:rPr>
              <a:t>/</a:t>
            </a:r>
            <a:r>
              <a:rPr lang="pt-BR" dirty="0" err="1">
                <a:latin typeface="Abadi Extra Light" panose="020B0204020104020204" pitchFamily="34" charset="0"/>
              </a:rPr>
              <a:t>audiencias</a:t>
            </a:r>
            <a:r>
              <a:rPr lang="pt-BR" dirty="0">
                <a:latin typeface="Abadi Extra Light" panose="020B0204020104020204" pitchFamily="34" charset="0"/>
              </a:rPr>
              <a:t>-publicas/audiencias-publicas-2018/arquivos-de-eventos/ap-04-07.18/</a:t>
            </a:r>
            <a:r>
              <a:rPr lang="pt-BR" dirty="0" err="1">
                <a:latin typeface="Abadi Extra Light" panose="020B0204020104020204" pitchFamily="34" charset="0"/>
              </a:rPr>
              <a:t>anfavea</a:t>
            </a:r>
            <a:r>
              <a:rPr lang="pt-BR" dirty="0">
                <a:latin typeface="Abadi Extra Light" panose="020B0204020104020204" pitchFamily="34" charset="0"/>
              </a:rPr>
              <a:t>)</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826481321"/>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lgn="just">
              <a:buNone/>
            </a:pPr>
            <a:r>
              <a:rPr lang="pt-BR" sz="1200" b="0" i="0" u="none" strike="noStrike" cap="none" dirty="0">
                <a:solidFill>
                  <a:srgbClr val="000000"/>
                </a:solidFill>
                <a:effectLst/>
                <a:latin typeface="Arial"/>
                <a:ea typeface="Arial"/>
                <a:cs typeface="Arial"/>
                <a:sym typeface="Arial"/>
              </a:rPr>
              <a:t>A Noruega é líder global em </a:t>
            </a:r>
            <a:r>
              <a:rPr lang="pt-BR" sz="1200" b="0" i="0" u="none" strike="noStrike" cap="none" dirty="0" err="1">
                <a:solidFill>
                  <a:srgbClr val="000000"/>
                </a:solidFill>
                <a:effectLst/>
                <a:latin typeface="Arial"/>
                <a:ea typeface="Arial"/>
                <a:cs typeface="Arial"/>
                <a:sym typeface="Arial"/>
              </a:rPr>
              <a:t>eletromobilidade</a:t>
            </a:r>
            <a:r>
              <a:rPr lang="pt-BR" sz="1200" b="0" i="0" u="none" strike="noStrike" cap="none" dirty="0">
                <a:solidFill>
                  <a:srgbClr val="000000"/>
                </a:solidFill>
                <a:effectLst/>
                <a:latin typeface="Arial"/>
                <a:ea typeface="Arial"/>
                <a:cs typeface="Arial"/>
                <a:sym typeface="Arial"/>
              </a:rPr>
              <a:t>. O</a:t>
            </a:r>
            <a:r>
              <a:rPr lang="pt-BR" sz="1200" b="0" i="0" u="none" strike="noStrike" cap="none" baseline="0" dirty="0">
                <a:solidFill>
                  <a:srgbClr val="000000"/>
                </a:solidFill>
                <a:effectLst/>
                <a:latin typeface="Arial"/>
                <a:ea typeface="Arial"/>
                <a:cs typeface="Arial"/>
                <a:sym typeface="Arial"/>
              </a:rPr>
              <a:t> país se mostra </a:t>
            </a:r>
            <a:r>
              <a:rPr lang="pt-BR" sz="1200" b="0" i="0" u="none" strike="noStrike" cap="none" dirty="0">
                <a:solidFill>
                  <a:srgbClr val="000000"/>
                </a:solidFill>
                <a:effectLst/>
                <a:latin typeface="Arial"/>
                <a:ea typeface="Arial"/>
                <a:cs typeface="Arial"/>
                <a:sym typeface="Arial"/>
              </a:rPr>
              <a:t>bem-sucedido devido a um pacote substancial de incentivos desenvolvido para promover veículos de emissão zero no mercado, que foram introduzidos gradualmente desde o início dos anos 1990. Além disso, o parlamento norueguês concordou com uma meta até 2025 para todos os novos carros de passageiros e comerciais com zero ou baixas emissões (elétricos ou hidrogênio).</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A Noruega também conta com a menor tarifa de eletricidade (0,15 EUR / kWh) e os preços de gasolina mais altos entre os diversos</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países.  Além disso, vale mencionar que cerca de 96% dos proprietários de carros elétricos na Noruega têm acesso a uma estação de carregamento em sua própria casa ou apartamento.</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Atualmente, a Noruega permite a instalação de pontos de carregamento em edifícios existentes sem o consentimento do conselho da unidade habitacional. Muitos novos edifícios de apartamentos já oferecem pontos de recarga para todas as vagas de estacionamento, mesmo sem mandatos regulamentares, pois a disponibilidade de um ponto de recarga aumenta o valor da garagem.</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No</a:t>
            </a:r>
            <a:r>
              <a:rPr lang="pt-BR" sz="1200" b="0" i="0" u="none" strike="noStrike" cap="none" baseline="0" dirty="0">
                <a:solidFill>
                  <a:srgbClr val="000000"/>
                </a:solidFill>
                <a:effectLst/>
                <a:latin typeface="Arial"/>
                <a:ea typeface="Arial"/>
                <a:cs typeface="Arial"/>
                <a:sym typeface="Arial"/>
              </a:rPr>
              <a:t> quadro apresentado</a:t>
            </a:r>
            <a:r>
              <a:rPr lang="pt-BR" sz="1200" b="0" i="0" u="none" strike="noStrike" cap="none" dirty="0">
                <a:solidFill>
                  <a:srgbClr val="000000"/>
                </a:solidFill>
                <a:effectLst/>
                <a:latin typeface="Arial"/>
                <a:ea typeface="Arial"/>
                <a:cs typeface="Arial"/>
                <a:sym typeface="Arial"/>
              </a:rPr>
              <a:t>, encontram-se informações sobre os incentivos e políticas aplicadas no</a:t>
            </a:r>
            <a:r>
              <a:rPr lang="pt-BR" sz="1200" b="0" i="0" u="none" strike="noStrike" cap="none" baseline="0" dirty="0">
                <a:solidFill>
                  <a:srgbClr val="000000"/>
                </a:solidFill>
                <a:effectLst/>
                <a:latin typeface="Arial"/>
                <a:ea typeface="Arial"/>
                <a:cs typeface="Arial"/>
                <a:sym typeface="Arial"/>
              </a:rPr>
              <a:t> país direcionadas ao consumidor, vinculadas a incentivos locais, cobranças relativas as infraestruturas e ainda políticas complementares. </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Mondaq</a:t>
            </a:r>
            <a:r>
              <a:rPr lang="pt-BR" sz="1200" b="0" i="0" u="none" strike="noStrike" cap="none" dirty="0">
                <a:solidFill>
                  <a:srgbClr val="000000"/>
                </a:solidFill>
                <a:effectLst/>
                <a:latin typeface="Arial"/>
                <a:ea typeface="Arial"/>
                <a:cs typeface="Arial"/>
                <a:sym typeface="Arial"/>
              </a:rPr>
              <a:t> (https://www.mondaq.com/</a:t>
            </a:r>
            <a:r>
              <a:rPr lang="pt-BR" sz="1200" b="0" i="0" u="none" strike="noStrike" cap="none" dirty="0" err="1">
                <a:solidFill>
                  <a:srgbClr val="000000"/>
                </a:solidFill>
                <a:effectLst/>
                <a:latin typeface="Arial"/>
                <a:ea typeface="Arial"/>
                <a:cs typeface="Arial"/>
                <a:sym typeface="Arial"/>
              </a:rPr>
              <a:t>turkey</a:t>
            </a:r>
            <a:r>
              <a:rPr lang="pt-BR" sz="1200" b="0" i="0" u="none" strike="noStrike" cap="none" dirty="0">
                <a:solidFill>
                  <a:srgbClr val="000000"/>
                </a:solidFill>
                <a:effectLst/>
                <a:latin typeface="Arial"/>
                <a:ea typeface="Arial"/>
                <a:cs typeface="Arial"/>
                <a:sym typeface="Arial"/>
              </a:rPr>
              <a:t>/</a:t>
            </a:r>
            <a:r>
              <a:rPr lang="pt-BR" sz="1200" b="0" i="0" u="none" strike="noStrike" cap="none" dirty="0" err="1">
                <a:solidFill>
                  <a:srgbClr val="000000"/>
                </a:solidFill>
                <a:effectLst/>
                <a:latin typeface="Arial"/>
                <a:ea typeface="Arial"/>
                <a:cs typeface="Arial"/>
                <a:sym typeface="Arial"/>
              </a:rPr>
              <a:t>rail-road-cycling</a:t>
            </a:r>
            <a:r>
              <a:rPr lang="pt-BR" sz="1200" b="0" i="0" u="none" strike="noStrike" cap="none" dirty="0">
                <a:solidFill>
                  <a:srgbClr val="000000"/>
                </a:solidFill>
                <a:effectLst/>
                <a:latin typeface="Arial"/>
                <a:ea typeface="Arial"/>
                <a:cs typeface="Arial"/>
                <a:sym typeface="Arial"/>
              </a:rPr>
              <a:t>/904350/how-europe-promotes-electric-vehicles-a-brief-insight-on-best-practices-)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04342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3bc2e4154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3bc2e4154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ANOS 70/80</a:t>
            </a:r>
            <a:endParaRPr lang="pt-BR" sz="1000" b="1"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r>
              <a:rPr lang="pt-BR" sz="1000" dirty="0">
                <a:solidFill>
                  <a:srgbClr val="292929"/>
                </a:solidFill>
                <a:highlight>
                  <a:srgbClr val="FFFFFF"/>
                </a:highlight>
                <a:latin typeface="Roboto"/>
                <a:ea typeface="Roboto"/>
                <a:cs typeface="Roboto"/>
                <a:sym typeface="Roboto"/>
              </a:rPr>
              <a:t>O segundo momento — que vai de 1930 até o início dos anos 1990 — coincide com a era da formação e instauração de um monopólio público. Nele o governo verticalizou e integralizou as esferas de geração, transmissão e distribuição da produção do setor de energia. O intuito era fornecer as bases para o atendimento cada vez maior da demanda de energia das manufaturas e das municipalidades, abrindo e consolidando também as vias para o consumo doméstico e sua extensão. </a:t>
            </a:r>
          </a:p>
          <a:p>
            <a:pPr marL="0" lvl="0" indent="0" algn="l" rtl="0">
              <a:spcBef>
                <a:spcPts val="0"/>
              </a:spcBef>
              <a:spcAft>
                <a:spcPts val="0"/>
              </a:spcAft>
              <a:buNone/>
            </a:pPr>
            <a:endParaRPr lang="pt-B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r>
              <a:rPr lang="pt-BR" sz="1000" dirty="0">
                <a:solidFill>
                  <a:srgbClr val="292929"/>
                </a:solidFill>
                <a:highlight>
                  <a:srgbClr val="FFFFFF"/>
                </a:highlight>
                <a:latin typeface="Roboto"/>
                <a:ea typeface="Roboto"/>
                <a:cs typeface="Roboto"/>
                <a:sym typeface="Roboto"/>
              </a:rPr>
              <a:t>É nesse momento que se instaurou uma regulamentação baseada nos custos históricos efetivos (</a:t>
            </a:r>
            <a:r>
              <a:rPr lang="pt-BR" sz="1000" i="1" dirty="0" err="1">
                <a:solidFill>
                  <a:srgbClr val="292929"/>
                </a:solidFill>
                <a:highlight>
                  <a:srgbClr val="FFFFFF"/>
                </a:highlight>
                <a:latin typeface="Roboto"/>
                <a:ea typeface="Roboto"/>
                <a:cs typeface="Roboto"/>
                <a:sym typeface="Roboto"/>
              </a:rPr>
              <a:t>cost</a:t>
            </a:r>
            <a:r>
              <a:rPr lang="pt-BR" sz="1000" i="1" dirty="0">
                <a:solidFill>
                  <a:srgbClr val="292929"/>
                </a:solidFill>
                <a:highlight>
                  <a:srgbClr val="FFFFFF"/>
                </a:highlight>
                <a:latin typeface="Roboto"/>
                <a:ea typeface="Roboto"/>
                <a:cs typeface="Roboto"/>
                <a:sym typeface="Roboto"/>
              </a:rPr>
              <a:t> </a:t>
            </a:r>
            <a:r>
              <a:rPr lang="pt-BR" sz="1000" i="1" dirty="0" err="1">
                <a:solidFill>
                  <a:srgbClr val="292929"/>
                </a:solidFill>
                <a:highlight>
                  <a:srgbClr val="FFFFFF"/>
                </a:highlight>
                <a:latin typeface="Roboto"/>
                <a:ea typeface="Roboto"/>
                <a:cs typeface="Roboto"/>
                <a:sym typeface="Roboto"/>
              </a:rPr>
              <a:t>of</a:t>
            </a:r>
            <a:r>
              <a:rPr lang="pt-BR" sz="1000" i="1" dirty="0">
                <a:solidFill>
                  <a:srgbClr val="292929"/>
                </a:solidFill>
                <a:highlight>
                  <a:srgbClr val="FFFFFF"/>
                </a:highlight>
                <a:latin typeface="Roboto"/>
                <a:ea typeface="Roboto"/>
                <a:cs typeface="Roboto"/>
                <a:sym typeface="Roboto"/>
              </a:rPr>
              <a:t> </a:t>
            </a:r>
            <a:r>
              <a:rPr lang="pt-BR" sz="1000" i="1" dirty="0" err="1">
                <a:solidFill>
                  <a:srgbClr val="292929"/>
                </a:solidFill>
                <a:highlight>
                  <a:srgbClr val="FFFFFF"/>
                </a:highlight>
                <a:latin typeface="Roboto"/>
                <a:ea typeface="Roboto"/>
                <a:cs typeface="Roboto"/>
                <a:sym typeface="Roboto"/>
              </a:rPr>
              <a:t>service</a:t>
            </a:r>
            <a:r>
              <a:rPr lang="pt-BR" sz="1000" dirty="0">
                <a:solidFill>
                  <a:srgbClr val="292929"/>
                </a:solidFill>
                <a:highlight>
                  <a:srgbClr val="FFFFFF"/>
                </a:highlight>
                <a:latin typeface="Roboto"/>
                <a:ea typeface="Roboto"/>
                <a:cs typeface="Roboto"/>
                <a:sym typeface="Roboto"/>
              </a:rPr>
              <a:t>) e/ou na garantia de taxas de rendimento sobre investimento realizado (</a:t>
            </a:r>
            <a:r>
              <a:rPr lang="pt-BR" sz="1000" i="1" dirty="0">
                <a:solidFill>
                  <a:srgbClr val="292929"/>
                </a:solidFill>
                <a:highlight>
                  <a:srgbClr val="FFFFFF"/>
                </a:highlight>
                <a:latin typeface="Roboto"/>
                <a:ea typeface="Roboto"/>
                <a:cs typeface="Roboto"/>
                <a:sym typeface="Roboto"/>
              </a:rPr>
              <a:t>rate </a:t>
            </a:r>
            <a:r>
              <a:rPr lang="pt-BR" sz="1000" i="1" dirty="0" err="1">
                <a:solidFill>
                  <a:srgbClr val="292929"/>
                </a:solidFill>
                <a:highlight>
                  <a:srgbClr val="FFFFFF"/>
                </a:highlight>
                <a:latin typeface="Roboto"/>
                <a:ea typeface="Roboto"/>
                <a:cs typeface="Roboto"/>
                <a:sym typeface="Roboto"/>
              </a:rPr>
              <a:t>of</a:t>
            </a:r>
            <a:r>
              <a:rPr lang="pt-BR" sz="1000" i="1" dirty="0">
                <a:solidFill>
                  <a:srgbClr val="292929"/>
                </a:solidFill>
                <a:highlight>
                  <a:srgbClr val="FFFFFF"/>
                </a:highlight>
                <a:latin typeface="Roboto"/>
                <a:ea typeface="Roboto"/>
                <a:cs typeface="Roboto"/>
                <a:sym typeface="Roboto"/>
              </a:rPr>
              <a:t> </a:t>
            </a:r>
            <a:r>
              <a:rPr lang="pt-BR" sz="1000" i="1" dirty="0" err="1">
                <a:solidFill>
                  <a:srgbClr val="292929"/>
                </a:solidFill>
                <a:highlight>
                  <a:srgbClr val="FFFFFF"/>
                </a:highlight>
                <a:latin typeface="Roboto"/>
                <a:ea typeface="Roboto"/>
                <a:cs typeface="Roboto"/>
                <a:sym typeface="Roboto"/>
              </a:rPr>
              <a:t>return</a:t>
            </a:r>
            <a:r>
              <a:rPr lang="pt-BR" sz="1000" dirty="0">
                <a:solidFill>
                  <a:srgbClr val="292929"/>
                </a:solidFill>
                <a:highlight>
                  <a:srgbClr val="FFFFFF"/>
                </a:highlight>
                <a:latin typeface="Roboto"/>
                <a:ea typeface="Roboto"/>
                <a:cs typeface="Roboto"/>
                <a:sym typeface="Roboto"/>
              </a:rPr>
              <a:t>).</a:t>
            </a:r>
            <a:endParaRP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Clr>
                <a:schemeClr val="dk1"/>
              </a:buClr>
              <a:buSzPts val="1100"/>
              <a:buFont typeface="Arial"/>
              <a:buNone/>
            </a:pPr>
            <a:endPar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https://medium.com/mateus-bernardino-arquivos/breve-hist%C3%B3ria-do-setor-brasileiro-de-energia-64f6f4186e8d#:~:text=O%20in%C3%ADcio%20da%20explora%C3%A7%C3%A3o%20e,II%2C%20atual%20Central%20do%20Brasil</a:t>
            </a:r>
            <a:r>
              <a:rPr lang="pt-BR" sz="1000" dirty="0">
                <a:solidFill>
                  <a:schemeClr val="dk1"/>
                </a:solidFill>
                <a:latin typeface="Roboto"/>
                <a:ea typeface="Roboto"/>
                <a:cs typeface="Roboto"/>
                <a:sym typeface="Roboto"/>
              </a:rPr>
              <a:t>.</a:t>
            </a:r>
            <a:endParaRPr sz="1000" dirty="0">
              <a:solidFill>
                <a:srgbClr val="292929"/>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439590095"/>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lgn="just">
              <a:buNone/>
            </a:pPr>
            <a:r>
              <a:rPr lang="pt-BR" sz="1200" b="0" i="0" u="none" strike="noStrike" cap="none" dirty="0">
                <a:solidFill>
                  <a:srgbClr val="000000"/>
                </a:solidFill>
                <a:effectLst/>
                <a:latin typeface="Arial"/>
                <a:ea typeface="Arial"/>
                <a:cs typeface="Arial"/>
                <a:sym typeface="Arial"/>
              </a:rPr>
              <a:t>A Alemanha introduziu em junho de 2015</a:t>
            </a:r>
            <a:r>
              <a:rPr lang="pt-BR" sz="1200" b="0" i="0" u="none" strike="noStrike" cap="none" baseline="0" dirty="0">
                <a:solidFill>
                  <a:srgbClr val="000000"/>
                </a:solidFill>
                <a:effectLst/>
                <a:latin typeface="Arial"/>
                <a:ea typeface="Arial"/>
                <a:cs typeface="Arial"/>
                <a:sym typeface="Arial"/>
              </a:rPr>
              <a:t> o</a:t>
            </a:r>
            <a:r>
              <a:rPr lang="pt-BR" sz="1200" b="0" i="0" u="none" strike="noStrike" cap="none" dirty="0">
                <a:solidFill>
                  <a:srgbClr val="000000"/>
                </a:solidFill>
                <a:effectLst/>
                <a:latin typeface="Arial"/>
                <a:ea typeface="Arial"/>
                <a:cs typeface="Arial"/>
                <a:sym typeface="Arial"/>
              </a:rPr>
              <a:t>  Regulamento Federal de </a:t>
            </a:r>
            <a:r>
              <a:rPr lang="pt-BR" sz="1200" b="0" i="0" u="none" strike="noStrike" cap="none" dirty="0" err="1">
                <a:solidFill>
                  <a:srgbClr val="000000"/>
                </a:solidFill>
                <a:effectLst/>
                <a:latin typeface="Arial"/>
                <a:ea typeface="Arial"/>
                <a:cs typeface="Arial"/>
                <a:sym typeface="Arial"/>
              </a:rPr>
              <a:t>Eletromobilidade</a:t>
            </a:r>
            <a:r>
              <a:rPr lang="pt-BR" sz="1200" b="0" i="0"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Elektromobilitätsgesetz</a:t>
            </a:r>
            <a:r>
              <a:rPr lang="pt-BR" sz="1200" b="0" i="0" u="none" strike="noStrike" cap="none" dirty="0">
                <a:solidFill>
                  <a:srgbClr val="000000"/>
                </a:solidFill>
                <a:effectLst/>
                <a:latin typeface="Arial"/>
                <a:ea typeface="Arial"/>
                <a:cs typeface="Arial"/>
                <a:sym typeface="Arial"/>
              </a:rPr>
              <a:t>) como uma parte importante das políticas nacionais de energia e clima. Com a introdução deste regulamento, os municípios podem conceder privilégios especiais a veículos de baixas emissões, definidos como veículos que não excedam 50g CO</a:t>
            </a:r>
            <a:r>
              <a:rPr lang="pt-BR" sz="1200" b="0" i="0" u="none" strike="noStrike" cap="none" baseline="-25000" dirty="0">
                <a:solidFill>
                  <a:srgbClr val="000000"/>
                </a:solidFill>
                <a:effectLst/>
                <a:latin typeface="Arial"/>
                <a:ea typeface="Arial"/>
                <a:cs typeface="Arial"/>
                <a:sym typeface="Arial"/>
              </a:rPr>
              <a:t>2</a:t>
            </a:r>
            <a:r>
              <a:rPr lang="pt-BR" sz="1200" b="0" i="0" u="none" strike="noStrike" cap="none" dirty="0">
                <a:solidFill>
                  <a:srgbClr val="000000"/>
                </a:solidFill>
                <a:effectLst/>
                <a:latin typeface="Arial"/>
                <a:ea typeface="Arial"/>
                <a:cs typeface="Arial"/>
                <a:sym typeface="Arial"/>
              </a:rPr>
              <a:t> / km ou tenham um alcance elétrico de 40 km ou mais. Os privilégios especiais incluem estacionamento preferencial ou gratuito, acesso às faixas de ônibus e entrada em zonas de tráfego restrito. O regulamento permite ainda</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o uso desimpedido de veículos elétrico.</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O regulamento determina que os operadores dos pontos de recarga são obrigados a informar a autoridade com pelo menos 4 semanas de antecedência sobre a construção de uma nova estação de carregamento, e imediatamente após a entrada em funcionamento de uma nova estação de carregamento. Devem também comprovar o cumprimento dos requisitos técnicos, partilhando os respectivos documentos.</a:t>
            </a:r>
          </a:p>
          <a:p>
            <a:pPr marL="158750" indent="0" algn="just">
              <a:buNone/>
            </a:pPr>
            <a:endParaRPr lang="pt-BR" sz="1200" b="0" i="0" u="none" strike="noStrike" cap="none" baseline="0"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No</a:t>
            </a:r>
            <a:r>
              <a:rPr lang="pt-BR" sz="1200" b="0" i="0" u="none" strike="noStrike" cap="none" baseline="0" dirty="0">
                <a:solidFill>
                  <a:srgbClr val="000000"/>
                </a:solidFill>
                <a:effectLst/>
                <a:latin typeface="Arial"/>
                <a:ea typeface="Arial"/>
                <a:cs typeface="Arial"/>
                <a:sym typeface="Arial"/>
              </a:rPr>
              <a:t> quadro apresentado</a:t>
            </a:r>
            <a:r>
              <a:rPr lang="pt-BR" sz="1200" b="0" i="0" u="none" strike="noStrike" cap="none" dirty="0">
                <a:solidFill>
                  <a:srgbClr val="000000"/>
                </a:solidFill>
                <a:effectLst/>
                <a:latin typeface="Arial"/>
                <a:ea typeface="Arial"/>
                <a:cs typeface="Arial"/>
                <a:sym typeface="Arial"/>
              </a:rPr>
              <a:t>, encontram-se informações sobre os incentivos e políticas aplicadas no</a:t>
            </a:r>
            <a:r>
              <a:rPr lang="pt-BR" sz="1200" b="0" i="0" u="none" strike="noStrike" cap="none" baseline="0" dirty="0">
                <a:solidFill>
                  <a:srgbClr val="000000"/>
                </a:solidFill>
                <a:effectLst/>
                <a:latin typeface="Arial"/>
                <a:ea typeface="Arial"/>
                <a:cs typeface="Arial"/>
                <a:sym typeface="Arial"/>
              </a:rPr>
              <a:t> país direcionadas ao consumidor, vinculadas a incentivos locais, cobranças relativas as infraestruturas e ainda políticas complementares. </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Mondaq</a:t>
            </a:r>
            <a:r>
              <a:rPr lang="pt-BR" sz="1200" b="0" i="0" u="none" strike="noStrike" cap="none" dirty="0">
                <a:solidFill>
                  <a:srgbClr val="000000"/>
                </a:solidFill>
                <a:effectLst/>
                <a:latin typeface="Arial"/>
                <a:ea typeface="Arial"/>
                <a:cs typeface="Arial"/>
                <a:sym typeface="Arial"/>
              </a:rPr>
              <a:t> (https://www.mondaq.com/</a:t>
            </a:r>
            <a:r>
              <a:rPr lang="pt-BR" sz="1200" b="0" i="0" u="none" strike="noStrike" cap="none" dirty="0" err="1">
                <a:solidFill>
                  <a:srgbClr val="000000"/>
                </a:solidFill>
                <a:effectLst/>
                <a:latin typeface="Arial"/>
                <a:ea typeface="Arial"/>
                <a:cs typeface="Arial"/>
                <a:sym typeface="Arial"/>
              </a:rPr>
              <a:t>turkey</a:t>
            </a:r>
            <a:r>
              <a:rPr lang="pt-BR" sz="1200" b="0" i="0" u="none" strike="noStrike" cap="none" dirty="0">
                <a:solidFill>
                  <a:srgbClr val="000000"/>
                </a:solidFill>
                <a:effectLst/>
                <a:latin typeface="Arial"/>
                <a:ea typeface="Arial"/>
                <a:cs typeface="Arial"/>
                <a:sym typeface="Arial"/>
              </a:rPr>
              <a:t>/</a:t>
            </a:r>
            <a:r>
              <a:rPr lang="pt-BR" sz="1200" b="0" i="0" u="none" strike="noStrike" cap="none" dirty="0" err="1">
                <a:solidFill>
                  <a:srgbClr val="000000"/>
                </a:solidFill>
                <a:effectLst/>
                <a:latin typeface="Arial"/>
                <a:ea typeface="Arial"/>
                <a:cs typeface="Arial"/>
                <a:sym typeface="Arial"/>
              </a:rPr>
              <a:t>rail-road-cycling</a:t>
            </a:r>
            <a:r>
              <a:rPr lang="pt-BR" sz="1200" b="0" i="0" u="none" strike="noStrike" cap="none" dirty="0">
                <a:solidFill>
                  <a:srgbClr val="000000"/>
                </a:solidFill>
                <a:effectLst/>
                <a:latin typeface="Arial"/>
                <a:ea typeface="Arial"/>
                <a:cs typeface="Arial"/>
                <a:sym typeface="Arial"/>
              </a:rPr>
              <a:t>/904350/how-europe-promotes-electric-vehicles-a-brief-insight-on-best-practices-)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66735023"/>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lgn="just">
              <a:buNone/>
            </a:pPr>
            <a:r>
              <a:rPr lang="pt-BR" sz="1200" b="0" i="0" u="none" strike="noStrike" cap="none" dirty="0">
                <a:solidFill>
                  <a:srgbClr val="000000"/>
                </a:solidFill>
                <a:effectLst/>
                <a:latin typeface="Arial"/>
                <a:ea typeface="Arial"/>
                <a:cs typeface="Arial"/>
                <a:sym typeface="Arial"/>
              </a:rPr>
              <a:t>Os incentivos ao consumidor da Holanda e o amplo financiamento da infraestrutura de recarga resultaram no maior número de pontos de carregamento de acesso público na União Europeia e fizeram da Holanda um dos líderes globais em </a:t>
            </a:r>
            <a:r>
              <a:rPr lang="pt-BR" sz="1200" b="0" i="0" u="none" strike="noStrike" cap="none" dirty="0" err="1">
                <a:solidFill>
                  <a:srgbClr val="000000"/>
                </a:solidFill>
                <a:effectLst/>
                <a:latin typeface="Arial"/>
                <a:ea typeface="Arial"/>
                <a:cs typeface="Arial"/>
                <a:sym typeface="Arial"/>
              </a:rPr>
              <a:t>eletromobilidade</a:t>
            </a:r>
            <a:r>
              <a:rPr lang="pt-BR" sz="1200" b="0" i="0" u="none" strike="noStrike" cap="none" dirty="0">
                <a:solidFill>
                  <a:srgbClr val="000000"/>
                </a:solidFill>
                <a:effectLst/>
                <a:latin typeface="Arial"/>
                <a:ea typeface="Arial"/>
                <a:cs typeface="Arial"/>
                <a:sym typeface="Arial"/>
              </a:rPr>
              <a:t>. A Holanda espera que todos veículos novos sejam livres de emissões até 2030, efetivamente proibindo a venda de novos veículos a gasolina e diesel . A infraestrutura de carregamento na Holanda foi alcançada com sucesso devido às parcerias público-privadas eficazes - um consórcio de operadores de rede elétrica regionais e estatais.</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indent="0" algn="just">
              <a:buNone/>
            </a:pPr>
            <a:r>
              <a:rPr lang="pt-BR" sz="1200" b="0" i="0" u="none" strike="noStrike" cap="none" dirty="0">
                <a:solidFill>
                  <a:srgbClr val="000000"/>
                </a:solidFill>
                <a:effectLst/>
                <a:latin typeface="Arial"/>
                <a:ea typeface="Arial"/>
                <a:cs typeface="Arial"/>
                <a:sym typeface="Arial"/>
              </a:rPr>
              <a:t>O governo apoia a venda de veículos de baixa emissão oferecendo isenção (parcial) do imposto de registro, do imposto de circulação e do imposto de veículos da empresa. Embora estes incentivos diretos sejam ainda relativamente elevados em comparação com a maioria dos outros Estados-Membros da EU.</a:t>
            </a:r>
          </a:p>
          <a:p>
            <a:pPr marL="158750" indent="0" algn="just">
              <a:buNone/>
            </a:pPr>
            <a:endParaRPr lang="pt-BR" sz="1200" b="0" i="0" u="none" strike="noStrike" cap="none" dirty="0">
              <a:solidFill>
                <a:srgbClr val="000000"/>
              </a:solidFill>
              <a:effectLst/>
              <a:latin typeface="Arial"/>
              <a:ea typeface="Arial"/>
              <a:cs typeface="Arial"/>
              <a:sym typeface="Arial"/>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No</a:t>
            </a:r>
            <a:r>
              <a:rPr lang="pt-BR" sz="1200" b="0" i="0" u="none" strike="noStrike" cap="none" baseline="0" dirty="0">
                <a:solidFill>
                  <a:srgbClr val="000000"/>
                </a:solidFill>
                <a:effectLst/>
                <a:latin typeface="Arial"/>
                <a:ea typeface="Arial"/>
                <a:cs typeface="Arial"/>
                <a:sym typeface="Arial"/>
              </a:rPr>
              <a:t> quadro apresentado</a:t>
            </a:r>
            <a:r>
              <a:rPr lang="pt-BR" sz="1200" b="0" i="0" u="none" strike="noStrike" cap="none" dirty="0">
                <a:solidFill>
                  <a:srgbClr val="000000"/>
                </a:solidFill>
                <a:effectLst/>
                <a:latin typeface="Arial"/>
                <a:ea typeface="Arial"/>
                <a:cs typeface="Arial"/>
                <a:sym typeface="Arial"/>
              </a:rPr>
              <a:t>, encontram-se informações sobre os incentivos e políticas aplicadas no</a:t>
            </a:r>
            <a:r>
              <a:rPr lang="pt-BR" sz="1200" b="0" i="0" u="none" strike="noStrike" cap="none" baseline="0" dirty="0">
                <a:solidFill>
                  <a:srgbClr val="000000"/>
                </a:solidFill>
                <a:effectLst/>
                <a:latin typeface="Arial"/>
                <a:ea typeface="Arial"/>
                <a:cs typeface="Arial"/>
                <a:sym typeface="Arial"/>
              </a:rPr>
              <a:t> país direcionadas ao consumidor, vinculadas a incentivos locais, cobranças relativas as infraestruturas e ainda políticas complementares. </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Mondaq</a:t>
            </a:r>
            <a:r>
              <a:rPr lang="pt-BR" sz="1200" b="0" i="0" u="none" strike="noStrike" cap="none" dirty="0">
                <a:solidFill>
                  <a:srgbClr val="000000"/>
                </a:solidFill>
                <a:effectLst/>
                <a:latin typeface="Arial"/>
                <a:ea typeface="Arial"/>
                <a:cs typeface="Arial"/>
                <a:sym typeface="Arial"/>
              </a:rPr>
              <a:t> (https://www.mondaq.com/</a:t>
            </a:r>
            <a:r>
              <a:rPr lang="pt-BR" sz="1200" b="0" i="0" u="none" strike="noStrike" cap="none" dirty="0" err="1">
                <a:solidFill>
                  <a:srgbClr val="000000"/>
                </a:solidFill>
                <a:effectLst/>
                <a:latin typeface="Arial"/>
                <a:ea typeface="Arial"/>
                <a:cs typeface="Arial"/>
                <a:sym typeface="Arial"/>
              </a:rPr>
              <a:t>turkey</a:t>
            </a:r>
            <a:r>
              <a:rPr lang="pt-BR" sz="1200" b="0" i="0" u="none" strike="noStrike" cap="none" dirty="0">
                <a:solidFill>
                  <a:srgbClr val="000000"/>
                </a:solidFill>
                <a:effectLst/>
                <a:latin typeface="Arial"/>
                <a:ea typeface="Arial"/>
                <a:cs typeface="Arial"/>
                <a:sym typeface="Arial"/>
              </a:rPr>
              <a:t>/</a:t>
            </a:r>
            <a:r>
              <a:rPr lang="pt-BR" sz="1200" b="0" i="0" u="none" strike="noStrike" cap="none" dirty="0" err="1">
                <a:solidFill>
                  <a:srgbClr val="000000"/>
                </a:solidFill>
                <a:effectLst/>
                <a:latin typeface="Arial"/>
                <a:ea typeface="Arial"/>
                <a:cs typeface="Arial"/>
                <a:sym typeface="Arial"/>
              </a:rPr>
              <a:t>rail-road-cycling</a:t>
            </a:r>
            <a:r>
              <a:rPr lang="pt-BR" sz="1200" b="0" i="0" u="none" strike="noStrike" cap="none" dirty="0">
                <a:solidFill>
                  <a:srgbClr val="000000"/>
                </a:solidFill>
                <a:effectLst/>
                <a:latin typeface="Arial"/>
                <a:ea typeface="Arial"/>
                <a:cs typeface="Arial"/>
                <a:sym typeface="Arial"/>
              </a:rPr>
              <a:t>/904350/how-europe-promotes-electric-vehicles-a-brief-insight-on-best-practices-)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509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707732338"/>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buNone/>
            </a:pPr>
            <a:r>
              <a:rPr lang="pt-BR" sz="1200" b="0" i="0" u="none" strike="noStrike" cap="none" dirty="0">
                <a:solidFill>
                  <a:srgbClr val="000000"/>
                </a:solidFill>
                <a:effectLst/>
                <a:latin typeface="Arial"/>
                <a:ea typeface="Arial"/>
                <a:cs typeface="Arial"/>
                <a:sym typeface="Arial"/>
              </a:rPr>
              <a:t>A França anunciou uma data final para a venda de veículos a gasolina e diesel convencional,</a:t>
            </a:r>
            <a:r>
              <a:rPr lang="pt-BR" sz="1200" b="0" i="0" u="none" strike="noStrike" cap="none" baseline="0" dirty="0">
                <a:solidFill>
                  <a:srgbClr val="000000"/>
                </a:solidFill>
                <a:effectLst/>
                <a:latin typeface="Arial"/>
                <a:ea typeface="Arial"/>
                <a:cs typeface="Arial"/>
                <a:sym typeface="Arial"/>
              </a:rPr>
              <a:t> até </a:t>
            </a:r>
            <a:r>
              <a:rPr lang="pt-BR" sz="1200" b="0" i="0" u="none" strike="noStrike" cap="none" dirty="0">
                <a:solidFill>
                  <a:srgbClr val="000000"/>
                </a:solidFill>
                <a:effectLst/>
                <a:latin typeface="Arial"/>
                <a:ea typeface="Arial"/>
                <a:cs typeface="Arial"/>
                <a:sym typeface="Arial"/>
              </a:rPr>
              <a:t>2040 todos os veículos novos terão de ser livre de emissões . Para apoiar a crescente participação das vendas de PEV, programas promocionais para infraestrutura de recarga estão em vigor há vários anos.</a:t>
            </a:r>
          </a:p>
          <a:p>
            <a:pPr marL="158750" indent="0">
              <a:buNone/>
            </a:pPr>
            <a:endParaRPr lang="pt-BR" sz="1200" b="0" i="0" u="none" strike="noStrike" cap="none" dirty="0">
              <a:solidFill>
                <a:srgbClr val="000000"/>
              </a:solidFill>
              <a:effectLst/>
              <a:latin typeface="Arial"/>
              <a:ea typeface="Arial"/>
              <a:cs typeface="Arial"/>
              <a:sym typeface="Arial"/>
            </a:endParaRPr>
          </a:p>
          <a:p>
            <a:pPr marL="158750" indent="0">
              <a:buNone/>
            </a:pPr>
            <a:r>
              <a:rPr lang="pt-BR" sz="1200" b="0" i="0" u="none" strike="noStrike" cap="none" dirty="0">
                <a:solidFill>
                  <a:srgbClr val="000000"/>
                </a:solidFill>
                <a:effectLst/>
                <a:latin typeface="Arial"/>
                <a:ea typeface="Arial"/>
                <a:cs typeface="Arial"/>
                <a:sym typeface="Arial"/>
              </a:rPr>
              <a:t>A </a:t>
            </a:r>
            <a:r>
              <a:rPr lang="pt-BR" sz="1200" b="0" i="1" u="none" strike="noStrike" cap="none" dirty="0" err="1">
                <a:solidFill>
                  <a:srgbClr val="000000"/>
                </a:solidFill>
                <a:effectLst/>
                <a:latin typeface="Arial"/>
                <a:ea typeface="Arial"/>
                <a:cs typeface="Arial"/>
                <a:sym typeface="Arial"/>
              </a:rPr>
              <a:t>Loi</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sur</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la</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Transition</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Énergétique</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pour</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la</a:t>
            </a:r>
            <a:r>
              <a:rPr lang="pt-BR" sz="1200" b="0" i="1" u="none" strike="noStrike" cap="none" dirty="0">
                <a:solidFill>
                  <a:srgbClr val="000000"/>
                </a:solidFill>
                <a:effectLst/>
                <a:latin typeface="Arial"/>
                <a:ea typeface="Arial"/>
                <a:cs typeface="Arial"/>
                <a:sym typeface="Arial"/>
              </a:rPr>
              <a:t> </a:t>
            </a:r>
            <a:r>
              <a:rPr lang="pt-BR" sz="1200" b="0" i="1" u="none" strike="noStrike" cap="none" dirty="0" err="1">
                <a:solidFill>
                  <a:srgbClr val="000000"/>
                </a:solidFill>
                <a:effectLst/>
                <a:latin typeface="Arial"/>
                <a:ea typeface="Arial"/>
                <a:cs typeface="Arial"/>
                <a:sym typeface="Arial"/>
              </a:rPr>
              <a:t>Croissance</a:t>
            </a:r>
            <a:r>
              <a:rPr lang="pt-BR" sz="1200" b="0" i="1" u="none" strike="noStrike" cap="none" dirty="0">
                <a:solidFill>
                  <a:srgbClr val="000000"/>
                </a:solidFill>
                <a:effectLst/>
                <a:latin typeface="Arial"/>
                <a:ea typeface="Arial"/>
                <a:cs typeface="Arial"/>
                <a:sym typeface="Arial"/>
              </a:rPr>
              <a:t> Verte </a:t>
            </a:r>
            <a:r>
              <a:rPr lang="pt-BR" sz="1200" b="0" i="0" u="none" strike="noStrike" cap="none" dirty="0">
                <a:solidFill>
                  <a:srgbClr val="000000"/>
                </a:solidFill>
                <a:effectLst/>
                <a:latin typeface="Arial"/>
                <a:ea typeface="Arial"/>
                <a:cs typeface="Arial"/>
                <a:sym typeface="Arial"/>
              </a:rPr>
              <a:t>define metas de VE para frotas de carros governamentais e executivos. Ao substituir suas frotas de veículos, o estado francês e seus órgãos públicos são obrigados a adquirir um mínimo de 50% dos veículos com baixas emissões de CO</a:t>
            </a:r>
            <a:r>
              <a:rPr lang="pt-BR" sz="1200" b="0" i="0" u="none" strike="noStrike" cap="none" baseline="-25000" dirty="0">
                <a:solidFill>
                  <a:srgbClr val="000000"/>
                </a:solidFill>
                <a:effectLst/>
                <a:latin typeface="Arial"/>
                <a:ea typeface="Arial"/>
                <a:cs typeface="Arial"/>
                <a:sym typeface="Arial"/>
              </a:rPr>
              <a:t>2</a:t>
            </a:r>
            <a:r>
              <a:rPr lang="pt-BR" sz="1200" b="0" i="0" u="none" strike="noStrike" cap="none" dirty="0">
                <a:solidFill>
                  <a:srgbClr val="000000"/>
                </a:solidFill>
                <a:effectLst/>
                <a:latin typeface="Arial"/>
                <a:ea typeface="Arial"/>
                <a:cs typeface="Arial"/>
                <a:sym typeface="Arial"/>
              </a:rPr>
              <a:t> e poluentes atmosféricos, como </a:t>
            </a:r>
            <a:r>
              <a:rPr lang="pt-BR" sz="1200" b="0" i="0" u="none" strike="noStrike" cap="none" dirty="0" err="1">
                <a:solidFill>
                  <a:srgbClr val="000000"/>
                </a:solidFill>
                <a:effectLst/>
                <a:latin typeface="Arial"/>
                <a:ea typeface="Arial"/>
                <a:cs typeface="Arial"/>
                <a:sym typeface="Arial"/>
              </a:rPr>
              <a:t>VEs</a:t>
            </a:r>
            <a:r>
              <a:rPr lang="pt-BR" sz="1200" b="0" i="0" u="none" strike="noStrike" cap="none" dirty="0">
                <a:solidFill>
                  <a:srgbClr val="000000"/>
                </a:solidFill>
                <a:effectLst/>
                <a:latin typeface="Arial"/>
                <a:ea typeface="Arial"/>
                <a:cs typeface="Arial"/>
                <a:sym typeface="Arial"/>
              </a:rPr>
              <a:t>. As autoridades locais têm uma meta inferior de 20%.</a:t>
            </a:r>
          </a:p>
          <a:p>
            <a:pPr marL="158750" indent="0">
              <a:buNone/>
            </a:pPr>
            <a:endParaRPr lang="pt-BR" sz="1200" b="0" i="0" u="none" strike="noStrike" cap="none" dirty="0">
              <a:solidFill>
                <a:srgbClr val="000000"/>
              </a:solidFill>
              <a:effectLst/>
              <a:latin typeface="Arial"/>
              <a:ea typeface="Arial"/>
              <a:cs typeface="Arial"/>
              <a:sym typeface="Arial"/>
            </a:endParaRPr>
          </a:p>
          <a:p>
            <a:pPr marL="158750" indent="0">
              <a:buNone/>
            </a:pPr>
            <a:r>
              <a:rPr lang="pt-BR" sz="1200" b="0" i="0" u="none" strike="noStrike" cap="none" dirty="0">
                <a:solidFill>
                  <a:srgbClr val="000000"/>
                </a:solidFill>
                <a:effectLst/>
                <a:latin typeface="Arial"/>
                <a:ea typeface="Arial"/>
                <a:cs typeface="Arial"/>
                <a:sym typeface="Arial"/>
              </a:rPr>
              <a:t>Em 2020, as locadoras de veículos e as empresas de táxi também foram obrigadas a comprar 10%  dos veículos com baixas emissões ao renovar suas frotas. </a:t>
            </a:r>
          </a:p>
          <a:p>
            <a:pPr marL="158750" indent="0">
              <a:buNone/>
            </a:pPr>
            <a:endParaRPr lang="pt-BR" sz="1200" b="0" i="0" u="none" strike="noStrike" cap="none" dirty="0">
              <a:solidFill>
                <a:srgbClr val="000000"/>
              </a:solidFill>
              <a:effectLst/>
              <a:latin typeface="Arial"/>
              <a:ea typeface="Arial"/>
              <a:cs typeface="Arial"/>
              <a:sym typeface="Arial"/>
            </a:endParaRPr>
          </a:p>
          <a:p>
            <a:pPr marL="158750" indent="0">
              <a:buNone/>
            </a:pPr>
            <a:r>
              <a:rPr lang="pt-BR" sz="1200" b="0" i="0" u="none" strike="noStrike" cap="none" dirty="0">
                <a:solidFill>
                  <a:srgbClr val="000000"/>
                </a:solidFill>
                <a:effectLst/>
                <a:latin typeface="Arial"/>
                <a:ea typeface="Arial"/>
                <a:cs typeface="Arial"/>
                <a:sym typeface="Arial"/>
              </a:rPr>
              <a:t>Todos os ônibus novos adquiridos para serviços de transporte público a partir de 2025 devem ser veículos de baixas emissões.</a:t>
            </a:r>
          </a:p>
          <a:p>
            <a:pPr marL="158750" indent="0">
              <a:buNone/>
            </a:pPr>
            <a:endParaRPr lang="pt-BR"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i="0" u="none" strike="noStrike" cap="none" dirty="0">
                <a:solidFill>
                  <a:srgbClr val="000000"/>
                </a:solidFill>
                <a:effectLst/>
                <a:latin typeface="Arial"/>
                <a:ea typeface="Arial"/>
                <a:cs typeface="Arial"/>
                <a:sym typeface="Arial"/>
              </a:rPr>
              <a:t>No</a:t>
            </a:r>
            <a:r>
              <a:rPr lang="pt-BR" sz="1200" b="0" i="0" u="none" strike="noStrike" cap="none" baseline="0" dirty="0">
                <a:solidFill>
                  <a:srgbClr val="000000"/>
                </a:solidFill>
                <a:effectLst/>
                <a:latin typeface="Arial"/>
                <a:ea typeface="Arial"/>
                <a:cs typeface="Arial"/>
                <a:sym typeface="Arial"/>
              </a:rPr>
              <a:t> quadro apresentado</a:t>
            </a:r>
            <a:r>
              <a:rPr lang="pt-BR" sz="1200" b="0" i="0" u="none" strike="noStrike" cap="none" dirty="0">
                <a:solidFill>
                  <a:srgbClr val="000000"/>
                </a:solidFill>
                <a:effectLst/>
                <a:latin typeface="Arial"/>
                <a:ea typeface="Arial"/>
                <a:cs typeface="Arial"/>
                <a:sym typeface="Arial"/>
              </a:rPr>
              <a:t>, encontram-se informações sobre os incentivos e políticas aplicadas no</a:t>
            </a:r>
            <a:r>
              <a:rPr lang="pt-BR" sz="1200" b="0" i="0" u="none" strike="noStrike" cap="none" baseline="0" dirty="0">
                <a:solidFill>
                  <a:srgbClr val="000000"/>
                </a:solidFill>
                <a:effectLst/>
                <a:latin typeface="Arial"/>
                <a:ea typeface="Arial"/>
                <a:cs typeface="Arial"/>
                <a:sym typeface="Arial"/>
              </a:rPr>
              <a:t> país direcionadas ao consumidor, cobranças relativas as infraestruturas e ainda políticas complementares. </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Mondaq</a:t>
            </a:r>
            <a:r>
              <a:rPr lang="pt-BR" sz="1200" b="0" i="0" u="none" strike="noStrike" cap="none" dirty="0">
                <a:solidFill>
                  <a:srgbClr val="000000"/>
                </a:solidFill>
                <a:effectLst/>
                <a:latin typeface="Arial"/>
                <a:ea typeface="Arial"/>
                <a:cs typeface="Arial"/>
                <a:sym typeface="Arial"/>
              </a:rPr>
              <a:t> (https://www.mondaq.com/</a:t>
            </a:r>
            <a:r>
              <a:rPr lang="pt-BR" sz="1200" b="0" i="0" u="none" strike="noStrike" cap="none" dirty="0" err="1">
                <a:solidFill>
                  <a:srgbClr val="000000"/>
                </a:solidFill>
                <a:effectLst/>
                <a:latin typeface="Arial"/>
                <a:ea typeface="Arial"/>
                <a:cs typeface="Arial"/>
                <a:sym typeface="Arial"/>
              </a:rPr>
              <a:t>turkey</a:t>
            </a:r>
            <a:r>
              <a:rPr lang="pt-BR" sz="1200" b="0" i="0" u="none" strike="noStrike" cap="none" dirty="0">
                <a:solidFill>
                  <a:srgbClr val="000000"/>
                </a:solidFill>
                <a:effectLst/>
                <a:latin typeface="Arial"/>
                <a:ea typeface="Arial"/>
                <a:cs typeface="Arial"/>
                <a:sym typeface="Arial"/>
              </a:rPr>
              <a:t>/</a:t>
            </a:r>
            <a:r>
              <a:rPr lang="pt-BR" sz="1200" b="0" i="0" u="none" strike="noStrike" cap="none" dirty="0" err="1">
                <a:solidFill>
                  <a:srgbClr val="000000"/>
                </a:solidFill>
                <a:effectLst/>
                <a:latin typeface="Arial"/>
                <a:ea typeface="Arial"/>
                <a:cs typeface="Arial"/>
                <a:sym typeface="Arial"/>
              </a:rPr>
              <a:t>rail-road-cycling</a:t>
            </a:r>
            <a:r>
              <a:rPr lang="pt-BR" sz="1200" b="0" i="0" u="none" strike="noStrike" cap="none" dirty="0">
                <a:solidFill>
                  <a:srgbClr val="000000"/>
                </a:solidFill>
                <a:effectLst/>
                <a:latin typeface="Arial"/>
                <a:ea typeface="Arial"/>
                <a:cs typeface="Arial"/>
                <a:sym typeface="Arial"/>
              </a:rPr>
              <a:t>/904350/how-europe-promotes-electric-vehicles-a-brief-insight-on-best-practices-)</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251872811"/>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buNone/>
            </a:pPr>
            <a:r>
              <a:rPr lang="pt-BR" sz="1200" b="0" i="0" u="none" strike="noStrike" cap="none" baseline="0" dirty="0">
                <a:solidFill>
                  <a:srgbClr val="000000"/>
                </a:solidFill>
                <a:effectLst/>
                <a:latin typeface="Arial"/>
                <a:ea typeface="Arial"/>
                <a:cs typeface="Arial"/>
                <a:sym typeface="Arial"/>
              </a:rPr>
              <a:t>Com relação a outros países da Europa, o quadro apresenta os principais incentivos para: Áustria, Bélgica, Bulgária, República Checa, Dinamarca, Finlândia, Irlanda, Grécia e Hungria.</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European</a:t>
            </a:r>
            <a:r>
              <a:rPr lang="pt-BR" sz="1200" b="0" i="0" u="none" strike="noStrike" cap="none" dirty="0">
                <a:solidFill>
                  <a:srgbClr val="000000"/>
                </a:solidFill>
                <a:effectLst/>
                <a:latin typeface="Arial"/>
                <a:ea typeface="Arial"/>
                <a:cs typeface="Arial"/>
                <a:sym typeface="Arial"/>
              </a:rPr>
              <a:t> </a:t>
            </a:r>
            <a:r>
              <a:rPr lang="pt-BR" sz="1200" b="0" i="0" u="none" strike="noStrike" cap="none" dirty="0" err="1">
                <a:solidFill>
                  <a:srgbClr val="000000"/>
                </a:solidFill>
                <a:effectLst/>
                <a:latin typeface="Arial"/>
                <a:ea typeface="Arial"/>
                <a:cs typeface="Arial"/>
                <a:sym typeface="Arial"/>
              </a:rPr>
              <a:t>Automobile</a:t>
            </a:r>
            <a:r>
              <a:rPr lang="pt-BR" sz="1200" b="0" i="0" u="none" strike="noStrike" cap="none" dirty="0">
                <a:solidFill>
                  <a:srgbClr val="000000"/>
                </a:solidFill>
                <a:effectLst/>
                <a:latin typeface="Arial"/>
                <a:ea typeface="Arial"/>
                <a:cs typeface="Arial"/>
                <a:sym typeface="Arial"/>
              </a:rPr>
              <a:t> </a:t>
            </a:r>
            <a:r>
              <a:rPr lang="pt-BR" sz="1200" b="0" i="0" u="none" strike="noStrike" cap="none" dirty="0" err="1">
                <a:solidFill>
                  <a:srgbClr val="000000"/>
                </a:solidFill>
                <a:effectLst/>
                <a:latin typeface="Arial"/>
                <a:ea typeface="Arial"/>
                <a:cs typeface="Arial"/>
                <a:sym typeface="Arial"/>
              </a:rPr>
              <a:t>Manufactures</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baseline="0" dirty="0" err="1">
                <a:solidFill>
                  <a:srgbClr val="000000"/>
                </a:solidFill>
                <a:effectLst/>
                <a:latin typeface="Arial"/>
                <a:ea typeface="Arial"/>
                <a:cs typeface="Arial"/>
                <a:sym typeface="Arial"/>
              </a:rPr>
              <a:t>Association</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(https://www.acea.be/uploads/</a:t>
            </a:r>
            <a:r>
              <a:rPr lang="pt-BR" sz="1200" b="0" i="0" u="none" strike="noStrike" cap="none" dirty="0" err="1">
                <a:solidFill>
                  <a:srgbClr val="000000"/>
                </a:solidFill>
                <a:effectLst/>
                <a:latin typeface="Arial"/>
                <a:ea typeface="Arial"/>
                <a:cs typeface="Arial"/>
                <a:sym typeface="Arial"/>
              </a:rPr>
              <a:t>publications</a:t>
            </a:r>
            <a:r>
              <a:rPr lang="pt-BR" sz="1200" b="0" i="0" u="none" strike="noStrike" cap="none" dirty="0">
                <a:solidFill>
                  <a:srgbClr val="000000"/>
                </a:solidFill>
                <a:effectLst/>
                <a:latin typeface="Arial"/>
                <a:ea typeface="Arial"/>
                <a:cs typeface="Arial"/>
                <a:sym typeface="Arial"/>
              </a:rPr>
              <a:t>/EV_incentives_overview_2018_v2.pdf)</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7911307"/>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Europa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lgn="just">
              <a:buNone/>
            </a:pPr>
            <a:r>
              <a:rPr lang="pt-BR" sz="1200" b="0" i="0" u="none" strike="noStrike" cap="none" baseline="0" dirty="0">
                <a:solidFill>
                  <a:srgbClr val="000000"/>
                </a:solidFill>
                <a:effectLst/>
                <a:latin typeface="Arial"/>
                <a:ea typeface="Arial"/>
                <a:cs typeface="Arial"/>
                <a:sym typeface="Arial"/>
              </a:rPr>
              <a:t>Com relação a outros países da Europa, o quadro apresenta os principais incentivos para: Itália, Portugal, Espanha, Suécia e Reino Unido.</a:t>
            </a: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indent="0">
              <a:buNone/>
            </a:pPr>
            <a:endParaRPr lang="pt-BR" sz="12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sz="1200" b="0" i="0" u="none" strike="noStrike" cap="none" dirty="0" err="1">
                <a:solidFill>
                  <a:srgbClr val="000000"/>
                </a:solidFill>
                <a:effectLst/>
                <a:latin typeface="Arial"/>
                <a:ea typeface="Arial"/>
                <a:cs typeface="Arial"/>
                <a:sym typeface="Arial"/>
              </a:rPr>
              <a:t>European</a:t>
            </a:r>
            <a:r>
              <a:rPr lang="pt-BR" sz="1200" b="0" i="0" u="none" strike="noStrike" cap="none" dirty="0">
                <a:solidFill>
                  <a:srgbClr val="000000"/>
                </a:solidFill>
                <a:effectLst/>
                <a:latin typeface="Arial"/>
                <a:ea typeface="Arial"/>
                <a:cs typeface="Arial"/>
                <a:sym typeface="Arial"/>
              </a:rPr>
              <a:t> </a:t>
            </a:r>
            <a:r>
              <a:rPr lang="pt-BR" sz="1200" b="0" i="0" u="none" strike="noStrike" cap="none" dirty="0" err="1">
                <a:solidFill>
                  <a:srgbClr val="000000"/>
                </a:solidFill>
                <a:effectLst/>
                <a:latin typeface="Arial"/>
                <a:ea typeface="Arial"/>
                <a:cs typeface="Arial"/>
                <a:sym typeface="Arial"/>
              </a:rPr>
              <a:t>Automobile</a:t>
            </a:r>
            <a:r>
              <a:rPr lang="pt-BR" sz="1200" b="0" i="0" u="none" strike="noStrike" cap="none" dirty="0">
                <a:solidFill>
                  <a:srgbClr val="000000"/>
                </a:solidFill>
                <a:effectLst/>
                <a:latin typeface="Arial"/>
                <a:ea typeface="Arial"/>
                <a:cs typeface="Arial"/>
                <a:sym typeface="Arial"/>
              </a:rPr>
              <a:t> </a:t>
            </a:r>
            <a:r>
              <a:rPr lang="pt-BR" sz="1200" b="0" i="0" u="none" strike="noStrike" cap="none" dirty="0" err="1">
                <a:solidFill>
                  <a:srgbClr val="000000"/>
                </a:solidFill>
                <a:effectLst/>
                <a:latin typeface="Arial"/>
                <a:ea typeface="Arial"/>
                <a:cs typeface="Arial"/>
                <a:sym typeface="Arial"/>
              </a:rPr>
              <a:t>Manufactures</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baseline="0" dirty="0" err="1">
                <a:solidFill>
                  <a:srgbClr val="000000"/>
                </a:solidFill>
                <a:effectLst/>
                <a:latin typeface="Arial"/>
                <a:ea typeface="Arial"/>
                <a:cs typeface="Arial"/>
                <a:sym typeface="Arial"/>
              </a:rPr>
              <a:t>Association</a:t>
            </a:r>
            <a:r>
              <a:rPr lang="pt-BR" sz="1200" b="0" i="0" u="none" strike="noStrike" cap="none" baseline="0" dirty="0">
                <a:solidFill>
                  <a:srgbClr val="000000"/>
                </a:solidFill>
                <a:effectLst/>
                <a:latin typeface="Arial"/>
                <a:ea typeface="Arial"/>
                <a:cs typeface="Arial"/>
                <a:sym typeface="Arial"/>
              </a:rPr>
              <a:t> </a:t>
            </a:r>
            <a:r>
              <a:rPr lang="pt-BR" sz="1200" b="0" i="0" u="none" strike="noStrike" cap="none" dirty="0">
                <a:solidFill>
                  <a:srgbClr val="000000"/>
                </a:solidFill>
                <a:effectLst/>
                <a:latin typeface="Arial"/>
                <a:ea typeface="Arial"/>
                <a:cs typeface="Arial"/>
                <a:sym typeface="Arial"/>
              </a:rPr>
              <a:t>(https://www.acea.be/uploads/</a:t>
            </a:r>
            <a:r>
              <a:rPr lang="pt-BR" sz="1200" b="0" i="0" u="none" strike="noStrike" cap="none" dirty="0" err="1">
                <a:solidFill>
                  <a:srgbClr val="000000"/>
                </a:solidFill>
                <a:effectLst/>
                <a:latin typeface="Arial"/>
                <a:ea typeface="Arial"/>
                <a:cs typeface="Arial"/>
                <a:sym typeface="Arial"/>
              </a:rPr>
              <a:t>publications</a:t>
            </a:r>
            <a:r>
              <a:rPr lang="pt-BR" sz="1200" b="0" i="0" u="none" strike="noStrike" cap="none" dirty="0">
                <a:solidFill>
                  <a:srgbClr val="000000"/>
                </a:solidFill>
                <a:effectLst/>
                <a:latin typeface="Arial"/>
                <a:ea typeface="Arial"/>
                <a:cs typeface="Arial"/>
                <a:sym typeface="Arial"/>
              </a:rPr>
              <a:t>/EV_incentives_overview_2018_v2.pdf)</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224047944"/>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a:t>
            </a:r>
            <a:r>
              <a:rPr lang="pt-BR" sz="1200" b="1" cap="all" baseline="0" dirty="0" err="1">
                <a:solidFill>
                  <a:schemeClr val="accent1">
                    <a:lumMod val="50000"/>
                  </a:schemeClr>
                </a:solidFill>
                <a:latin typeface="Abadi Extra Light" panose="020B0204020104020204" pitchFamily="34" charset="0"/>
                <a:ea typeface="Yu Mincho"/>
                <a:cs typeface="Segoe UI" panose="020B0502040204020203" pitchFamily="34" charset="0"/>
              </a:rPr>
              <a:t>eua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lgn="just">
              <a:buNone/>
            </a:pPr>
            <a:r>
              <a:rPr lang="pt-BR" dirty="0">
                <a:latin typeface="Abadi Extra Light" panose="020B0204020104020204" pitchFamily="34" charset="0"/>
              </a:rPr>
              <a:t>Nos Estados Unidos há poucas medidas comuns</a:t>
            </a:r>
            <a:r>
              <a:rPr lang="pt-BR" baseline="0" dirty="0">
                <a:latin typeface="Abadi Extra Light" panose="020B0204020104020204" pitchFamily="34" charset="0"/>
              </a:rPr>
              <a:t> a todo o país, sendo normalmente definida por estado federativos.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Em âmbito nacional, o EUA estabeleceu um crédito no imposto de rende de até </a:t>
            </a:r>
            <a:r>
              <a:rPr lang="pt-BR" dirty="0">
                <a:latin typeface="Abadi Extra Light" panose="020B0204020104020204" pitchFamily="34" charset="0"/>
              </a:rPr>
              <a:t>U$ 7.500. O crédito varia com base na bateria usada para alimentar o veículo (kWh). </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Estabeleceu como medida de contenção,</a:t>
            </a:r>
            <a:r>
              <a:rPr lang="pt-BR" baseline="0" dirty="0">
                <a:latin typeface="Abadi Extra Light" panose="020B0204020104020204" pitchFamily="34" charset="0"/>
              </a:rPr>
              <a:t> o acumulado de </a:t>
            </a:r>
            <a:r>
              <a:rPr lang="pt-BR" dirty="0">
                <a:latin typeface="Abadi Extra Light" panose="020B0204020104020204" pitchFamily="34" charset="0"/>
              </a:rPr>
              <a:t>200.000 </a:t>
            </a:r>
            <a:r>
              <a:rPr lang="pt-BR" dirty="0" err="1">
                <a:latin typeface="Abadi Extra Light" panose="020B0204020104020204" pitchFamily="34" charset="0"/>
              </a:rPr>
              <a:t>PHEVs</a:t>
            </a:r>
            <a:r>
              <a:rPr lang="pt-BR" dirty="0">
                <a:latin typeface="Abadi Extra Light" panose="020B0204020104020204" pitchFamily="34" charset="0"/>
              </a:rPr>
              <a:t> e </a:t>
            </a:r>
            <a:r>
              <a:rPr lang="pt-BR" dirty="0" err="1">
                <a:latin typeface="Abadi Extra Light" panose="020B0204020104020204" pitchFamily="34" charset="0"/>
              </a:rPr>
              <a:t>BEVs</a:t>
            </a:r>
            <a:r>
              <a:rPr lang="pt-BR" dirty="0">
                <a:latin typeface="Abadi Extra Light" panose="020B0204020104020204" pitchFamily="34" charset="0"/>
              </a:rPr>
              <a:t> vendidos por</a:t>
            </a:r>
            <a:r>
              <a:rPr lang="pt-BR" baseline="0" dirty="0">
                <a:latin typeface="Abadi Extra Light" panose="020B0204020104020204" pitchFamily="34" charset="0"/>
              </a:rPr>
              <a:t> fabricante. Quando esse limite é atingido </a:t>
            </a:r>
            <a:r>
              <a:rPr lang="pt-BR" dirty="0">
                <a:latin typeface="Abadi Extra Light" panose="020B0204020104020204" pitchFamily="34" charset="0"/>
              </a:rPr>
              <a:t>o crédito é reduzido a 50%.</a:t>
            </a:r>
          </a:p>
          <a:p>
            <a:pPr marL="158750" indent="0">
              <a:buNone/>
            </a:pP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513</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58108724"/>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a:t>
            </a:r>
            <a:r>
              <a:rPr lang="pt-BR" sz="1100" b="1" cap="all" baseline="0" dirty="0" err="1">
                <a:solidFill>
                  <a:schemeClr val="accent1">
                    <a:lumMod val="50000"/>
                  </a:schemeClr>
                </a:solidFill>
                <a:latin typeface="Abadi Extra Light" panose="020B0204020104020204" pitchFamily="34" charset="0"/>
                <a:ea typeface="Yu Mincho"/>
                <a:cs typeface="Segoe UI" panose="020B0502040204020203" pitchFamily="34" charset="0"/>
              </a:rPr>
              <a:t>eua</a:t>
            </a:r>
            <a:endPar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cap="none" baseline="0" dirty="0">
                <a:solidFill>
                  <a:schemeClr val="accent1">
                    <a:lumMod val="50000"/>
                  </a:schemeClr>
                </a:solidFill>
                <a:latin typeface="Abadi Extra Light" panose="020B0204020104020204" pitchFamily="34" charset="0"/>
                <a:cs typeface="Segoe UI" panose="020B0502040204020203" pitchFamily="34" charset="0"/>
              </a:rPr>
              <a:t>Para as políticas estaduais, tem-se: </a:t>
            </a:r>
          </a:p>
          <a:p>
            <a:pPr marL="914400" lvl="2" indent="-381000" algn="just">
              <a:spcBef>
                <a:spcPts val="0"/>
              </a:spcBef>
              <a:buSzPts val="2400"/>
              <a:buFont typeface="Courier New" panose="02070309020205020404" pitchFamily="49" charset="0"/>
              <a:buChar char="o"/>
            </a:pPr>
            <a:r>
              <a:rPr lang="pt-BR" sz="1400" b="1" dirty="0">
                <a:latin typeface="Abadi Extra Light" panose="020B0204020104020204" pitchFamily="34" charset="0"/>
              </a:rPr>
              <a:t>Washington</a:t>
            </a:r>
            <a:r>
              <a:rPr lang="pt-BR" sz="1400" dirty="0">
                <a:latin typeface="Abadi Extra Light" panose="020B0204020104020204" pitchFamily="34" charset="0"/>
              </a:rPr>
              <a:t>: veículos elétricos e híbridos </a:t>
            </a:r>
            <a:r>
              <a:rPr lang="pt-BR" sz="1400" i="1" dirty="0">
                <a:latin typeface="Abadi Extra Light" panose="020B0204020104020204" pitchFamily="34" charset="0"/>
              </a:rPr>
              <a:t>plug-in </a:t>
            </a:r>
            <a:r>
              <a:rPr lang="pt-BR" sz="1400" dirty="0">
                <a:latin typeface="Abadi Extra Light" panose="020B0204020104020204" pitchFamily="34" charset="0"/>
              </a:rPr>
              <a:t>são elegíveis para isenção de imposto sobre compra ou locação do veículo. As empresas são elegíveis para  receber créditos fiscais de até 50% do custo incremental do </a:t>
            </a:r>
            <a:r>
              <a:rPr lang="pt-BR" sz="1400" i="1" dirty="0">
                <a:latin typeface="Abadi Extra Light" panose="020B0204020104020204" pitchFamily="34" charset="0"/>
              </a:rPr>
              <a:t>plug-in </a:t>
            </a:r>
            <a:r>
              <a:rPr lang="pt-BR" sz="1400" dirty="0">
                <a:latin typeface="Abadi Extra Light" panose="020B0204020104020204" pitchFamily="34" charset="0"/>
              </a:rPr>
              <a:t>e estão isentas de testes de emissões. Alguns edifícios comerciais e públicos oferecem estacionamento apenas para clientes </a:t>
            </a:r>
            <a:r>
              <a:rPr lang="pt-BR" sz="1400" i="1" dirty="0">
                <a:latin typeface="Abadi Extra Light" panose="020B0204020104020204" pitchFamily="34" charset="0"/>
              </a:rPr>
              <a:t>plug-in</a:t>
            </a:r>
            <a:r>
              <a:rPr lang="pt-BR" sz="1400" dirty="0">
                <a:latin typeface="Abadi Extra Light" panose="020B0204020104020204" pitchFamily="34" charset="0"/>
              </a:rPr>
              <a:t>. A concessionária de energia oferece desconto de US$ 500 para compra e instalação de carregadores (nível 2).</a:t>
            </a:r>
          </a:p>
          <a:p>
            <a:pPr marL="914400" lvl="2" indent="-381000" algn="just">
              <a:spcBef>
                <a:spcPts val="0"/>
              </a:spcBef>
              <a:buSzPts val="2400"/>
              <a:buFont typeface="Courier New" panose="02070309020205020404" pitchFamily="49" charset="0"/>
              <a:buChar char="o"/>
            </a:pPr>
            <a:r>
              <a:rPr lang="pt-BR" sz="1400" b="1" dirty="0">
                <a:latin typeface="Abadi Extra Light" panose="020B0204020104020204" pitchFamily="34" charset="0"/>
              </a:rPr>
              <a:t>Oregon</a:t>
            </a:r>
            <a:r>
              <a:rPr lang="pt-BR" sz="1400" dirty="0">
                <a:latin typeface="Abadi Extra Light" panose="020B0204020104020204" pitchFamily="34" charset="0"/>
              </a:rPr>
              <a:t>: A Portland General Electric (PGE) recomenda que os clientes VE mudem para o plano relativo a “tempo de uso” para aproveitar as tarifas noturnas mais atrativas. Os </a:t>
            </a:r>
            <a:r>
              <a:rPr lang="pt-BR" sz="1400" dirty="0" err="1">
                <a:latin typeface="Abadi Extra Light" panose="020B0204020104020204" pitchFamily="34" charset="0"/>
              </a:rPr>
              <a:t>VEs</a:t>
            </a:r>
            <a:r>
              <a:rPr lang="pt-BR" sz="1400" dirty="0">
                <a:latin typeface="Abadi Extra Light" panose="020B0204020104020204" pitchFamily="34" charset="0"/>
              </a:rPr>
              <a:t> estão isentos de testes de emissões. O Programa Estadual de Fomento aos veículos limpos oferece crédito de até U$ 750 no imposto territorial dos edifícios que instalarem carregadores. Alguns edifícios comerciais e públicos oferecem estacionamento somente para clientes com VE.</a:t>
            </a:r>
          </a:p>
          <a:p>
            <a:pPr marL="914400" lvl="2" indent="-381000" algn="just">
              <a:spcBef>
                <a:spcPts val="0"/>
              </a:spcBef>
              <a:buSzPts val="2400"/>
              <a:buFont typeface="Courier New" panose="02070309020205020404" pitchFamily="49" charset="0"/>
              <a:buChar char="o"/>
            </a:pPr>
            <a:r>
              <a:rPr lang="pt-BR" sz="1400" b="1" dirty="0">
                <a:latin typeface="Abadi Extra Light" panose="020B0204020104020204" pitchFamily="34" charset="0"/>
              </a:rPr>
              <a:t>Virginia</a:t>
            </a:r>
            <a:r>
              <a:rPr lang="pt-BR" sz="1400" dirty="0">
                <a:latin typeface="Abadi Extra Light" panose="020B0204020104020204" pitchFamily="34" charset="0"/>
              </a:rPr>
              <a:t>: A concessionária oferecem planos com tarifas reduzidas noturnas. Oferecem também um plano residencial com tarifas reduzidas nos períodos de pico. Os </a:t>
            </a:r>
            <a:r>
              <a:rPr lang="pt-BR" sz="1400" dirty="0" err="1">
                <a:latin typeface="Abadi Extra Light" panose="020B0204020104020204" pitchFamily="34" charset="0"/>
              </a:rPr>
              <a:t>VEs</a:t>
            </a:r>
            <a:r>
              <a:rPr lang="pt-BR" sz="1400" dirty="0">
                <a:latin typeface="Abadi Extra Light" panose="020B0204020104020204" pitchFamily="34" charset="0"/>
              </a:rPr>
              <a:t> estão isentos de testes de emissões.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0" cap="none" baseline="0" dirty="0">
              <a:solidFill>
                <a:schemeClr val="accent1">
                  <a:lumMod val="50000"/>
                </a:schemeClr>
              </a:solidFill>
              <a:latin typeface="Abadi Extra Light" panose="020B0204020104020204" pitchFamily="34" charset="0"/>
              <a:cs typeface="Segoe UI" panose="020B0502040204020203"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6870219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err="1">
                <a:solidFill>
                  <a:schemeClr val="accent1">
                    <a:lumMod val="50000"/>
                  </a:schemeClr>
                </a:solidFill>
                <a:latin typeface="Abadi Extra Light" panose="020B0204020104020204" pitchFamily="34" charset="0"/>
                <a:ea typeface="Yu Mincho"/>
                <a:cs typeface="Segoe UI" panose="020B0502040204020203" pitchFamily="34" charset="0"/>
              </a:rPr>
              <a:t>ncentivos</a:t>
            </a: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 governamentais - EUA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1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cap="none" baseline="0" dirty="0">
                <a:solidFill>
                  <a:schemeClr val="accent1">
                    <a:lumMod val="50000"/>
                  </a:schemeClr>
                </a:solidFill>
                <a:latin typeface="Abadi Extra Light" panose="020B0204020104020204" pitchFamily="34" charset="0"/>
                <a:cs typeface="Segoe UI" panose="020B0502040204020203" pitchFamily="34" charset="0"/>
              </a:rPr>
              <a:t>Para as políticas estaduais, tem-se: </a:t>
            </a:r>
          </a:p>
          <a:p>
            <a:pPr marL="76200" indent="0" algn="just">
              <a:buNone/>
            </a:pPr>
            <a:endParaRPr lang="pt-BR" sz="1600" b="1" dirty="0">
              <a:latin typeface="Abadi Extra Light" panose="020B0204020104020204" pitchFamily="34" charset="0"/>
            </a:endParaRPr>
          </a:p>
          <a:p>
            <a:pPr marL="914400" lvl="2" indent="-381000" algn="just">
              <a:spcBef>
                <a:spcPts val="0"/>
              </a:spcBef>
              <a:buSzPts val="2400"/>
              <a:buFont typeface="Courier New" panose="02070309020205020404" pitchFamily="49" charset="0"/>
              <a:buChar char="o"/>
            </a:pPr>
            <a:r>
              <a:rPr lang="pt-BR" sz="1600" b="1" dirty="0">
                <a:latin typeface="Abadi Extra Light" panose="020B0204020104020204" pitchFamily="34" charset="0"/>
              </a:rPr>
              <a:t>Nova York: </a:t>
            </a:r>
            <a:r>
              <a:rPr lang="pt-BR" sz="1600" dirty="0">
                <a:latin typeface="Abadi Extra Light" panose="020B0204020104020204" pitchFamily="34" charset="0"/>
              </a:rPr>
              <a:t>O Programa de Reembolso aos Consumidores de VE oferece até US $ 2.000 para VE ou híbridos </a:t>
            </a:r>
            <a:r>
              <a:rPr lang="pt-BR" sz="1600" i="1" dirty="0">
                <a:latin typeface="Abadi Extra Light" panose="020B0204020104020204" pitchFamily="34" charset="0"/>
              </a:rPr>
              <a:t>plug-in</a:t>
            </a:r>
            <a:r>
              <a:rPr lang="pt-BR" sz="1600" dirty="0">
                <a:latin typeface="Abadi Extra Light" panose="020B0204020104020204" pitchFamily="34" charset="0"/>
              </a:rPr>
              <a:t>. Taxas reduzidas para recargas em residências e instalação gratuita de medidores. Os </a:t>
            </a:r>
            <a:r>
              <a:rPr lang="pt-BR" sz="1600" dirty="0" err="1">
                <a:latin typeface="Abadi Extra Light" panose="020B0204020104020204" pitchFamily="34" charset="0"/>
              </a:rPr>
              <a:t>VEs</a:t>
            </a:r>
            <a:r>
              <a:rPr lang="pt-BR" sz="1600" dirty="0">
                <a:latin typeface="Abadi Extra Light" panose="020B0204020104020204" pitchFamily="34" charset="0"/>
              </a:rPr>
              <a:t> estão isentos de testes de emissões. O programa Green </a:t>
            </a:r>
            <a:r>
              <a:rPr lang="pt-BR" sz="1600" dirty="0" err="1">
                <a:latin typeface="Abadi Extra Light" panose="020B0204020104020204" pitchFamily="34" charset="0"/>
              </a:rPr>
              <a:t>Pass</a:t>
            </a:r>
            <a:r>
              <a:rPr lang="pt-BR" sz="1600" dirty="0">
                <a:latin typeface="Abadi Extra Light" panose="020B0204020104020204" pitchFamily="34" charset="0"/>
              </a:rPr>
              <a:t> oferece 10% de desconto em pedágios rodoviários e VE tem acesso a faixas exclusivas de circulação.</a:t>
            </a:r>
          </a:p>
          <a:p>
            <a:pPr marL="914400" lvl="2" indent="-381000" algn="just">
              <a:spcBef>
                <a:spcPts val="0"/>
              </a:spcBef>
              <a:buSzPts val="2400"/>
              <a:buFont typeface="Courier New" panose="02070309020205020404" pitchFamily="49" charset="0"/>
              <a:buChar char="o"/>
            </a:pPr>
            <a:r>
              <a:rPr lang="pt-BR" sz="1600" b="1" dirty="0">
                <a:latin typeface="Abadi Extra Light" panose="020B0204020104020204" pitchFamily="34" charset="0"/>
              </a:rPr>
              <a:t>Texas</a:t>
            </a:r>
            <a:r>
              <a:rPr lang="pt-BR" sz="1600" dirty="0">
                <a:latin typeface="Abadi Extra Light" panose="020B0204020104020204" pitchFamily="34" charset="0"/>
              </a:rPr>
              <a:t>: A Austin Energy oferece um Programa Piloto EV360 para cobrança de VE com taxas reduzidas nos horários fora do pico. VE estão isentos de testes de emissões. Alguns edifícios comerciais e públicos oferecem estacionamento exclusivo e companhias de seguros podem oferecer descontos.</a:t>
            </a:r>
          </a:p>
          <a:p>
            <a:pPr marL="914400" lvl="2" indent="-381000" algn="just">
              <a:spcBef>
                <a:spcPts val="0"/>
              </a:spcBef>
              <a:buSzPts val="2400"/>
              <a:buFont typeface="Courier New" panose="02070309020205020404" pitchFamily="49" charset="0"/>
              <a:buChar char="o"/>
            </a:pPr>
            <a:r>
              <a:rPr lang="pt-BR" sz="1600" b="1" dirty="0">
                <a:latin typeface="Abadi Extra Light" panose="020B0204020104020204" pitchFamily="34" charset="0"/>
              </a:rPr>
              <a:t>Novo México: </a:t>
            </a:r>
            <a:r>
              <a:rPr lang="pt-BR" sz="1600" dirty="0">
                <a:latin typeface="Abadi Extra Light" panose="020B0204020104020204" pitchFamily="34" charset="0"/>
              </a:rPr>
              <a:t>O PNM isenta impostos e recargas em 5 locais em Albuquerque e um em Santa Fé. VE também estão isentos de testes de emissões. As companhias de seguros podem oferecer descontos.</a:t>
            </a:r>
            <a:endParaRPr lang="pt-BR" sz="1800"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802272211"/>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cap="none" baseline="0" dirty="0">
                <a:solidFill>
                  <a:schemeClr val="accent1">
                    <a:lumMod val="50000"/>
                  </a:schemeClr>
                </a:solidFill>
                <a:latin typeface="Abadi Extra Light" panose="020B0204020104020204" pitchFamily="34" charset="0"/>
                <a:cs typeface="Segoe UI" panose="020B0502040204020203" pitchFamily="34" charset="0"/>
              </a:rPr>
              <a:t>Para as políticas estaduais, tem-se: </a:t>
            </a:r>
          </a:p>
          <a:p>
            <a:pPr marL="76200" indent="0" algn="just">
              <a:buNone/>
            </a:pPr>
            <a:endParaRPr lang="pt-BR" sz="1600" b="1" dirty="0">
              <a:latin typeface="Abadi Extra Light" panose="020B0204020104020204" pitchFamily="34" charset="0"/>
            </a:endParaRPr>
          </a:p>
          <a:p>
            <a:pPr marL="914400" lvl="2" indent="-381000">
              <a:spcBef>
                <a:spcPts val="0"/>
              </a:spcBef>
              <a:buSzPts val="2400"/>
              <a:buFont typeface="Courier New" panose="02070309020205020404" pitchFamily="49" charset="0"/>
              <a:buChar char="o"/>
            </a:pPr>
            <a:r>
              <a:rPr lang="pt-BR" sz="1600" b="1" dirty="0">
                <a:latin typeface="Abadi Extra Light" panose="020B0204020104020204" pitchFamily="34" charset="0"/>
              </a:rPr>
              <a:t>Massachusetts</a:t>
            </a:r>
            <a:r>
              <a:rPr lang="pt-BR" sz="1600" dirty="0">
                <a:latin typeface="Abadi Extra Light" panose="020B0204020104020204" pitchFamily="34" charset="0"/>
              </a:rPr>
              <a:t>: Oferece descontos para VE de até US $ 2.500 na compra ou locação. VE estão isentos de testes de emissões. Alguns edifícios comerciais e públicos oferecem estacionamento exclusivos. O Massachusetts EV Incentive </a:t>
            </a:r>
            <a:r>
              <a:rPr lang="pt-BR" sz="1600" dirty="0" err="1">
                <a:latin typeface="Abadi Extra Light" panose="020B0204020104020204" pitchFamily="34" charset="0"/>
              </a:rPr>
              <a:t>Program</a:t>
            </a:r>
            <a:r>
              <a:rPr lang="pt-BR" sz="1600" dirty="0">
                <a:latin typeface="Abadi Extra Light" panose="020B0204020104020204" pitchFamily="34" charset="0"/>
              </a:rPr>
              <a:t> (</a:t>
            </a:r>
            <a:r>
              <a:rPr lang="pt-BR" sz="1600" dirty="0" err="1">
                <a:latin typeface="Abadi Extra Light" panose="020B0204020104020204" pitchFamily="34" charset="0"/>
              </a:rPr>
              <a:t>MassEVIP</a:t>
            </a:r>
            <a:r>
              <a:rPr lang="pt-BR" sz="1600" dirty="0">
                <a:latin typeface="Abadi Extra Light" panose="020B0204020104020204" pitchFamily="34" charset="0"/>
              </a:rPr>
              <a:t>) fornece subsídios para empresas com 15 ou mais funcionários, para a instalação de estações de recarga de Nível 1 ou Nível 2 . O programa fornecerá 50% do financiamento (até US $ 25.000) para os custos dos carregadores. As companhias de seguros podem oferecer descontos.</a:t>
            </a:r>
          </a:p>
          <a:p>
            <a:pPr marL="914400" lvl="2" indent="-381000">
              <a:spcBef>
                <a:spcPts val="0"/>
              </a:spcBef>
              <a:buSzPts val="2400"/>
              <a:buFont typeface="Courier New" panose="02070309020205020404" pitchFamily="49" charset="0"/>
              <a:buChar char="o"/>
            </a:pPr>
            <a:r>
              <a:rPr lang="pt-BR" sz="1600" b="1" dirty="0">
                <a:latin typeface="Abadi Extra Light" panose="020B0204020104020204" pitchFamily="34" charset="0"/>
              </a:rPr>
              <a:t>Flórida: </a:t>
            </a:r>
            <a:r>
              <a:rPr lang="pt-BR" sz="1600" dirty="0">
                <a:latin typeface="Abadi Extra Light" panose="020B0204020104020204" pitchFamily="34" charset="0"/>
              </a:rPr>
              <a:t>Jacksonville Electric </a:t>
            </a:r>
            <a:r>
              <a:rPr lang="pt-BR" sz="1600" dirty="0" err="1">
                <a:latin typeface="Abadi Extra Light" panose="020B0204020104020204" pitchFamily="34" charset="0"/>
              </a:rPr>
              <a:t>Authority</a:t>
            </a:r>
            <a:r>
              <a:rPr lang="pt-BR" sz="1600" dirty="0">
                <a:latin typeface="Abadi Extra Light" panose="020B0204020104020204" pitchFamily="34" charset="0"/>
              </a:rPr>
              <a:t> (JEA) oferece um desconto de até US $ 1.000 para a compra ou locação VE qualificado. Alguns edifícios comerciais e públicos oferecem estacionamento exclusivos. Os governos locais também podem oferecer financiamento preferencial para proprietários dentro de sua jurisdição. A Orlando </a:t>
            </a:r>
            <a:r>
              <a:rPr lang="pt-BR" sz="1600" dirty="0" err="1">
                <a:latin typeface="Abadi Extra Light" panose="020B0204020104020204" pitchFamily="34" charset="0"/>
              </a:rPr>
              <a:t>Utilities</a:t>
            </a:r>
            <a:r>
              <a:rPr lang="pt-BR" sz="1600" dirty="0">
                <a:latin typeface="Abadi Extra Light" panose="020B0204020104020204" pitchFamily="34" charset="0"/>
              </a:rPr>
              <a:t> </a:t>
            </a:r>
            <a:r>
              <a:rPr lang="pt-BR" sz="1600" dirty="0" err="1">
                <a:latin typeface="Abadi Extra Light" panose="020B0204020104020204" pitchFamily="34" charset="0"/>
              </a:rPr>
              <a:t>Commission</a:t>
            </a:r>
            <a:r>
              <a:rPr lang="pt-BR" sz="1600" dirty="0">
                <a:latin typeface="Abadi Extra Light" panose="020B0204020104020204" pitchFamily="34" charset="0"/>
              </a:rPr>
              <a:t> (OUC) oferece desconto de US$ 500 por estação para empresas instalarem carregadores no local de trabalho. A FPL oferece energia gratuita. Nenhum teste de emissões exigido para o registro. As companhias de seguros podem oferecer descontos.</a:t>
            </a: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810848925"/>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EUA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0" cap="none" baseline="0" dirty="0">
                <a:solidFill>
                  <a:schemeClr val="accent1">
                    <a:lumMod val="50000"/>
                  </a:schemeClr>
                </a:solidFill>
                <a:latin typeface="Abadi Extra Light" panose="020B0204020104020204" pitchFamily="34" charset="0"/>
                <a:cs typeface="Segoe UI" panose="020B0502040204020203" pitchFamily="34" charset="0"/>
              </a:rPr>
              <a:t>Para as políticas estaduais na Califórnia, tem-se: </a:t>
            </a:r>
            <a:endParaRPr lang="pt-BR" sz="1600" b="1" dirty="0">
              <a:latin typeface="Abadi Extra Light" panose="020B0204020104020204" pitchFamily="34" charset="0"/>
            </a:endParaRPr>
          </a:p>
          <a:p>
            <a:pPr marL="819150" lvl="1" indent="-285750" algn="just">
              <a:buFont typeface="Courier New" panose="02070309020205020404" pitchFamily="49" charset="0"/>
              <a:buChar char="o"/>
            </a:pPr>
            <a:r>
              <a:rPr lang="pt-BR" sz="1600" dirty="0">
                <a:latin typeface="Abadi Extra Light" panose="020B0204020104020204" pitchFamily="34" charset="0"/>
              </a:rPr>
              <a:t>Projeto de Crédito de Veículos Limpos (CVRP) oferece até US$ 2.500 para a compra ou locação de </a:t>
            </a:r>
            <a:r>
              <a:rPr lang="pt-BR" sz="1600" dirty="0" err="1">
                <a:latin typeface="Abadi Extra Light" panose="020B0204020104020204" pitchFamily="34" charset="0"/>
              </a:rPr>
              <a:t>Ves</a:t>
            </a:r>
            <a:r>
              <a:rPr lang="pt-BR" sz="1600" dirty="0">
                <a:latin typeface="Abadi Extra Light" panose="020B0204020104020204" pitchFamily="34" charset="0"/>
              </a:rPr>
              <a:t>. Famílias de baixa renda qualificadas também podem receber US$ 1.500 adicionais. </a:t>
            </a:r>
          </a:p>
          <a:p>
            <a:pPr marL="819150" lvl="1" indent="-285750" algn="just">
              <a:buFont typeface="Courier New" panose="02070309020205020404" pitchFamily="49" charset="0"/>
              <a:buChar char="o"/>
            </a:pPr>
            <a:r>
              <a:rPr lang="pt-BR" sz="1600" dirty="0">
                <a:latin typeface="Abadi Extra Light" panose="020B0204020104020204" pitchFamily="34" charset="0"/>
              </a:rPr>
              <a:t>O Programa de Financiamento de Estação de Recarga oferece empréstimos até US$ 500.000 por projeto, incluindo desenvolvimento, compra e instalação de estações.  </a:t>
            </a:r>
          </a:p>
          <a:p>
            <a:pPr marL="819150" lvl="1" indent="-285750" algn="just">
              <a:buFont typeface="Courier New" panose="02070309020205020404" pitchFamily="49" charset="0"/>
              <a:buChar char="o"/>
            </a:pPr>
            <a:r>
              <a:rPr lang="pt-BR" sz="1600" dirty="0">
                <a:latin typeface="Abadi Extra Light" panose="020B0204020104020204" pitchFamily="34" charset="0"/>
              </a:rPr>
              <a:t>As companhias de seguros podem oferecer descontos. </a:t>
            </a:r>
          </a:p>
          <a:p>
            <a:pPr marL="819150" lvl="1" indent="-285750" algn="just">
              <a:buFont typeface="Courier New" panose="02070309020205020404" pitchFamily="49" charset="0"/>
              <a:buChar char="o"/>
            </a:pPr>
            <a:r>
              <a:rPr lang="pt-BR" sz="1600" dirty="0">
                <a:latin typeface="Abadi Extra Light" panose="020B0204020104020204" pitchFamily="34" charset="0"/>
              </a:rPr>
              <a:t>Veículos não passam testes de emissões.</a:t>
            </a:r>
          </a:p>
          <a:p>
            <a:pPr marL="819150" lvl="1" indent="-285750" algn="just">
              <a:buFont typeface="Courier New" panose="02070309020205020404" pitchFamily="49" charset="0"/>
              <a:buChar char="o"/>
            </a:pPr>
            <a:r>
              <a:rPr lang="pt-BR" sz="1600" dirty="0">
                <a:latin typeface="Abadi Extra Light" panose="020B0204020104020204" pitchFamily="34" charset="0"/>
              </a:rPr>
              <a:t>Concessionárias de energia oferecem tarifas com desconto para o carregamento de veículos residenciais fora dos períodos de pico. </a:t>
            </a:r>
          </a:p>
          <a:p>
            <a:pPr marL="819150" lvl="1" indent="-285750" algn="just">
              <a:buFont typeface="Courier New" panose="02070309020205020404" pitchFamily="49" charset="0"/>
              <a:buChar char="o"/>
            </a:pPr>
            <a:r>
              <a:rPr lang="pt-BR" sz="1600" dirty="0">
                <a:latin typeface="Abadi Extra Light" panose="020B0204020104020204" pitchFamily="34" charset="0"/>
              </a:rPr>
              <a:t>A cidade de Sacramento oferece cobrança gratuita em garagens de estacionamento público. </a:t>
            </a:r>
          </a:p>
          <a:p>
            <a:pPr marL="819150" lvl="1" indent="-285750" algn="just">
              <a:buFont typeface="Courier New" panose="02070309020205020404" pitchFamily="49" charset="0"/>
              <a:buChar char="o"/>
            </a:pPr>
            <a:r>
              <a:rPr lang="pt-BR" sz="1600" dirty="0">
                <a:latin typeface="Abadi Extra Light" panose="020B0204020104020204" pitchFamily="34" charset="0"/>
              </a:rPr>
              <a:t>Programa Emergente de Desenvolvimento de Pequenas Empresas da Cidade obriga hotéis e edifícios comerciais oferecem estacionamento reduzido ou gratuito para motoristas de VE.  </a:t>
            </a:r>
          </a:p>
          <a:p>
            <a:pPr marL="819150" lvl="1" indent="-285750" algn="just">
              <a:buFont typeface="Courier New" panose="02070309020205020404" pitchFamily="49" charset="0"/>
              <a:buChar char="o"/>
            </a:pPr>
            <a:r>
              <a:rPr lang="pt-BR" sz="1600" dirty="0">
                <a:latin typeface="Abadi Extra Light" panose="020B0204020104020204" pitchFamily="34" charset="0"/>
              </a:rPr>
              <a:t>A cidade de San Jose também oferece estacionamento gratuito.  </a:t>
            </a:r>
          </a:p>
          <a:p>
            <a:pPr marL="819150" lvl="1" indent="-285750" algn="just">
              <a:buFont typeface="Courier New" panose="02070309020205020404" pitchFamily="49" charset="0"/>
              <a:buChar char="o"/>
            </a:pPr>
            <a:r>
              <a:rPr lang="pt-BR" sz="1600" dirty="0">
                <a:latin typeface="Abadi Extra Light" panose="020B0204020104020204" pitchFamily="34" charset="0"/>
              </a:rPr>
              <a:t>A NRG </a:t>
            </a:r>
            <a:r>
              <a:rPr lang="pt-BR" sz="1600" dirty="0" err="1">
                <a:latin typeface="Abadi Extra Light" panose="020B0204020104020204" pitchFamily="34" charset="0"/>
              </a:rPr>
              <a:t>EVgo</a:t>
            </a:r>
            <a:r>
              <a:rPr lang="pt-BR" sz="1600" dirty="0">
                <a:latin typeface="Abadi Extra Light" panose="020B0204020104020204" pitchFamily="34" charset="0"/>
              </a:rPr>
              <a:t> também gerenciará as estações de cobrança e cobrirá os custos de eletricidade com uma taxa de utilização fixa.</a:t>
            </a:r>
          </a:p>
          <a:p>
            <a:pPr marL="158750" indent="0">
              <a:buNone/>
            </a:pP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4104271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3bc2e4154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3bc2e415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pt-BR" sz="1000" b="1" dirty="0">
                <a:latin typeface="Abadi Extra Light" panose="020B0204020104020204" pitchFamily="34" charset="0"/>
              </a:rPr>
              <a:t>PANORAMA NOS ANOS 90</a:t>
            </a:r>
            <a:endParaRPr lang="pt-BR" sz="1000" b="1"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pt-BR" sz="10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dirty="0">
                <a:solidFill>
                  <a:srgbClr val="292929"/>
                </a:solidFill>
                <a:highlight>
                  <a:srgbClr val="FFFFFF"/>
                </a:highlight>
                <a:latin typeface="Roboto"/>
                <a:ea typeface="Roboto"/>
                <a:cs typeface="Roboto"/>
                <a:sym typeface="Roboto"/>
              </a:rPr>
              <a:t>No início dos anos 1990, e como consequência das dificuldades financeiras, as concessionárias do sistema elétrico começaram a não ter mais como pagar ou eram levadas a adiar o pagamento de tributos federais, e deixavam também de honrar o pagamento do consumo de energia fornecida pelas geradoras. Esse problema de inadimplência e calote institucionalizado assinalavam a dimensão da crise no setor e o esgotamento do modelo público. “No início de 1990, o setor elétrico estava em uma situação muito delicada. O Estado alegava que não tinha condições de investir, as empresas estavam endividadas e a privatização se apresentava como uma das soluções”.</a:t>
            </a:r>
            <a:endParaRP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endParaRPr lang="pt-BR" sz="1000" u="sng" dirty="0">
              <a:solidFill>
                <a:schemeClr val="hlink"/>
              </a:solidFill>
              <a:latin typeface="Roboto"/>
              <a:ea typeface="Roboto"/>
              <a:cs typeface="Roboto"/>
              <a:sym typeface="Roboto"/>
              <a:hlinkClick r:id="rId3"/>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sz="1000" u="sng" dirty="0">
              <a:solidFill>
                <a:schemeClr val="hlink"/>
              </a:solidFill>
              <a:latin typeface="Roboto"/>
              <a:ea typeface="Roboto"/>
              <a:cs typeface="Roboto"/>
              <a:sym typeface="Roboto"/>
              <a:hlinkClick r:id="rId3"/>
            </a:endParaRPr>
          </a:p>
          <a:p>
            <a:pPr marL="171450" lvl="0" indent="-171450" algn="l" rtl="0">
              <a:spcBef>
                <a:spcPts val="0"/>
              </a:spcBef>
              <a:spcAft>
                <a:spcPts val="0"/>
              </a:spcAft>
              <a:buFont typeface="Arial" panose="020B0604020202020204" pitchFamily="34" charset="0"/>
              <a:buChar char="•"/>
            </a:pPr>
            <a:r>
              <a:rPr lang="pt-BR" sz="1000" u="sng" dirty="0">
                <a:solidFill>
                  <a:schemeClr val="hlink"/>
                </a:solidFill>
                <a:latin typeface="Roboto"/>
                <a:ea typeface="Roboto"/>
                <a:cs typeface="Roboto"/>
                <a:sym typeface="Roboto"/>
                <a:hlinkClick r:id="rId3"/>
              </a:rPr>
              <a:t>https://medium.com/mateus-bernardino-arquivos/breve-hist%C3%B3ria-do-setor-brasileiro-de-energia-64f6f4186e8d#:~:text=O%20in%C3%ADcio%20da%20explora%C3%A7%C3%A3o%20e,II%2C%20atual%20Central%20do%20Brasil</a:t>
            </a:r>
            <a:r>
              <a:rPr lang="pt-BR" sz="1000" dirty="0">
                <a:latin typeface="Roboto"/>
                <a:ea typeface="Roboto"/>
                <a:cs typeface="Roboto"/>
                <a:sym typeface="Roboto"/>
              </a:rPr>
              <a:t>.</a:t>
            </a:r>
            <a:endParaRPr sz="1000" dirty="0">
              <a:latin typeface="Roboto"/>
              <a:ea typeface="Roboto"/>
              <a:cs typeface="Roboto"/>
              <a:sym typeface="Roboto"/>
            </a:endParaRPr>
          </a:p>
          <a:p>
            <a:pPr marL="0" lvl="0" indent="0" algn="l" rtl="0">
              <a:spcBef>
                <a:spcPts val="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60628784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AMÉRICA LATINA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Com relação</a:t>
            </a:r>
            <a:r>
              <a:rPr lang="pt-BR" baseline="0" dirty="0">
                <a:latin typeface="Abadi Extra Light" panose="020B0204020104020204" pitchFamily="34" charset="0"/>
              </a:rPr>
              <a:t> aos incentivos destinados a América Latina, apresentam-se os principais subsídios divididos em tipo de veículo no qual o incentivo é válido, o incentivo ofertado e observações complementares. O quadro de países da América Latina é dividido em duas frentes. Nesta primeira, apresenta-se 4 países, sendo: Colômbia, Chile, Costa Rica e México.</a:t>
            </a:r>
          </a:p>
          <a:p>
            <a:pPr marL="158750" indent="0">
              <a:buNone/>
            </a:pPr>
            <a:endParaRPr lang="pt-BR" baseline="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Os principais incentivos comuns diz respeito a redução ou isenção dos impostos de importação e </a:t>
            </a:r>
            <a:r>
              <a:rPr lang="pt-BR" dirty="0">
                <a:latin typeface="Abadi Extra Light" panose="020B0204020104020204" pitchFamily="34" charset="0"/>
              </a:rPr>
              <a:t>VAT</a:t>
            </a:r>
            <a:r>
              <a:rPr lang="pt-BR" baseline="0" dirty="0">
                <a:latin typeface="Abadi Extra Light" panose="020B0204020104020204" pitchFamily="34" charset="0"/>
              </a:rPr>
              <a:t> (</a:t>
            </a:r>
            <a:r>
              <a:rPr lang="pt-BR" i="1" baseline="0" dirty="0" err="1">
                <a:latin typeface="Abadi Extra Light" panose="020B0204020104020204" pitchFamily="34" charset="0"/>
              </a:rPr>
              <a:t>Value</a:t>
            </a:r>
            <a:r>
              <a:rPr lang="pt-BR" i="1" baseline="0" dirty="0">
                <a:latin typeface="Abadi Extra Light" panose="020B0204020104020204" pitchFamily="34" charset="0"/>
              </a:rPr>
              <a:t> </a:t>
            </a:r>
            <a:r>
              <a:rPr lang="pt-BR" i="1" baseline="0" dirty="0" err="1">
                <a:latin typeface="Abadi Extra Light" panose="020B0204020104020204" pitchFamily="34" charset="0"/>
              </a:rPr>
              <a:t>Added</a:t>
            </a:r>
            <a:r>
              <a:rPr lang="pt-BR" i="1" baseline="0" dirty="0">
                <a:latin typeface="Abadi Extra Light" panose="020B0204020104020204" pitchFamily="34" charset="0"/>
              </a:rPr>
              <a:t> </a:t>
            </a:r>
            <a:r>
              <a:rPr lang="pt-BR" i="1" baseline="0" dirty="0" err="1">
                <a:latin typeface="Abadi Extra Light" panose="020B0204020104020204" pitchFamily="34" charset="0"/>
              </a:rPr>
              <a:t>Tax</a:t>
            </a:r>
            <a:r>
              <a:rPr lang="pt-BR" baseline="0" dirty="0">
                <a:latin typeface="Abadi Extra Light" panose="020B0204020104020204" pitchFamily="34" charset="0"/>
              </a:rPr>
              <a:t>, equivalente a </a:t>
            </a:r>
            <a:r>
              <a:rPr lang="pt-BR" sz="1200" b="0" i="0" u="none" strike="noStrike" cap="none" dirty="0">
                <a:solidFill>
                  <a:srgbClr val="000000"/>
                </a:solidFill>
                <a:effectLst/>
                <a:latin typeface="Arial"/>
                <a:ea typeface="Arial"/>
                <a:cs typeface="Arial"/>
                <a:sym typeface="Arial"/>
              </a:rPr>
              <a:t>IVA - Imposto sobre Valor Agregado).</a:t>
            </a:r>
            <a:endParaRPr lang="pt-BR" baseline="0" dirty="0">
              <a:latin typeface="Abadi Extra Light" panose="020B0204020104020204" pitchFamily="34" charset="0"/>
            </a:endParaRPr>
          </a:p>
          <a:p>
            <a:pPr marL="158750" indent="0">
              <a:buNone/>
            </a:pPr>
            <a:endParaRPr lang="pt-BR" baseline="0"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pt-BR" dirty="0">
              <a:latin typeface="Abadi Extra Light" panose="020B0204020104020204" pitchFamily="34" charset="0"/>
            </a:endParaRPr>
          </a:p>
        </p:txBody>
      </p:sp>
    </p:spTree>
    <p:extLst>
      <p:ext uri="{BB962C8B-B14F-4D97-AF65-F5344CB8AC3E}">
        <p14:creationId xmlns:p14="http://schemas.microsoft.com/office/powerpoint/2010/main" val="1127652151"/>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AMÉRICA LATINA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latin typeface="Abadi Extra Light" panose="020B0204020104020204" pitchFamily="34" charset="0"/>
              </a:rPr>
              <a:t>Nessa segunda parte dos</a:t>
            </a:r>
            <a:r>
              <a:rPr lang="pt-BR" baseline="0" dirty="0">
                <a:latin typeface="Abadi Extra Light" panose="020B0204020104020204" pitchFamily="34" charset="0"/>
              </a:rPr>
              <a:t> incentivos destinados a América Latina, o quadro novamente é divido para apresentação dos principais subsídios segmentado por tipo de veículo no qual o incentivo é válido, o incentivo ofertado e observações complementares. Aqui mais 4 países são apresentado, sendo: Equador, Uruguai, Paraguai e Honduras.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Novamente, os principais incentivos comuns diz respeito a redução ou isenção dos impostos de importação e </a:t>
            </a:r>
            <a:r>
              <a:rPr lang="pt-BR" dirty="0">
                <a:latin typeface="Abadi Extra Light" panose="020B0204020104020204" pitchFamily="34" charset="0"/>
              </a:rPr>
              <a:t>VAT</a:t>
            </a:r>
            <a:r>
              <a:rPr lang="pt-BR" sz="1200" b="0" i="0" u="none" strike="noStrike" cap="none" dirty="0">
                <a:solidFill>
                  <a:srgbClr val="000000"/>
                </a:solidFill>
                <a:effectLst/>
                <a:latin typeface="Arial"/>
                <a:ea typeface="Arial"/>
                <a:cs typeface="Arial"/>
                <a:sym typeface="Arial"/>
              </a:rPr>
              <a:t>.</a:t>
            </a:r>
            <a:endParaRPr lang="pt-BR" baseline="0"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baseline="0"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519</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5832450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ÁSIA</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indent="0">
              <a:buNone/>
            </a:pPr>
            <a:r>
              <a:rPr lang="pt-BR" dirty="0">
                <a:latin typeface="Abadi Extra Light" panose="020B0204020104020204" pitchFamily="34" charset="0"/>
              </a:rPr>
              <a:t>Com relação</a:t>
            </a:r>
            <a:r>
              <a:rPr lang="pt-BR" baseline="0" dirty="0">
                <a:latin typeface="Abadi Extra Light" panose="020B0204020104020204" pitchFamily="34" charset="0"/>
              </a:rPr>
              <a:t> aos incentivos destinados a Ásia, apresentam-se os principais subsídios para veículos de passageiros e destinados aos ônibus elétricos de 6 países, sendo: Singapura, Índia, Taiwan, Coréia, Hong King e Japão.</a:t>
            </a:r>
          </a:p>
          <a:p>
            <a:pPr marL="158750" indent="0">
              <a:buNone/>
            </a:pPr>
            <a:endParaRPr lang="pt-BR" baseline="0" dirty="0">
              <a:latin typeface="Abadi Extra Light" panose="020B0204020104020204" pitchFamily="34" charset="0"/>
            </a:endParaRPr>
          </a:p>
          <a:p>
            <a:pPr marL="158750" indent="0">
              <a:buNone/>
            </a:pPr>
            <a:r>
              <a:rPr lang="pt-BR" dirty="0">
                <a:latin typeface="Abadi Extra Light" panose="020B0204020104020204" pitchFamily="34" charset="0"/>
              </a:rPr>
              <a:t>No geral, os benefícios ofertados são redução</a:t>
            </a:r>
            <a:r>
              <a:rPr lang="pt-BR" baseline="0" dirty="0">
                <a:latin typeface="Abadi Extra Light" panose="020B0204020104020204" pitchFamily="34" charset="0"/>
              </a:rPr>
              <a:t> dos valores, que variam conforme modelo e aplicação. Hong Kong oferece a cobertura de toda a diferença entre a os valores do veículo elétrico e um equivalente a combustão.</a:t>
            </a:r>
            <a:endParaRPr lang="pt-BR" dirty="0">
              <a:latin typeface="Abadi Extra Light" panose="020B0204020104020204" pitchFamily="34" charset="0"/>
            </a:endParaRPr>
          </a:p>
          <a:p>
            <a:pPr marL="158750" indent="0">
              <a:buNone/>
            </a:pPr>
            <a:endParaRPr lang="pt-BR" dirty="0">
              <a:latin typeface="Abadi Extra Light" panose="020B02040201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indent="0">
              <a:buNone/>
            </a:pPr>
            <a:r>
              <a:rPr lang="pt-BR" dirty="0">
                <a:latin typeface="Abadi Extra Light" panose="020B0204020104020204" pitchFamily="34" charset="0"/>
              </a:rPr>
              <a:t>ABVE</a:t>
            </a:r>
            <a:r>
              <a:rPr lang="pt-BR" baseline="0" dirty="0">
                <a:latin typeface="Abadi Extra Light" panose="020B0204020104020204" pitchFamily="34" charset="0"/>
              </a:rPr>
              <a:t> – Associação Brasileira de Veículos Elétricos. Tendências Globais: O crescimento dos veículos híbridos e elétricos pelo mundo.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cdeic</a:t>
            </a:r>
            <a:r>
              <a:rPr lang="pt-BR" dirty="0">
                <a:latin typeface="Abadi Extra Light" panose="020B0204020104020204" pitchFamily="34" charset="0"/>
              </a:rPr>
              <a:t>/arquivos-raiz/</a:t>
            </a:r>
            <a:r>
              <a:rPr lang="pt-BR" dirty="0" err="1">
                <a:latin typeface="Abadi Extra Light" panose="020B0204020104020204" pitchFamily="34" charset="0"/>
              </a:rPr>
              <a:t>abve</a:t>
            </a:r>
            <a:r>
              <a:rPr lang="pt-BR" dirty="0">
                <a:latin typeface="Abadi Extra Light" panose="020B0204020104020204" pitchFamily="34" charset="0"/>
              </a:rPr>
              <a:t>#:~:text=Tend%C3%AAncias%20Globais%3A%20O%20crescimento%20dos%20Ve%C3%ADculos%20H%C3%ADbridos%20e%20El%C3%A9tricos%20pelo%20mundo.&amp;text=Existe%20uma%20forte%20rela%C3%A7%C3%A3o%20entre,el%C3%A9tricos%20e%20h%C3%ADbridos%20plug%2Din.&amp;text=1.090%202.450%20Nos%20%C3%BAltimos%205,e%20el%C3%A9tricos%20em%20todo%20Brasi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520</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44752525"/>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1" cap="all" baseline="0" dirty="0">
                <a:solidFill>
                  <a:schemeClr val="accent1">
                    <a:lumMod val="50000"/>
                  </a:schemeClr>
                </a:solidFill>
                <a:latin typeface="Abadi Extra Light" panose="020B0204020104020204" pitchFamily="34" charset="0"/>
                <a:ea typeface="Yu Mincho"/>
                <a:cs typeface="Segoe UI" panose="020B0502040204020203" pitchFamily="34" charset="0"/>
              </a:rPr>
              <a:t>Incentivos governamentais – Mundo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1" cap="all"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Com relação aos principais incentivos observados no </a:t>
            </a:r>
            <a:r>
              <a:rPr lang="pt-BR" sz="1200" b="0" i="1" cap="none" baseline="0" dirty="0">
                <a:solidFill>
                  <a:schemeClr val="accent1">
                    <a:lumMod val="50000"/>
                  </a:schemeClr>
                </a:solidFill>
                <a:latin typeface="Abadi Extra Light" panose="020B0204020104020204" pitchFamily="34" charset="0"/>
                <a:cs typeface="Segoe UI" panose="020B0502040204020203" pitchFamily="34" charset="0"/>
              </a:rPr>
              <a:t>benchmarking</a:t>
            </a: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 mundo destinados a aquisição, destacam-se: subsídios visando a redução de custo para registro e venda, isenção de outros impostos na compra, redução de imposto sobre produto (IPI) e a oferta de créditos fiscais.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cap="none"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Já com relação aos incentivos para circulação, destacam-se: isenção nos impostos de circulação (ICMS), redução ou isenção de taxas (como a não cobrança de pedágios ou taxa de estacionamentos), redução do valor cobrado para energia destinada a recarga de veículos, e créditos fiscais para carros de frota.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sz="1200" b="0" cap="none" baseline="0" dirty="0">
              <a:solidFill>
                <a:schemeClr val="accent1">
                  <a:lumMod val="50000"/>
                </a:schemeClr>
              </a:solidFill>
              <a:latin typeface="Abadi Extra Light" panose="020B0204020104020204" pitchFamily="34" charset="0"/>
              <a:cs typeface="Segoe UI" panose="020B05020402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0" cap="none" baseline="0" dirty="0">
                <a:solidFill>
                  <a:schemeClr val="accent1">
                    <a:lumMod val="50000"/>
                  </a:schemeClr>
                </a:solidFill>
                <a:latin typeface="Abadi Extra Light" panose="020B0204020104020204" pitchFamily="34" charset="0"/>
                <a:cs typeface="Segoe UI" panose="020B0502040204020203" pitchFamily="34" charset="0"/>
              </a:rPr>
              <a:t>Entre os países que mais acumulam volumes de incentivos, seja voltado para aquisição ou para circulação, tem-se:  </a:t>
            </a:r>
            <a:r>
              <a:rPr lang="pt-BR" dirty="0">
                <a:latin typeface="Abadi Extra Light" panose="020B0204020104020204" pitchFamily="34" charset="0"/>
              </a:rPr>
              <a:t>Reino Unido,  EUA, </a:t>
            </a:r>
            <a:r>
              <a:rPr lang="pt-BR" baseline="0" dirty="0">
                <a:latin typeface="Abadi Extra Light" panose="020B0204020104020204" pitchFamily="34" charset="0"/>
              </a:rPr>
              <a:t>China, Japão, Portugal, Coreia do Sul, Espanha, Suécia, França, Índia, Noruega, Alemanha, Holanda, C</a:t>
            </a:r>
            <a:r>
              <a:rPr lang="pt-BR" dirty="0">
                <a:latin typeface="Abadi Extra Light" panose="020B0204020104020204" pitchFamily="34" charset="0"/>
              </a:rPr>
              <a:t>anadá,</a:t>
            </a:r>
            <a:r>
              <a:rPr lang="pt-BR" baseline="0" dirty="0">
                <a:latin typeface="Abadi Extra Light" panose="020B0204020104020204" pitchFamily="34" charset="0"/>
              </a:rPr>
              <a:t> </a:t>
            </a:r>
            <a:r>
              <a:rPr lang="pt-BR" dirty="0">
                <a:latin typeface="Abadi Extra Light" panose="020B0204020104020204" pitchFamily="34" charset="0"/>
              </a:rPr>
              <a:t>Dinamarca e Itália.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BR" dirty="0">
              <a:latin typeface="Abadi Extra Light" panose="020B0204020104020204" pitchFamily="34" charset="0"/>
            </a:endParaRP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200" baseline="0" dirty="0">
                <a:latin typeface="Abadi Extra Light" panose="020B0204020104020204" pitchFamily="34" charset="0"/>
                <a:ea typeface="Segoe UI" panose="020B0502040204020203" pitchFamily="34" charset="0"/>
                <a:cs typeface="Segoe UI" panose="020B0502040204020203" pitchFamily="34" charset="0"/>
              </a:rPr>
              <a:t>REFERÊNCIAS:</a:t>
            </a:r>
          </a:p>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pt-BR" baseline="0" dirty="0">
                <a:latin typeface="Abadi Extra Light" panose="020B0204020104020204" pitchFamily="34" charset="0"/>
              </a:rPr>
              <a:t>Audiência Pública: </a:t>
            </a:r>
            <a:r>
              <a:rPr lang="pt-BR" baseline="0" dirty="0" err="1">
                <a:latin typeface="Abadi Extra Light" panose="020B0204020104020204" pitchFamily="34" charset="0"/>
              </a:rPr>
              <a:t>Eletromobilidade</a:t>
            </a:r>
            <a:r>
              <a:rPr lang="pt-BR" baseline="0" dirty="0">
                <a:latin typeface="Abadi Extra Light" panose="020B0204020104020204" pitchFamily="34" charset="0"/>
              </a:rPr>
              <a:t> no Brasil (</a:t>
            </a:r>
            <a:r>
              <a:rPr lang="pt-BR" dirty="0">
                <a:latin typeface="Abadi Extra Light" panose="020B0204020104020204" pitchFamily="34" charset="0"/>
              </a:rPr>
              <a:t>https://www2.camara.leg.br/atividade-legislativa/</a:t>
            </a:r>
            <a:r>
              <a:rPr lang="pt-BR" dirty="0" err="1">
                <a:latin typeface="Abadi Extra Light" panose="020B0204020104020204" pitchFamily="34" charset="0"/>
              </a:rPr>
              <a:t>comissoes</a:t>
            </a:r>
            <a:r>
              <a:rPr lang="pt-BR" dirty="0">
                <a:latin typeface="Abadi Extra Light" panose="020B0204020104020204" pitchFamily="34" charset="0"/>
              </a:rPr>
              <a:t>/</a:t>
            </a:r>
            <a:r>
              <a:rPr lang="pt-BR" dirty="0" err="1">
                <a:latin typeface="Abadi Extra Light" panose="020B0204020104020204" pitchFamily="34" charset="0"/>
              </a:rPr>
              <a:t>comissoes</a:t>
            </a:r>
            <a:r>
              <a:rPr lang="pt-BR" dirty="0">
                <a:latin typeface="Abadi Extra Light" panose="020B0204020104020204" pitchFamily="34" charset="0"/>
              </a:rPr>
              <a:t>-permanentes/</a:t>
            </a:r>
            <a:r>
              <a:rPr lang="pt-BR" dirty="0" err="1">
                <a:latin typeface="Abadi Extra Light" panose="020B0204020104020204" pitchFamily="34" charset="0"/>
              </a:rPr>
              <a:t>cvt</a:t>
            </a:r>
            <a:r>
              <a:rPr lang="pt-BR" dirty="0">
                <a:latin typeface="Abadi Extra Light" panose="020B0204020104020204" pitchFamily="34" charset="0"/>
              </a:rPr>
              <a:t>/</a:t>
            </a:r>
            <a:r>
              <a:rPr lang="pt-BR" dirty="0" err="1">
                <a:latin typeface="Abadi Extra Light" panose="020B0204020104020204" pitchFamily="34" charset="0"/>
              </a:rPr>
              <a:t>audiencias</a:t>
            </a:r>
            <a:r>
              <a:rPr lang="pt-BR" dirty="0">
                <a:latin typeface="Abadi Extra Light" panose="020B0204020104020204" pitchFamily="34" charset="0"/>
              </a:rPr>
              <a:t>-publicas/audiencias-publicas-2018/arquivos-de-eventos/ap-04-07.18/</a:t>
            </a:r>
            <a:r>
              <a:rPr lang="pt-BR" dirty="0" err="1">
                <a:latin typeface="Abadi Extra Light" panose="020B0204020104020204" pitchFamily="34" charset="0"/>
              </a:rPr>
              <a:t>anfavea</a:t>
            </a:r>
            <a:r>
              <a:rPr lang="pt-BR" dirty="0">
                <a:latin typeface="Abadi Extra Light" panose="020B0204020104020204" pitchFamily="34" charset="0"/>
              </a:rPr>
              <a:t>) </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521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904128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3bc2e415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3bc2e415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solidFill>
                  <a:srgbClr val="292929"/>
                </a:solidFill>
                <a:highlight>
                  <a:srgbClr val="FFFFFF"/>
                </a:highlight>
                <a:latin typeface="Roboto"/>
                <a:ea typeface="Roboto"/>
                <a:cs typeface="Roboto"/>
                <a:sym typeface="Roboto"/>
              </a:rPr>
              <a:t>OS ANOS 90</a:t>
            </a:r>
          </a:p>
          <a:p>
            <a:pPr marL="0" lvl="0" indent="0" algn="l" rtl="0">
              <a:spcBef>
                <a:spcPts val="0"/>
              </a:spcBef>
              <a:spcAft>
                <a:spcPts val="0"/>
              </a:spcAft>
              <a:buNone/>
            </a:pPr>
            <a:endParaRPr lang="pt-BR" sz="1000" dirty="0">
              <a:solidFill>
                <a:srgbClr val="292929"/>
              </a:solidFill>
              <a:highlight>
                <a:srgbClr val="FFFFFF"/>
              </a:highlight>
              <a:latin typeface="Roboto"/>
              <a:ea typeface="Roboto"/>
              <a:cs typeface="Roboto"/>
              <a:sym typeface="Roboto"/>
            </a:endParaRPr>
          </a:p>
          <a:p>
            <a:pPr marL="0" lvl="0" indent="0" algn="l" rtl="0">
              <a:spcBef>
                <a:spcPts val="0"/>
              </a:spcBef>
              <a:spcAft>
                <a:spcPts val="0"/>
              </a:spcAft>
              <a:buNone/>
            </a:pPr>
            <a:r>
              <a:rPr lang="pt-BR" sz="1000" dirty="0">
                <a:solidFill>
                  <a:srgbClr val="292929"/>
                </a:solidFill>
                <a:highlight>
                  <a:srgbClr val="FFFFFF"/>
                </a:highlight>
                <a:latin typeface="Roboto"/>
                <a:ea typeface="Roboto"/>
                <a:cs typeface="Roboto"/>
                <a:sym typeface="Roboto"/>
              </a:rPr>
              <a:t>O terceiro momento é marcado pelo período que veio depois das reformas que ocorreram ao longo dos anos 1990, e se inserindo em um Plano Nacional de Desestatização que buscava maior abertura dos setores de infraestruturas. Esse momento é marcado pela quebra de monopólios estatais em determinados segmentos do setor elétrico, privatização de companhias públicas e maior foco nas agências regulamentadoras enquanto protagonistas da coordenação e da organização das políticas governamentais. Foi também o momento de transição para uma regulamentação “mais incitativa” fundamentada nas tarifas (</a:t>
            </a:r>
            <a:r>
              <a:rPr lang="pt-BR" sz="1000" i="1" dirty="0" err="1">
                <a:solidFill>
                  <a:srgbClr val="292929"/>
                </a:solidFill>
                <a:highlight>
                  <a:srgbClr val="FFFFFF"/>
                </a:highlight>
                <a:latin typeface="Roboto"/>
                <a:ea typeface="Roboto"/>
                <a:cs typeface="Roboto"/>
                <a:sym typeface="Roboto"/>
              </a:rPr>
              <a:t>price</a:t>
            </a:r>
            <a:r>
              <a:rPr lang="pt-BR" sz="1000" i="1" dirty="0">
                <a:solidFill>
                  <a:srgbClr val="292929"/>
                </a:solidFill>
                <a:highlight>
                  <a:srgbClr val="FFFFFF"/>
                </a:highlight>
                <a:latin typeface="Roboto"/>
                <a:ea typeface="Roboto"/>
                <a:cs typeface="Roboto"/>
                <a:sym typeface="Roboto"/>
              </a:rPr>
              <a:t> </a:t>
            </a:r>
            <a:r>
              <a:rPr lang="pt-BR" sz="1000" i="1" dirty="0" err="1">
                <a:solidFill>
                  <a:srgbClr val="292929"/>
                </a:solidFill>
                <a:highlight>
                  <a:srgbClr val="FFFFFF"/>
                </a:highlight>
                <a:latin typeface="Roboto"/>
                <a:ea typeface="Roboto"/>
                <a:cs typeface="Roboto"/>
                <a:sym typeface="Roboto"/>
              </a:rPr>
              <a:t>cap</a:t>
            </a:r>
            <a:r>
              <a:rPr lang="pt-BR" sz="1000" dirty="0">
                <a:solidFill>
                  <a:srgbClr val="292929"/>
                </a:solidFill>
                <a:highlight>
                  <a:srgbClr val="FFFFFF"/>
                </a:highlight>
                <a:latin typeface="Roboto"/>
                <a:ea typeface="Roboto"/>
                <a:cs typeface="Roboto"/>
                <a:sym typeface="Roboto"/>
              </a:rPr>
              <a:t>), uma das consequências mais importantes daquele marco regulatório.</a:t>
            </a: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pt-BR" sz="1000" dirty="0">
                <a:solidFill>
                  <a:schemeClr val="dk1"/>
                </a:solidFill>
                <a:highlight>
                  <a:srgbClr val="FFFFFF"/>
                </a:highlight>
                <a:latin typeface="Roboto"/>
                <a:ea typeface="Roboto"/>
                <a:cs typeface="Roboto"/>
                <a:sym typeface="Roboto"/>
              </a:rPr>
              <a:t>A criação da </a:t>
            </a:r>
            <a:r>
              <a:rPr lang="pt-BR" sz="1000" b="1" dirty="0">
                <a:solidFill>
                  <a:schemeClr val="dk1"/>
                </a:solidFill>
                <a:highlight>
                  <a:srgbClr val="FFFFFF"/>
                </a:highlight>
                <a:latin typeface="Roboto"/>
                <a:ea typeface="Roboto"/>
                <a:cs typeface="Roboto"/>
                <a:sym typeface="Roboto"/>
              </a:rPr>
              <a:t>Agência Nacional de Energia Elétrica (1996)</a:t>
            </a:r>
            <a:r>
              <a:rPr lang="pt-BR" sz="1000" dirty="0">
                <a:solidFill>
                  <a:schemeClr val="dk1"/>
                </a:solidFill>
                <a:highlight>
                  <a:srgbClr val="FFFFFF"/>
                </a:highlight>
                <a:latin typeface="Roboto"/>
                <a:ea typeface="Roboto"/>
                <a:cs typeface="Roboto"/>
                <a:sym typeface="Roboto"/>
              </a:rPr>
              <a:t> e a privatização de companhias como a </a:t>
            </a:r>
            <a:r>
              <a:rPr lang="pt-BR" sz="1000" b="1" dirty="0">
                <a:solidFill>
                  <a:schemeClr val="dk1"/>
                </a:solidFill>
                <a:highlight>
                  <a:srgbClr val="FFFFFF"/>
                </a:highlight>
                <a:latin typeface="Roboto"/>
                <a:ea typeface="Roboto"/>
                <a:cs typeface="Roboto"/>
                <a:sym typeface="Roboto"/>
              </a:rPr>
              <a:t>Light </a:t>
            </a:r>
            <a:r>
              <a:rPr lang="pt-BR" sz="1000" dirty="0">
                <a:solidFill>
                  <a:schemeClr val="dk1"/>
                </a:solidFill>
                <a:highlight>
                  <a:srgbClr val="FFFFFF"/>
                </a:highlight>
                <a:latin typeface="Roboto"/>
                <a:ea typeface="Roboto"/>
                <a:cs typeface="Roboto"/>
                <a:sym typeface="Roboto"/>
              </a:rPr>
              <a:t>sinalizavam essa mudança, e indicavam o novo papel que o governo tentaria desempenhar. O governo tentaria adotar uma postura mais voltada para a produção indireta e enquanto um agente regulamentário. Ele tentaria concentrar menos seus esforços no controle direto da produção e do fornecimento — tentativa de passagem de um Estado produtor para um Estado regulamentador.</a:t>
            </a: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pt-BR" sz="1000" dirty="0">
                <a:solidFill>
                  <a:schemeClr val="dk1"/>
                </a:solidFill>
                <a:highlight>
                  <a:srgbClr val="FFFFFF"/>
                </a:highlight>
                <a:latin typeface="Roboto"/>
                <a:ea typeface="Roboto"/>
                <a:cs typeface="Roboto"/>
                <a:sym typeface="Roboto"/>
              </a:rPr>
              <a:t>O aporte dos recursos permaneceria nas mãos do BNDES, que tomaria responsabilidade de alavancar financiamento para diversas obras e projetos, e o Estado passaria a coordenar o setor elétrico através do órgão </a:t>
            </a:r>
            <a:r>
              <a:rPr lang="pt-BR" sz="1000" b="1" dirty="0">
                <a:solidFill>
                  <a:schemeClr val="dk1"/>
                </a:solidFill>
                <a:highlight>
                  <a:srgbClr val="FFFFFF"/>
                </a:highlight>
                <a:latin typeface="Roboto"/>
                <a:ea typeface="Roboto"/>
                <a:cs typeface="Roboto"/>
                <a:sym typeface="Roboto"/>
              </a:rPr>
              <a:t>Operador Nacional do Sistema (</a:t>
            </a:r>
            <a:r>
              <a:rPr lang="pt-BR" sz="1000" b="1" u="sng" dirty="0">
                <a:solidFill>
                  <a:schemeClr val="hlink"/>
                </a:solidFill>
                <a:highlight>
                  <a:srgbClr val="FFFFFF"/>
                </a:highlight>
                <a:latin typeface="Roboto"/>
                <a:ea typeface="Roboto"/>
                <a:cs typeface="Roboto"/>
                <a:sym typeface="Roboto"/>
                <a:hlinkClick r:id="rId3"/>
              </a:rPr>
              <a:t>ONS</a:t>
            </a:r>
            <a:r>
              <a:rPr lang="pt-BR" sz="1000" b="1" dirty="0">
                <a:solidFill>
                  <a:schemeClr val="dk1"/>
                </a:solidFill>
                <a:highlight>
                  <a:srgbClr val="FFFFFF"/>
                </a:highlight>
                <a:latin typeface="Roboto"/>
                <a:ea typeface="Roboto"/>
                <a:cs typeface="Roboto"/>
                <a:sym typeface="Roboto"/>
              </a:rPr>
              <a:t>).</a:t>
            </a:r>
            <a:r>
              <a:rPr lang="pt-BR" sz="1000" dirty="0">
                <a:solidFill>
                  <a:schemeClr val="dk1"/>
                </a:solidFill>
                <a:highlight>
                  <a:srgbClr val="FFFFFF"/>
                </a:highlight>
                <a:latin typeface="Roboto"/>
                <a:ea typeface="Roboto"/>
                <a:cs typeface="Roboto"/>
                <a:sym typeface="Roboto"/>
              </a:rPr>
              <a:t> O mercado incipiente de energia seria ajustado ao nível do </a:t>
            </a:r>
            <a:r>
              <a:rPr lang="pt-BR" sz="1000" b="1" dirty="0">
                <a:solidFill>
                  <a:schemeClr val="dk1"/>
                </a:solidFill>
                <a:highlight>
                  <a:srgbClr val="FFFFFF"/>
                </a:highlight>
                <a:latin typeface="Roboto"/>
                <a:ea typeface="Roboto"/>
                <a:cs typeface="Roboto"/>
                <a:sym typeface="Roboto"/>
              </a:rPr>
              <a:t>Mercado Atacadista de Energia (MAE)</a:t>
            </a:r>
            <a:r>
              <a:rPr lang="pt-BR" sz="1000" dirty="0">
                <a:solidFill>
                  <a:schemeClr val="dk1"/>
                </a:solidFill>
                <a:highlight>
                  <a:srgbClr val="FFFFFF"/>
                </a:highlight>
                <a:latin typeface="Roboto"/>
                <a:ea typeface="Roboto"/>
                <a:cs typeface="Roboto"/>
                <a:sym typeface="Roboto"/>
              </a:rPr>
              <a:t>, e pela coordenação da </a:t>
            </a:r>
            <a:r>
              <a:rPr lang="pt-BR" sz="1000" b="1" dirty="0">
                <a:solidFill>
                  <a:schemeClr val="dk1"/>
                </a:solidFill>
                <a:highlight>
                  <a:srgbClr val="FFFFFF"/>
                </a:highlight>
                <a:latin typeface="Roboto"/>
                <a:ea typeface="Roboto"/>
                <a:cs typeface="Roboto"/>
                <a:sym typeface="Roboto"/>
              </a:rPr>
              <a:t>Câmara de Comercialização de Energia Elétrica (</a:t>
            </a:r>
            <a:r>
              <a:rPr lang="pt-BR" sz="1000" b="1" u="sng" dirty="0">
                <a:solidFill>
                  <a:schemeClr val="hlink"/>
                </a:solidFill>
                <a:highlight>
                  <a:srgbClr val="FFFFFF"/>
                </a:highlight>
                <a:latin typeface="Roboto"/>
                <a:ea typeface="Roboto"/>
                <a:cs typeface="Roboto"/>
                <a:sym typeface="Roboto"/>
                <a:hlinkClick r:id="rId4"/>
              </a:rPr>
              <a:t>CCEE</a:t>
            </a:r>
            <a:r>
              <a:rPr lang="pt-BR" sz="1000" b="1" dirty="0">
                <a:solidFill>
                  <a:schemeClr val="dk1"/>
                </a:solidFill>
                <a:highlight>
                  <a:srgbClr val="FFFFFF"/>
                </a:highlight>
                <a:latin typeface="Roboto"/>
                <a:ea typeface="Roboto"/>
                <a:cs typeface="Roboto"/>
                <a:sym typeface="Roboto"/>
              </a:rPr>
              <a:t>)</a:t>
            </a:r>
            <a:r>
              <a:rPr lang="pt-BR" sz="1000" dirty="0">
                <a:solidFill>
                  <a:schemeClr val="dk1"/>
                </a:solidFill>
                <a:highlight>
                  <a:srgbClr val="FFFFFF"/>
                </a:highlight>
                <a:latin typeface="Roboto"/>
                <a:ea typeface="Roboto"/>
                <a:cs typeface="Roboto"/>
                <a:sym typeface="Roboto"/>
              </a:rPr>
              <a:t>.</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dirty="0">
              <a:solidFill>
                <a:schemeClr val="dk1"/>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sz="1000" u="sng" dirty="0">
              <a:solidFill>
                <a:srgbClr val="F06292"/>
              </a:solidFill>
              <a:latin typeface="Roboto"/>
              <a:ea typeface="Roboto"/>
              <a:cs typeface="Roboto"/>
              <a:sym typeface="Roboto"/>
              <a:hlinkClick r:id="rId5">
                <a:extLst>
                  <a:ext uri="{A12FA001-AC4F-418D-AE19-62706E023703}">
                    <ahyp:hlinkClr xmlns:ahyp="http://schemas.microsoft.com/office/drawing/2018/hyperlinkcolor" val="tx"/>
                  </a:ext>
                </a:extLst>
              </a:hlinkClick>
            </a:endParaRPr>
          </a:p>
          <a:p>
            <a:pPr marL="171450" lvl="0" indent="-171450" algn="l" rtl="0">
              <a:spcBef>
                <a:spcPts val="0"/>
              </a:spcBef>
              <a:spcAft>
                <a:spcPts val="0"/>
              </a:spcAft>
              <a:buFont typeface="Arial" panose="020B0604020202020204" pitchFamily="34" charset="0"/>
              <a:buChar char="•"/>
            </a:pPr>
            <a:r>
              <a:rPr lang="pt-BR" sz="1000" u="sng" dirty="0">
                <a:solidFill>
                  <a:srgbClr val="F06292"/>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https://medium.com/mateus-bernardino-arquivos/breve-hist%C3%B3ria-do-setor-brasileiro-de-energia-64f6f4186e8d#:~:text=O%20in%C3%ADcio%20da%20explora%C3%A7%C3%A3o%20e,II%2C%20atual%20Central%20do%20Brasil</a:t>
            </a:r>
            <a:r>
              <a:rPr lang="pt-BR"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https://pt.slideshare.net/CCEEOficial/o-papel-institucional-da-ccee-e-a-operao-do-mercado-de-energia</a:t>
            </a:r>
            <a:endParaRPr sz="1000" dirty="0">
              <a:latin typeface="Roboto"/>
              <a:ea typeface="Roboto"/>
              <a:cs typeface="Roboto"/>
              <a:sym typeface="Roboto"/>
            </a:endParaRPr>
          </a:p>
        </p:txBody>
      </p:sp>
    </p:spTree>
    <p:extLst>
      <p:ext uri="{BB962C8B-B14F-4D97-AF65-F5344CB8AC3E}">
        <p14:creationId xmlns:p14="http://schemas.microsoft.com/office/powerpoint/2010/main" val="2856311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c371d059c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c371d059c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pt-BR" sz="1000" b="1" dirty="0">
                <a:latin typeface="Abadi Extra Light" panose="020B0204020104020204" pitchFamily="34" charset="0"/>
              </a:rPr>
              <a:t>REFORMA DO SETOR ELÉTRICO</a:t>
            </a:r>
            <a:endParaRPr lang="pt-BR" sz="1000" b="1"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pt-B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dirty="0">
                <a:solidFill>
                  <a:schemeClr val="dk1"/>
                </a:solidFill>
                <a:highlight>
                  <a:srgbClr val="FFFFFF"/>
                </a:highlight>
                <a:latin typeface="Roboto"/>
                <a:ea typeface="Roboto"/>
                <a:cs typeface="Roboto"/>
                <a:sym typeface="Roboto"/>
              </a:rPr>
              <a:t>As reformas do setor formalizaram:</a:t>
            </a: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pt-B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b="0" dirty="0">
                <a:solidFill>
                  <a:schemeClr val="dk1"/>
                </a:solidFill>
                <a:highlight>
                  <a:srgbClr val="FFFFFF"/>
                </a:highlight>
                <a:latin typeface="Roboto"/>
                <a:ea typeface="Roboto"/>
                <a:cs typeface="Roboto"/>
                <a:sym typeface="Roboto"/>
              </a:rPr>
              <a:t>(1) a </a:t>
            </a:r>
            <a:r>
              <a:rPr lang="pt-BR" sz="1000" b="0" i="1" dirty="0" err="1">
                <a:solidFill>
                  <a:schemeClr val="dk1"/>
                </a:solidFill>
                <a:highlight>
                  <a:srgbClr val="FFFFFF"/>
                </a:highlight>
                <a:latin typeface="Roboto"/>
                <a:ea typeface="Roboto"/>
                <a:cs typeface="Roboto"/>
                <a:sym typeface="Roboto"/>
              </a:rPr>
              <a:t>desverticalização</a:t>
            </a:r>
            <a:r>
              <a:rPr lang="pt-BR" sz="1000" b="0" dirty="0">
                <a:solidFill>
                  <a:schemeClr val="dk1"/>
                </a:solidFill>
                <a:highlight>
                  <a:srgbClr val="FFFFFF"/>
                </a:highlight>
                <a:latin typeface="Roboto"/>
                <a:ea typeface="Roboto"/>
                <a:cs typeface="Roboto"/>
                <a:sym typeface="Roboto"/>
              </a:rPr>
              <a:t> do setor — ou separação das principais </a:t>
            </a:r>
            <a:r>
              <a:rPr lang="pt-BR" sz="1000" b="0" i="1" dirty="0" err="1">
                <a:solidFill>
                  <a:schemeClr val="dk1"/>
                </a:solidFill>
                <a:highlight>
                  <a:srgbClr val="FFFFFF"/>
                </a:highlight>
                <a:latin typeface="Roboto"/>
                <a:ea typeface="Roboto"/>
                <a:cs typeface="Roboto"/>
                <a:sym typeface="Roboto"/>
              </a:rPr>
              <a:t>estrates</a:t>
            </a:r>
            <a:r>
              <a:rPr lang="pt-BR" sz="1000" b="0" dirty="0">
                <a:solidFill>
                  <a:schemeClr val="dk1"/>
                </a:solidFill>
                <a:highlight>
                  <a:srgbClr val="FFFFFF"/>
                </a:highlight>
                <a:latin typeface="Roboto"/>
                <a:ea typeface="Roboto"/>
                <a:cs typeface="Roboto"/>
                <a:sym typeface="Roboto"/>
              </a:rPr>
              <a:t> — em seus segmentos de geração, transmissão, distribuição e comercialização;</a:t>
            </a:r>
            <a:endParaRP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b="0" dirty="0">
                <a:solidFill>
                  <a:schemeClr val="dk1"/>
                </a:solidFill>
                <a:highlight>
                  <a:srgbClr val="FFFFFF"/>
                </a:highlight>
                <a:latin typeface="Roboto"/>
                <a:ea typeface="Roboto"/>
                <a:cs typeface="Roboto"/>
                <a:sym typeface="Roboto"/>
              </a:rPr>
              <a:t>(2) a privatização tendo </a:t>
            </a:r>
            <a:r>
              <a:rPr lang="pt-BR" sz="1000" b="0" dirty="0" err="1">
                <a:solidFill>
                  <a:schemeClr val="dk1"/>
                </a:solidFill>
                <a:highlight>
                  <a:srgbClr val="FFFFFF"/>
                </a:highlight>
                <a:latin typeface="Roboto"/>
                <a:ea typeface="Roboto"/>
                <a:cs typeface="Roboto"/>
                <a:sym typeface="Roboto"/>
              </a:rPr>
              <a:t>intuido</a:t>
            </a:r>
            <a:r>
              <a:rPr lang="pt-BR" sz="1000" b="0" dirty="0">
                <a:solidFill>
                  <a:schemeClr val="dk1"/>
                </a:solidFill>
                <a:highlight>
                  <a:srgbClr val="FFFFFF"/>
                </a:highlight>
                <a:latin typeface="Roboto"/>
                <a:ea typeface="Roboto"/>
                <a:cs typeface="Roboto"/>
                <a:sym typeface="Roboto"/>
              </a:rPr>
              <a:t> de levantar recursos para o Estado — e trazendo a responsabilidade de investimentos para e inciativa privada;</a:t>
            </a:r>
            <a:endParaRP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b="0" dirty="0">
                <a:solidFill>
                  <a:schemeClr val="dk1"/>
                </a:solidFill>
                <a:highlight>
                  <a:srgbClr val="FFFFFF"/>
                </a:highlight>
                <a:latin typeface="Roboto"/>
                <a:ea typeface="Roboto"/>
                <a:cs typeface="Roboto"/>
                <a:sym typeface="Roboto"/>
              </a:rPr>
              <a:t>(3) o livre acesso às redes de transmissão;</a:t>
            </a:r>
            <a:endParaRP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b="0" dirty="0">
                <a:solidFill>
                  <a:schemeClr val="dk1"/>
                </a:solidFill>
                <a:highlight>
                  <a:srgbClr val="FFFFFF"/>
                </a:highlight>
                <a:latin typeface="Roboto"/>
                <a:ea typeface="Roboto"/>
                <a:cs typeface="Roboto"/>
                <a:sym typeface="Roboto"/>
              </a:rPr>
              <a:t>(4) a instauração da competição ao nível da geração e distribuição.</a:t>
            </a:r>
            <a:endParaRP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pt-BR" sz="1000" b="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dirty="0">
                <a:solidFill>
                  <a:schemeClr val="dk1"/>
                </a:solidFill>
                <a:highlight>
                  <a:srgbClr val="FFFFFF"/>
                </a:highlight>
                <a:latin typeface="Roboto"/>
                <a:ea typeface="Roboto"/>
                <a:cs typeface="Roboto"/>
                <a:sym typeface="Roboto"/>
              </a:rPr>
              <a:t>Além de incentivar novos empreendimentos em geração e novos contratos de licitação, os códigos previam a abertura para produção independente, e a liberdade para que alguns consumidores pudessem em breve escolherem seus respectivos fornecedores.</a:t>
            </a:r>
            <a:endParaRP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lang="pt-BR" sz="1000" dirty="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pt-BR" sz="1000" dirty="0">
                <a:solidFill>
                  <a:schemeClr val="dk1"/>
                </a:solidFill>
                <a:highlight>
                  <a:srgbClr val="FFFFFF"/>
                </a:highlight>
                <a:latin typeface="Roboto"/>
                <a:ea typeface="Roboto"/>
                <a:cs typeface="Roboto"/>
                <a:sym typeface="Roboto"/>
              </a:rPr>
              <a:t>A ideia era fomentar dois setores distintos dentro da organização do fornecimento de energia, separando um mercado cativo — tendo estrutura tarifária regulamentada estritamente pelo princípio do teto de preços — e um mercado mais livre — onde produtores privilegiados poderiam negociar livremente quantidades e prazos de fornecimento.</a:t>
            </a:r>
            <a:endParaRPr sz="100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sz="1000" dirty="0">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https://medium.com/mateus-bernardino-arquivos/breve-hist%C3%B3ria-do-setor-brasileiro-de-energia-64f6f4186e8d#:~:text=O%20in%C3%ADcio%20da%20explora%C3%A7%C3%A3o%20e,II%2C%20atual%20Central%20do%20Brasil</a:t>
            </a:r>
            <a:r>
              <a:rPr lang="pt-BR" sz="1000" dirty="0">
                <a:solidFill>
                  <a:schemeClr val="dk1"/>
                </a:solidFill>
                <a:latin typeface="Roboto"/>
                <a:ea typeface="Roboto"/>
                <a:cs typeface="Roboto"/>
                <a:sym typeface="Roboto"/>
              </a:rPr>
              <a:t>.</a:t>
            </a:r>
            <a:endParaRPr sz="1000" dirty="0">
              <a:latin typeface="Roboto"/>
              <a:ea typeface="Roboto"/>
              <a:cs typeface="Roboto"/>
              <a:sym typeface="Roboto"/>
            </a:endParaRPr>
          </a:p>
        </p:txBody>
      </p:sp>
    </p:spTree>
    <p:extLst>
      <p:ext uri="{BB962C8B-B14F-4D97-AF65-F5344CB8AC3E}">
        <p14:creationId xmlns:p14="http://schemas.microsoft.com/office/powerpoint/2010/main" val="1753136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3bc2e415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3bc2e415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A REFORMA DE 2004</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O atual modelo regulatório do setor elétrico, que entrou em vigor em 2004, tem como pilares a promoção da modicidade tarifária, a garantia de segurança no suprimento de energia elétrica e a inclusão social por meio de programas de universalização do acesso à energia elétrica. A Lei n. 10.848/2004 alterou significativamente o marco regulatório do setor elétrico brasileiro. Uma de suas principais inovações foi a criação de dois ambientes para contratação de energia: o Ambiente de Contratação Regulada (ACR), no formato de leilão; e o Ambiente de Contratação Livre (ACL). Ainda, coube à citada lei classificar os consumidores em livres e cativos, atribuindo-lhes regras específicas para a comercialização de energia elétrica, e autorizar a criação da CCEE, em substituição ao Mercado Atacadista de Energia Elétrica (MAE). Todos esses conceitos serão apresentados posteriormente.</a:t>
            </a:r>
            <a:endParaRPr sz="1000" dirty="0">
              <a:latin typeface="Roboto"/>
              <a:ea typeface="Roboto"/>
              <a:cs typeface="Roboto"/>
              <a:sym typeface="Roboto"/>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u="sng" dirty="0">
                <a:solidFill>
                  <a:schemeClr val="hlink"/>
                </a:solidFill>
                <a:latin typeface="Abadi Extra Light" panose="020B0204020104020204" pitchFamily="34" charset="0"/>
                <a:hlinkClick r:id="rId3"/>
              </a:rPr>
              <a:t>https://pt.slideshare.net/CCEEOficial/o-papel-institucional-da-ccee-e-a-operao-do-mercado-de-energia</a:t>
            </a:r>
            <a:endParaRP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https://ceri.fgv.br/sites/default/files/publicacoes/2018-10/17_avaliacao_das_reformas_recentes_no_setor_eletrico_brasileiro.pdf</a:t>
            </a:r>
            <a:endParaRPr dirty="0">
              <a:latin typeface="Abadi Extra Light" panose="020B0204020104020204" pitchFamily="34" charset="0"/>
            </a:endParaRPr>
          </a:p>
        </p:txBody>
      </p:sp>
    </p:spTree>
    <p:extLst>
      <p:ext uri="{BB962C8B-B14F-4D97-AF65-F5344CB8AC3E}">
        <p14:creationId xmlns:p14="http://schemas.microsoft.com/office/powerpoint/2010/main" val="73889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c371d059c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c371d059c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pt-BR" sz="1400" b="1" dirty="0">
                <a:latin typeface="Abadi Extra Light" panose="020B0204020104020204" pitchFamily="34" charset="0"/>
              </a:rPr>
              <a:t>CONSUMO DE ENERGIA NO MUNDO POR REGIÃO</a:t>
            </a:r>
            <a:endParaRPr lang="pt-BR" sz="1400" b="1" dirty="0">
              <a:solidFill>
                <a:srgbClr val="1D3D63"/>
              </a:solidFill>
              <a:highlight>
                <a:srgbClr val="FAFAFA"/>
              </a:highlight>
              <a:latin typeface="Abadi Extra Light" panose="020B0204020104020204" pitchFamily="34" charset="0"/>
            </a:endParaRPr>
          </a:p>
          <a:p>
            <a:pPr marL="0" lvl="0" indent="0" algn="l" rtl="0">
              <a:lnSpc>
                <a:spcPct val="115000"/>
              </a:lnSpc>
              <a:spcBef>
                <a:spcPts val="1200"/>
              </a:spcBef>
              <a:spcAft>
                <a:spcPts val="0"/>
              </a:spcAft>
              <a:buNone/>
            </a:pPr>
            <a:endParaRPr lang="pt-BR" sz="1200" dirty="0">
              <a:solidFill>
                <a:srgbClr val="1D3D63"/>
              </a:solidFill>
              <a:highlight>
                <a:srgbClr val="FAFAFA"/>
              </a:highlight>
              <a:latin typeface="Abadi Extra Light" panose="020B0204020104020204" pitchFamily="34" charset="0"/>
            </a:endParaRPr>
          </a:p>
          <a:p>
            <a:pPr marL="0" lvl="0" indent="0" algn="l" rtl="0">
              <a:lnSpc>
                <a:spcPct val="115000"/>
              </a:lnSpc>
              <a:spcBef>
                <a:spcPts val="1200"/>
              </a:spcBef>
              <a:spcAft>
                <a:spcPts val="0"/>
              </a:spcAft>
              <a:buNone/>
            </a:pPr>
            <a:r>
              <a:rPr lang="pt-BR" sz="1200" dirty="0">
                <a:solidFill>
                  <a:srgbClr val="1D3D63"/>
                </a:solidFill>
                <a:highlight>
                  <a:srgbClr val="FAFAFA"/>
                </a:highlight>
                <a:latin typeface="Abadi Extra Light" panose="020B0204020104020204" pitchFamily="34" charset="0"/>
              </a:rPr>
              <a:t>Consumo de energia primário por região do mundo: o consumo primário de energia é medido em </a:t>
            </a:r>
            <a:r>
              <a:rPr lang="pt-BR" sz="1200" dirty="0" err="1">
                <a:solidFill>
                  <a:srgbClr val="1D3D63"/>
                </a:solidFill>
                <a:highlight>
                  <a:srgbClr val="FAFAFA"/>
                </a:highlight>
                <a:latin typeface="Abadi Extra Light" panose="020B0204020104020204" pitchFamily="34" charset="0"/>
              </a:rPr>
              <a:t>TWh</a:t>
            </a:r>
            <a:r>
              <a:rPr lang="pt-BR" sz="1200" dirty="0">
                <a:solidFill>
                  <a:srgbClr val="1D3D63"/>
                </a:solidFill>
                <a:highlight>
                  <a:srgbClr val="FAFAFA"/>
                </a:highlight>
                <a:latin typeface="Abadi Extra Light" panose="020B0204020104020204" pitchFamily="34" charset="0"/>
              </a:rPr>
              <a:t>. </a:t>
            </a:r>
            <a:endParaRPr sz="1200" dirty="0">
              <a:solidFill>
                <a:srgbClr val="1D3D63"/>
              </a:solidFill>
              <a:highlight>
                <a:srgbClr val="FAFAFA"/>
              </a:highlight>
              <a:latin typeface="Abadi Extra Light" panose="020B0204020104020204" pitchFamily="34" charset="0"/>
            </a:endParaRPr>
          </a:p>
          <a:p>
            <a:pPr marL="0" lvl="0" indent="0" algn="l" rtl="0">
              <a:spcBef>
                <a:spcPts val="1200"/>
              </a:spcBef>
              <a:spcAft>
                <a:spcPts val="0"/>
              </a:spcAft>
              <a:buNone/>
            </a:pPr>
            <a:endParaRPr lang="pt-BR" dirty="0">
              <a:latin typeface="Abadi Extra Light" panose="020B0204020104020204" pitchFamily="34" charset="0"/>
            </a:endParaRPr>
          </a:p>
          <a:p>
            <a:pPr marL="0" lvl="0" indent="0" algn="l" rtl="0">
              <a:spcBef>
                <a:spcPts val="1200"/>
              </a:spcBef>
              <a:spcAft>
                <a:spcPts val="0"/>
              </a:spcAft>
              <a:buNone/>
            </a:pPr>
            <a:r>
              <a:rPr lang="pt-BR" dirty="0">
                <a:latin typeface="Abadi Extra Light" panose="020B0204020104020204" pitchFamily="34" charset="0"/>
              </a:rPr>
              <a:t>No gráfico, vemos o consumo de energia primária de 1965-2015 agregado por regiões continentais. Observe que este conjunto de dados inclui apenas combustíveis comercializados (carvão, petróleo e gás), nuclear e renováveis ​​modernos. Isso significa que os biocombustíveis tradicionais não estão incluídos; como resultado, os números provavelmente serão um pouco subestimados para regiões (predominantemente África e Ásia em desenvolvimento) onde as populações ainda dependem fortemente da biomassa tradicional como fonte primária de combustível.</a:t>
            </a:r>
          </a:p>
          <a:p>
            <a:pPr marL="0" lvl="0" indent="0" algn="l" rtl="0">
              <a:spcBef>
                <a:spcPts val="1200"/>
              </a:spcBef>
              <a:spcAft>
                <a:spcPts val="0"/>
              </a:spcAft>
              <a:buNone/>
            </a:pPr>
            <a:endParaRPr lang="pt-BR" dirty="0">
              <a:latin typeface="Abadi Extra Light" panose="020B0204020104020204" pitchFamily="34" charset="0"/>
            </a:endParaRPr>
          </a:p>
          <a:p>
            <a:pPr marL="0" lvl="0" indent="0" algn="l" rtl="0">
              <a:spcBef>
                <a:spcPts val="1200"/>
              </a:spcBef>
              <a:spcAft>
                <a:spcPts val="0"/>
              </a:spcAft>
              <a:buNone/>
            </a:pPr>
            <a:r>
              <a:rPr lang="pt-BR" dirty="0">
                <a:latin typeface="Abadi Extra Light" panose="020B0204020104020204" pitchFamily="34" charset="0"/>
              </a:rPr>
              <a:t>Em 1965, a maior parte da energia total foi consumida na América do Norte, Europa e Eurásia - coletivamente, elas respondiam por mais de 80% do consumo global de energia. Embora o consumo de energia tenha aumentado nessas regiões desde 1960, sua participação relativa no total diminuiu significativamente. O consumo no resto do mundo tem aumentado, de forma mais dramática na Ásia-Pacífico, onde o consumo total aumentou mais de 12 vezes nesse período.</a:t>
            </a:r>
          </a:p>
          <a:p>
            <a:pPr marL="0" lvl="0" indent="0" algn="l" rtl="0">
              <a:spcBef>
                <a:spcPts val="1200"/>
              </a:spcBef>
              <a:spcAft>
                <a:spcPts val="0"/>
              </a:spcAft>
              <a:buNone/>
            </a:pPr>
            <a:endParaRPr lang="pt-BR" dirty="0">
              <a:latin typeface="Abadi Extra Light" panose="020B0204020104020204" pitchFamily="34" charset="0"/>
            </a:endParaRPr>
          </a:p>
          <a:p>
            <a:pPr marL="0" lvl="0" indent="0" algn="l" rtl="0">
              <a:spcBef>
                <a:spcPts val="1200"/>
              </a:spcBef>
              <a:spcAft>
                <a:spcPts val="0"/>
              </a:spcAft>
              <a:buNone/>
            </a:pPr>
            <a:r>
              <a:rPr lang="pt-BR" dirty="0">
                <a:latin typeface="Abadi Extra Light" panose="020B0204020104020204" pitchFamily="34" charset="0"/>
              </a:rPr>
              <a:t>Como resultado, em 2015, a Ásia-Pacífico foi de longe o maior consumidor regional com 42 por cento - era quase o mesmo que a América do Norte, Europa e Eurásia combinadas (com 43 por cento). O Oriente Médio, a América Latina e a África respondem por cerca de sete, cinco e três por cento, respectivamente.</a:t>
            </a:r>
          </a:p>
          <a:p>
            <a:pPr marL="0" lvl="0" indent="0" algn="l" rtl="0">
              <a:spcBef>
                <a:spcPts val="1200"/>
              </a:spcBef>
              <a:spcAft>
                <a:spcPts val="0"/>
              </a:spcAft>
              <a:buNone/>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endParaRPr lang="pt-BR" sz="1200" dirty="0">
              <a:solidFill>
                <a:srgbClr val="292929"/>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r>
              <a:rPr lang="pt-BR" sz="1200" dirty="0">
                <a:solidFill>
                  <a:srgbClr val="292929"/>
                </a:solidFill>
                <a:highlight>
                  <a:srgbClr val="FFFFFF"/>
                </a:highlight>
                <a:latin typeface="Roboto"/>
                <a:ea typeface="Roboto"/>
                <a:cs typeface="Roboto"/>
                <a:sym typeface="Roboto"/>
              </a:rPr>
              <a:t>REFERÊNCIAS:</a:t>
            </a:r>
          </a:p>
          <a:p>
            <a:pPr marL="0" lvl="0" indent="0" algn="l" rtl="0">
              <a:spcBef>
                <a:spcPts val="1200"/>
              </a:spcBef>
              <a:spcAft>
                <a:spcPts val="0"/>
              </a:spcAft>
              <a:buNone/>
            </a:pPr>
            <a:endParaRPr lang="pt-BR" dirty="0">
              <a:latin typeface="Abadi Extra Light" panose="020B0204020104020204" pitchFamily="34" charset="0"/>
            </a:endParaRPr>
          </a:p>
          <a:p>
            <a:pPr marL="171450" lvl="0" indent="-171450" algn="l" rtl="0">
              <a:spcBef>
                <a:spcPts val="1200"/>
              </a:spcBef>
              <a:spcAft>
                <a:spcPts val="0"/>
              </a:spcAft>
              <a:buFont typeface="Arial" panose="020B0604020202020204" pitchFamily="34" charset="0"/>
              <a:buChar char="•"/>
            </a:pPr>
            <a:r>
              <a:rPr lang="pt-BR" dirty="0">
                <a:latin typeface="Abadi Extra Light" panose="020B0204020104020204" pitchFamily="34" charset="0"/>
              </a:rPr>
              <a:t>https://ourworldindata.org/energy</a:t>
            </a:r>
            <a:endParaRPr dirty="0">
              <a:latin typeface="Abadi Extra Light" panose="020B0204020104020204" pitchFamily="34" charset="0"/>
            </a:endParaRPr>
          </a:p>
        </p:txBody>
      </p:sp>
    </p:spTree>
    <p:extLst>
      <p:ext uri="{BB962C8B-B14F-4D97-AF65-F5344CB8AC3E}">
        <p14:creationId xmlns:p14="http://schemas.microsoft.com/office/powerpoint/2010/main" val="3064548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c371d059c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9c371d059c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pt-BR" sz="1000" b="1" dirty="0">
                <a:latin typeface="Abadi Extra Light" panose="020B0204020104020204" pitchFamily="34" charset="0"/>
              </a:rPr>
              <a:t>CONSUMO DE ENERGIA NO MUNDO POR TIPO</a:t>
            </a:r>
            <a:endParaRPr lang="pt-BR" sz="1000" b="1" dirty="0">
              <a:latin typeface="Roboto"/>
              <a:ea typeface="Roboto"/>
              <a:cs typeface="Roboto"/>
              <a:sym typeface="Roboto"/>
            </a:endParaRPr>
          </a:p>
          <a:p>
            <a:pPr marL="0" lvl="0" indent="0" algn="l" rtl="0">
              <a:lnSpc>
                <a:spcPct val="115000"/>
              </a:lnSpc>
              <a:spcBef>
                <a:spcPts val="1200"/>
              </a:spcBef>
              <a:spcAft>
                <a:spcPts val="0"/>
              </a:spcAft>
              <a:buNone/>
            </a:pPr>
            <a:endParaRPr lang="pt-BR" sz="1000" dirty="0">
              <a:latin typeface="Roboto"/>
              <a:ea typeface="Roboto"/>
              <a:cs typeface="Roboto"/>
              <a:sym typeface="Roboto"/>
            </a:endParaRPr>
          </a:p>
          <a:p>
            <a:pPr marL="0" lvl="0" indent="0" algn="l" rtl="0">
              <a:lnSpc>
                <a:spcPct val="115000"/>
              </a:lnSpc>
              <a:spcBef>
                <a:spcPts val="1200"/>
              </a:spcBef>
              <a:spcAft>
                <a:spcPts val="0"/>
              </a:spcAft>
              <a:buNone/>
            </a:pPr>
            <a:r>
              <a:rPr lang="pt-BR" sz="1000" dirty="0">
                <a:latin typeface="Roboto"/>
                <a:ea typeface="Roboto"/>
                <a:cs typeface="Roboto"/>
                <a:sym typeface="Roboto"/>
              </a:rPr>
              <a:t>O gráfico mostra o consumo primário direto de energia por fonte, no mundo. Isso pode ser mostrado de duas maneiras - como consumo de energia "primária" e como consumo de energia "corrigido" para ineficiências nas conversões de combustível fóssil.</a:t>
            </a:r>
            <a:endParaRPr sz="1000" dirty="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pt-BR" sz="1000" dirty="0">
                <a:latin typeface="Roboto"/>
                <a:ea typeface="Roboto"/>
                <a:cs typeface="Roboto"/>
                <a:sym typeface="Roboto"/>
              </a:rPr>
              <a:t>O consumo de energia primária é frequentemente chamado de "método direto", pois mostra estatísticas de energia exatamente em sua forma bruta: quanto carvão, petróleo e gás são consumidos como entradas para o sistema de energia.</a:t>
            </a:r>
            <a:endParaRPr sz="1000" dirty="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lang="pt-BR" sz="1000" dirty="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pt-BR" sz="1000" dirty="0">
                <a:latin typeface="Roboto"/>
                <a:ea typeface="Roboto"/>
                <a:cs typeface="Roboto"/>
                <a:sym typeface="Roboto"/>
              </a:rPr>
              <a:t>Porém, essa abordagem não leva em consideração as ineficiências que os combustíveis fósseis incorrem quando convertidos em energia final. Portanto, mostramos os valores corrigidos pelo que é denominado de "método de substituição" - isso dá uma melhor aproximação da demanda de energia final e é frequentemente visto como uma forma mais adequada de comparar as participações de diferentes fontes de energia.</a:t>
            </a:r>
            <a:endParaRPr sz="1000" dirty="0">
              <a:latin typeface="Roboto"/>
              <a:ea typeface="Roboto"/>
              <a:cs typeface="Roboto"/>
              <a:sym typeface="Roboto"/>
            </a:endParaRPr>
          </a:p>
          <a:p>
            <a:pPr marL="0" lvl="0" indent="0" algn="l" rtl="0">
              <a:spcBef>
                <a:spcPts val="1200"/>
              </a:spcBef>
              <a:spcAft>
                <a:spcPts val="0"/>
              </a:spcAft>
              <a:buNone/>
            </a:pPr>
            <a:endParaRPr lang="pt-BR" sz="1000" dirty="0">
              <a:latin typeface="Roboto"/>
              <a:ea typeface="Roboto"/>
              <a:cs typeface="Roboto"/>
              <a:sym typeface="Roboto"/>
            </a:endParaRPr>
          </a:p>
          <a:p>
            <a:pPr marL="0" lvl="0" indent="0" algn="l" rtl="0">
              <a:spcBef>
                <a:spcPts val="1200"/>
              </a:spcBef>
              <a:spcAft>
                <a:spcPts val="0"/>
              </a:spcAft>
              <a:buNone/>
            </a:pPr>
            <a:endParaRPr lang="pt-BR" sz="1000" dirty="0">
              <a:latin typeface="Roboto"/>
              <a:ea typeface="Roboto"/>
              <a:cs typeface="Roboto"/>
              <a:sym typeface="Roboto"/>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1200"/>
              </a:spcBef>
              <a:spcAft>
                <a:spcPts val="0"/>
              </a:spcAft>
              <a:buNone/>
            </a:pPr>
            <a:endParaRPr lang="pt-BR" sz="1000" dirty="0">
              <a:latin typeface="Roboto"/>
              <a:ea typeface="Roboto"/>
              <a:cs typeface="Roboto"/>
              <a:sym typeface="Roboto"/>
            </a:endParaRPr>
          </a:p>
          <a:p>
            <a:pPr marL="0" lvl="0" indent="0" algn="l" rtl="0">
              <a:spcBef>
                <a:spcPts val="1200"/>
              </a:spcBef>
              <a:spcAft>
                <a:spcPts val="0"/>
              </a:spcAft>
              <a:buNone/>
            </a:pPr>
            <a:r>
              <a:rPr lang="pt-BR" sz="1000" dirty="0">
                <a:latin typeface="Roboto"/>
                <a:ea typeface="Roboto"/>
                <a:cs typeface="Roboto"/>
                <a:sym typeface="Roboto"/>
              </a:rPr>
              <a:t>https://ourworldindata.org/energy</a:t>
            </a:r>
            <a:endParaRPr sz="1000" dirty="0">
              <a:latin typeface="Roboto"/>
              <a:ea typeface="Roboto"/>
              <a:cs typeface="Roboto"/>
              <a:sym typeface="Roboto"/>
            </a:endParaRPr>
          </a:p>
        </p:txBody>
      </p:sp>
    </p:spTree>
    <p:extLst>
      <p:ext uri="{BB962C8B-B14F-4D97-AF65-F5344CB8AC3E}">
        <p14:creationId xmlns:p14="http://schemas.microsoft.com/office/powerpoint/2010/main" val="2018513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c371d059c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c371d059c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EVOLUÇÃO DA OFERTA DE ENERGIA NO BRASIL (%)</a:t>
            </a:r>
          </a:p>
          <a:p>
            <a:pPr marL="0" lvl="0" indent="0" algn="l" rtl="0">
              <a:spcBef>
                <a:spcPts val="0"/>
              </a:spcBef>
              <a:spcAft>
                <a:spcPts val="0"/>
              </a:spcAft>
              <a:buNone/>
            </a:pPr>
            <a:endParaRPr lang="pt-BR" sz="1000" dirty="0">
              <a:latin typeface="Abadi Extra Light" panose="020B0204020104020204" pitchFamily="34" charset="0"/>
            </a:endParaRPr>
          </a:p>
          <a:p>
            <a:pPr marL="0" lvl="0" indent="0" algn="l" rtl="0">
              <a:spcBef>
                <a:spcPts val="0"/>
              </a:spcBef>
              <a:spcAft>
                <a:spcPts val="0"/>
              </a:spcAft>
              <a:buNone/>
            </a:pPr>
            <a:r>
              <a:rPr lang="pt-BR" sz="1000" dirty="0">
                <a:latin typeface="Abadi Extra Light" panose="020B0204020104020204" pitchFamily="34" charset="0"/>
              </a:rPr>
              <a:t>Em 1960 a lenha detinha hegemonia na matriz energética brasileira, com proporção de 2/3 da energia total. Já em 1979, o petróleo (óleo) passou a ter a maior proporção, com metade da energia total. Em 2019, a hegemonia ainda é do petróleo, mas agora com 1/3 da energia. Ainda em 2019, agregando as fontes de origem vegetal (bioenergia), a proporção chega a 31,9%, quase o indicador do óleo. De 1960 a 1980, o PIB brasileiro cresceu a 7,4% ao ano, período em que houve forte substituição de lenha para cocção de alimentos por gás liquefeito de petróleo. A pujança do período resultou em forte carbonização da matriz energética, que chegou a 56,4% de fósseis em 1979, dobrando o indicador de 2060. Outro pico de carbonização ocorreu em 2001, quando houve forte expansão da geração termelétrica (59,1% de fósseis). </a:t>
            </a:r>
            <a:endParaRPr sz="1000" dirty="0">
              <a:latin typeface="Abadi Extra Light" panose="020B0204020104020204" pitchFamily="34" charset="0"/>
            </a:endParaRPr>
          </a:p>
          <a:p>
            <a:pPr marL="0" lvl="0" indent="0" algn="l" rtl="0">
              <a:spcBef>
                <a:spcPts val="0"/>
              </a:spcBef>
              <a:spcAft>
                <a:spcPts val="0"/>
              </a:spcAft>
              <a:buNone/>
            </a:pPr>
            <a:endParaRPr lang="pt-BR" sz="1000" dirty="0">
              <a:latin typeface="Abadi Extra Light" panose="020B0204020104020204" pitchFamily="34" charset="0"/>
            </a:endParaRPr>
          </a:p>
          <a:p>
            <a:pPr marL="0" lvl="0" indent="0" algn="l" rtl="0">
              <a:spcBef>
                <a:spcPts val="0"/>
              </a:spcBef>
              <a:spcAft>
                <a:spcPts val="0"/>
              </a:spcAft>
              <a:buNone/>
            </a:pPr>
            <a:r>
              <a:rPr lang="pt-BR" sz="1000" dirty="0">
                <a:latin typeface="Abadi Extra Light" panose="020B0204020104020204" pitchFamily="34" charset="0"/>
              </a:rPr>
              <a:t>O recorde de fósseis ocorreu em 2014, com 59,2%, em razão, mais uma vez, de forte expansão da geração termelétrica. Em 2019, o nível de carbonização, de 52,4%, está abaixo dos três picos do passado e se iguala ao indicador de 1975, o que mostra o esforço do Brasil em manter uma matriz energética limpa, mesmo com desenvolvimento econômico. No mundo o indicador de fósseis é de 80%. </a:t>
            </a:r>
            <a:endParaRPr sz="1000" dirty="0">
              <a:latin typeface="Abadi Extra Light" panose="020B0204020104020204" pitchFamily="34" charset="0"/>
            </a:endParaRPr>
          </a:p>
          <a:p>
            <a:pPr marL="0" lvl="0" indent="0" algn="l" rtl="0">
              <a:spcBef>
                <a:spcPts val="0"/>
              </a:spcBef>
              <a:spcAft>
                <a:spcPts val="0"/>
              </a:spcAft>
              <a:buNone/>
            </a:pPr>
            <a:endParaRPr sz="1000" dirty="0">
              <a:latin typeface="Abadi Extra Light" panose="020B0204020104020204" pitchFamily="34" charset="0"/>
            </a:endParaRPr>
          </a:p>
          <a:p>
            <a:pPr marL="0" lvl="0" indent="0" algn="l" rtl="0">
              <a:spcBef>
                <a:spcPts val="0"/>
              </a:spcBef>
              <a:spcAft>
                <a:spcPts val="0"/>
              </a:spcAft>
              <a:buNone/>
            </a:pPr>
            <a:endParaRPr lang="pt-BR" sz="1000"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sz="1000"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sz="1000" dirty="0">
                <a:latin typeface="Abadi Extra Light" panose="020B0204020104020204" pitchFamily="34" charset="0"/>
              </a:rPr>
              <a:t>http://www.mme.gov.br/documents/78404/0/Indicadores+dos+60+anos+do+MME.pdf/55495d2b-40e7-1e1c-397b-54cccf3ed74b</a:t>
            </a:r>
            <a:endParaRPr sz="1000" dirty="0">
              <a:latin typeface="Abadi Extra Light" panose="020B0204020104020204" pitchFamily="34" charset="0"/>
            </a:endParaRPr>
          </a:p>
        </p:txBody>
      </p:sp>
    </p:spTree>
    <p:extLst>
      <p:ext uri="{BB962C8B-B14F-4D97-AF65-F5344CB8AC3E}">
        <p14:creationId xmlns:p14="http://schemas.microsoft.com/office/powerpoint/2010/main" val="190651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badi Extra Light" panose="020B0204020104020204" pitchFamily="34" charset="0"/>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581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c371d059c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9c371d059c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SETOR ELÉTRICO TRADICIONAL</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O setor se expandiu e consolidou baseado na geração centralizada com vistas a explorar economias de escala:</a:t>
            </a:r>
            <a:br>
              <a:rPr lang="pt-BR" sz="1000" dirty="0">
                <a:latin typeface="Roboto"/>
                <a:ea typeface="Roboto"/>
                <a:cs typeface="Roboto"/>
                <a:sym typeface="Roboto"/>
              </a:rPr>
            </a:br>
            <a:r>
              <a:rPr lang="pt-BR" sz="1000" dirty="0">
                <a:latin typeface="Roboto"/>
                <a:ea typeface="Roboto"/>
                <a:cs typeface="Roboto"/>
                <a:sym typeface="Roboto"/>
              </a:rPr>
              <a:t>-Energia gerada é transportada através de linhas de transmissão de alta tensão. </a:t>
            </a:r>
            <a:br>
              <a:rPr lang="pt-BR" sz="1000" dirty="0">
                <a:latin typeface="Roboto"/>
                <a:ea typeface="Roboto"/>
                <a:cs typeface="Roboto"/>
                <a:sym typeface="Roboto"/>
              </a:rPr>
            </a:br>
            <a:r>
              <a:rPr lang="pt-BR" sz="1000" dirty="0">
                <a:latin typeface="Roboto"/>
                <a:ea typeface="Roboto"/>
                <a:cs typeface="Roboto"/>
                <a:sym typeface="Roboto"/>
              </a:rPr>
              <a:t>-Na sequência, as redes de distribuição levam esta energia elétrica até os consumidores finais</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-Fluxos energéticos são unidirecionais. </a:t>
            </a:r>
            <a:br>
              <a:rPr lang="pt-BR" sz="1000" dirty="0">
                <a:latin typeface="Roboto"/>
                <a:ea typeface="Roboto"/>
                <a:cs typeface="Roboto"/>
                <a:sym typeface="Roboto"/>
              </a:rPr>
            </a:br>
            <a:r>
              <a:rPr lang="pt-BR" sz="1000" dirty="0">
                <a:latin typeface="Roboto"/>
                <a:ea typeface="Roboto"/>
                <a:cs typeface="Roboto"/>
                <a:sym typeface="Roboto"/>
              </a:rPr>
              <a:t>-Dada a impossibilidade de estocar energia elétrica, existe a necessidade de equilíbrio instantâneo entre a carga e a geração. </a:t>
            </a:r>
            <a:br>
              <a:rPr lang="pt-BR" sz="1000" dirty="0">
                <a:latin typeface="Roboto"/>
                <a:ea typeface="Roboto"/>
                <a:cs typeface="Roboto"/>
                <a:sym typeface="Roboto"/>
              </a:rPr>
            </a:br>
            <a:r>
              <a:rPr lang="pt-BR" sz="1000" dirty="0">
                <a:latin typeface="Roboto"/>
                <a:ea typeface="Roboto"/>
                <a:cs typeface="Roboto"/>
                <a:sym typeface="Roboto"/>
              </a:rPr>
              <a:t>-Padrão “geração segue a carga”. </a:t>
            </a:r>
            <a:br>
              <a:rPr lang="pt-BR" sz="1000" dirty="0">
                <a:latin typeface="Roboto"/>
                <a:ea typeface="Roboto"/>
                <a:cs typeface="Roboto"/>
                <a:sym typeface="Roboto"/>
              </a:rPr>
            </a:br>
            <a:r>
              <a:rPr lang="pt-BR" sz="1000" dirty="0">
                <a:latin typeface="Roboto"/>
                <a:ea typeface="Roboto"/>
                <a:cs typeface="Roboto"/>
                <a:sym typeface="Roboto"/>
              </a:rPr>
              <a:t>-Consumidores com comportamento passivo.</a:t>
            </a:r>
            <a:endParaRP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https://www.aneel.gov.br/documents/655804/14752877/Sistemas+Energ%C3%A9ticos+Distribu%C3%ADdos_Lorrane.pdf/b67d5273-363b-84d1-7eb8-acabbcdd6eab</a:t>
            </a:r>
            <a:endParaRPr sz="1000" dirty="0">
              <a:latin typeface="Roboto"/>
              <a:ea typeface="Roboto"/>
              <a:cs typeface="Roboto"/>
              <a:sym typeface="Roboto"/>
            </a:endParaRPr>
          </a:p>
        </p:txBody>
      </p:sp>
    </p:spTree>
    <p:extLst>
      <p:ext uri="{BB962C8B-B14F-4D97-AF65-F5344CB8AC3E}">
        <p14:creationId xmlns:p14="http://schemas.microsoft.com/office/powerpoint/2010/main" val="629130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c371d059c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c371d059c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MUDANÇA</a:t>
            </a:r>
            <a:r>
              <a:rPr lang="pt-BR" sz="1000" b="1" baseline="0" dirty="0">
                <a:latin typeface="Abadi Extra Light" panose="020B0204020104020204" pitchFamily="34" charset="0"/>
              </a:rPr>
              <a:t> DE PARADIGMA</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Verifica-se atualmente o surgimento de um conjunto de recursos capazes de transformar o paradigma operativo do setor elétrico.</a:t>
            </a:r>
            <a:br>
              <a:rPr lang="pt-BR" sz="1000" dirty="0">
                <a:latin typeface="Roboto"/>
                <a:ea typeface="Roboto"/>
                <a:cs typeface="Roboto"/>
                <a:sym typeface="Roboto"/>
              </a:rPr>
            </a:br>
            <a:r>
              <a:rPr lang="pt-BR" sz="1000" dirty="0">
                <a:latin typeface="Roboto"/>
                <a:ea typeface="Roboto"/>
                <a:cs typeface="Roboto"/>
                <a:sym typeface="Roboto"/>
              </a:rPr>
              <a:t>Esses recursos, genericamente denominados Recursos Energéticos Distribuídos, consistem em: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 Geração distribuída;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 Medidas de resposta da demanda;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 Sistema de estocagem;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 Veículos elétricos. </a:t>
            </a: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Neste cenário, consumidores tornam-se </a:t>
            </a:r>
            <a:r>
              <a:rPr lang="pt-BR" sz="1000" dirty="0" err="1">
                <a:latin typeface="Roboto"/>
                <a:ea typeface="Roboto"/>
                <a:cs typeface="Roboto"/>
                <a:sym typeface="Roboto"/>
              </a:rPr>
              <a:t>prosumidores</a:t>
            </a:r>
            <a:r>
              <a:rPr lang="pt-BR" sz="1000" dirty="0">
                <a:latin typeface="Roboto"/>
                <a:ea typeface="Roboto"/>
                <a:cs typeface="Roboto"/>
                <a:sym typeface="Roboto"/>
              </a:rPr>
              <a:t>.</a:t>
            </a:r>
            <a:endParaRPr sz="1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endParaRPr lang="pt-BR" sz="1000" dirty="0">
              <a:solidFill>
                <a:schemeClr val="dk1"/>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sz="1000" dirty="0">
              <a:solidFill>
                <a:schemeClr val="dk1"/>
              </a:solidFill>
              <a:latin typeface="Roboto"/>
              <a:ea typeface="Roboto"/>
              <a:cs typeface="Roboto"/>
              <a:sym typeface="Roboto"/>
            </a:endParaRPr>
          </a:p>
          <a:p>
            <a:pPr marL="0" lvl="0" indent="0" algn="l" rtl="0">
              <a:spcBef>
                <a:spcPts val="0"/>
              </a:spcBef>
              <a:spcAft>
                <a:spcPts val="0"/>
              </a:spcAft>
              <a:buNone/>
            </a:pPr>
            <a:r>
              <a:rPr lang="pt-BR" sz="1000" dirty="0">
                <a:solidFill>
                  <a:schemeClr val="dk1"/>
                </a:solidFill>
                <a:latin typeface="Roboto"/>
                <a:ea typeface="Roboto"/>
                <a:cs typeface="Roboto"/>
                <a:sym typeface="Roboto"/>
              </a:rPr>
              <a:t>https://www.aneel.gov.br/documents/655804/14752877/Sistemas+Energ%C3%A9ticos+Distribu%C3%ADdos_Lorrane.pdf/b67d5273-363b-84d1-7eb8-acabbcdd6eab</a:t>
            </a:r>
            <a:endParaRPr sz="1000" dirty="0">
              <a:latin typeface="Roboto"/>
              <a:ea typeface="Roboto"/>
              <a:cs typeface="Roboto"/>
              <a:sym typeface="Roboto"/>
            </a:endParaRPr>
          </a:p>
        </p:txBody>
      </p:sp>
    </p:spTree>
    <p:extLst>
      <p:ext uri="{BB962C8B-B14F-4D97-AF65-F5344CB8AC3E}">
        <p14:creationId xmlns:p14="http://schemas.microsoft.com/office/powerpoint/2010/main" val="4233265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c371d059c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c371d059c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NOVO PARADIGMA</a:t>
            </a:r>
            <a:endParaRPr lang="pt-BR" sz="1000" b="1" dirty="0">
              <a:solidFill>
                <a:schemeClr val="dk1"/>
              </a:solidFill>
              <a:latin typeface="Roboto"/>
              <a:ea typeface="Roboto"/>
              <a:cs typeface="Roboto"/>
              <a:sym typeface="Roboto"/>
            </a:endParaRPr>
          </a:p>
          <a:p>
            <a:pPr marL="0" lvl="0" indent="0" algn="l" rtl="0">
              <a:spcBef>
                <a:spcPts val="0"/>
              </a:spcBef>
              <a:spcAft>
                <a:spcPts val="0"/>
              </a:spcAft>
              <a:buNone/>
            </a:pPr>
            <a:endParaRPr lang="pt-BR" sz="1000" dirty="0">
              <a:solidFill>
                <a:schemeClr val="dk1"/>
              </a:solidFill>
              <a:latin typeface="Roboto"/>
              <a:ea typeface="Roboto"/>
              <a:cs typeface="Roboto"/>
              <a:sym typeface="Roboto"/>
            </a:endParaRPr>
          </a:p>
          <a:p>
            <a:pPr marL="0" lvl="0" indent="0" algn="l" rtl="0">
              <a:spcBef>
                <a:spcPts val="0"/>
              </a:spcBef>
              <a:spcAft>
                <a:spcPts val="0"/>
              </a:spcAft>
              <a:buNone/>
            </a:pPr>
            <a:r>
              <a:rPr lang="pt-BR" sz="1000" dirty="0">
                <a:solidFill>
                  <a:schemeClr val="dk1"/>
                </a:solidFill>
                <a:latin typeface="Roboto"/>
                <a:ea typeface="Roboto"/>
                <a:cs typeface="Roboto"/>
                <a:sym typeface="Roboto"/>
              </a:rPr>
              <a:t>No contexto do novo paradigma, novas configurações e tecnologias surgem no sistema elétrico, tais como os veículos elétricos, </a:t>
            </a:r>
            <a:r>
              <a:rPr lang="pt-BR" sz="1000" dirty="0" err="1">
                <a:solidFill>
                  <a:schemeClr val="dk1"/>
                </a:solidFill>
                <a:latin typeface="Roboto"/>
                <a:ea typeface="Roboto"/>
                <a:cs typeface="Roboto"/>
                <a:sym typeface="Roboto"/>
              </a:rPr>
              <a:t>microrredes</a:t>
            </a:r>
            <a:r>
              <a:rPr lang="pt-BR" sz="1000" dirty="0">
                <a:solidFill>
                  <a:schemeClr val="dk1"/>
                </a:solidFill>
                <a:latin typeface="Roboto"/>
                <a:ea typeface="Roboto"/>
                <a:cs typeface="Roboto"/>
                <a:sym typeface="Roboto"/>
              </a:rPr>
              <a:t>, resposta da demanda, geração distribuída, sistemas de armazenamento e </a:t>
            </a:r>
            <a:r>
              <a:rPr lang="pt-BR" sz="1000" dirty="0" err="1">
                <a:solidFill>
                  <a:schemeClr val="dk1"/>
                </a:solidFill>
                <a:latin typeface="Roboto"/>
                <a:ea typeface="Roboto"/>
                <a:cs typeface="Roboto"/>
                <a:sym typeface="Roboto"/>
              </a:rPr>
              <a:t>CHPs</a:t>
            </a:r>
            <a:r>
              <a:rPr lang="pt-BR" sz="1000" dirty="0">
                <a:solidFill>
                  <a:schemeClr val="dk1"/>
                </a:solidFill>
                <a:latin typeface="Roboto"/>
                <a:ea typeface="Roboto"/>
                <a:cs typeface="Roboto"/>
                <a:sym typeface="Roboto"/>
              </a:rPr>
              <a:t>.</a:t>
            </a:r>
            <a:endParaRPr sz="1000" dirty="0">
              <a:solidFill>
                <a:schemeClr val="dk1"/>
              </a:solidFill>
              <a:latin typeface="Roboto"/>
              <a:ea typeface="Roboto"/>
              <a:cs typeface="Roboto"/>
              <a:sym typeface="Roboto"/>
            </a:endParaRPr>
          </a:p>
          <a:p>
            <a:pPr marL="0" lvl="0" indent="0" algn="l" rtl="0">
              <a:spcBef>
                <a:spcPts val="0"/>
              </a:spcBef>
              <a:spcAft>
                <a:spcPts val="0"/>
              </a:spcAft>
              <a:buNone/>
            </a:pPr>
            <a:endParaRPr lang="pt-BR" sz="1000" dirty="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000" dirty="0">
              <a:solidFill>
                <a:schemeClr val="dk1"/>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Clr>
                <a:schemeClr val="dk1"/>
              </a:buClr>
              <a:buSzPts val="1100"/>
              <a:buFont typeface="Arial"/>
              <a:buNone/>
            </a:pPr>
            <a:endParaRPr lang="pt-BR" sz="1000" dirty="0">
              <a:solidFill>
                <a:schemeClr val="dk1"/>
              </a:solidFill>
              <a:latin typeface="Roboto"/>
              <a:ea typeface="Roboto"/>
              <a:cs typeface="Roboto"/>
              <a:sym typeface="Roboto"/>
            </a:endParaRPr>
          </a:p>
          <a:p>
            <a:pPr marL="171450" lvl="0" indent="-171450" algn="l" rtl="0">
              <a:spcBef>
                <a:spcPts val="0"/>
              </a:spcBef>
              <a:spcAft>
                <a:spcPts val="0"/>
              </a:spcAft>
              <a:buClr>
                <a:schemeClr val="dk1"/>
              </a:buClr>
              <a:buSzPts val="1100"/>
              <a:buFont typeface="Arial" panose="020B0604020202020204" pitchFamily="34" charset="0"/>
              <a:buChar char="•"/>
            </a:pPr>
            <a:r>
              <a:rPr lang="pt-BR" sz="1000" dirty="0">
                <a:solidFill>
                  <a:schemeClr val="dk1"/>
                </a:solidFill>
                <a:latin typeface="Roboto"/>
                <a:ea typeface="Roboto"/>
                <a:cs typeface="Roboto"/>
                <a:sym typeface="Roboto"/>
              </a:rPr>
              <a:t>https://www.aneel.gov.br/documents/655804/14752877/Sistemas+Energ%C3%A9ticos+Distribu%C3%ADdos_Lorrane.pdf/b67d5273-363b-84d1-7eb8-acabbcdd6eab</a:t>
            </a:r>
            <a:endParaRPr dirty="0">
              <a:latin typeface="Abadi Extra Light" panose="020B0204020104020204" pitchFamily="34" charset="0"/>
            </a:endParaRPr>
          </a:p>
        </p:txBody>
      </p:sp>
    </p:spTree>
    <p:extLst>
      <p:ext uri="{BB962C8B-B14F-4D97-AF65-F5344CB8AC3E}">
        <p14:creationId xmlns:p14="http://schemas.microsoft.com/office/powerpoint/2010/main" val="1488927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3bc2e4154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3bc2e4154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01600" lvl="0" indent="0" algn="l" rtl="0">
              <a:lnSpc>
                <a:spcPct val="127500"/>
              </a:lnSpc>
              <a:spcBef>
                <a:spcPts val="0"/>
              </a:spcBef>
              <a:spcAft>
                <a:spcPts val="0"/>
              </a:spcAft>
              <a:buNone/>
            </a:pPr>
            <a:r>
              <a:rPr lang="pt-BR" sz="1000" b="1" dirty="0">
                <a:latin typeface="Abadi Extra Light" panose="020B0204020104020204" pitchFamily="34" charset="0"/>
              </a:rPr>
              <a:t>MUDANÇAS NO SETOR ELÉTRICO</a:t>
            </a:r>
          </a:p>
          <a:p>
            <a:pPr marL="0" marR="101600" lvl="0" indent="0" algn="l" rtl="0">
              <a:lnSpc>
                <a:spcPct val="127500"/>
              </a:lnSpc>
              <a:spcBef>
                <a:spcPts val="0"/>
              </a:spcBef>
              <a:spcAft>
                <a:spcPts val="0"/>
              </a:spcAft>
              <a:buNone/>
            </a:pPr>
            <a:endParaRPr lang="pt-B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None/>
            </a:pPr>
            <a:r>
              <a:rPr lang="pt-BR" sz="1000" dirty="0">
                <a:highlight>
                  <a:srgbClr val="FFFFFF"/>
                </a:highlight>
                <a:latin typeface="Roboto"/>
                <a:ea typeface="Roboto"/>
                <a:cs typeface="Roboto"/>
                <a:sym typeface="Roboto"/>
              </a:rPr>
              <a:t>A comercialização de energia elétrica passou a contar com dois ambientes de negociação a partir de 2004: o Ambiente de Contratação Regulada - ACR, com agentes de geração e de distribuição de energia; e o Ambiente de Contratação Livre - ACL, com geradores, distribuidores, comercializadores, importadores e exportadores, além dos consumidores livres e especiais. Há ainda o mercado de curto prazo, também conhecido como mercado de diferenças, no qual se promove o ajuste entre os volumes contratados e os volumes medidos de energia. Esta configuração integra o modelo setorial vigente, implantado em 2004.</a:t>
            </a:r>
            <a:endParaRP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Com o objetivo de alcançar a modicidade tarifária, foram instituídos no modelo atual os </a:t>
            </a:r>
            <a:r>
              <a:rPr lang="pt-BR" sz="1000" u="sng" dirty="0">
                <a:highlight>
                  <a:srgbClr val="FFFFFF"/>
                </a:highlight>
                <a:latin typeface="Roboto"/>
                <a:ea typeface="Roboto"/>
                <a:cs typeface="Roboto"/>
                <a:sym typeface="Roboto"/>
                <a:hlinkClick r:id="rId3"/>
              </a:rPr>
              <a:t>leilões</a:t>
            </a:r>
            <a:r>
              <a:rPr lang="pt-BR" sz="1000" dirty="0">
                <a:highlight>
                  <a:srgbClr val="FFFFFF"/>
                </a:highlight>
                <a:latin typeface="Roboto"/>
                <a:ea typeface="Roboto"/>
                <a:cs typeface="Roboto"/>
                <a:sym typeface="Roboto"/>
              </a:rPr>
              <a:t> - que funcionam como instrumento de  compra de energia elétrica pelas distribuidoras no ambiente regulado. Os leilões são realizados pela Câmara de Comercialização de Energia Elétrica - CCEE, por delegação da Aneel, e utilizam o critério de menor tarifa, visando a redução do custo de aquisição da energia elétrica a ser repassada aos consumidores cativos. </a:t>
            </a:r>
            <a:endParaRP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None/>
            </a:pPr>
            <a:endParaRPr lang="pt-B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None/>
            </a:pPr>
            <a:r>
              <a:rPr lang="pt-BR" sz="1000" dirty="0">
                <a:highlight>
                  <a:srgbClr val="FFFFFF"/>
                </a:highlight>
                <a:latin typeface="Roboto"/>
                <a:ea typeface="Roboto"/>
                <a:cs typeface="Roboto"/>
                <a:sym typeface="Roboto"/>
              </a:rPr>
              <a:t>Em termos institucionais, o atual modelo definiu a criação da Câmara de Comercialização de Energia Elétrica - CCEE em 2004, como organização sucessora do Mercado Atacadista de Energia - MAE. Foram criados ainda o Comitê de Monitoramento do Setor Elétrico – CMSE, com o objetivo de avaliar permanentemente a segurança do suprimento de energia elétrica no país;  e a Empresa de Pesquisa Energética – EPE, responsável pelo planejamento do setor elétrico a longo prazo. O exercício do Poder Concedente foi outorgado ao Ministério de Minas e Energia - MME. A estrutura setorial completa-se com a Agência Nacional de Energia Elétrica - Aneel, que atua como órgão regulador do setor, e com o Operador Nacional do Sistema Elétrico - ONS, responsável pela operação das instalações de geração e transmissão nos sistemas interligados brasileiros.</a:t>
            </a:r>
            <a:endParaRP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None/>
            </a:pPr>
            <a:endParaRPr sz="1000" dirty="0">
              <a:highlight>
                <a:srgbClr val="FFFFFF"/>
              </a:highlight>
              <a:latin typeface="Roboto"/>
              <a:ea typeface="Roboto"/>
              <a:cs typeface="Roboto"/>
              <a:sym typeface="Roboto"/>
            </a:endParaRPr>
          </a:p>
          <a:p>
            <a:pPr marL="0" marR="101600" lvl="0" indent="0" algn="l" rtl="0">
              <a:lnSpc>
                <a:spcPct val="127500"/>
              </a:lnSpc>
              <a:spcBef>
                <a:spcPts val="0"/>
              </a:spcBef>
              <a:spcAft>
                <a:spcPts val="0"/>
              </a:spcAft>
              <a:buNone/>
            </a:pPr>
            <a:endParaRPr lang="pt-BR" sz="1000" baseline="0" dirty="0">
              <a:highlight>
                <a:srgbClr val="FFFFFF"/>
              </a:highlight>
              <a:latin typeface="Roboto"/>
              <a:ea typeface="Roboto"/>
              <a:cs typeface="Roboto"/>
              <a:sym typeface="Roboto"/>
            </a:endParaRPr>
          </a:p>
          <a:p>
            <a:pPr marL="0" marR="101600" lvl="0" indent="0" algn="l" defTabSz="914400" rtl="0" eaLnBrk="1" fontAlgn="auto" latinLnBrk="0" hangingPunct="1">
              <a:lnSpc>
                <a:spcPct val="1275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marR="101600" lvl="0" indent="0" algn="l" rtl="0">
              <a:lnSpc>
                <a:spcPct val="127500"/>
              </a:lnSpc>
              <a:spcBef>
                <a:spcPts val="0"/>
              </a:spcBef>
              <a:spcAft>
                <a:spcPts val="0"/>
              </a:spcAft>
              <a:buNone/>
            </a:pPr>
            <a:endParaRPr lang="pt-BR" sz="1000" baseline="0" dirty="0">
              <a:highlight>
                <a:srgbClr val="FFFFFF"/>
              </a:highlight>
              <a:latin typeface="Roboto"/>
              <a:ea typeface="Roboto"/>
              <a:cs typeface="Roboto"/>
              <a:sym typeface="Roboto"/>
            </a:endParaRPr>
          </a:p>
          <a:p>
            <a:pPr marL="171450" marR="101600" lvl="0" indent="-171450" algn="l" rtl="0">
              <a:lnSpc>
                <a:spcPct val="127500"/>
              </a:lnSpc>
              <a:spcBef>
                <a:spcPts val="0"/>
              </a:spcBef>
              <a:spcAft>
                <a:spcPts val="0"/>
              </a:spcAft>
              <a:buFont typeface="Arial" panose="020B0604020202020204" pitchFamily="34" charset="0"/>
              <a:buChar char="•"/>
            </a:pPr>
            <a:r>
              <a:rPr lang="pt-BR" sz="1000" dirty="0">
                <a:highlight>
                  <a:srgbClr val="FFFFFF"/>
                </a:highlight>
                <a:latin typeface="Roboto"/>
                <a:ea typeface="Roboto"/>
                <a:cs typeface="Roboto"/>
                <a:sym typeface="Roboto"/>
              </a:rPr>
              <a:t>https://www.ccee.org.br/portal/faces/pages_publico/onde-atuamos/setor_eletrico?_adf.ctrl-state=h4yebbpbm_5&amp;_afrLoop=34957005865489#!</a:t>
            </a:r>
            <a:endParaRPr sz="1000" dirty="0">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66482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3bc2e4154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3bc2e4154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pt-BR" sz="1000" b="1" dirty="0">
                <a:latin typeface="Abadi Extra Light" panose="020B0204020104020204" pitchFamily="34" charset="0"/>
              </a:rPr>
              <a:t>ESTRUTURA ORGANIZACIONAL DO SETOR</a:t>
            </a:r>
          </a:p>
          <a:p>
            <a:pPr marL="0" lvl="0" indent="0" algn="l" rtl="0">
              <a:lnSpc>
                <a:spcPct val="100000"/>
              </a:lnSpc>
              <a:spcBef>
                <a:spcPts val="0"/>
              </a:spcBef>
              <a:spcAft>
                <a:spcPts val="0"/>
              </a:spcAft>
              <a:buNone/>
            </a:pPr>
            <a:endParaRPr lang="pt-BR" sz="100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r>
              <a:rPr lang="pt-BR" sz="1000" dirty="0">
                <a:solidFill>
                  <a:srgbClr val="242424"/>
                </a:solidFill>
                <a:latin typeface="Roboto"/>
                <a:ea typeface="Roboto"/>
                <a:cs typeface="Roboto"/>
                <a:sym typeface="Roboto"/>
              </a:rPr>
              <a:t>O setor energético brasileiro se estrutura ao redor de uma complexa rede de órgãos e agentes, que em conjunto desenvolvem e implementam a política energética </a:t>
            </a:r>
            <a:r>
              <a:rPr lang="pt-BR" sz="1000" b="0" dirty="0">
                <a:solidFill>
                  <a:srgbClr val="242424"/>
                </a:solidFill>
                <a:latin typeface="Roboto"/>
                <a:ea typeface="Roboto"/>
                <a:cs typeface="Roboto"/>
                <a:sym typeface="Roboto"/>
              </a:rPr>
              <a:t>nacional, da realização de leilões à regulação e fiscalização do agentes.</a:t>
            </a:r>
            <a:endParaRPr sz="1000" b="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endParaRPr lang="pt-BR" sz="1000" b="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r>
              <a:rPr lang="pt-BR" sz="1000" b="0" dirty="0">
                <a:solidFill>
                  <a:srgbClr val="242424"/>
                </a:solidFill>
                <a:latin typeface="Roboto"/>
                <a:ea typeface="Roboto"/>
                <a:cs typeface="Roboto"/>
                <a:sym typeface="Roboto"/>
              </a:rPr>
              <a:t>A atuação desses órgãos se dá em torno de dois grandes ambientes – que também definem a forma como os consumidores compram energia elétrica. O primeiro é o Ambiente de Contratação Regulada (ACR), que reúne os chamados consumidores cativos, que, como o próprio nome indica, não têm liberdade para escolher a origem e provedor de sua energia elétrica. A maior interface de interação com esses consumidores são as distribuidoras de energia elétrica.</a:t>
            </a:r>
            <a:endParaRPr sz="1000" b="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endParaRPr lang="pt-BR" sz="1000" b="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r>
              <a:rPr lang="pt-BR" sz="1000" b="0" dirty="0">
                <a:solidFill>
                  <a:srgbClr val="242424"/>
                </a:solidFill>
                <a:latin typeface="Roboto"/>
                <a:ea typeface="Roboto"/>
                <a:cs typeface="Roboto"/>
                <a:sym typeface="Roboto"/>
              </a:rPr>
              <a:t>O segundo é o Ambiente de Contratação Livre(ACL), que surgiu em 1995, com o advento da Lei 9.074. Nele, é dado ao consumidor de energia o poder de negociar diretamente com o fornecedor – que pode ser o gerador diretamente ou a comercializadora de energia elétrica, empresa que atua como uma </a:t>
            </a:r>
            <a:r>
              <a:rPr lang="pt-BR" sz="1000" b="0" i="1" dirty="0" err="1">
                <a:solidFill>
                  <a:srgbClr val="242424"/>
                </a:solidFill>
                <a:latin typeface="Roboto"/>
                <a:ea typeface="Roboto"/>
                <a:cs typeface="Roboto"/>
                <a:sym typeface="Roboto"/>
              </a:rPr>
              <a:t>broker</a:t>
            </a:r>
            <a:r>
              <a:rPr lang="pt-BR" sz="1000" b="0" dirty="0">
                <a:solidFill>
                  <a:srgbClr val="242424"/>
                </a:solidFill>
                <a:latin typeface="Roboto"/>
                <a:ea typeface="Roboto"/>
                <a:cs typeface="Roboto"/>
                <a:sym typeface="Roboto"/>
              </a:rPr>
              <a:t>, intermediando as relações entre o gerador de energia e o consumidor final.</a:t>
            </a:r>
            <a:endParaRPr sz="1000" b="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endParaRPr sz="100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r>
              <a:rPr lang="pt-BR" sz="1000" dirty="0">
                <a:solidFill>
                  <a:srgbClr val="242424"/>
                </a:solidFill>
                <a:latin typeface="Roboto"/>
                <a:ea typeface="Roboto"/>
                <a:cs typeface="Roboto"/>
                <a:sym typeface="Roboto"/>
              </a:rPr>
              <a:t>Fonte: </a:t>
            </a:r>
          </a:p>
          <a:p>
            <a:pPr marL="0" lvl="0" indent="0" algn="l" rtl="0">
              <a:lnSpc>
                <a:spcPct val="100000"/>
              </a:lnSpc>
              <a:spcBef>
                <a:spcPts val="0"/>
              </a:spcBef>
              <a:spcAft>
                <a:spcPts val="0"/>
              </a:spcAft>
              <a:buNone/>
            </a:pPr>
            <a:r>
              <a:rPr lang="pt-BR" sz="1000" u="sng" dirty="0">
                <a:solidFill>
                  <a:srgbClr val="F06292"/>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https://barbararubim.com.br/index.php/2020/03/19/introducao-ao-setor-eletrico-brasileiro</a:t>
            </a:r>
            <a:endParaRPr sz="1000" dirty="0">
              <a:solidFill>
                <a:srgbClr val="242424"/>
              </a:solidFill>
              <a:latin typeface="Roboto"/>
              <a:ea typeface="Roboto"/>
              <a:cs typeface="Roboto"/>
              <a:sym typeface="Roboto"/>
            </a:endParaRPr>
          </a:p>
          <a:p>
            <a:pPr marL="0" lvl="0" indent="0" algn="l" rtl="0">
              <a:lnSpc>
                <a:spcPct val="100000"/>
              </a:lnSpc>
              <a:spcBef>
                <a:spcPts val="0"/>
              </a:spcBef>
              <a:spcAft>
                <a:spcPts val="0"/>
              </a:spcAft>
              <a:buNone/>
            </a:pPr>
            <a:r>
              <a:rPr lang="pt-BR" sz="1000" dirty="0">
                <a:latin typeface="Roboto"/>
                <a:ea typeface="Roboto"/>
                <a:cs typeface="Roboto"/>
                <a:sym typeface="Roboto"/>
              </a:rPr>
              <a:t>http://www.anacebrasil.org.br/energia/setor-eletrico/#1484923187411-e467cd37-ff31</a:t>
            </a:r>
            <a:endParaRPr sz="1000" dirty="0">
              <a:latin typeface="Roboto"/>
              <a:ea typeface="Roboto"/>
              <a:cs typeface="Roboto"/>
              <a:sym typeface="Roboto"/>
            </a:endParaRPr>
          </a:p>
        </p:txBody>
      </p:sp>
    </p:spTree>
    <p:extLst>
      <p:ext uri="{BB962C8B-B14F-4D97-AF65-F5344CB8AC3E}">
        <p14:creationId xmlns:p14="http://schemas.microsoft.com/office/powerpoint/2010/main" val="3842004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3bc2e4154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3bc2e4154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1000" b="1" dirty="0">
                <a:latin typeface="Abadi Extra Light" panose="020B0204020104020204" pitchFamily="34" charset="0"/>
              </a:rPr>
              <a:t>ORGANIZAÇÃO INSTITUCIONAL</a:t>
            </a: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O slide apresenta a organização institucional do setor elétrico brasileiro, descrevendo as seguintes instituições:</a:t>
            </a:r>
          </a:p>
          <a:p>
            <a:pPr marL="0" lvl="0" indent="0" algn="l" rtl="0">
              <a:lnSpc>
                <a:spcPct val="115000"/>
              </a:lnSpc>
              <a:spcBef>
                <a:spcPts val="0"/>
              </a:spcBef>
              <a:spcAft>
                <a:spcPts val="0"/>
              </a:spcAft>
              <a:buNone/>
            </a:pP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CNPE – Conselho Nacional de Política Energética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Fixação das diretrizes da política energética</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MME – Ministério de Minas e Energia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Execução da política energética – Poder Concedente</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CMSE – Comitê de Monitoramento do Setor Elétrico</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Responsável pelo acompanhamento e avaliação da continuidade e  segurança do suprimento eletro energético do território nacional</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EPE – Empresa de Pesquisa Energética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Responsável pelo Planejamento</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ANEEL – Agência Nacional de Energia Elétrica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Responsável pela regulação, fiscalização e mediação setorial</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ONS – Operador Nacional do Sistema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Responsável pela operação do Sistema Interligado Nacional – SIN</a:t>
            </a:r>
            <a:endParaRPr sz="1000"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endParaRPr lang="pt-B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A0A0A"/>
                </a:solidFill>
                <a:latin typeface="Roboto"/>
                <a:ea typeface="Roboto"/>
                <a:cs typeface="Roboto"/>
                <a:sym typeface="Roboto"/>
              </a:rPr>
              <a:t>CCEE – Câmara de Comercialização de Energia Elétrica</a:t>
            </a:r>
            <a:endParaRPr sz="1000" b="1" dirty="0">
              <a:solidFill>
                <a:srgbClr val="0A0A0A"/>
              </a:solidFill>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0A0A0A"/>
                </a:solidFill>
                <a:latin typeface="Roboto"/>
                <a:ea typeface="Roboto"/>
                <a:cs typeface="Roboto"/>
                <a:sym typeface="Roboto"/>
              </a:rPr>
              <a:t>Responsável pelo gerenciamento dos contratos de compra e venda  de   energia elétrica e pela contabilização e liquidação de curto prazo</a:t>
            </a:r>
            <a:endParaRPr sz="1000" dirty="0">
              <a:solidFill>
                <a:srgbClr val="0A0A0A"/>
              </a:solidFill>
              <a:latin typeface="Roboto"/>
              <a:ea typeface="Roboto"/>
              <a:cs typeface="Roboto"/>
              <a:sym typeface="Roboto"/>
            </a:endParaRPr>
          </a:p>
          <a:p>
            <a:pPr marL="0" lvl="0" indent="0" algn="l" rtl="0">
              <a:spcBef>
                <a:spcPts val="0"/>
              </a:spcBef>
              <a:spcAft>
                <a:spcPts val="0"/>
              </a:spcAft>
              <a:buNone/>
            </a:pPr>
            <a:endParaRPr sz="1050" dirty="0">
              <a:solidFill>
                <a:srgbClr val="242424"/>
              </a:solidFill>
              <a:latin typeface="Abadi Extra Light" panose="020B0204020104020204" pitchFamily="34" charset="0"/>
              <a:ea typeface="Lora"/>
              <a:cs typeface="Lora"/>
              <a:sym typeface="Lora"/>
            </a:endParaRPr>
          </a:p>
        </p:txBody>
      </p:sp>
    </p:spTree>
    <p:extLst>
      <p:ext uri="{BB962C8B-B14F-4D97-AF65-F5344CB8AC3E}">
        <p14:creationId xmlns:p14="http://schemas.microsoft.com/office/powerpoint/2010/main" val="10512128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a3bc2e4154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a3bc2e4154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CARACTERÍSTICAS DOS AGENTES</a:t>
            </a:r>
          </a:p>
          <a:p>
            <a:pPr marL="0" lvl="0" indent="0" algn="l" rtl="0">
              <a:spcBef>
                <a:spcPts val="0"/>
              </a:spcBef>
              <a:spcAft>
                <a:spcPts val="0"/>
              </a:spcAft>
              <a:buNone/>
            </a:pPr>
            <a:endParaRP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sz="1200" dirty="0">
              <a:solidFill>
                <a:srgbClr val="292929"/>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dirty="0">
                <a:solidFill>
                  <a:srgbClr val="292929"/>
                </a:solidFill>
                <a:highlight>
                  <a:srgbClr val="FFFFFF"/>
                </a:highlight>
                <a:latin typeface="Roboto"/>
                <a:ea typeface="Roboto"/>
                <a:cs typeface="Roboto"/>
                <a:sym typeface="Roboto"/>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http://www.anacebrasil.org.br/energia/setor-eletrico/#1484923339148-c11a5721-b350</a:t>
            </a:r>
            <a:endParaRPr dirty="0">
              <a:latin typeface="Abadi Extra Light" panose="020B0204020104020204" pitchFamily="34" charset="0"/>
            </a:endParaRPr>
          </a:p>
        </p:txBody>
      </p:sp>
    </p:spTree>
    <p:extLst>
      <p:ext uri="{BB962C8B-B14F-4D97-AF65-F5344CB8AC3E}">
        <p14:creationId xmlns:p14="http://schemas.microsoft.com/office/powerpoint/2010/main" val="760057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c371d059c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c371d059c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TIPOS DE FONTES DE GERAÇÃO</a:t>
            </a:r>
            <a:endParaRPr lang="pt-BR" sz="1000" b="1"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O slide apresenta os principais tipos de fontes de geração:</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ENERGIA EÓLICA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Trata-se da energia produzida a partir da força do vento. Embora seja um recurso energético inesgotável, quase nenhuma região do mundo têm uma quantidade de ventos suficiente para que possa gerar energia exclusivamente sob essa forma. O grande problema fica por conta do alto custo dos recursos necessários para a implantação de uma usina eólica. Em contrapartida, os impactos ambientais são baixos.</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ENERGIA SOLAR</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Essa é uma das formas de energia que têm se popularizado no Brasil. A energia gerada a partir do sol pode ser do tipo fotovoltaica ou térmica. A primeira usa células específicas para gerar o efeito fotoelétrico. A segunda utiliza o aquecimento de água para gerar vapor e, consequentemente, energia. Os custos ainda são elevados para a implantação, mas houve muita evolução nessa área na última década.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ENERGIA HIDRELÉTRICA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Essa é a principal forma de energia utilizada no Brasil. Trata-se do aproveitamento da água dos rios para movimentar poderosas turbinas geradoras de eletricidade. A relação custo-benefício dessa modalidade é uma das melhores, mas nem todos os países têm a geografia necessária para se aproveitar esta modalidade. O impacto ambiental nas áreas de implantação pode ser alto, por isso é preciso uma série de estudos antes da construção de uma usina hidrelétrica.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BIOMASSA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Biomassa é toda matéria orgânica não fóssil, de origem animal ou vegetal, que pode ser utilizada na produção de calor, seja para uso térmico industrial, seja para geração de eletricidade e/ou que pode ser transformada em outras formas de energias sólidas (carvão vegetal, briquetes), líquidas (etanol, biodiesel) e gasosas (biogás). A queima de substâncias orgânicas pode ser uma forma de geração de energia. Trata-se de uma forma de energia renovável, porque o dióxido de carbono produzido na queima dos materiais é reaproveitado pela própria natureza durante a fotossíntese. Esse é um processo ainda usado em pequena escala, e seus custos de implantação são altos, mas é apontado com uma das tendências para o futuro.</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FONTES NÃO-RENOVÁVEIS DE ENERGIA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Em oposição às fontes renováveis, as fontes de energia não-renováveis são aquelas que se utilizam de recursos da natureza que são considerados finitos. Em outras palavras, isso quer dizer que vai chegar um ponto em que eles não vão mais existir e vamos ter que buscar outras formas de geração de energia.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COMBUSTÍVEIS FÓSSEIS</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Os chamados combustíveis fósseis são aqueles cuja queima é capaz de gerar energia, seja para estações termoelétricas ou para veículos de qualquer porte. Os três tipos mais conhecidos de combustíveis fósseis são o petróleo, o carvão mineral e o gás natural, mas a lista é muito mais extensa.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Além de gerarem muita energia, os combustíveis fósseis também são apontados como um dos principais poluentes do mundo moderno. Sendo assim, hoje se busca utilizar mecanismos de redução dos gases emitidos pela queima do carbono, através de filtros e unidades de recuperação de vapor.</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ENERGIA NUCLEAR</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Também conhecida como energia atômica, a energia nuclear é obtida por meio da fissão nuclear de materiais radioativos, como o urânio-235. Embora sejam menos poluentes do que as usinas que utilizam combustíveis fósseis, os ambientalistas têm muita preocupação com os eventuais acidentes que podem ser causados em função do uso dessa tecnologia.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highlight>
                  <a:srgbClr val="FFFFFF"/>
                </a:highlight>
                <a:latin typeface="Roboto"/>
                <a:ea typeface="Roboto"/>
                <a:cs typeface="Roboto"/>
                <a:sym typeface="Roboto"/>
              </a:rPr>
              <a:t>Dessa forma, muitos países vêm reconsiderando o seu uso, buscando novas formas de geração de energia que possam ser mais seguras e menos poluentes. Entretanto, esse é um processo de transição bastante lento e caro para todos os envolvidos. Dessa forma, o que se preconiza nos dias de hoje é que cada um de nós economize energia sempre, independentemente da forma como ela é gerada.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000" dirty="0">
              <a:highlight>
                <a:srgbClr val="FFFFFF"/>
              </a:highlight>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lang="pt-BR" sz="1000" dirty="0">
              <a:solidFill>
                <a:srgbClr val="292929"/>
              </a:solidFill>
              <a:highlight>
                <a:srgbClr val="FFFFFF"/>
              </a:highlight>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lnSpc>
                <a:spcPct val="115000"/>
              </a:lnSpc>
              <a:spcBef>
                <a:spcPts val="0"/>
              </a:spcBef>
              <a:spcAft>
                <a:spcPts val="0"/>
              </a:spcAft>
              <a:buNone/>
            </a:pPr>
            <a:endParaRPr lang="pt-BR" sz="1000" u="sng" dirty="0">
              <a:highlight>
                <a:srgbClr val="FFFFFF"/>
              </a:highlight>
              <a:latin typeface="Roboto"/>
              <a:ea typeface="Roboto"/>
              <a:cs typeface="Roboto"/>
              <a:sym typeface="Roboto"/>
              <a:hlinkClick r:id="rId3"/>
            </a:endParaRPr>
          </a:p>
          <a:p>
            <a:pPr marL="171450" lvl="0" indent="-171450" algn="l" rtl="0">
              <a:lnSpc>
                <a:spcPct val="115000"/>
              </a:lnSpc>
              <a:spcBef>
                <a:spcPts val="0"/>
              </a:spcBef>
              <a:spcAft>
                <a:spcPts val="0"/>
              </a:spcAft>
              <a:buFont typeface="Arial" panose="020B0604020202020204" pitchFamily="34" charset="0"/>
              <a:buChar char="•"/>
            </a:pPr>
            <a:r>
              <a:rPr lang="pt-BR" sz="1000" u="sng" dirty="0">
                <a:highlight>
                  <a:srgbClr val="FFFFFF"/>
                </a:highlight>
                <a:latin typeface="Roboto"/>
                <a:ea typeface="Roboto"/>
                <a:cs typeface="Roboto"/>
                <a:sym typeface="Roboto"/>
                <a:hlinkClick r:id="rId3"/>
              </a:rPr>
              <a:t>https://www.ageradora.com.br/tipos-e-fontes-de-geracao-de-energia-eletrica/</a:t>
            </a:r>
            <a:endParaRPr sz="1000" dirty="0">
              <a:highlight>
                <a:srgbClr val="FFFFFF"/>
              </a:highlight>
              <a:latin typeface="Roboto"/>
              <a:ea typeface="Roboto"/>
              <a:cs typeface="Roboto"/>
              <a:sym typeface="Roboto"/>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pt-BR" sz="1000" dirty="0">
                <a:highlight>
                  <a:srgbClr val="FFFFFF"/>
                </a:highlight>
                <a:latin typeface="Roboto"/>
                <a:ea typeface="Roboto"/>
                <a:cs typeface="Roboto"/>
                <a:sym typeface="Roboto"/>
              </a:rPr>
              <a:t>https://www.ccee.org.br/portal/faces/pages_publico/onde-atuamos/fontes?_afrLoop=439054022518279&amp;_adf.ctrl-state=tw9gur85c_1#!%40%40%3F_afrLoop%3D439054022518279%26_adf.ctrl-state%3Dtw9gur85c_5</a:t>
            </a:r>
            <a:endParaRPr sz="1000" dirty="0">
              <a:highlight>
                <a:srgbClr val="FFFFFF"/>
              </a:highlight>
              <a:latin typeface="Roboto"/>
              <a:ea typeface="Roboto"/>
              <a:cs typeface="Roboto"/>
              <a:sym typeface="Roboto"/>
            </a:endParaRPr>
          </a:p>
          <a:p>
            <a:pPr marL="0" lvl="0" indent="0" algn="l" rtl="0">
              <a:spcBef>
                <a:spcPts val="0"/>
              </a:spcBef>
              <a:spcAft>
                <a:spcPts val="0"/>
              </a:spcAft>
              <a:buNone/>
            </a:pPr>
            <a:endParaRPr b="1" dirty="0">
              <a:latin typeface="Abadi Extra Light" panose="020B0204020104020204" pitchFamily="34" charset="0"/>
            </a:endParaRPr>
          </a:p>
        </p:txBody>
      </p:sp>
    </p:spTree>
    <p:extLst>
      <p:ext uri="{BB962C8B-B14F-4D97-AF65-F5344CB8AC3E}">
        <p14:creationId xmlns:p14="http://schemas.microsoft.com/office/powerpoint/2010/main" val="516635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3bc2e4154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3bc2e4154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MATRIZ DE GERAÇÃO BRASILEIRA</a:t>
            </a:r>
            <a:endParaRPr lang="pt-BR" sz="1000" b="1"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A facilidade de transporte da eletricidade e seu baixo índice de perda energética durante conversões incentivam o uso da energia em grande escala no mundo todo, inclusive no Brasil.</a:t>
            </a:r>
          </a:p>
          <a:p>
            <a:pPr marL="0" lvl="0" indent="0" algn="l" rtl="0">
              <a:lnSpc>
                <a:spcPct val="115000"/>
              </a:lnSpc>
              <a:spcBef>
                <a:spcPts val="0"/>
              </a:spcBef>
              <a:spcAft>
                <a:spcPts val="0"/>
              </a:spcAft>
              <a:buClr>
                <a:schemeClr val="dk1"/>
              </a:buClr>
              <a:buSzPts val="1100"/>
              <a:buFont typeface="Arial"/>
              <a:buNone/>
            </a:pP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Fontes renováveis, como a força das águas, dos ventos ou a energia do sol e recursos fósseis, estão entre os combustíveis usados para a geração da energia elétrica. Por meio de turbinas e geradores podemos transformar outras formas de energia, como a mecânica e a química, em eletricidade.</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highlight>
                  <a:srgbClr val="FFFFFF"/>
                </a:highlight>
                <a:latin typeface="Roboto"/>
                <a:ea typeface="Roboto"/>
                <a:cs typeface="Roboto"/>
                <a:sym typeface="Roboto"/>
              </a:rPr>
              <a:t>O mapa da matriz energética brasileira (SIGA) mostra em seu site que, pela abundância de grandes cursos d’água, espalhados por quase todo o território brasileiro, a fonte hidrelétrica está no topo da </a:t>
            </a:r>
            <a:r>
              <a:rPr lang="pt-BR" sz="1000" u="sng" dirty="0">
                <a:highlight>
                  <a:srgbClr val="FFFFFF"/>
                </a:highlight>
                <a:latin typeface="Roboto"/>
                <a:ea typeface="Roboto"/>
                <a:cs typeface="Roboto"/>
                <a:sym typeface="Roboto"/>
                <a:hlinkClick r:id="rId3"/>
              </a:rPr>
              <a:t>matriz elétrica brasileira</a:t>
            </a:r>
            <a:r>
              <a:rPr lang="pt-BR" sz="1000" dirty="0">
                <a:highlight>
                  <a:srgbClr val="FFFFFF"/>
                </a:highlight>
                <a:latin typeface="Roboto"/>
                <a:ea typeface="Roboto"/>
                <a:cs typeface="Roboto"/>
                <a:sym typeface="Roboto"/>
              </a:rPr>
              <a:t>. Políticas públicas implementadas nos últimos anos, no entanto, têm feito aumentar a participação de outras fontes nessa matriz.</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highlight>
                <a:srgbClr val="FFFFFF"/>
              </a:highlight>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pt-BR" sz="1000" dirty="0">
                <a:solidFill>
                  <a:srgbClr val="292929"/>
                </a:solidFill>
                <a:highlight>
                  <a:srgbClr val="FFFFFF"/>
                </a:highlight>
                <a:latin typeface="Roboto"/>
                <a:ea typeface="Roboto"/>
                <a:cs typeface="Roboto"/>
                <a:sym typeface="Roboto"/>
              </a:rPr>
              <a:t>REFERÊNCIAS:</a:t>
            </a: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pt-BR" sz="1000" dirty="0">
                <a:highlight>
                  <a:srgbClr val="FFFFFF"/>
                </a:highlight>
                <a:latin typeface="Roboto"/>
                <a:ea typeface="Roboto"/>
                <a:cs typeface="Roboto"/>
                <a:sym typeface="Roboto"/>
              </a:rPr>
              <a:t>https://www.ccee.org.br/portal/faces/pages_publico/onde-atuamos/fontes?_adf.ctrl-state=h4yebbpbm_5&amp;_afrLoop=34957006279765#!</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00" dirty="0">
              <a:latin typeface="Roboto"/>
              <a:ea typeface="Roboto"/>
              <a:cs typeface="Roboto"/>
              <a:sym typeface="Roboto"/>
            </a:endParaRPr>
          </a:p>
          <a:p>
            <a:pPr marL="0" lvl="0" indent="0" algn="l" rtl="0">
              <a:lnSpc>
                <a:spcPct val="115000"/>
              </a:lnSpc>
              <a:spcBef>
                <a:spcPts val="0"/>
              </a:spcBef>
              <a:spcAft>
                <a:spcPts val="0"/>
              </a:spcAft>
              <a:buNone/>
            </a:pPr>
            <a:endParaRPr sz="1000" dirty="0">
              <a:latin typeface="Roboto"/>
              <a:ea typeface="Roboto"/>
              <a:cs typeface="Roboto"/>
              <a:sym typeface="Roboto"/>
            </a:endParaRPr>
          </a:p>
        </p:txBody>
      </p:sp>
    </p:spTree>
    <p:extLst>
      <p:ext uri="{BB962C8B-B14F-4D97-AF65-F5344CB8AC3E}">
        <p14:creationId xmlns:p14="http://schemas.microsoft.com/office/powerpoint/2010/main" val="2285443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9c371d059c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9c371d059c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01600" lvl="0" indent="0" algn="l"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SISTEMA INTERLIGADO NACIONAL</a:t>
            </a:r>
            <a:endParaRPr lang="pt-BR" sz="1000" b="1"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r>
              <a:rPr lang="pt-BR" sz="1000" dirty="0">
                <a:latin typeface="Roboto"/>
                <a:ea typeface="Roboto"/>
                <a:cs typeface="Roboto"/>
                <a:sym typeface="Roboto"/>
              </a:rPr>
              <a:t>As empresas responsáveis pela produção e transmissão de energia compõem o Sistema Interligado Nacional (SIN), que atualmente abrange as regiões Sul, Sudeste, Centro-Oeste, Nordeste e parte da região Norte do Brasil. De grande porte, o SIN é interligado por linhas de alta tensão.</a:t>
            </a:r>
            <a:endParaRP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r>
              <a:rPr lang="pt-BR" sz="1000" dirty="0">
                <a:latin typeface="Roboto"/>
                <a:ea typeface="Roboto"/>
                <a:cs typeface="Roboto"/>
                <a:sym typeface="Roboto"/>
              </a:rPr>
              <a:t>Neste sistema ocorrem as negociações de compra e venda de energia. Isso significa que, uma vez que um agente de mercado (distribuidor, gerador, comercializador, consumidor livre ou especial) se torne membro do SIN, pode negociar energia com qualquer outro agente, independentemente das restrições físicas de geração e transmissão.</a:t>
            </a:r>
            <a:endParaRP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r>
              <a:rPr lang="pt-BR" sz="1000" dirty="0">
                <a:latin typeface="Roboto"/>
                <a:ea typeface="Roboto"/>
                <a:cs typeface="Roboto"/>
                <a:sym typeface="Roboto"/>
              </a:rPr>
              <a:t>A imagem apresenta a dimensão do SIN, simulando a sua ocupação territorial se ele estivesse na Europa.</a:t>
            </a:r>
            <a:endParaRP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endParaRPr sz="1000" dirty="0">
              <a:latin typeface="Roboto"/>
              <a:ea typeface="Roboto"/>
              <a:cs typeface="Roboto"/>
              <a:sym typeface="Roboto"/>
            </a:endParaRPr>
          </a:p>
          <a:p>
            <a:pPr marL="0" lvl="0" indent="0" algn="l" rtl="0">
              <a:lnSpc>
                <a:spcPct val="123529"/>
              </a:lnSpc>
              <a:spcBef>
                <a:spcPts val="0"/>
              </a:spcBef>
              <a:spcAft>
                <a:spcPts val="0"/>
              </a:spcAft>
              <a:buClr>
                <a:schemeClr val="dk1"/>
              </a:buClr>
              <a:buSzPts val="1100"/>
              <a:buFont typeface="Arial"/>
              <a:buNone/>
            </a:pPr>
            <a:r>
              <a:rPr lang="pt-BR" sz="1000" dirty="0">
                <a:solidFill>
                  <a:srgbClr val="292929"/>
                </a:solidFill>
                <a:highlight>
                  <a:srgbClr val="FFFFFF"/>
                </a:highlight>
                <a:latin typeface="Roboto"/>
                <a:ea typeface="Roboto"/>
                <a:cs typeface="Roboto"/>
                <a:sym typeface="Roboto"/>
              </a:rPr>
              <a:t>REFERÊNCIAS:</a:t>
            </a:r>
          </a:p>
          <a:p>
            <a:pPr marL="0" lvl="0" indent="0" algn="l" rtl="0">
              <a:lnSpc>
                <a:spcPct val="115000"/>
              </a:lnSpc>
              <a:spcBef>
                <a:spcPts val="0"/>
              </a:spcBef>
              <a:spcAft>
                <a:spcPts val="0"/>
              </a:spcAft>
              <a:buNone/>
            </a:pPr>
            <a:endParaRPr lang="pt-BR" sz="1000" dirty="0">
              <a:latin typeface="Roboto"/>
              <a:ea typeface="Roboto"/>
              <a:cs typeface="Roboto"/>
              <a:sym typeface="Roboto"/>
            </a:endParaRPr>
          </a:p>
          <a:p>
            <a:pPr marL="171450" lvl="0" indent="-171450" algn="l" rtl="0">
              <a:lnSpc>
                <a:spcPct val="115000"/>
              </a:lnSpc>
              <a:spcBef>
                <a:spcPts val="0"/>
              </a:spcBef>
              <a:spcAft>
                <a:spcPts val="0"/>
              </a:spcAft>
              <a:buFont typeface="Arial" panose="020B0604020202020204" pitchFamily="34" charset="0"/>
              <a:buChar char="•"/>
            </a:pPr>
            <a:r>
              <a:rPr lang="pt-BR" sz="1000" dirty="0">
                <a:latin typeface="Roboto"/>
                <a:ea typeface="Roboto"/>
                <a:cs typeface="Roboto"/>
                <a:sym typeface="Roboto"/>
              </a:rPr>
              <a:t>http://www.ons.org.br/paginas/sobre-o-sin/o-que-e-o-sin</a:t>
            </a:r>
            <a:endParaRPr sz="1000" dirty="0">
              <a:latin typeface="Roboto"/>
              <a:ea typeface="Roboto"/>
              <a:cs typeface="Roboto"/>
              <a:sym typeface="Roboto"/>
            </a:endParaRPr>
          </a:p>
          <a:p>
            <a:pPr marL="0" lvl="0" indent="0" algn="l" rtl="0">
              <a:spcBef>
                <a:spcPts val="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170055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HISTÓRIA DO VEÍCULO ELÉTRICO</a:t>
            </a:r>
            <a:endParaRPr lang="pt-BR" sz="1000" b="1" dirty="0">
              <a:solidFill>
                <a:srgbClr val="000000"/>
              </a:solidFill>
              <a:latin typeface="Roboto"/>
              <a:ea typeface="Roboto"/>
              <a:cs typeface="Roboto"/>
              <a:sym typeface="Roboto"/>
            </a:endParaRPr>
          </a:p>
          <a:p>
            <a:pPr marL="0" lvl="0" indent="0" algn="l" rtl="0">
              <a:spcBef>
                <a:spcPts val="0"/>
              </a:spcBef>
              <a:spcAft>
                <a:spcPts val="0"/>
              </a:spcAft>
              <a:buNone/>
            </a:pPr>
            <a:br>
              <a:rPr lang="pt-BR" sz="1000" dirty="0">
                <a:solidFill>
                  <a:srgbClr val="000000"/>
                </a:solidFill>
                <a:latin typeface="Roboto"/>
                <a:ea typeface="Roboto"/>
                <a:cs typeface="Roboto"/>
                <a:sym typeface="Roboto"/>
              </a:rPr>
            </a:br>
            <a:r>
              <a:rPr lang="pt-BR" sz="1000" dirty="0">
                <a:solidFill>
                  <a:srgbClr val="000000"/>
                </a:solidFill>
                <a:latin typeface="Roboto"/>
                <a:ea typeface="Roboto"/>
                <a:cs typeface="Roboto"/>
                <a:sym typeface="Roboto"/>
              </a:rPr>
              <a:t>A história dos carros elétricos começa em meados do século XIX. De acordo com </a:t>
            </a:r>
            <a:r>
              <a:rPr lang="pt-BR" sz="1000" dirty="0" err="1">
                <a:solidFill>
                  <a:srgbClr val="000000"/>
                </a:solidFill>
                <a:latin typeface="Roboto"/>
                <a:ea typeface="Roboto"/>
                <a:cs typeface="Roboto"/>
                <a:sym typeface="Roboto"/>
              </a:rPr>
              <a:t>Hoyer</a:t>
            </a:r>
            <a:r>
              <a:rPr lang="pt-BR" sz="1000" dirty="0">
                <a:solidFill>
                  <a:srgbClr val="000000"/>
                </a:solidFill>
                <a:latin typeface="Roboto"/>
                <a:ea typeface="Roboto"/>
                <a:cs typeface="Roboto"/>
                <a:sym typeface="Roboto"/>
              </a:rPr>
              <a:t> (2008), ela está intimamente relacionada à história das baterias. Em 1835 foi construído</a:t>
            </a:r>
            <a:r>
              <a:rPr lang="pt-BR" sz="1000" baseline="0" dirty="0">
                <a:solidFill>
                  <a:srgbClr val="000000"/>
                </a:solidFill>
                <a:latin typeface="Roboto"/>
                <a:ea typeface="Roboto"/>
                <a:cs typeface="Roboto"/>
                <a:sym typeface="Roboto"/>
              </a:rPr>
              <a:t> o primeiro VE prático, mas e</a:t>
            </a:r>
            <a:r>
              <a:rPr lang="pt-BR" sz="1000" dirty="0">
                <a:solidFill>
                  <a:srgbClr val="000000"/>
                </a:solidFill>
                <a:latin typeface="Roboto"/>
                <a:ea typeface="Roboto"/>
                <a:cs typeface="Roboto"/>
                <a:sym typeface="Roboto"/>
              </a:rPr>
              <a:t>m 1859, o belga Gaston </a:t>
            </a:r>
            <a:r>
              <a:rPr lang="pt-BR" sz="1000" dirty="0" err="1">
                <a:solidFill>
                  <a:srgbClr val="000000"/>
                </a:solidFill>
                <a:latin typeface="Roboto"/>
                <a:ea typeface="Roboto"/>
                <a:cs typeface="Roboto"/>
                <a:sym typeface="Roboto"/>
              </a:rPr>
              <a:t>Planté</a:t>
            </a:r>
            <a:r>
              <a:rPr lang="pt-BR" sz="1000" dirty="0">
                <a:solidFill>
                  <a:srgbClr val="000000"/>
                </a:solidFill>
                <a:latin typeface="Roboto"/>
                <a:ea typeface="Roboto"/>
                <a:cs typeface="Roboto"/>
                <a:sym typeface="Roboto"/>
              </a:rPr>
              <a:t> realizou a demonstração da primeira bateria recarregável de chumbo e ácido. Esse equipamento veio a ser utilizado por diversos veículos elétricos desenvolvidos a partir do início da década de 1880 na França, EUA e Reino Unido. </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Em 1885, Benz demonstrou o primeiro motor de combustão interna. Em 1901, Thomas Edison, interessado no potencial dos veículos elétricos, desenvolveu a bateria níquel-ferro, com capacidade de armazenamento 40% maior que a bateria de chumbo, só que com custo de produção muito mais elevado. As baterias níquel-zinco e </a:t>
            </a:r>
            <a:r>
              <a:rPr lang="pt-BR" sz="1000" dirty="0" err="1">
                <a:solidFill>
                  <a:srgbClr val="000000"/>
                </a:solidFill>
                <a:latin typeface="Roboto"/>
                <a:ea typeface="Roboto"/>
                <a:cs typeface="Roboto"/>
                <a:sym typeface="Roboto"/>
              </a:rPr>
              <a:t>zinco-ar</a:t>
            </a:r>
            <a:r>
              <a:rPr lang="pt-BR" sz="1000" dirty="0">
                <a:solidFill>
                  <a:srgbClr val="000000"/>
                </a:solidFill>
                <a:latin typeface="Roboto"/>
                <a:ea typeface="Roboto"/>
                <a:cs typeface="Roboto"/>
                <a:sym typeface="Roboto"/>
              </a:rPr>
              <a:t> foram também criadas no </a:t>
            </a:r>
            <a:r>
              <a:rPr lang="pt-BR" sz="1000" dirty="0" err="1">
                <a:solidFill>
                  <a:srgbClr val="000000"/>
                </a:solidFill>
                <a:latin typeface="Roboto"/>
                <a:ea typeface="Roboto"/>
                <a:cs typeface="Roboto"/>
                <a:sym typeface="Roboto"/>
              </a:rPr>
              <a:t>fi</a:t>
            </a:r>
            <a:r>
              <a:rPr lang="pt-BR" sz="1000" dirty="0">
                <a:solidFill>
                  <a:srgbClr val="000000"/>
                </a:solidFill>
                <a:latin typeface="Roboto"/>
                <a:ea typeface="Roboto"/>
                <a:cs typeface="Roboto"/>
                <a:sym typeface="Roboto"/>
              </a:rPr>
              <a:t> </a:t>
            </a:r>
            <a:r>
              <a:rPr lang="pt-BR" sz="1000" dirty="0" err="1">
                <a:solidFill>
                  <a:srgbClr val="000000"/>
                </a:solidFill>
                <a:latin typeface="Roboto"/>
                <a:ea typeface="Roboto"/>
                <a:cs typeface="Roboto"/>
                <a:sym typeface="Roboto"/>
              </a:rPr>
              <a:t>nal</a:t>
            </a:r>
            <a:r>
              <a:rPr lang="pt-BR" sz="1000" dirty="0">
                <a:solidFill>
                  <a:srgbClr val="000000"/>
                </a:solidFill>
                <a:latin typeface="Roboto"/>
                <a:ea typeface="Roboto"/>
                <a:cs typeface="Roboto"/>
                <a:sym typeface="Roboto"/>
              </a:rPr>
              <a:t> do século XIX.</a:t>
            </a:r>
            <a:br>
              <a:rPr lang="pt-BR" sz="1000" dirty="0">
                <a:solidFill>
                  <a:srgbClr val="000000"/>
                </a:solidFill>
                <a:latin typeface="Roboto"/>
                <a:ea typeface="Roboto"/>
                <a:cs typeface="Roboto"/>
                <a:sym typeface="Roboto"/>
              </a:rPr>
            </a:b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REERÊNCIAS:</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https://web.bndes.gov.br/bib/jspui/bitstream/1408/1489/3/A%20BS%2033%20Ve%C3%ADculos%20el%C3%A9tricos%20-%20hist%C3%B3ria%20e%20perspectivas%20no%20Brasil_P.pdf</a:t>
            </a:r>
            <a:endParaRPr sz="1000" dirty="0">
              <a:solidFill>
                <a:srgbClr val="000000"/>
              </a:solidFill>
              <a:latin typeface="Roboto"/>
              <a:ea typeface="Roboto"/>
              <a:cs typeface="Roboto"/>
              <a:sym typeface="Roboto"/>
            </a:endParaRPr>
          </a:p>
        </p:txBody>
      </p:sp>
      <p:sp>
        <p:nvSpPr>
          <p:cNvPr id="112" name="Google Shape;1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857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3bc2e4154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a3bc2e4154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01600" lvl="0" indent="0" algn="l"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SUBSISTEMAS DO SIN</a:t>
            </a:r>
          </a:p>
          <a:p>
            <a:pPr marL="0" marR="101600" lvl="0" indent="0" algn="l" rtl="0">
              <a:lnSpc>
                <a:spcPct val="1150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15000"/>
              </a:lnSpc>
              <a:spcBef>
                <a:spcPts val="0"/>
              </a:spcBef>
              <a:spcAft>
                <a:spcPts val="0"/>
              </a:spcAft>
              <a:buClr>
                <a:schemeClr val="dk1"/>
              </a:buClr>
              <a:buSzPts val="1100"/>
              <a:buFont typeface="Arial"/>
              <a:buNone/>
            </a:pPr>
            <a:r>
              <a:rPr lang="pt-BR" sz="1000" dirty="0">
                <a:latin typeface="Roboto"/>
                <a:ea typeface="Roboto"/>
                <a:cs typeface="Roboto"/>
                <a:sym typeface="Roboto"/>
              </a:rPr>
              <a:t>O Sistema Interligado Nacional é constituído por quatro subsistemas: Sul, Sudeste/Centro-Oeste, Nordeste e a maior parte da região Norte. A interconexão dos sistemas elétricos, por meio da malha de transmissão, propicia a transferência de energia entre subsistemas, permite a obtenção de ganhos sinérgicos e explora a diversidade entre os regimes hidrológicos das bacias. A integração dos recursos de geração e transmissão permite o atendimento ao mercado com segurança e economicidade.</a:t>
            </a:r>
            <a:endParaRPr sz="1000" b="1" dirty="0">
              <a:latin typeface="Roboto"/>
              <a:ea typeface="Roboto"/>
              <a:cs typeface="Roboto"/>
              <a:sym typeface="Roboto"/>
            </a:endParaRPr>
          </a:p>
          <a:p>
            <a:pPr marL="0" marR="101600" lvl="0" indent="0" algn="l" rtl="0">
              <a:lnSpc>
                <a:spcPct val="115000"/>
              </a:lnSpc>
              <a:spcBef>
                <a:spcPts val="0"/>
              </a:spcBef>
              <a:spcAft>
                <a:spcPts val="0"/>
              </a:spcAft>
              <a:buNone/>
            </a:pPr>
            <a:endParaRPr lang="pt-BR" sz="1000" dirty="0">
              <a:highlight>
                <a:schemeClr val="lt1"/>
              </a:highlight>
              <a:latin typeface="Roboto"/>
              <a:ea typeface="Roboto"/>
              <a:cs typeface="Roboto"/>
              <a:sym typeface="Roboto"/>
            </a:endParaRPr>
          </a:p>
          <a:p>
            <a:pPr marL="0" marR="101600" lvl="0" indent="0" algn="l" rtl="0">
              <a:lnSpc>
                <a:spcPct val="115000"/>
              </a:lnSpc>
              <a:spcBef>
                <a:spcPts val="0"/>
              </a:spcBef>
              <a:spcAft>
                <a:spcPts val="0"/>
              </a:spcAft>
              <a:buNone/>
            </a:pPr>
            <a:r>
              <a:rPr lang="pt-BR" sz="1000" dirty="0">
                <a:highlight>
                  <a:schemeClr val="lt1"/>
                </a:highlight>
                <a:latin typeface="Roboto"/>
                <a:ea typeface="Roboto"/>
                <a:cs typeface="Roboto"/>
                <a:sym typeface="Roboto"/>
              </a:rPr>
              <a:t>O sistema é atualmente dividido em quatro </a:t>
            </a:r>
            <a:r>
              <a:rPr lang="pt-BR" sz="1000" dirty="0" err="1">
                <a:highlight>
                  <a:schemeClr val="lt1"/>
                </a:highlight>
                <a:latin typeface="Roboto"/>
                <a:ea typeface="Roboto"/>
                <a:cs typeface="Roboto"/>
                <a:sym typeface="Roboto"/>
              </a:rPr>
              <a:t>submercados</a:t>
            </a:r>
            <a:r>
              <a:rPr lang="pt-BR" sz="1000" dirty="0">
                <a:highlight>
                  <a:schemeClr val="lt1"/>
                </a:highlight>
                <a:latin typeface="Roboto"/>
                <a:ea typeface="Roboto"/>
                <a:cs typeface="Roboto"/>
                <a:sym typeface="Roboto"/>
              </a:rPr>
              <a:t> (Sul, Sudeste/Centro-Oeste, Nordeste e Norte). Cada um deles concentra regiões do país onde a energia circula livremente. A linha que divide cada </a:t>
            </a:r>
            <a:r>
              <a:rPr lang="pt-BR" sz="1000" dirty="0" err="1">
                <a:highlight>
                  <a:schemeClr val="lt1"/>
                </a:highlight>
                <a:latin typeface="Roboto"/>
                <a:ea typeface="Roboto"/>
                <a:cs typeface="Roboto"/>
                <a:sym typeface="Roboto"/>
              </a:rPr>
              <a:t>submercado</a:t>
            </a:r>
            <a:r>
              <a:rPr lang="pt-BR" sz="1000" dirty="0">
                <a:highlight>
                  <a:schemeClr val="lt1"/>
                </a:highlight>
                <a:latin typeface="Roboto"/>
                <a:ea typeface="Roboto"/>
                <a:cs typeface="Roboto"/>
                <a:sym typeface="Roboto"/>
              </a:rPr>
              <a:t> é determinada por limites de intercâmbio presentes no sistema de transmissão, ou seja, restrições elétricas no fluxo de energia entre as diversas regiões do país.</a:t>
            </a:r>
            <a:endParaRPr sz="1000" dirty="0">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solidFill>
                <a:schemeClr val="dk1"/>
              </a:solidFill>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pt-BR" sz="1000" dirty="0">
              <a:latin typeface="Abadi Extra Light" panose="020B0204020104020204" pitchFamily="34" charset="0"/>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pt-BR" sz="1000" dirty="0">
                <a:latin typeface="Abadi Extra Light" panose="020B0204020104020204" pitchFamily="34" charset="0"/>
              </a:rPr>
              <a:t>REFERÊNCIAS:</a:t>
            </a:r>
          </a:p>
          <a:p>
            <a:pPr marL="0" lvl="0" indent="0" algn="l" rtl="0">
              <a:lnSpc>
                <a:spcPct val="115000"/>
              </a:lnSpc>
              <a:spcBef>
                <a:spcPts val="0"/>
              </a:spcBef>
              <a:spcAft>
                <a:spcPts val="0"/>
              </a:spcAft>
              <a:buClr>
                <a:schemeClr val="dk1"/>
              </a:buClr>
              <a:buSzPts val="1100"/>
              <a:buFont typeface="Arial"/>
              <a:buNone/>
            </a:pPr>
            <a:endParaRPr lang="pt-BR" sz="1000" dirty="0">
              <a:solidFill>
                <a:schemeClr val="dk1"/>
              </a:solidFill>
              <a:latin typeface="Roboto"/>
              <a:ea typeface="Roboto"/>
              <a:cs typeface="Roboto"/>
              <a:sym typeface="Roboto"/>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pt-BR" sz="1000" dirty="0">
                <a:solidFill>
                  <a:schemeClr val="dk1"/>
                </a:solidFill>
                <a:latin typeface="Roboto"/>
                <a:ea typeface="Roboto"/>
                <a:cs typeface="Roboto"/>
                <a:sym typeface="Roboto"/>
              </a:rPr>
              <a:t>http://www.ons.org.br/paginas/sobre-o-sin/o-que-e-o-sin</a:t>
            </a:r>
            <a:endParaRPr sz="1000" dirty="0">
              <a:highlight>
                <a:schemeClr val="lt1"/>
              </a:highlight>
              <a:latin typeface="Roboto"/>
              <a:ea typeface="Roboto"/>
              <a:cs typeface="Roboto"/>
              <a:sym typeface="Roboto"/>
            </a:endParaRPr>
          </a:p>
          <a:p>
            <a:pPr marL="0" lvl="0" indent="0" algn="l" rtl="0">
              <a:spcBef>
                <a:spcPts val="0"/>
              </a:spcBef>
              <a:spcAft>
                <a:spcPts val="0"/>
              </a:spcAft>
              <a:buNone/>
            </a:pPr>
            <a:endParaRPr sz="1000" dirty="0">
              <a:solidFill>
                <a:srgbClr val="525E66"/>
              </a:solidFill>
              <a:highlight>
                <a:srgbClr val="FFFFFF"/>
              </a:highlight>
              <a:latin typeface="Abadi Extra Light" panose="020B0204020104020204" pitchFamily="34" charset="0"/>
            </a:endParaRPr>
          </a:p>
          <a:p>
            <a:pPr marL="0" lvl="0" indent="0" algn="l" rtl="0">
              <a:spcBef>
                <a:spcPts val="0"/>
              </a:spcBef>
              <a:spcAft>
                <a:spcPts val="0"/>
              </a:spcAft>
              <a:buNone/>
            </a:pPr>
            <a:endParaRPr sz="1000" dirty="0">
              <a:solidFill>
                <a:srgbClr val="525E66"/>
              </a:solidFill>
              <a:highlight>
                <a:srgbClr val="FFFFFF"/>
              </a:highlight>
              <a:latin typeface="Abadi Extra Light" panose="020B0204020104020204" pitchFamily="34" charset="0"/>
            </a:endParaRPr>
          </a:p>
        </p:txBody>
      </p:sp>
    </p:spTree>
    <p:extLst>
      <p:ext uri="{BB962C8B-B14F-4D97-AF65-F5344CB8AC3E}">
        <p14:creationId xmlns:p14="http://schemas.microsoft.com/office/powerpoint/2010/main" val="432597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c371d059c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c371d059c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SISTEMA DE TRANSMISSÃO</a:t>
            </a:r>
            <a:endParaRPr lang="pt-BR" sz="1000" b="1" dirty="0">
              <a:highlight>
                <a:srgbClr val="FFFFFF"/>
              </a:highlight>
              <a:latin typeface="Roboto"/>
              <a:ea typeface="Roboto"/>
              <a:cs typeface="Roboto"/>
              <a:sym typeface="Roboto"/>
            </a:endParaRPr>
          </a:p>
          <a:p>
            <a:pPr marL="0" lvl="0" indent="0" algn="l" rtl="0">
              <a:spcBef>
                <a:spcPts val="0"/>
              </a:spcBef>
              <a:spcAft>
                <a:spcPts val="0"/>
              </a:spcAft>
              <a:buNone/>
            </a:pPr>
            <a:endParaRPr lang="pt-BR" sz="1000" dirty="0">
              <a:highlight>
                <a:srgbClr val="FFFFFF"/>
              </a:highlight>
              <a:latin typeface="Roboto"/>
              <a:ea typeface="Roboto"/>
              <a:cs typeface="Roboto"/>
              <a:sym typeface="Roboto"/>
            </a:endParaRPr>
          </a:p>
          <a:p>
            <a:pPr marL="0" lvl="0" indent="0" algn="l" rtl="0">
              <a:spcBef>
                <a:spcPts val="0"/>
              </a:spcBef>
              <a:spcAft>
                <a:spcPts val="0"/>
              </a:spcAft>
              <a:buNone/>
            </a:pPr>
            <a:r>
              <a:rPr lang="pt-BR" sz="1000" dirty="0">
                <a:highlight>
                  <a:srgbClr val="FFFFFF"/>
                </a:highlight>
                <a:latin typeface="Roboto"/>
                <a:ea typeface="Roboto"/>
                <a:cs typeface="Roboto"/>
                <a:sym typeface="Roboto"/>
              </a:rPr>
              <a:t>O serviço público de transmissão de energia elétrica do Sistema Interligado Nacional (SIN) compreende as instalações da Rede Básica (RB) e da Rede Básica de Fronteira (RBF). Conforme a </a:t>
            </a:r>
            <a:r>
              <a:rPr lang="pt-BR" sz="1000" dirty="0">
                <a:highlight>
                  <a:srgbClr val="FFFFFF"/>
                </a:highlight>
                <a:uFill>
                  <a:noFill/>
                </a:uFill>
                <a:latin typeface="Roboto"/>
                <a:ea typeface="Roboto"/>
                <a:cs typeface="Roboto"/>
                <a:sym typeface="Roboto"/>
                <a:hlinkClick r:id="rId3"/>
              </a:rPr>
              <a:t>Resolução Normativa nº 67, de 8 de julho de 2004</a:t>
            </a:r>
            <a:r>
              <a:rPr lang="pt-BR" sz="1000" dirty="0">
                <a:highlight>
                  <a:srgbClr val="FFFFFF"/>
                </a:highlight>
                <a:latin typeface="Roboto"/>
                <a:ea typeface="Roboto"/>
                <a:cs typeface="Roboto"/>
                <a:sym typeface="Roboto"/>
              </a:rPr>
              <a:t>, a RB é composta pelas instalações do SIN com nível de tensão igual ou superior a 230 kV, enquanto a RBF está composta pelas unidades transformadoras de potência do SIN com tensão superior igual ou maior de que 230 kV e tensão inferior menor de que 230 kV. A estrutura brasileira de transmissão de energia possui linhas com tensão de 230 kV a 750 kV. Os agentes de transmissão não participam da comercialização de energia.</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O </a:t>
            </a:r>
            <a:r>
              <a:rPr lang="pt-BR" sz="1000" b="1" dirty="0">
                <a:highlight>
                  <a:srgbClr val="FFFFFF"/>
                </a:highlight>
                <a:uFill>
                  <a:noFill/>
                </a:uFill>
                <a:latin typeface="Roboto"/>
                <a:ea typeface="Roboto"/>
                <a:cs typeface="Roboto"/>
                <a:sym typeface="Roboto"/>
                <a:hlinkClick r:id="rId4"/>
              </a:rPr>
              <a:t>transporte da energia</a:t>
            </a:r>
            <a:r>
              <a:rPr lang="pt-BR" sz="1000" dirty="0">
                <a:highlight>
                  <a:srgbClr val="FFFFFF"/>
                </a:highlight>
                <a:latin typeface="Roboto"/>
                <a:ea typeface="Roboto"/>
                <a:cs typeface="Roboto"/>
                <a:sym typeface="Roboto"/>
              </a:rPr>
              <a:t> (da geradora à unidade consumidora) é um monopólio natural, pois a competição nesse segmento não geraria ganhos econômicos. Por essa razão, a ANEEL atua para que as tarifas sejam compostas por custos eficientes, que efetivamente se relacionem com os serviços prestados. Este setor é dividido em dois segmentos, transmissão e distribuição. A transmissão entrega a energia a distribuidora,  a distribuidora por sua vez leva a energia ao usuário final.</a:t>
            </a:r>
            <a:endParaRPr sz="1000" dirty="0">
              <a:highlight>
                <a:srgbClr val="FFFFFF"/>
              </a:highlight>
              <a:latin typeface="Roboto"/>
              <a:ea typeface="Roboto"/>
              <a:cs typeface="Roboto"/>
              <a:sym typeface="Roboto"/>
            </a:endParaRPr>
          </a:p>
          <a:p>
            <a:pPr marL="0" lvl="0" indent="0" algn="l" rtl="0">
              <a:spcBef>
                <a:spcPts val="0"/>
              </a:spcBef>
              <a:spcAft>
                <a:spcPts val="0"/>
              </a:spcAft>
              <a:buNone/>
            </a:pP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pt-BR" sz="1000" dirty="0">
                <a:latin typeface="Abadi Extra Light" panose="020B0204020104020204" pitchFamily="34" charset="0"/>
              </a:rPr>
              <a:t>REFERÊNCIAS:</a:t>
            </a: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pt-BR" sz="1000" dirty="0">
                <a:highlight>
                  <a:srgbClr val="FFFFFF"/>
                </a:highlight>
                <a:latin typeface="Roboto"/>
                <a:ea typeface="Roboto"/>
                <a:cs typeface="Roboto"/>
                <a:sym typeface="Roboto"/>
              </a:rPr>
              <a:t>https://www.ccee.org.br/portal/faces/pages_publico/onde-atuamos/fontes?_adf.ctrl-state=h4yebbpbm_5&amp;_afrLoop=34957006279765#!</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latin typeface="Roboto"/>
              <a:ea typeface="Roboto"/>
              <a:cs typeface="Roboto"/>
              <a:sym typeface="Roboto"/>
            </a:endParaRPr>
          </a:p>
          <a:p>
            <a:pPr marL="0" lvl="0" indent="0" algn="l" rtl="0">
              <a:spcBef>
                <a:spcPts val="0"/>
              </a:spcBef>
              <a:spcAft>
                <a:spcPts val="0"/>
              </a:spcAft>
              <a:buNone/>
            </a:pPr>
            <a:endParaRPr sz="1000" dirty="0">
              <a:highlight>
                <a:srgbClr val="FFFFFF"/>
              </a:highlight>
              <a:latin typeface="Roboto"/>
              <a:ea typeface="Roboto"/>
              <a:cs typeface="Roboto"/>
              <a:sym typeface="Roboto"/>
            </a:endParaRPr>
          </a:p>
          <a:p>
            <a:pPr marL="0" lvl="0" indent="0" algn="l" rtl="0">
              <a:spcBef>
                <a:spcPts val="0"/>
              </a:spcBef>
              <a:spcAft>
                <a:spcPts val="0"/>
              </a:spcAft>
              <a:buNone/>
            </a:pPr>
            <a:endParaRPr sz="1000" dirty="0">
              <a:solidFill>
                <a:srgbClr val="525E66"/>
              </a:solidFill>
              <a:highlight>
                <a:srgbClr val="FFFFFF"/>
              </a:highlight>
              <a:latin typeface="Abadi Extra Light" panose="020B0204020104020204" pitchFamily="34" charset="0"/>
            </a:endParaRPr>
          </a:p>
          <a:p>
            <a:pPr marL="0" lvl="0" indent="0" algn="l" rtl="0">
              <a:spcBef>
                <a:spcPts val="0"/>
              </a:spcBef>
              <a:spcAft>
                <a:spcPts val="0"/>
              </a:spcAft>
              <a:buNone/>
            </a:pPr>
            <a:endParaRPr sz="1000" dirty="0">
              <a:solidFill>
                <a:srgbClr val="525E66"/>
              </a:solidFill>
              <a:highlight>
                <a:srgbClr val="FFFFFF"/>
              </a:highlight>
              <a:latin typeface="Abadi Extra Light" panose="020B0204020104020204" pitchFamily="34" charset="0"/>
            </a:endParaRPr>
          </a:p>
        </p:txBody>
      </p:sp>
    </p:spTree>
    <p:extLst>
      <p:ext uri="{BB962C8B-B14F-4D97-AF65-F5344CB8AC3E}">
        <p14:creationId xmlns:p14="http://schemas.microsoft.com/office/powerpoint/2010/main" val="3596990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3b8f2285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3b8f2285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00" b="1" dirty="0">
                <a:latin typeface="Abadi Extra Light" panose="020B0204020104020204" pitchFamily="34" charset="0"/>
              </a:rPr>
              <a:t>SISTEMAS ISOLADOS</a:t>
            </a:r>
            <a:endParaRPr lang="pt-BR" sz="1000" b="1" dirty="0">
              <a:latin typeface="Roboto"/>
              <a:ea typeface="Roboto"/>
              <a:cs typeface="Roboto"/>
              <a:sym typeface="Roboto"/>
            </a:endParaRPr>
          </a:p>
          <a:p>
            <a:pPr marL="0" lvl="0" indent="0" algn="l" rtl="0">
              <a:spcBef>
                <a:spcPts val="0"/>
              </a:spcBef>
              <a:spcAft>
                <a:spcPts val="0"/>
              </a:spcAft>
              <a:buNone/>
            </a:pPr>
            <a:endParaRPr lang="pt-B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Em 2018, o país contava com 270 localidades isoladas atendidas por 9 distribuidoras, atendendo uma população de mais de 3 milhões de pessoas, com capacidade total instalada de 1.160 MW em 265 usinas (EPE, 2019). </a:t>
            </a: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r>
              <a:rPr lang="pt-BR" sz="1000" dirty="0">
                <a:latin typeface="Roboto"/>
                <a:ea typeface="Roboto"/>
                <a:cs typeface="Roboto"/>
                <a:sym typeface="Roboto"/>
              </a:rPr>
              <a:t>Tradicionalmente, os sistemas isolados, tanto no Brasil quanto em outros países, são supridos com geradores térmicos a combustíveis fósseis, tipicamente óleo diesel. Com o avanço tecnológico, tem se tornado atrativa a hibridização desses sistemas adicionando-se geração a partir de fontes renováveis. Inclusive, dois sistemas no Brasil já utilizam geração fotovoltaica em conjunto com os geradores diesel: Oiapoque e Fernando de Noronha, sendo que neste foram instaladas recentemente baterias, no âmbito do programa de P&amp;D da distribuidora. Como exemplo internacional, cita-se o suprimento às ilhas Faroe, na Dinamarca, que conta com geradores a diesel, </a:t>
            </a:r>
            <a:r>
              <a:rPr lang="pt-BR" sz="1000" dirty="0" err="1">
                <a:latin typeface="Roboto"/>
                <a:ea typeface="Roboto"/>
                <a:cs typeface="Roboto"/>
                <a:sym typeface="Roboto"/>
              </a:rPr>
              <a:t>aerogeradores</a:t>
            </a:r>
            <a:r>
              <a:rPr lang="pt-BR" sz="1000" dirty="0">
                <a:latin typeface="Roboto"/>
                <a:ea typeface="Roboto"/>
                <a:cs typeface="Roboto"/>
                <a:sym typeface="Roboto"/>
              </a:rPr>
              <a:t> e baterias de íons de lítio, que reduzem </a:t>
            </a:r>
            <a:r>
              <a:rPr lang="pt-BR" sz="1000" dirty="0" err="1">
                <a:latin typeface="Roboto"/>
                <a:ea typeface="Roboto"/>
                <a:cs typeface="Roboto"/>
                <a:sym typeface="Roboto"/>
              </a:rPr>
              <a:t>curtailment</a:t>
            </a:r>
            <a:r>
              <a:rPr lang="pt-BR" sz="1000" dirty="0">
                <a:latin typeface="Roboto"/>
                <a:ea typeface="Roboto"/>
                <a:cs typeface="Roboto"/>
                <a:sym typeface="Roboto"/>
              </a:rPr>
              <a:t> eólico e o consumo de combustível (</a:t>
            </a:r>
            <a:r>
              <a:rPr lang="pt-BR" sz="1000" dirty="0" err="1">
                <a:latin typeface="Roboto"/>
                <a:ea typeface="Roboto"/>
                <a:cs typeface="Roboto"/>
                <a:sym typeface="Roboto"/>
              </a:rPr>
              <a:t>Enercon</a:t>
            </a:r>
            <a:r>
              <a:rPr lang="pt-BR" sz="1000" dirty="0">
                <a:latin typeface="Roboto"/>
                <a:ea typeface="Roboto"/>
                <a:cs typeface="Roboto"/>
                <a:sym typeface="Roboto"/>
              </a:rPr>
              <a:t>, 2018).</a:t>
            </a:r>
            <a:endParaRPr sz="1000" dirty="0">
              <a:latin typeface="Roboto"/>
              <a:ea typeface="Roboto"/>
              <a:cs typeface="Roboto"/>
              <a:sym typeface="Roboto"/>
            </a:endParaRPr>
          </a:p>
          <a:p>
            <a:pPr marL="0" lvl="0" indent="0" algn="l" rtl="0">
              <a:spcBef>
                <a:spcPts val="0"/>
              </a:spcBef>
              <a:spcAft>
                <a:spcPts val="0"/>
              </a:spcAft>
              <a:buNone/>
            </a:pPr>
            <a:br>
              <a:rPr lang="pt-BR" sz="1000" dirty="0">
                <a:latin typeface="Roboto"/>
                <a:ea typeface="Roboto"/>
                <a:cs typeface="Roboto"/>
                <a:sym typeface="Roboto"/>
              </a:rPr>
            </a:br>
            <a:endParaRPr lang="pt-BR" sz="1000" dirty="0">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00" dirty="0">
                <a:latin typeface="Abadi Extra Light" panose="020B0204020104020204" pitchFamily="34" charset="0"/>
              </a:rPr>
              <a:t>REFERÊNCIAS:</a:t>
            </a:r>
          </a:p>
          <a:p>
            <a:pPr marL="0" lvl="0" indent="0" algn="l" rtl="0">
              <a:spcBef>
                <a:spcPts val="0"/>
              </a:spcBef>
              <a:spcAft>
                <a:spcPts val="0"/>
              </a:spcAft>
              <a:buNone/>
            </a:pPr>
            <a:endParaRPr lang="pt-BR" sz="1000" dirty="0">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latin typeface="Roboto"/>
                <a:ea typeface="Roboto"/>
                <a:cs typeface="Roboto"/>
                <a:sym typeface="Roboto"/>
              </a:rPr>
              <a:t>https://www.epe.gov.br/sites-pt/publicacoes-dados-abertos/publicacoes/PublicacoesArquivos/publicacao-441/EPE-DEE-NT-098_2019_Baterias%20no%20planejamento.pdf</a:t>
            </a:r>
            <a:endParaRPr sz="1000" dirty="0">
              <a:latin typeface="Roboto"/>
              <a:ea typeface="Roboto"/>
              <a:cs typeface="Roboto"/>
              <a:sym typeface="Roboto"/>
            </a:endParaRPr>
          </a:p>
        </p:txBody>
      </p:sp>
    </p:spTree>
    <p:extLst>
      <p:ext uri="{BB962C8B-B14F-4D97-AF65-F5344CB8AC3E}">
        <p14:creationId xmlns:p14="http://schemas.microsoft.com/office/powerpoint/2010/main" val="22521039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c371d059c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c371d059c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GERAÇÃO DISTRIBUÍDA</a:t>
            </a:r>
            <a:endParaRPr lang="pt-BR" sz="1000" b="1" dirty="0">
              <a:highlight>
                <a:srgbClr val="FFFFFF"/>
              </a:highlight>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A possibilidade de gerar a própria energia elétrica nasceu no Brasil em 17 de abril de 2012, quando a ANEEL promulgou a sua Resolução Normativa 482 com as regras do segmento de geração distribuída. Neste segmento, qualquer pessoa física (CPF) ou jurídica (CNPJ) pode instalar um micro ou </a:t>
            </a:r>
            <a:r>
              <a:rPr lang="pt-BR" sz="1000" dirty="0" err="1">
                <a:highlight>
                  <a:srgbClr val="FFFFFF"/>
                </a:highlight>
                <a:latin typeface="Roboto"/>
                <a:ea typeface="Roboto"/>
                <a:cs typeface="Roboto"/>
                <a:sym typeface="Roboto"/>
              </a:rPr>
              <a:t>minigerador</a:t>
            </a:r>
            <a:r>
              <a:rPr lang="pt-BR" sz="1000" dirty="0">
                <a:highlight>
                  <a:srgbClr val="FFFFFF"/>
                </a:highlight>
                <a:latin typeface="Roboto"/>
                <a:ea typeface="Roboto"/>
                <a:cs typeface="Roboto"/>
                <a:sym typeface="Roboto"/>
              </a:rPr>
              <a:t> próprio para produção da energia que consome.</a:t>
            </a:r>
            <a:endParaRPr sz="1000" dirty="0">
              <a:highlight>
                <a:srgbClr val="FFFFFF"/>
              </a:highlight>
              <a:latin typeface="Roboto"/>
              <a:ea typeface="Roboto"/>
              <a:cs typeface="Roboto"/>
              <a:sym typeface="Roboto"/>
            </a:endParaRPr>
          </a:p>
          <a:p>
            <a:pPr marL="0" lvl="0" indent="0" algn="just" rtl="0">
              <a:lnSpc>
                <a:spcPct val="115000"/>
              </a:lnSpc>
              <a:spcBef>
                <a:spcPts val="180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just" rtl="0">
              <a:lnSpc>
                <a:spcPct val="115000"/>
              </a:lnSpc>
              <a:spcBef>
                <a:spcPts val="180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A </a:t>
            </a:r>
            <a:r>
              <a:rPr lang="pt-BR" sz="1000" b="1" dirty="0">
                <a:highlight>
                  <a:srgbClr val="FFFFFF"/>
                </a:highlight>
                <a:uFill>
                  <a:noFill/>
                </a:uFill>
                <a:latin typeface="Roboto"/>
                <a:ea typeface="Roboto"/>
                <a:cs typeface="Roboto"/>
                <a:sym typeface="Roboto"/>
                <a:hlinkClick r:id="rId3"/>
              </a:rPr>
              <a:t>geração distribuída</a:t>
            </a:r>
            <a:r>
              <a:rPr lang="pt-BR" sz="1000" dirty="0">
                <a:highlight>
                  <a:srgbClr val="FFFFFF"/>
                </a:highlight>
                <a:latin typeface="Roboto"/>
                <a:ea typeface="Roboto"/>
                <a:cs typeface="Roboto"/>
                <a:sym typeface="Roboto"/>
              </a:rPr>
              <a:t>, como o próprio nome diz, é a geração de energia descentralizada, feita através de sistemas geradores que ficam próximos ou até mesmo na própria unidade consumidora (como uma residência) e que são ligados a rede elétrica pública. Essa modalidade difere diretamente da tradicional geração centralizada, onde as grandes usinas é quem produzem a energia e a enviam aos consumidores através das linhas e redes de transmissão.</a:t>
            </a:r>
            <a:endParaRPr sz="1000" dirty="0">
              <a:latin typeface="Roboto"/>
              <a:ea typeface="Roboto"/>
              <a:cs typeface="Roboto"/>
              <a:sym typeface="Roboto"/>
            </a:endParaRPr>
          </a:p>
          <a:p>
            <a:pPr marL="0" lvl="0" indent="0" algn="l" rtl="0">
              <a:spcBef>
                <a:spcPts val="1800"/>
              </a:spcBef>
              <a:spcAft>
                <a:spcPts val="0"/>
              </a:spcAft>
              <a:buNone/>
            </a:pPr>
            <a:endParaRPr lang="pt-BR" sz="1000" dirty="0">
              <a:latin typeface="Roboto"/>
              <a:ea typeface="Roboto"/>
              <a:cs typeface="Roboto"/>
              <a:sym typeface="Roboto"/>
            </a:endParaRPr>
          </a:p>
          <a:p>
            <a:pPr marL="0" lvl="0" indent="0" algn="l" rtl="0">
              <a:spcBef>
                <a:spcPts val="1800"/>
              </a:spcBef>
              <a:spcAft>
                <a:spcPts val="0"/>
              </a:spcAft>
              <a:buNone/>
            </a:pPr>
            <a:r>
              <a:rPr lang="pt-BR" sz="1000" dirty="0">
                <a:latin typeface="Roboto"/>
                <a:ea typeface="Roboto"/>
                <a:cs typeface="Roboto"/>
                <a:sym typeface="Roboto"/>
              </a:rPr>
              <a:t>Fonte: https://blog.bluesol.com.br/aneel-energia-solar/</a:t>
            </a:r>
            <a:endParaRPr sz="1000" dirty="0">
              <a:latin typeface="Roboto"/>
              <a:ea typeface="Roboto"/>
              <a:cs typeface="Roboto"/>
              <a:sym typeface="Roboto"/>
            </a:endParaRPr>
          </a:p>
        </p:txBody>
      </p:sp>
    </p:spTree>
    <p:extLst>
      <p:ext uri="{BB962C8B-B14F-4D97-AF65-F5344CB8AC3E}">
        <p14:creationId xmlns:p14="http://schemas.microsoft.com/office/powerpoint/2010/main" val="16275361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3bc2e4154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3bc2e4154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MODELOS DE NEGÓCIOS COM GD</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https://www.aneel.gov.br/documents/655804/14752877/Sistemas+Energ%C3%A9ticos+Distribu%C3%ADdos_Lorrane.pdf/b67d5273-363b-84d1-7eb8-acabbcdd6eab</a:t>
            </a:r>
            <a:endParaRPr dirty="0">
              <a:latin typeface="Abadi Extra Light" panose="020B0204020104020204" pitchFamily="34" charset="0"/>
            </a:endParaRPr>
          </a:p>
        </p:txBody>
      </p:sp>
    </p:spTree>
    <p:extLst>
      <p:ext uri="{BB962C8B-B14F-4D97-AF65-F5344CB8AC3E}">
        <p14:creationId xmlns:p14="http://schemas.microsoft.com/office/powerpoint/2010/main" val="2768932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c371d059c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c371d059c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01600" lvl="0" indent="0" algn="l" rtl="0">
              <a:lnSpc>
                <a:spcPct val="127500"/>
              </a:lnSpc>
              <a:spcBef>
                <a:spcPts val="0"/>
              </a:spcBef>
              <a:spcAft>
                <a:spcPts val="0"/>
              </a:spcAft>
              <a:buClr>
                <a:schemeClr val="dk1"/>
              </a:buClr>
              <a:buSzPts val="1100"/>
              <a:buFont typeface="Arial"/>
              <a:buNone/>
            </a:pPr>
            <a:r>
              <a:rPr lang="pt-BR" sz="1000" b="1" dirty="0">
                <a:latin typeface="Abadi Extra Light" panose="020B0204020104020204" pitchFamily="34" charset="0"/>
              </a:rPr>
              <a:t>RELAÇÕES COMERCIAIS</a:t>
            </a:r>
            <a:endParaRPr lang="pt-BR" sz="1000" b="1" dirty="0">
              <a:latin typeface="Roboto"/>
              <a:ea typeface="Roboto"/>
              <a:cs typeface="Roboto"/>
              <a:sym typeface="Roboto"/>
            </a:endParaRPr>
          </a:p>
          <a:p>
            <a:pPr marL="0" marR="101600" lvl="0" indent="0" algn="l" rtl="0">
              <a:lnSpc>
                <a:spcPct val="1275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27500"/>
              </a:lnSpc>
              <a:spcBef>
                <a:spcPts val="0"/>
              </a:spcBef>
              <a:spcAft>
                <a:spcPts val="0"/>
              </a:spcAft>
              <a:buClr>
                <a:schemeClr val="dk1"/>
              </a:buClr>
              <a:buSzPts val="1100"/>
              <a:buFont typeface="Arial"/>
              <a:buNone/>
            </a:pPr>
            <a:r>
              <a:rPr lang="pt-BR" sz="1000" dirty="0">
                <a:latin typeface="Roboto"/>
                <a:ea typeface="Roboto"/>
                <a:cs typeface="Roboto"/>
                <a:sym typeface="Roboto"/>
              </a:rPr>
              <a:t>As relações comerciais no atual modelo se estabelecem em duas esferas: no Ambiente de Contratação Regulada (ACR) e no Ambiente de Contratação Livre (ACL). </a:t>
            </a:r>
          </a:p>
          <a:p>
            <a:pPr marL="0" marR="101600" lvl="0" indent="0" algn="l" rtl="0">
              <a:lnSpc>
                <a:spcPct val="127500"/>
              </a:lnSpc>
              <a:spcBef>
                <a:spcPts val="0"/>
              </a:spcBef>
              <a:spcAft>
                <a:spcPts val="0"/>
              </a:spcAft>
              <a:buClr>
                <a:schemeClr val="dk1"/>
              </a:buClr>
              <a:buSzPts val="1100"/>
              <a:buFont typeface="Arial"/>
              <a:buNone/>
            </a:pPr>
            <a:endParaRPr lang="pt-BR" sz="1000" dirty="0">
              <a:latin typeface="Roboto"/>
              <a:ea typeface="Roboto"/>
              <a:cs typeface="Roboto"/>
              <a:sym typeface="Roboto"/>
            </a:endParaRPr>
          </a:p>
          <a:p>
            <a:pPr marL="0" marR="101600" lvl="0" indent="0" algn="l" rtl="0">
              <a:lnSpc>
                <a:spcPct val="127500"/>
              </a:lnSpc>
              <a:spcBef>
                <a:spcPts val="0"/>
              </a:spcBef>
              <a:spcAft>
                <a:spcPts val="0"/>
              </a:spcAft>
              <a:buClr>
                <a:schemeClr val="dk1"/>
              </a:buClr>
              <a:buSzPts val="1100"/>
              <a:buFont typeface="Arial"/>
              <a:buNone/>
            </a:pPr>
            <a:r>
              <a:rPr lang="pt-BR" sz="1000" dirty="0">
                <a:latin typeface="Roboto"/>
                <a:ea typeface="Roboto"/>
                <a:cs typeface="Roboto"/>
                <a:sym typeface="Roboto"/>
              </a:rPr>
              <a:t>A compra e venda de energia no ambiente regulado é formalizada por meio de contratos celebrados entre os geradores e os distribuidores, que participam dos </a:t>
            </a:r>
            <a:r>
              <a:rPr lang="pt-BR" sz="1000" u="sng" dirty="0">
                <a:latin typeface="Roboto"/>
                <a:ea typeface="Roboto"/>
                <a:cs typeface="Roboto"/>
                <a:sym typeface="Roboto"/>
                <a:hlinkClick r:id="rId3"/>
              </a:rPr>
              <a:t>leilões de compra e venda de energia</a:t>
            </a:r>
            <a:r>
              <a:rPr lang="pt-BR" sz="1000" dirty="0">
                <a:latin typeface="Roboto"/>
                <a:ea typeface="Roboto"/>
                <a:cs typeface="Roboto"/>
                <a:sym typeface="Roboto"/>
              </a:rPr>
              <a:t>. Os contratos deste ambiente têm regulação específica para aspectos como preço da energia, </a:t>
            </a:r>
            <a:r>
              <a:rPr lang="pt-BR" sz="1000" dirty="0" err="1">
                <a:latin typeface="Roboto"/>
                <a:ea typeface="Roboto"/>
                <a:cs typeface="Roboto"/>
                <a:sym typeface="Roboto"/>
              </a:rPr>
              <a:t>submercado</a:t>
            </a:r>
            <a:r>
              <a:rPr lang="pt-BR" sz="1000" dirty="0">
                <a:latin typeface="Roboto"/>
                <a:ea typeface="Roboto"/>
                <a:cs typeface="Roboto"/>
                <a:sym typeface="Roboto"/>
              </a:rPr>
              <a:t> de registro do contrato e vigência de suprimento, não passíveis de alterações bilaterais pelos agentes.</a:t>
            </a:r>
            <a:endParaRPr sz="1000" dirty="0">
              <a:latin typeface="Roboto"/>
              <a:ea typeface="Roboto"/>
              <a:cs typeface="Roboto"/>
              <a:sym typeface="Roboto"/>
            </a:endParaRPr>
          </a:p>
          <a:p>
            <a:pPr marL="0" marR="101600" lvl="0" indent="0" algn="l" rtl="0">
              <a:lnSpc>
                <a:spcPct val="127500"/>
              </a:lnSpc>
              <a:spcBef>
                <a:spcPts val="0"/>
              </a:spcBef>
              <a:spcAft>
                <a:spcPts val="0"/>
              </a:spcAft>
              <a:buNone/>
            </a:pPr>
            <a:endParaRPr lang="pt-BR" sz="1000" dirty="0">
              <a:latin typeface="Roboto"/>
              <a:ea typeface="Roboto"/>
              <a:cs typeface="Roboto"/>
              <a:sym typeface="Roboto"/>
            </a:endParaRPr>
          </a:p>
          <a:p>
            <a:pPr marL="0" marR="101600" lvl="0" indent="0" algn="l" rtl="0">
              <a:lnSpc>
                <a:spcPct val="127500"/>
              </a:lnSpc>
              <a:spcBef>
                <a:spcPts val="0"/>
              </a:spcBef>
              <a:spcAft>
                <a:spcPts val="0"/>
              </a:spcAft>
              <a:buNone/>
            </a:pPr>
            <a:r>
              <a:rPr lang="pt-BR" sz="1000" dirty="0">
                <a:latin typeface="Roboto"/>
                <a:ea typeface="Roboto"/>
                <a:cs typeface="Roboto"/>
                <a:sym typeface="Roboto"/>
              </a:rPr>
              <a:t>Já no ambiente livre, os geradores, comercializadores, importadores e exportadores de energia e consumidores livres e especiais têm liberdade para negociar e estabelecer em contratos os volumes de compra e venda de energia e seus respectivos preços. Todos os contratos firmados nos ambientes livre e regulado são registrados na CCEE.</a:t>
            </a:r>
            <a:endParaRPr sz="1000" dirty="0">
              <a:latin typeface="Roboto"/>
              <a:ea typeface="Roboto"/>
              <a:cs typeface="Roboto"/>
              <a:sym typeface="Roboto"/>
            </a:endParaRPr>
          </a:p>
          <a:p>
            <a:pPr marL="0" marR="101600" lvl="0" indent="0" algn="l" rtl="0">
              <a:lnSpc>
                <a:spcPct val="127500"/>
              </a:lnSpc>
              <a:spcBef>
                <a:spcPts val="0"/>
              </a:spcBef>
              <a:spcAft>
                <a:spcPts val="0"/>
              </a:spcAft>
              <a:buNone/>
            </a:pPr>
            <a:endParaRPr sz="1000" dirty="0">
              <a:latin typeface="Roboto"/>
              <a:ea typeface="Roboto"/>
              <a:cs typeface="Roboto"/>
              <a:sym typeface="Roboto"/>
            </a:endParaRPr>
          </a:p>
          <a:p>
            <a:pPr marL="0" marR="101600" lvl="0" indent="0" algn="l" rtl="0">
              <a:lnSpc>
                <a:spcPct val="127500"/>
              </a:lnSpc>
              <a:spcBef>
                <a:spcPts val="0"/>
              </a:spcBef>
              <a:spcAft>
                <a:spcPts val="0"/>
              </a:spcAft>
              <a:buNone/>
            </a:pPr>
            <a:endParaRPr lang="pt-BR" sz="1000" u="sng" dirty="0">
              <a:latin typeface="Roboto"/>
              <a:ea typeface="Roboto"/>
              <a:cs typeface="Roboto"/>
              <a:sym typeface="Roboto"/>
              <a:hlinkClick r:id="rId4"/>
            </a:endParaRPr>
          </a:p>
          <a:p>
            <a:pPr marL="0" marR="101600" lvl="0" indent="0" algn="l" defTabSz="914400" rtl="0" eaLnBrk="1" fontAlgn="auto" latinLnBrk="0" hangingPunct="1">
              <a:lnSpc>
                <a:spcPct val="127500"/>
              </a:lnSpc>
              <a:spcBef>
                <a:spcPts val="0"/>
              </a:spcBef>
              <a:spcAft>
                <a:spcPts val="0"/>
              </a:spcAft>
              <a:buClr>
                <a:srgbClr val="000000"/>
              </a:buClr>
              <a:buSzPts val="1400"/>
              <a:buFont typeface="Arial"/>
              <a:buNone/>
              <a:tabLst/>
              <a:defRPr/>
            </a:pPr>
            <a:r>
              <a:rPr lang="pt-BR" sz="1000" dirty="0">
                <a:latin typeface="Abadi Extra Light" panose="020B0204020104020204" pitchFamily="34" charset="0"/>
              </a:rPr>
              <a:t>REFERÊNCIAS:</a:t>
            </a:r>
          </a:p>
          <a:p>
            <a:pPr marL="0" marR="101600" lvl="0" indent="0" algn="l" rtl="0">
              <a:lnSpc>
                <a:spcPct val="127500"/>
              </a:lnSpc>
              <a:spcBef>
                <a:spcPts val="0"/>
              </a:spcBef>
              <a:spcAft>
                <a:spcPts val="0"/>
              </a:spcAft>
              <a:buNone/>
            </a:pPr>
            <a:endParaRPr lang="pt-BR" sz="1000" u="sng" dirty="0">
              <a:latin typeface="Roboto"/>
              <a:ea typeface="Roboto"/>
              <a:cs typeface="Roboto"/>
              <a:sym typeface="Roboto"/>
              <a:hlinkClick r:id="rId4"/>
            </a:endParaRPr>
          </a:p>
          <a:p>
            <a:pPr marL="171450" marR="101600" lvl="0" indent="-171450" algn="l" rtl="0">
              <a:lnSpc>
                <a:spcPct val="127500"/>
              </a:lnSpc>
              <a:spcBef>
                <a:spcPts val="0"/>
              </a:spcBef>
              <a:spcAft>
                <a:spcPts val="0"/>
              </a:spcAft>
              <a:buFont typeface="Arial" panose="020B0604020202020204" pitchFamily="34" charset="0"/>
              <a:buChar char="•"/>
            </a:pPr>
            <a:r>
              <a:rPr lang="pt-BR" sz="1000" u="sng" dirty="0">
                <a:latin typeface="Roboto"/>
                <a:ea typeface="Roboto"/>
                <a:cs typeface="Roboto"/>
                <a:sym typeface="Roboto"/>
                <a:hlinkClick r:id="rId4"/>
              </a:rPr>
              <a:t>https://www.ccee.org.br/portal/faces/pages_publico/como-participar/participe/entenda_mercado?_afrLoop=441391964176702&amp;_adf.ctrl-state=jpugb6tjc_1#!%40%40%3F_afrLoop%3D441391964176702%26_adf.ctrl-state%3Djpugb6tjc_10</a:t>
            </a:r>
            <a:endParaRPr sz="1000" dirty="0">
              <a:latin typeface="Roboto"/>
              <a:ea typeface="Roboto"/>
              <a:cs typeface="Roboto"/>
              <a:sym typeface="Roboto"/>
            </a:endParaRPr>
          </a:p>
          <a:p>
            <a:pPr marL="0" marR="101600" lvl="0" indent="0" algn="l" rtl="0">
              <a:lnSpc>
                <a:spcPct val="127500"/>
              </a:lnSpc>
              <a:spcBef>
                <a:spcPts val="0"/>
              </a:spcBef>
              <a:spcAft>
                <a:spcPts val="0"/>
              </a:spcAft>
              <a:buNone/>
            </a:pPr>
            <a:r>
              <a:rPr lang="pt-BR" sz="1000" dirty="0">
                <a:latin typeface="Roboto"/>
                <a:ea typeface="Roboto"/>
                <a:cs typeface="Roboto"/>
                <a:sym typeface="Roboto"/>
              </a:rPr>
              <a:t>https://viridis.energy/pt/blog/mercado-livre-de-energia-tudo-o-que-voce-precisa-saber</a:t>
            </a:r>
            <a:endParaRPr sz="1000" dirty="0">
              <a:latin typeface="Roboto"/>
              <a:ea typeface="Roboto"/>
              <a:cs typeface="Roboto"/>
              <a:sym typeface="Roboto"/>
            </a:endParaRPr>
          </a:p>
        </p:txBody>
      </p:sp>
    </p:spTree>
    <p:extLst>
      <p:ext uri="{BB962C8B-B14F-4D97-AF65-F5344CB8AC3E}">
        <p14:creationId xmlns:p14="http://schemas.microsoft.com/office/powerpoint/2010/main" val="34314728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c371d059c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9c371d059c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190500" lvl="0" indent="0" algn="l" rtl="0">
              <a:lnSpc>
                <a:spcPct val="100000"/>
              </a:lnSpc>
              <a:spcBef>
                <a:spcPts val="0"/>
              </a:spcBef>
              <a:spcAft>
                <a:spcPts val="0"/>
              </a:spcAft>
              <a:buNone/>
            </a:pPr>
            <a:r>
              <a:rPr lang="pt-BR" sz="1000" b="1" dirty="0">
                <a:latin typeface="Abadi Extra Light" panose="020B0204020104020204" pitchFamily="34" charset="0"/>
              </a:rPr>
              <a:t>AMBIENTE LIVRE X AMBIENTE REGULADO</a:t>
            </a:r>
            <a:endParaRPr lang="pt-BR" sz="1000" b="1" dirty="0">
              <a:latin typeface="Roboto"/>
              <a:ea typeface="Roboto"/>
              <a:cs typeface="Roboto"/>
              <a:sym typeface="Roboto"/>
            </a:endParaRPr>
          </a:p>
          <a:p>
            <a:pPr marL="0" marR="190500" lvl="0" indent="0" algn="l" rtl="0">
              <a:lnSpc>
                <a:spcPct val="100000"/>
              </a:lnSpc>
              <a:spcBef>
                <a:spcPts val="0"/>
              </a:spcBef>
              <a:spcAft>
                <a:spcPts val="0"/>
              </a:spcAft>
              <a:buNone/>
            </a:pPr>
            <a:endParaRPr lang="pt-BR" sz="1000" dirty="0">
              <a:latin typeface="Roboto"/>
              <a:ea typeface="Roboto"/>
              <a:cs typeface="Roboto"/>
              <a:sym typeface="Roboto"/>
            </a:endParaRPr>
          </a:p>
          <a:p>
            <a:pPr marL="0" marR="190500" lvl="0" indent="0" algn="l" rtl="0">
              <a:lnSpc>
                <a:spcPct val="100000"/>
              </a:lnSpc>
              <a:spcBef>
                <a:spcPts val="0"/>
              </a:spcBef>
              <a:spcAft>
                <a:spcPts val="0"/>
              </a:spcAft>
              <a:buNone/>
            </a:pPr>
            <a:r>
              <a:rPr lang="pt-BR" sz="1000" dirty="0">
                <a:latin typeface="Roboto"/>
                <a:ea typeface="Roboto"/>
                <a:cs typeface="Roboto"/>
                <a:sym typeface="Roboto"/>
              </a:rPr>
              <a:t>A comercialização de energia no Brasil é realizada em duas esferas de mercado: o Ambiente de Contratação Regulada (ACR) e o Ambiente de Contratação Livre (ACL). Todos os contratos, sejam do ACR ou do ACL, têm de ser registrados na CCEE, e servem de base para a contabilização e liquidação das diferenças no mercado de curto prazo.</a:t>
            </a:r>
          </a:p>
          <a:p>
            <a:pPr marL="0" marR="190500" lvl="0" indent="0" algn="l" rtl="0">
              <a:lnSpc>
                <a:spcPct val="100000"/>
              </a:lnSpc>
              <a:spcBef>
                <a:spcPts val="0"/>
              </a:spcBef>
              <a:spcAft>
                <a:spcPts val="0"/>
              </a:spcAft>
              <a:buNone/>
            </a:pPr>
            <a:endParaRPr sz="1000" dirty="0">
              <a:latin typeface="Roboto"/>
              <a:ea typeface="Roboto"/>
              <a:cs typeface="Roboto"/>
              <a:sym typeface="Roboto"/>
            </a:endParaRPr>
          </a:p>
          <a:p>
            <a:pPr marL="0" marR="101600" lvl="0" indent="0" algn="l" rtl="0">
              <a:lnSpc>
                <a:spcPct val="100000"/>
              </a:lnSpc>
              <a:spcBef>
                <a:spcPts val="150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marR="101600" lvl="0" indent="0" algn="l" defTabSz="914400" rtl="0" eaLnBrk="1" fontAlgn="auto" latinLnBrk="0" hangingPunct="1">
              <a:lnSpc>
                <a:spcPct val="100000"/>
              </a:lnSpc>
              <a:spcBef>
                <a:spcPts val="1500"/>
              </a:spcBef>
              <a:spcAft>
                <a:spcPts val="0"/>
              </a:spcAft>
              <a:buClr>
                <a:schemeClr val="dk1"/>
              </a:buClr>
              <a:buSzPts val="1100"/>
              <a:buFont typeface="Arial"/>
              <a:buNone/>
              <a:tabLst/>
              <a:defRPr/>
            </a:pPr>
            <a:r>
              <a:rPr lang="pt-BR" sz="1000" dirty="0">
                <a:latin typeface="Abadi Extra Light" panose="020B0204020104020204" pitchFamily="34" charset="0"/>
              </a:rPr>
              <a:t>REFERÊNCIAS:</a:t>
            </a:r>
          </a:p>
          <a:p>
            <a:pPr marL="0" marR="101600" lvl="0" indent="0" algn="l" rtl="0">
              <a:lnSpc>
                <a:spcPct val="100000"/>
              </a:lnSpc>
              <a:spcBef>
                <a:spcPts val="150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171450" marR="101600" lvl="0" indent="-171450" algn="l" rtl="0">
              <a:lnSpc>
                <a:spcPct val="100000"/>
              </a:lnSpc>
              <a:spcBef>
                <a:spcPts val="1500"/>
              </a:spcBef>
              <a:spcAft>
                <a:spcPts val="0"/>
              </a:spcAft>
              <a:buClr>
                <a:schemeClr val="dk1"/>
              </a:buClr>
              <a:buSzPts val="1100"/>
              <a:buFont typeface="Arial" panose="020B0604020202020204" pitchFamily="34" charset="0"/>
              <a:buChar char="•"/>
            </a:pPr>
            <a:r>
              <a:rPr lang="pt-BR" sz="1000" dirty="0">
                <a:highlight>
                  <a:srgbClr val="FFFFFF"/>
                </a:highlight>
                <a:latin typeface="Roboto"/>
                <a:ea typeface="Roboto"/>
                <a:cs typeface="Roboto"/>
                <a:sym typeface="Roboto"/>
              </a:rPr>
              <a:t>https://www.ccee.org.br/portal/faces/pages_publico/como-participar/ambiente-livre-ambiente-regulado?_afrLoop=441767569289068&amp;_adf.ctrl-state=jpugb6tjc_31#!%40%40%3F_afrLoop%3D441767569289068%26_adf.ctrl-state%3Djpugb6tjc_35</a:t>
            </a:r>
            <a:endParaRPr sz="1000" dirty="0">
              <a:highlight>
                <a:srgbClr val="FFFFFF"/>
              </a:highlight>
              <a:latin typeface="Roboto"/>
              <a:ea typeface="Roboto"/>
              <a:cs typeface="Roboto"/>
              <a:sym typeface="Roboto"/>
            </a:endParaRPr>
          </a:p>
          <a:p>
            <a:pPr marL="0" lvl="0" indent="0" algn="l" rtl="0">
              <a:spcBef>
                <a:spcPts val="150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2386201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c371d059c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c371d059c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CONTRATAÇÃO DE ENERGIA - ACR</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Fonte: https://pt.slideshare.net/CCEEOficial/o-papel-institucional-da-ccee-e-a-operao-do-mercado-de-energia</a:t>
            </a:r>
            <a:endParaRPr dirty="0">
              <a:latin typeface="Abadi Extra Light" panose="020B0204020104020204" pitchFamily="34" charset="0"/>
            </a:endParaRPr>
          </a:p>
        </p:txBody>
      </p:sp>
    </p:spTree>
    <p:extLst>
      <p:ext uri="{BB962C8B-B14F-4D97-AF65-F5344CB8AC3E}">
        <p14:creationId xmlns:p14="http://schemas.microsoft.com/office/powerpoint/2010/main" val="5964267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a3bc2e4154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a3bc2e4154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Clr>
                <a:schemeClr val="dk1"/>
              </a:buClr>
              <a:buSzPts val="1100"/>
              <a:buFont typeface="Arial"/>
              <a:buNone/>
            </a:pPr>
            <a:r>
              <a:rPr lang="pt-BR" sz="1000" b="1" dirty="0">
                <a:latin typeface="Abadi Extra Light" panose="020B0204020104020204" pitchFamily="34" charset="0"/>
              </a:rPr>
              <a:t>COMO FAZER PARTE DO ACL</a:t>
            </a:r>
            <a:endParaRPr lang="pt-BR" sz="1000" b="1" dirty="0">
              <a:highlight>
                <a:srgbClr val="FFFFFF"/>
              </a:highlight>
              <a:latin typeface="Roboto"/>
              <a:ea typeface="Roboto"/>
              <a:cs typeface="Roboto"/>
              <a:sym typeface="Roboto"/>
            </a:endParaRPr>
          </a:p>
          <a:p>
            <a:pPr marL="0" lvl="0" indent="0" algn="l" rtl="0">
              <a:lnSpc>
                <a:spcPct val="128571"/>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28571"/>
              </a:lnSpc>
              <a:spcBef>
                <a:spcPts val="0"/>
              </a:spcBef>
              <a:spcAft>
                <a:spcPts val="0"/>
              </a:spcAft>
              <a:buClr>
                <a:schemeClr val="dk1"/>
              </a:buClr>
              <a:buSzPts val="1100"/>
              <a:buFont typeface="Arial"/>
              <a:buNone/>
            </a:pPr>
            <a:r>
              <a:rPr lang="pt-BR" sz="1000" b="0" dirty="0">
                <a:highlight>
                  <a:srgbClr val="FFFFFF"/>
                </a:highlight>
                <a:latin typeface="Roboto"/>
                <a:ea typeface="Roboto"/>
                <a:cs typeface="Roboto"/>
                <a:sym typeface="Roboto"/>
              </a:rPr>
              <a:t>Para comprar no Mercado Livre, é preciso que a empresa se enquadre em um dos tipos de agentes disponíveis (livre ou especial), tendo a demanda contratada de no mínimo 500 kW de energia, e tensão de conexão superior à 2,3 kV.</a:t>
            </a:r>
            <a:endParaRP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endParaRPr lang="pt-B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r>
              <a:rPr lang="pt-BR" sz="1000" b="0" dirty="0">
                <a:highlight>
                  <a:srgbClr val="FFFFFF"/>
                </a:highlight>
                <a:latin typeface="Roboto"/>
                <a:ea typeface="Roboto"/>
                <a:cs typeface="Roboto"/>
                <a:sym typeface="Roboto"/>
              </a:rPr>
              <a:t>Após avaliar se o consumo está condizente com o mínimo necessário e se enquadra nas previsões de gastos futuros, a organização deverá enviar uma carta de denúncia de contrato para a distribuidora atual que fornece a sua energia informando a migração para o Mercado Livre.</a:t>
            </a:r>
            <a:endParaRP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endParaRPr lang="pt-B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r>
              <a:rPr lang="pt-BR" sz="1000" b="0" dirty="0">
                <a:highlight>
                  <a:srgbClr val="FFFFFF"/>
                </a:highlight>
                <a:latin typeface="Roboto"/>
                <a:ea typeface="Roboto"/>
                <a:cs typeface="Roboto"/>
                <a:sym typeface="Roboto"/>
              </a:rPr>
              <a:t>Antes de se tornar um agente consumidor, a empresa também precisa se adequar ao Sistema de Medição para Faturamento (SMF). Este ajuste é para a troca do medidor utilizado no Mercado Cativo para outro que atenda ao ambiente de contratação livre.</a:t>
            </a:r>
            <a:endParaRP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endParaRPr lang="pt-BR" sz="1000" b="0" dirty="0">
              <a:highlight>
                <a:srgbClr val="FFFFFF"/>
              </a:highlight>
              <a:latin typeface="Roboto"/>
              <a:ea typeface="Roboto"/>
              <a:cs typeface="Roboto"/>
              <a:sym typeface="Roboto"/>
            </a:endParaRPr>
          </a:p>
          <a:p>
            <a:pPr marL="0" lvl="0" indent="0" algn="l" rtl="0">
              <a:lnSpc>
                <a:spcPct val="128571"/>
              </a:lnSpc>
              <a:spcBef>
                <a:spcPts val="1300"/>
              </a:spcBef>
              <a:spcAft>
                <a:spcPts val="0"/>
              </a:spcAft>
              <a:buClr>
                <a:schemeClr val="dk1"/>
              </a:buClr>
              <a:buSzPts val="1100"/>
              <a:buFont typeface="Arial"/>
              <a:buNone/>
            </a:pPr>
            <a:r>
              <a:rPr lang="pt-BR" sz="1000" b="0" dirty="0">
                <a:highlight>
                  <a:srgbClr val="FFFFFF"/>
                </a:highlight>
                <a:latin typeface="Roboto"/>
                <a:ea typeface="Roboto"/>
                <a:cs typeface="Roboto"/>
                <a:sym typeface="Roboto"/>
              </a:rPr>
              <a:t>Após este procedimento a empresa poderá entrar em contato com a CCEE para fazer parte do ambiente de contratação livre, tornando-se um agente consumidor.</a:t>
            </a:r>
            <a:endParaRPr sz="1000" b="0" dirty="0">
              <a:highlight>
                <a:srgbClr val="FFFFFF"/>
              </a:highlight>
              <a:latin typeface="Roboto"/>
              <a:ea typeface="Roboto"/>
              <a:cs typeface="Roboto"/>
              <a:sym typeface="Roboto"/>
            </a:endParaRPr>
          </a:p>
          <a:p>
            <a:pPr marL="0" lvl="0" indent="0" algn="l" rtl="0">
              <a:lnSpc>
                <a:spcPct val="115000"/>
              </a:lnSpc>
              <a:spcBef>
                <a:spcPts val="1300"/>
              </a:spcBef>
              <a:spcAft>
                <a:spcPts val="0"/>
              </a:spcAft>
              <a:buClr>
                <a:schemeClr val="dk1"/>
              </a:buClr>
              <a:buSzPts val="1100"/>
              <a:buFont typeface="Arial"/>
              <a:buNone/>
            </a:pPr>
            <a:endParaRPr sz="1000" b="0" dirty="0">
              <a:latin typeface="Roboto"/>
              <a:ea typeface="Roboto"/>
              <a:cs typeface="Roboto"/>
              <a:sym typeface="Roboto"/>
            </a:endParaRPr>
          </a:p>
          <a:p>
            <a:pPr marL="0" lvl="0" indent="0" algn="l" rtl="0">
              <a:spcBef>
                <a:spcPts val="0"/>
              </a:spcBef>
              <a:spcAft>
                <a:spcPts val="0"/>
              </a:spcAft>
              <a:buNone/>
            </a:pPr>
            <a:endParaRPr sz="1000" b="0" dirty="0">
              <a:latin typeface="Roboto"/>
              <a:ea typeface="Roboto"/>
              <a:cs typeface="Roboto"/>
              <a:sym typeface="Roboto"/>
            </a:endParaRPr>
          </a:p>
        </p:txBody>
      </p:sp>
    </p:spTree>
    <p:extLst>
      <p:ext uri="{BB962C8B-B14F-4D97-AF65-F5344CB8AC3E}">
        <p14:creationId xmlns:p14="http://schemas.microsoft.com/office/powerpoint/2010/main" val="927856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c371d059c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c371d059c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VISÃO GERAL DO SETOR ELÉTRICO BRASILEIRO (SEB)</a:t>
            </a:r>
          </a:p>
        </p:txBody>
      </p:sp>
    </p:spTree>
    <p:extLst>
      <p:ext uri="{BB962C8B-B14F-4D97-AF65-F5344CB8AC3E}">
        <p14:creationId xmlns:p14="http://schemas.microsoft.com/office/powerpoint/2010/main" val="314239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c19a21fbe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c19a21fbe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sz="1000" b="1" dirty="0">
                <a:solidFill>
                  <a:srgbClr val="5FB7F3"/>
                </a:solidFill>
                <a:latin typeface="Abadi Extra Light" panose="020B0204020104020204" pitchFamily="34" charset="0"/>
              </a:rPr>
              <a:t>LINHA DO TEMPO</a:t>
            </a:r>
          </a:p>
          <a:p>
            <a:pPr marL="0" lvl="0" indent="0" algn="l" rtl="0">
              <a:spcBef>
                <a:spcPts val="0"/>
              </a:spcBef>
              <a:spcAft>
                <a:spcPts val="0"/>
              </a:spcAft>
              <a:buNone/>
            </a:pPr>
            <a:endParaRPr lang="pt-BR" sz="1000" dirty="0">
              <a:solidFill>
                <a:srgbClr val="5FB7F3"/>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Ao contrário do que muitas pessoas acreditam, a tecnologia dos automóveis híbridos e elétricos não representa uma inovação tecnológica recente. Embora haja certamente avanços tecnológicos importantes nos veículos elétricos atuais, como as baterias de íon de lítio e toda a tecnologia digital presente nos carros modernos, em essência o conceito básico se mantém. </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Ou seja, não houve mudanças radicais nos motores elétricos de hoje, nem mesmo na utilização da energia cinética gerada pelo movimento do veículo. De fato, os veículos elétricos já foram fortes concorrentes dos automóveis de combustão interna, mas, por razões que serão detalhadas mais adiante, foram preteridos e tiveram, desde os anos 1930, participação marginal na história do automóvel. No entanto, desde o lançamento do Toyota </a:t>
            </a:r>
            <a:r>
              <a:rPr lang="pt-BR" sz="1000" dirty="0" err="1">
                <a:solidFill>
                  <a:srgbClr val="000000"/>
                </a:solidFill>
                <a:latin typeface="Roboto"/>
                <a:ea typeface="Roboto"/>
                <a:cs typeface="Roboto"/>
                <a:sym typeface="Roboto"/>
              </a:rPr>
              <a:t>Prius</a:t>
            </a:r>
            <a:r>
              <a:rPr lang="pt-BR" sz="1000" dirty="0">
                <a:solidFill>
                  <a:srgbClr val="000000"/>
                </a:solidFill>
                <a:latin typeface="Roboto"/>
                <a:ea typeface="Roboto"/>
                <a:cs typeface="Roboto"/>
                <a:sym typeface="Roboto"/>
              </a:rPr>
              <a:t>, em 1997, verifica-se no mercado norte-americano um número cada vez maior de lançamentos de automóveis híbridos e, mais recentemente, de veículos puramente elétricos.</a:t>
            </a:r>
            <a:br>
              <a:rPr lang="pt-BR" sz="1000" dirty="0">
                <a:solidFill>
                  <a:srgbClr val="000000"/>
                </a:solidFill>
                <a:latin typeface="Roboto"/>
                <a:ea typeface="Roboto"/>
                <a:cs typeface="Roboto"/>
                <a:sym typeface="Roboto"/>
              </a:rPr>
            </a:b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r>
              <a:rPr lang="pt-BR" sz="1000" dirty="0">
                <a:solidFill>
                  <a:srgbClr val="000000"/>
                </a:solidFill>
                <a:latin typeface="Roboto"/>
                <a:ea typeface="Roboto"/>
                <a:cs typeface="Roboto"/>
                <a:sym typeface="Roboto"/>
              </a:rPr>
              <a:t>REFERÊNCIAS:</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00" dirty="0">
                <a:solidFill>
                  <a:srgbClr val="000000"/>
                </a:solidFill>
                <a:latin typeface="Roboto"/>
                <a:ea typeface="Roboto"/>
                <a:cs typeface="Roboto"/>
                <a:sym typeface="Roboto"/>
              </a:rPr>
              <a:t>http://www.promobe.com.br/wp-content/uploads/2019/04/Getrotech_2203_Alberto-Meyer.pdf</a:t>
            </a:r>
          </a:p>
          <a:p>
            <a:pPr marL="0" lvl="0" indent="0" algn="l" rtl="0">
              <a:spcBef>
                <a:spcPts val="0"/>
              </a:spcBef>
              <a:spcAft>
                <a:spcPts val="0"/>
              </a:spcAft>
              <a:buNone/>
            </a:pPr>
            <a:endParaRPr lang="pt-BR" sz="1000" dirty="0">
              <a:solidFill>
                <a:srgbClr val="000000"/>
              </a:solidFill>
              <a:latin typeface="Roboto"/>
              <a:ea typeface="Roboto"/>
              <a:cs typeface="Roboto"/>
              <a:sym typeface="Roboto"/>
            </a:endParaRPr>
          </a:p>
          <a:p>
            <a:pPr marL="0" lvl="0" indent="0" algn="l" rtl="0">
              <a:spcBef>
                <a:spcPts val="0"/>
              </a:spcBef>
              <a:spcAft>
                <a:spcPts val="0"/>
              </a:spcAft>
              <a:buNone/>
            </a:pPr>
            <a:endParaRPr sz="1000" dirty="0">
              <a:solidFill>
                <a:srgbClr val="000000"/>
              </a:solidFill>
              <a:latin typeface="Roboto"/>
              <a:ea typeface="Roboto"/>
              <a:cs typeface="Roboto"/>
              <a:sym typeface="Roboto"/>
            </a:endParaRPr>
          </a:p>
        </p:txBody>
      </p:sp>
      <p:sp>
        <p:nvSpPr>
          <p:cNvPr id="121" name="Google Shape;121;g9c19a21fbe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8</a:t>
            </a:fld>
            <a:endParaRPr/>
          </a:p>
        </p:txBody>
      </p:sp>
    </p:spTree>
    <p:extLst>
      <p:ext uri="{BB962C8B-B14F-4D97-AF65-F5344CB8AC3E}">
        <p14:creationId xmlns:p14="http://schemas.microsoft.com/office/powerpoint/2010/main" val="213251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9de0b65c56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9de0b65c56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PARTICIPAÇÃO DAS FONTES DE GERAÇÃO EM 2019</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A fonte hidráulica (composta por UHE, PCH e CGH) gerou 63,5% da energia elétrica em 2019, enquanto as demais fontes energéticas geraram 36,5%. Os destaques se concentraram na energia eólica e no uso do gás natural e da biomassa para a geração termelétrica.</a:t>
            </a:r>
            <a:br>
              <a:rPr lang="pt-BR" dirty="0">
                <a:latin typeface="Abadi Extra Light" panose="020B0204020104020204" pitchFamily="34" charset="0"/>
              </a:rPr>
            </a:b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No entanto, os movimentos de grande destaque verificados entre os anos de 2018 e 2019 foram o aumento de 92,1% da geração fotovoltaica e a redução de 23,8% da geração de eletricidade a partir do uso de derivados de petróleo.</a:t>
            </a:r>
            <a:br>
              <a:rPr lang="pt-BR" dirty="0">
                <a:latin typeface="Abadi Extra Light" panose="020B0204020104020204" pitchFamily="34" charset="0"/>
              </a:rPr>
            </a:br>
            <a:endParaRPr dirty="0">
              <a:latin typeface="Abadi Extra Light" panose="020B0204020104020204" pitchFamily="34" charset="0"/>
            </a:endParaRPr>
          </a:p>
        </p:txBody>
      </p:sp>
    </p:spTree>
    <p:extLst>
      <p:ext uri="{BB962C8B-B14F-4D97-AF65-F5344CB8AC3E}">
        <p14:creationId xmlns:p14="http://schemas.microsoft.com/office/powerpoint/2010/main" val="13503699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9de0b65c56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9de0b65c56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CONSUMO DE ENERGIA EM 2019</a:t>
            </a:r>
          </a:p>
        </p:txBody>
      </p:sp>
    </p:spTree>
    <p:extLst>
      <p:ext uri="{BB962C8B-B14F-4D97-AF65-F5344CB8AC3E}">
        <p14:creationId xmlns:p14="http://schemas.microsoft.com/office/powerpoint/2010/main" val="3067850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de0b65c56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9de0b65c56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CONSUMO DE ENERGIA EM 2019</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O consumo total de energia elétrica no Brasil foi de 482 </a:t>
            </a:r>
            <a:r>
              <a:rPr lang="pt-BR" dirty="0" err="1">
                <a:latin typeface="Abadi Extra Light" panose="020B0204020104020204" pitchFamily="34" charset="0"/>
              </a:rPr>
              <a:t>TWh</a:t>
            </a:r>
            <a:r>
              <a:rPr lang="pt-BR" dirty="0">
                <a:latin typeface="Abadi Extra Light" panose="020B0204020104020204" pitchFamily="34" charset="0"/>
              </a:rPr>
              <a:t>, cerca de 1,6% maior do que no ano anterior. A distribuição regional, embora ainda concentrada no Sudeste, vem se modificando, e os movimentos podem ser percebidos também em 2019.</a:t>
            </a:r>
            <a:endParaRPr dirty="0">
              <a:latin typeface="Abadi Extra Light" panose="020B0204020104020204" pitchFamily="34" charset="0"/>
            </a:endParaRPr>
          </a:p>
        </p:txBody>
      </p:sp>
    </p:spTree>
    <p:extLst>
      <p:ext uri="{BB962C8B-B14F-4D97-AF65-F5344CB8AC3E}">
        <p14:creationId xmlns:p14="http://schemas.microsoft.com/office/powerpoint/2010/main" val="2203564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e656ae3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e656ae3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MERCADO LIVRE</a:t>
            </a:r>
            <a:endParaRPr lang="pt-BR" b="1" u="sng" dirty="0">
              <a:solidFill>
                <a:schemeClr val="hlink"/>
              </a:solidFill>
              <a:latin typeface="Abadi Extra Light" panose="020B0204020104020204" pitchFamily="34" charset="0"/>
              <a:hlinkClick r:id="rId3"/>
            </a:endParaRPr>
          </a:p>
          <a:p>
            <a:pPr marL="0" lvl="0" indent="0" algn="l" rtl="0">
              <a:spcBef>
                <a:spcPts val="0"/>
              </a:spcBef>
              <a:spcAft>
                <a:spcPts val="0"/>
              </a:spcAft>
              <a:buNone/>
            </a:pPr>
            <a:endParaRPr lang="pt-BR" u="sng" dirty="0">
              <a:solidFill>
                <a:schemeClr val="hlink"/>
              </a:solidFill>
              <a:latin typeface="Abadi Extra Light" panose="020B0204020104020204" pitchFamily="34" charset="0"/>
              <a:hlinkClick r:id="rId3"/>
            </a:endParaRPr>
          </a:p>
          <a:p>
            <a:pPr marL="0" lvl="0" indent="0" algn="l" rtl="0">
              <a:spcBef>
                <a:spcPts val="0"/>
              </a:spcBef>
              <a:spcAft>
                <a:spcPts val="0"/>
              </a:spcAft>
              <a:buNone/>
            </a:pPr>
            <a:endParaRPr lang="pt-BR" u="sng" dirty="0">
              <a:solidFill>
                <a:schemeClr val="hlink"/>
              </a:solidFill>
              <a:latin typeface="Abadi Extra Light" panose="020B0204020104020204" pitchFamily="34" charset="0"/>
              <a:hlinkClick r:id="rId3"/>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u="sng" dirty="0">
              <a:solidFill>
                <a:schemeClr val="hlink"/>
              </a:solidFill>
              <a:latin typeface="Abadi Extra Light" panose="020B0204020104020204" pitchFamily="34" charset="0"/>
              <a:hlinkClick r:id="rId3"/>
            </a:endParaRPr>
          </a:p>
          <a:p>
            <a:pPr marL="171450" lvl="0" indent="-171450" algn="l" rtl="0">
              <a:spcBef>
                <a:spcPts val="0"/>
              </a:spcBef>
              <a:spcAft>
                <a:spcPts val="0"/>
              </a:spcAft>
              <a:buFont typeface="Arial" panose="020B0604020202020204" pitchFamily="34" charset="0"/>
              <a:buChar char="•"/>
            </a:pPr>
            <a:r>
              <a:rPr lang="pt-BR" u="sng" dirty="0">
                <a:solidFill>
                  <a:schemeClr val="hlink"/>
                </a:solidFill>
                <a:latin typeface="Abadi Extra Light" panose="020B0204020104020204" pitchFamily="34" charset="0"/>
                <a:hlinkClick r:id="rId3"/>
              </a:rPr>
              <a:t>http://www.mme.gov.br/documents/36104/938066/Solange+David+-+CCEE.pdf/078cdd99-4daa-4fa4-0ca8-8f99ce118c7d</a:t>
            </a:r>
            <a:endParaRP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p:txBody>
      </p:sp>
    </p:spTree>
    <p:extLst>
      <p:ext uri="{BB962C8B-B14F-4D97-AF65-F5344CB8AC3E}">
        <p14:creationId xmlns:p14="http://schemas.microsoft.com/office/powerpoint/2010/main" val="19305828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e656ae37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e656ae3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b="1" dirty="0">
                <a:latin typeface="Abadi Extra Light" panose="020B0204020104020204" pitchFamily="34" charset="0"/>
              </a:rPr>
              <a:t>EVOLUÇÃO DO MERCADO LIVRE</a:t>
            </a:r>
            <a:endParaRPr lang="pt-BR" b="1" u="sng" dirty="0">
              <a:solidFill>
                <a:srgbClr val="F06292"/>
              </a:solidFill>
              <a:latin typeface="Abadi Extra Light" panose="020B0204020104020204" pitchFamily="34" charset="0"/>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endParaRPr lang="pt-BR" u="sng" dirty="0">
              <a:solidFill>
                <a:srgbClr val="F06292"/>
              </a:solidFill>
              <a:latin typeface="Abadi Extra Light" panose="020B0204020104020204" pitchFamily="34" charset="0"/>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endParaRPr lang="pt-BR" u="sng" dirty="0">
              <a:solidFill>
                <a:srgbClr val="F06292"/>
              </a:solidFill>
              <a:latin typeface="Abadi Extra Light" panose="020B0204020104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Clr>
                <a:schemeClr val="dk1"/>
              </a:buClr>
              <a:buSzPts val="1100"/>
              <a:buFont typeface="Arial"/>
              <a:buNone/>
            </a:pPr>
            <a:endParaRPr lang="pt-BR" u="sng" dirty="0">
              <a:solidFill>
                <a:srgbClr val="F06292"/>
              </a:solidFill>
              <a:latin typeface="Abadi Extra Light" panose="020B0204020104020204" pitchFamily="34" charset="0"/>
              <a:hlinkClick r:id="rId3">
                <a:extLst>
                  <a:ext uri="{A12FA001-AC4F-418D-AE19-62706E023703}">
                    <ahyp:hlinkClr xmlns:ahyp="http://schemas.microsoft.com/office/drawing/2018/hyperlinkcolor" val="tx"/>
                  </a:ext>
                </a:extLst>
              </a:hlinkClick>
            </a:endParaRPr>
          </a:p>
          <a:p>
            <a:pPr marL="171450" lvl="0" indent="-171450" algn="l" rtl="0">
              <a:spcBef>
                <a:spcPts val="0"/>
              </a:spcBef>
              <a:spcAft>
                <a:spcPts val="0"/>
              </a:spcAft>
              <a:buClr>
                <a:schemeClr val="dk1"/>
              </a:buClr>
              <a:buSzPts val="1100"/>
              <a:buFont typeface="Arial" panose="020B0604020202020204" pitchFamily="34" charset="0"/>
              <a:buChar char="•"/>
            </a:pPr>
            <a:r>
              <a:rPr lang="pt-BR" u="sng" dirty="0">
                <a:solidFill>
                  <a:srgbClr val="F06292"/>
                </a:solidFill>
                <a:latin typeface="Abadi Extra Light" panose="020B0204020104020204" pitchFamily="34" charset="0"/>
                <a:hlinkClick r:id="rId3">
                  <a:extLst>
                    <a:ext uri="{A12FA001-AC4F-418D-AE19-62706E023703}">
                      <ahyp:hlinkClr xmlns:ahyp="http://schemas.microsoft.com/office/drawing/2018/hyperlinkcolor" val="tx"/>
                    </a:ext>
                  </a:extLst>
                </a:hlinkClick>
              </a:rPr>
              <a:t>http://www.mme.gov.br/documents/36104/938066/Solange+David+-+CCEE.pdf/078cdd99-4daa-4fa4-0ca8-8f99ce118c7d</a:t>
            </a:r>
            <a:endParaRPr dirty="0">
              <a:latin typeface="Abadi Extra Light" panose="020B0204020104020204" pitchFamily="34" charset="0"/>
            </a:endParaRPr>
          </a:p>
        </p:txBody>
      </p:sp>
    </p:spTree>
    <p:extLst>
      <p:ext uri="{BB962C8B-B14F-4D97-AF65-F5344CB8AC3E}">
        <p14:creationId xmlns:p14="http://schemas.microsoft.com/office/powerpoint/2010/main" val="23276480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c371d059c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9c371d059c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Abadi Extra Light" panose="020B0204020104020204" pitchFamily="34" charset="0"/>
              </a:rPr>
              <a:t>O MERCADO FOTOVOLTAICO</a:t>
            </a:r>
            <a:endParaRPr lang="pt-BR" b="1"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http://www.absolar.org.br/infografico-absolar.html</a:t>
            </a:r>
            <a:endParaRPr dirty="0">
              <a:latin typeface="Abadi Extra Light" panose="020B0204020104020204" pitchFamily="34" charset="0"/>
            </a:endParaRPr>
          </a:p>
        </p:txBody>
      </p:sp>
    </p:spTree>
    <p:extLst>
      <p:ext uri="{BB962C8B-B14F-4D97-AF65-F5344CB8AC3E}">
        <p14:creationId xmlns:p14="http://schemas.microsoft.com/office/powerpoint/2010/main" val="34820512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a3bc2e4154_1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a3bc2e4154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1000" b="1" dirty="0">
                <a:latin typeface="Abadi Extra Light" panose="020B0204020104020204" pitchFamily="34" charset="0"/>
              </a:rPr>
              <a:t>COMPOSIÇÃO TARIFÁRIA</a:t>
            </a:r>
          </a:p>
          <a:p>
            <a:pPr marL="0" lvl="0" indent="0" algn="l" rtl="0">
              <a:lnSpc>
                <a:spcPct val="115000"/>
              </a:lnSpc>
              <a:spcBef>
                <a:spcPts val="0"/>
              </a:spcBef>
              <a:spcAft>
                <a:spcPts val="0"/>
              </a:spcAft>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highlight>
                  <a:srgbClr val="FFFFFF"/>
                </a:highlight>
                <a:latin typeface="Roboto"/>
                <a:ea typeface="Roboto"/>
                <a:cs typeface="Roboto"/>
                <a:sym typeface="Roboto"/>
              </a:rPr>
              <a:t>Para cumprir o compromisso de fornecer energia elétrica com qualidade, a distribuidora tem custos que devem ser avaliados na definição das tarifas. A tarifa considera três custos distintos, conforme apresentados na figura. </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Além da tarifa, os Governos Federal, Estadual e Municipal cobram na conta de luz o PIS/COFINS, o ICMS e a Contribuição para Iluminação Pública, respectivamente. </a:t>
            </a: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Desde 2004, o valor da energia adquirida das geradoras pelas distribuidoras passou a ser determinado também em decorrência de leilões públicos. A competição entre os vendedores contribui para menores preços.</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Os </a:t>
            </a:r>
            <a:r>
              <a:rPr lang="pt-BR" sz="1000" b="1" dirty="0">
                <a:highlight>
                  <a:srgbClr val="FFFFFF"/>
                </a:highlight>
                <a:uFill>
                  <a:noFill/>
                </a:uFill>
                <a:latin typeface="Roboto"/>
                <a:ea typeface="Roboto"/>
                <a:cs typeface="Roboto"/>
                <a:sym typeface="Roboto"/>
                <a:hlinkClick r:id="rId3"/>
              </a:rPr>
              <a:t>encargos setoriais</a:t>
            </a:r>
            <a:r>
              <a:rPr lang="pt-BR" sz="1000" dirty="0">
                <a:highlight>
                  <a:srgbClr val="FFFFFF"/>
                </a:highlight>
                <a:latin typeface="Roboto"/>
                <a:ea typeface="Roboto"/>
                <a:cs typeface="Roboto"/>
                <a:sym typeface="Roboto"/>
              </a:rPr>
              <a:t> e os </a:t>
            </a:r>
            <a:r>
              <a:rPr lang="pt-BR" sz="1000" b="1" dirty="0">
                <a:highlight>
                  <a:srgbClr val="FFFFFF"/>
                </a:highlight>
                <a:latin typeface="Roboto"/>
                <a:ea typeface="Roboto"/>
                <a:cs typeface="Roboto"/>
                <a:sym typeface="Roboto"/>
              </a:rPr>
              <a:t>tributos</a:t>
            </a:r>
            <a:r>
              <a:rPr lang="pt-BR" sz="1000" dirty="0">
                <a:highlight>
                  <a:srgbClr val="FFFFFF"/>
                </a:highlight>
                <a:latin typeface="Roboto"/>
                <a:ea typeface="Roboto"/>
                <a:cs typeface="Roboto"/>
                <a:sym typeface="Roboto"/>
              </a:rPr>
              <a:t> não são criados pela ANEEL e, sim, instituídos por leis. Alguns incidem somente sobre o custo da distribuição, enquanto outros estão embutidos nos custos de geração e de transmissão.</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Quando a conta chega ao consumidor, ele paga pela </a:t>
            </a:r>
            <a:r>
              <a:rPr lang="pt-BR" sz="1000" b="1" dirty="0">
                <a:highlight>
                  <a:srgbClr val="FFFFFF"/>
                </a:highlight>
                <a:uFill>
                  <a:noFill/>
                </a:uFill>
                <a:latin typeface="Roboto"/>
                <a:ea typeface="Roboto"/>
                <a:cs typeface="Roboto"/>
                <a:sym typeface="Roboto"/>
                <a:hlinkClick r:id="rId4"/>
              </a:rPr>
              <a:t>compra da energia (custos do gerador)</a:t>
            </a:r>
            <a:r>
              <a:rPr lang="pt-BR" sz="1000" dirty="0">
                <a:highlight>
                  <a:srgbClr val="FFFFFF"/>
                </a:highlight>
                <a:latin typeface="Roboto"/>
                <a:ea typeface="Roboto"/>
                <a:cs typeface="Roboto"/>
                <a:sym typeface="Roboto"/>
              </a:rPr>
              <a:t>, pela </a:t>
            </a:r>
            <a:r>
              <a:rPr lang="pt-BR" sz="1000" b="1" dirty="0">
                <a:highlight>
                  <a:srgbClr val="FFFFFF"/>
                </a:highlight>
                <a:uFill>
                  <a:noFill/>
                </a:uFill>
                <a:latin typeface="Roboto"/>
                <a:ea typeface="Roboto"/>
                <a:cs typeface="Roboto"/>
                <a:sym typeface="Roboto"/>
                <a:hlinkClick r:id="rId5"/>
              </a:rPr>
              <a:t>transmissão (custos da transmissora)</a:t>
            </a:r>
            <a:r>
              <a:rPr lang="pt-BR" sz="1000" dirty="0">
                <a:highlight>
                  <a:srgbClr val="FFFFFF"/>
                </a:highlight>
                <a:latin typeface="Roboto"/>
                <a:ea typeface="Roboto"/>
                <a:cs typeface="Roboto"/>
                <a:sym typeface="Roboto"/>
              </a:rPr>
              <a:t> e pela distribuição (serviços prestados pela distribuidora), além de encargos setoriais e tributos.</a:t>
            </a: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highlight>
                  <a:srgbClr val="FFFFFF"/>
                </a:highlight>
                <a:latin typeface="Roboto"/>
                <a:ea typeface="Roboto"/>
                <a:cs typeface="Roboto"/>
                <a:sym typeface="Roboto"/>
              </a:rPr>
              <a:t>Para fins de cálculo tarifário, os custos da distribuidora são classificados em dois tipos:</a:t>
            </a:r>
            <a:endParaRPr sz="1000" dirty="0">
              <a:highlight>
                <a:srgbClr val="FFFFFF"/>
              </a:highlight>
              <a:latin typeface="Roboto"/>
              <a:ea typeface="Roboto"/>
              <a:cs typeface="Roboto"/>
              <a:sym typeface="Roboto"/>
            </a:endParaRPr>
          </a:p>
          <a:p>
            <a:pPr marL="698500" lvl="0" indent="-292100" algn="l" rtl="0">
              <a:lnSpc>
                <a:spcPct val="115000"/>
              </a:lnSpc>
              <a:spcBef>
                <a:spcPts val="0"/>
              </a:spcBef>
              <a:spcAft>
                <a:spcPts val="0"/>
              </a:spcAft>
              <a:buClr>
                <a:srgbClr val="000000"/>
              </a:buClr>
              <a:buSzPts val="1000"/>
              <a:buChar char="●"/>
            </a:pPr>
            <a:r>
              <a:rPr lang="pt-BR" sz="1000" b="1" dirty="0">
                <a:highlight>
                  <a:srgbClr val="FFFFFF"/>
                </a:highlight>
                <a:uFill>
                  <a:noFill/>
                </a:uFill>
                <a:latin typeface="Roboto"/>
                <a:ea typeface="Roboto"/>
                <a:cs typeface="Roboto"/>
                <a:sym typeface="Roboto"/>
                <a:hlinkClick r:id="rId6"/>
              </a:rPr>
              <a:t>Parcela A</a:t>
            </a:r>
            <a:r>
              <a:rPr lang="pt-BR" sz="1000" b="1" dirty="0">
                <a:highlight>
                  <a:srgbClr val="FFFFFF"/>
                </a:highlight>
                <a:latin typeface="Roboto"/>
                <a:ea typeface="Roboto"/>
                <a:cs typeface="Roboto"/>
                <a:sym typeface="Roboto"/>
              </a:rPr>
              <a:t>: </a:t>
            </a:r>
            <a:r>
              <a:rPr lang="pt-BR" sz="1000" dirty="0">
                <a:highlight>
                  <a:srgbClr val="FFFFFF"/>
                </a:highlight>
                <a:latin typeface="Roboto"/>
                <a:ea typeface="Roboto"/>
                <a:cs typeface="Roboto"/>
                <a:sym typeface="Roboto"/>
              </a:rPr>
              <a:t>Compra de Energia, transmissão e Encargos Setoriais; e</a:t>
            </a:r>
            <a:endParaRPr sz="1000" dirty="0">
              <a:highlight>
                <a:srgbClr val="FFFFFF"/>
              </a:highlight>
              <a:latin typeface="Roboto"/>
              <a:ea typeface="Roboto"/>
              <a:cs typeface="Roboto"/>
              <a:sym typeface="Roboto"/>
            </a:endParaRPr>
          </a:p>
          <a:p>
            <a:pPr marL="698500" lvl="0" indent="-292100" algn="l" rtl="0">
              <a:lnSpc>
                <a:spcPct val="115000"/>
              </a:lnSpc>
              <a:spcBef>
                <a:spcPts val="0"/>
              </a:spcBef>
              <a:spcAft>
                <a:spcPts val="0"/>
              </a:spcAft>
              <a:buClr>
                <a:srgbClr val="000000"/>
              </a:buClr>
              <a:buSzPts val="1000"/>
              <a:buChar char="●"/>
            </a:pPr>
            <a:r>
              <a:rPr lang="pt-BR" sz="1000" b="1" dirty="0">
                <a:highlight>
                  <a:srgbClr val="FFFFFF"/>
                </a:highlight>
                <a:uFill>
                  <a:noFill/>
                </a:uFill>
                <a:latin typeface="Roboto"/>
                <a:ea typeface="Roboto"/>
                <a:cs typeface="Roboto"/>
                <a:sym typeface="Roboto"/>
                <a:hlinkClick r:id="rId7"/>
              </a:rPr>
              <a:t>Parcela B</a:t>
            </a:r>
            <a:r>
              <a:rPr lang="pt-BR" sz="1000" dirty="0">
                <a:highlight>
                  <a:srgbClr val="FFFFFF"/>
                </a:highlight>
                <a:latin typeface="Roboto"/>
                <a:ea typeface="Roboto"/>
                <a:cs typeface="Roboto"/>
                <a:sym typeface="Roboto"/>
              </a:rPr>
              <a:t>: Distribuição de Energia.</a:t>
            </a:r>
            <a:endParaRPr sz="1000" dirty="0">
              <a:highlight>
                <a:srgbClr val="FFFFFF"/>
              </a:highlight>
              <a:latin typeface="Roboto"/>
              <a:ea typeface="Roboto"/>
              <a:cs typeface="Roboto"/>
              <a:sym typeface="Roboto"/>
            </a:endParaRPr>
          </a:p>
          <a:p>
            <a:pPr marL="698500" lvl="0" indent="-292100" algn="l" rtl="0">
              <a:lnSpc>
                <a:spcPct val="115000"/>
              </a:lnSpc>
              <a:spcBef>
                <a:spcPts val="0"/>
              </a:spcBef>
              <a:spcAft>
                <a:spcPts val="0"/>
              </a:spcAft>
              <a:buClr>
                <a:srgbClr val="172938"/>
              </a:buClr>
              <a:buSzPts val="1000"/>
              <a:buFont typeface="Roboto"/>
              <a:buChar char="●"/>
            </a:pPr>
            <a:endParaRPr sz="1000" dirty="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highlight>
                <a:srgbClr val="FFFFFF"/>
              </a:highlight>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pt-BR" sz="1000" dirty="0">
                <a:latin typeface="Abadi Extra Light" panose="020B0204020104020204" pitchFamily="34" charset="0"/>
              </a:rPr>
              <a:t>REFERÊNCIAS:</a:t>
            </a:r>
          </a:p>
          <a:p>
            <a:pPr marL="0" lvl="0" indent="0" algn="l" rtl="0">
              <a:lnSpc>
                <a:spcPct val="115000"/>
              </a:lnSpc>
              <a:spcBef>
                <a:spcPts val="0"/>
              </a:spcBef>
              <a:spcAft>
                <a:spcPts val="0"/>
              </a:spcAft>
              <a:buNone/>
            </a:pPr>
            <a:r>
              <a:rPr lang="pt-BR" sz="1000" dirty="0">
                <a:highlight>
                  <a:srgbClr val="FFFFFF"/>
                </a:highlight>
                <a:latin typeface="Roboto"/>
                <a:ea typeface="Roboto"/>
                <a:cs typeface="Roboto"/>
                <a:sym typeface="Roboto"/>
              </a:rPr>
              <a:t> </a:t>
            </a:r>
          </a:p>
          <a:p>
            <a:pPr marL="171450" lvl="0" indent="-171450" algn="l" rtl="0">
              <a:lnSpc>
                <a:spcPct val="115000"/>
              </a:lnSpc>
              <a:spcBef>
                <a:spcPts val="0"/>
              </a:spcBef>
              <a:spcAft>
                <a:spcPts val="0"/>
              </a:spcAft>
              <a:buFont typeface="Arial" panose="020B0604020202020204" pitchFamily="34" charset="0"/>
              <a:buChar char="•"/>
            </a:pPr>
            <a:r>
              <a:rPr lang="pt-BR" sz="1000" dirty="0">
                <a:highlight>
                  <a:srgbClr val="FFFFFF"/>
                </a:highlight>
                <a:latin typeface="Roboto"/>
                <a:ea typeface="Roboto"/>
                <a:cs typeface="Roboto"/>
                <a:sym typeface="Roboto"/>
              </a:rPr>
              <a:t>https://www.aneel.gov.br/destaques-tarifas/-/asset_publisher/Pt4a5DsYJ88I/content/composicao-da-tarifa/654800?inheritRedirect=false&amp;redirect=https%3A%2F%2Fwww.aneel.gov.br%2Fdestaques-tarifas%3Fp_p_id%3D101_INSTANCE_Pt4a5DsYJ88I%26p_p_lifecycle%3D0%26p_p_state%3Dnormal%26p_p_mode%3Dview%26p_p_col_id%3Dcolumn-2%26p_p_col_pos%3D3%26p_p_col_count%3D6</a:t>
            </a:r>
            <a:endParaRPr sz="1000" dirty="0">
              <a:highlight>
                <a:srgbClr val="FFFFFF"/>
              </a:highlight>
              <a:latin typeface="Roboto"/>
              <a:ea typeface="Roboto"/>
              <a:cs typeface="Roboto"/>
              <a:sym typeface="Roboto"/>
            </a:endParaRPr>
          </a:p>
          <a:p>
            <a:pPr marL="0" lvl="0" indent="0" algn="l" rtl="0">
              <a:spcBef>
                <a:spcPts val="0"/>
              </a:spcBef>
              <a:spcAft>
                <a:spcPts val="0"/>
              </a:spcAft>
              <a:buNone/>
            </a:pPr>
            <a:endParaRPr sz="1050" dirty="0">
              <a:highlight>
                <a:srgbClr val="FFFFFF"/>
              </a:highlight>
              <a:latin typeface="Abadi Extra Light" panose="020B0204020104020204" pitchFamily="34" charset="0"/>
            </a:endParaRPr>
          </a:p>
        </p:txBody>
      </p:sp>
    </p:spTree>
    <p:extLst>
      <p:ext uri="{BB962C8B-B14F-4D97-AF65-F5344CB8AC3E}">
        <p14:creationId xmlns:p14="http://schemas.microsoft.com/office/powerpoint/2010/main" val="4983387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e656ae37b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9e656ae37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pt-BR" sz="1000" b="1" dirty="0">
                <a:latin typeface="Abadi Extra Light" panose="020B0204020104020204" pitchFamily="34" charset="0"/>
              </a:rPr>
              <a:t>COMPOSIÇÃO DA TARIFA: PARCELAS A E B</a:t>
            </a:r>
            <a:endParaRPr lang="pt-BR" sz="1000" b="1"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solidFill>
                  <a:srgbClr val="172938"/>
                </a:solidFill>
                <a:highlight>
                  <a:srgbClr val="FFFFFF"/>
                </a:highlight>
                <a:latin typeface="Roboto"/>
                <a:ea typeface="Roboto"/>
                <a:cs typeface="Roboto"/>
                <a:sym typeface="Roboto"/>
              </a:rPr>
              <a:t>A Parcela A envolve os custos incorridos pela distribuidora relacionados às atividades de geração e transmissão, além de encargos setoriais previstos em legislação específica. Trata-se de custos cujos montantes e preços, em certa medida, escapam à vontade ou gestão da distribuidora.</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lang="pt-B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dirty="0">
                <a:solidFill>
                  <a:srgbClr val="172938"/>
                </a:solidFill>
                <a:highlight>
                  <a:srgbClr val="FFFFFF"/>
                </a:highlight>
                <a:latin typeface="Roboto"/>
                <a:ea typeface="Roboto"/>
                <a:cs typeface="Roboto"/>
                <a:sym typeface="Roboto"/>
              </a:rPr>
              <a:t>Os itens que compõe a Parcela A são:</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b="1" dirty="0">
                <a:solidFill>
                  <a:srgbClr val="004D71"/>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Custo de Aquisição de Energia</a:t>
            </a:r>
            <a:endParaRPr sz="1000" b="1" dirty="0">
              <a:solidFill>
                <a:srgbClr val="004D7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pt-BR" sz="1000" b="1" dirty="0">
                <a:solidFill>
                  <a:srgbClr val="004D71"/>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Custo com Transporte de </a:t>
            </a:r>
            <a:r>
              <a:rPr lang="pt-BR" sz="1000" b="1" dirty="0" err="1">
                <a:solidFill>
                  <a:srgbClr val="004D71"/>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Energia</a:t>
            </a:r>
            <a:r>
              <a:rPr lang="pt-BR" sz="1000" dirty="0" err="1">
                <a:solidFill>
                  <a:srgbClr val="172938"/>
                </a:solidFill>
                <a:highlight>
                  <a:srgbClr val="FFFFFF"/>
                </a:highlight>
                <a:latin typeface="Roboto"/>
                <a:ea typeface="Roboto"/>
                <a:cs typeface="Roboto"/>
                <a:sym typeface="Roboto"/>
              </a:rPr>
              <a:t>;e</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b="1" dirty="0">
                <a:solidFill>
                  <a:srgbClr val="004D71"/>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Encargos Setoriais</a:t>
            </a:r>
            <a:endParaRPr sz="1000" b="1" dirty="0">
              <a:solidFill>
                <a:srgbClr val="004D7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000" b="1" dirty="0">
              <a:solidFill>
                <a:srgbClr val="004D7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A Parcela B representa os custos diretamente gerenciáveis pela distribuidora. São custos próprios da atividade de distribuição que estão sujeitos ao controle ou influência das práticas gerenciais adotadas pela empresa.</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Para fins de cálculo tarifário, a Parcela B é composta de Custos Operacionais, Receitas Irrecuperáveis, Remuneração de Capital e Cota de Depreciação. Além disso, é subtraída da parcela compartilhada de Outras Receitas.</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Os custos de Parcela B são revisados a cada 4 anos, a depender do que consta do Contrato de Concessão ou Permissão. A esse processo é dado o nome de Revisão Tarifária.</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lang="pt-B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No período entre as revisões, a Parcela B é atualizada anualmente pelo índice de correção monetária constante Contrato de Concessão ou Permissão, subtraído de um fator de eficiência chamado </a:t>
            </a:r>
            <a:r>
              <a:rPr lang="pt-BR" sz="1000" dirty="0">
                <a:solidFill>
                  <a:srgbClr val="004D71"/>
                </a:solidFill>
                <a:highlight>
                  <a:srgbClr val="FFFFFF"/>
                </a:highlight>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fator X.</a:t>
            </a:r>
            <a:r>
              <a:rPr lang="pt-BR" sz="1000" dirty="0">
                <a:solidFill>
                  <a:srgbClr val="172938"/>
                </a:solidFill>
                <a:highlight>
                  <a:srgbClr val="FFFFFF"/>
                </a:highlight>
                <a:latin typeface="Roboto"/>
                <a:ea typeface="Roboto"/>
                <a:cs typeface="Roboto"/>
                <a:sym typeface="Roboto"/>
              </a:rPr>
              <a:t> Esse processo é chamado de Reajuste Tarifário.</a:t>
            </a:r>
            <a:endParaRPr sz="1000" dirty="0">
              <a:solidFill>
                <a:srgbClr val="172938"/>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Em resumo a Parcela B é composta por:</a:t>
            </a:r>
            <a:endParaRPr sz="1000" dirty="0">
              <a:solidFill>
                <a:srgbClr val="172938"/>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b="1" dirty="0">
                <a:solidFill>
                  <a:srgbClr val="004D71"/>
                </a:solidFill>
                <a:highlight>
                  <a:srgbClr val="FFFFFF"/>
                </a:highlight>
                <a:uFill>
                  <a:noFill/>
                </a:uFill>
                <a:latin typeface="Roboto"/>
                <a:ea typeface="Roboto"/>
                <a:cs typeface="Roboto"/>
                <a:sym typeface="Roboto"/>
                <a:hlinkClick r:id="rId7">
                  <a:extLst>
                    <a:ext uri="{A12FA001-AC4F-418D-AE19-62706E023703}">
                      <ahyp:hlinkClr xmlns:ahyp="http://schemas.microsoft.com/office/drawing/2018/hyperlinkcolor" val="tx"/>
                    </a:ext>
                  </a:extLst>
                </a:hlinkClick>
              </a:rPr>
              <a:t>Custos Operacionais</a:t>
            </a:r>
            <a:endParaRPr sz="1000" b="1" dirty="0">
              <a:solidFill>
                <a:srgbClr val="004D71"/>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a:t>
            </a:r>
            <a:endParaRPr sz="1000" dirty="0">
              <a:solidFill>
                <a:srgbClr val="172938"/>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b="1" dirty="0">
                <a:solidFill>
                  <a:srgbClr val="004D71"/>
                </a:solidFill>
                <a:highlight>
                  <a:srgbClr val="FFFFFF"/>
                </a:highlight>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Cota de depreciação</a:t>
            </a:r>
            <a:endParaRPr sz="1000" b="1" dirty="0">
              <a:solidFill>
                <a:srgbClr val="004D71"/>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a:t>
            </a:r>
            <a:endParaRPr sz="1000" dirty="0">
              <a:solidFill>
                <a:srgbClr val="172938"/>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b="1" dirty="0">
                <a:solidFill>
                  <a:srgbClr val="004D71"/>
                </a:solidFill>
                <a:highlight>
                  <a:srgbClr val="FFFFFF"/>
                </a:highlight>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Remuneração do Investimento</a:t>
            </a:r>
            <a:endParaRPr sz="1000" b="1" dirty="0">
              <a:solidFill>
                <a:srgbClr val="004D71"/>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dirty="0">
                <a:solidFill>
                  <a:srgbClr val="172938"/>
                </a:solidFill>
                <a:highlight>
                  <a:srgbClr val="FFFFFF"/>
                </a:highlight>
                <a:latin typeface="Roboto"/>
                <a:ea typeface="Roboto"/>
                <a:cs typeface="Roboto"/>
                <a:sym typeface="Roboto"/>
              </a:rPr>
              <a:t>-</a:t>
            </a:r>
            <a:endParaRPr sz="1000" dirty="0">
              <a:solidFill>
                <a:srgbClr val="172938"/>
              </a:solidFill>
              <a:highlight>
                <a:srgbClr val="FFFFFF"/>
              </a:highlight>
              <a:latin typeface="Roboto"/>
              <a:ea typeface="Roboto"/>
              <a:cs typeface="Roboto"/>
              <a:sym typeface="Roboto"/>
            </a:endParaRPr>
          </a:p>
          <a:p>
            <a:pPr marL="0" lvl="0" indent="0" algn="ctr" rtl="0">
              <a:lnSpc>
                <a:spcPct val="115000"/>
              </a:lnSpc>
              <a:spcBef>
                <a:spcPts val="0"/>
              </a:spcBef>
              <a:spcAft>
                <a:spcPts val="0"/>
              </a:spcAft>
              <a:buNone/>
            </a:pPr>
            <a:r>
              <a:rPr lang="pt-BR" sz="1000" b="1" dirty="0">
                <a:solidFill>
                  <a:srgbClr val="004D71"/>
                </a:solidFill>
                <a:highlight>
                  <a:srgbClr val="FFFFFF"/>
                </a:highlight>
                <a:uFill>
                  <a:noFill/>
                </a:uFill>
                <a:latin typeface="Roboto"/>
                <a:ea typeface="Roboto"/>
                <a:cs typeface="Roboto"/>
                <a:sym typeface="Roboto"/>
                <a:hlinkClick r:id="rId9">
                  <a:extLst>
                    <a:ext uri="{A12FA001-AC4F-418D-AE19-62706E023703}">
                      <ahyp:hlinkClr xmlns:ahyp="http://schemas.microsoft.com/office/drawing/2018/hyperlinkcolor" val="tx"/>
                    </a:ext>
                  </a:extLst>
                </a:hlinkClick>
              </a:rPr>
              <a:t>Outras Receitas</a:t>
            </a:r>
            <a:endParaRPr sz="1000" b="1" dirty="0">
              <a:solidFill>
                <a:srgbClr val="004D71"/>
              </a:solidFill>
              <a:highlight>
                <a:srgbClr val="FFFFFF"/>
              </a:highlight>
              <a:latin typeface="Roboto"/>
              <a:ea typeface="Roboto"/>
              <a:cs typeface="Roboto"/>
              <a:sym typeface="Roboto"/>
            </a:endParaRPr>
          </a:p>
          <a:p>
            <a:pPr marL="0" lvl="0" indent="0" algn="l" rtl="0">
              <a:spcBef>
                <a:spcPts val="0"/>
              </a:spcBef>
              <a:spcAft>
                <a:spcPts val="0"/>
              </a:spcAft>
              <a:buNone/>
            </a:pPr>
            <a:endParaRP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www.aneel.gov.br/destaques-tarifas/-/asset_publisher/Pt4a5DsYJ88I/content/composicao-da-tarifa/654800?inheritRedirect=false&amp;redirect=https%3A%2F%2Fwww.aneel.gov.br%2Fdestaques-tarifas%3Fp_p_id%3D101_INSTANCE_Pt4a5DsYJ88I%26p_p_lifecycle%3D0%26p_p_state%3Dnormal%26p_p_mode%3Dview%26p_p_col_id%3Dcolumn-2%26p_p_col_pos%3D3%26p_p_col_count%3D6</a:t>
            </a:r>
            <a:endParaRPr dirty="0">
              <a:latin typeface="Abadi Extra Light" panose="020B0204020104020204" pitchFamily="34" charset="0"/>
            </a:endParaRPr>
          </a:p>
        </p:txBody>
      </p:sp>
    </p:spTree>
    <p:extLst>
      <p:ext uri="{BB962C8B-B14F-4D97-AF65-F5344CB8AC3E}">
        <p14:creationId xmlns:p14="http://schemas.microsoft.com/office/powerpoint/2010/main" val="10262212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3bc2e4154_1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3bc2e4154_1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t-BR" sz="1400" b="1" dirty="0">
                <a:latin typeface="Abadi Extra Light" panose="020B0204020104020204" pitchFamily="34" charset="0"/>
              </a:rPr>
              <a:t>COMPOSIÇÃO DA TARIFA</a:t>
            </a:r>
            <a:endParaRPr lang="pt-BR" sz="1400" b="1"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lang="pt-B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pt-BR" sz="1200" dirty="0">
                <a:solidFill>
                  <a:srgbClr val="464646"/>
                </a:solidFill>
                <a:highlight>
                  <a:srgbClr val="FFFFFF"/>
                </a:highlight>
                <a:latin typeface="Roboto"/>
                <a:ea typeface="Roboto"/>
                <a:cs typeface="Roboto"/>
                <a:sym typeface="Roboto"/>
              </a:rPr>
              <a:t>ENCARGOS E IMPOSTOS NA TARIFA:</a:t>
            </a:r>
            <a:endParaRP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r>
              <a:rPr lang="pt-BR" sz="1200" dirty="0">
                <a:solidFill>
                  <a:srgbClr val="464646"/>
                </a:solidFill>
                <a:highlight>
                  <a:srgbClr val="FFFFFF"/>
                </a:highlight>
                <a:latin typeface="Roboto"/>
                <a:ea typeface="Roboto"/>
                <a:cs typeface="Roboto"/>
                <a:sym typeface="Roboto"/>
              </a:rPr>
              <a:t>A ilustração abaixo mostra a divisão da fatura de energia elétrica em cada um dos itens que compõem a cadeia do setor elétrico brasileiro, considerando a receita da concessionária acrescida dos impostos e tributos (ICMS, PIS/COFINS). A tarifa final do consumidor da </a:t>
            </a:r>
            <a:r>
              <a:rPr lang="pt-BR" sz="1200" dirty="0" err="1">
                <a:solidFill>
                  <a:srgbClr val="464646"/>
                </a:solidFill>
                <a:highlight>
                  <a:srgbClr val="FFFFFF"/>
                </a:highlight>
                <a:latin typeface="Roboto"/>
                <a:ea typeface="Roboto"/>
                <a:cs typeface="Roboto"/>
                <a:sym typeface="Roboto"/>
              </a:rPr>
              <a:t>Energisa</a:t>
            </a:r>
            <a:r>
              <a:rPr lang="pt-BR" sz="1200" dirty="0">
                <a:solidFill>
                  <a:srgbClr val="464646"/>
                </a:solidFill>
                <a:highlight>
                  <a:srgbClr val="FFFFFF"/>
                </a:highlight>
                <a:latin typeface="Roboto"/>
                <a:ea typeface="Roboto"/>
                <a:cs typeface="Roboto"/>
                <a:sym typeface="Roboto"/>
              </a:rPr>
              <a:t> Borborema contém 37% de encargos e impostos.</a:t>
            </a:r>
            <a:endParaRP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r>
              <a:rPr lang="pt-BR" sz="1200" dirty="0">
                <a:solidFill>
                  <a:srgbClr val="464646"/>
                </a:solidFill>
                <a:highlight>
                  <a:srgbClr val="FFFFFF"/>
                </a:highlight>
                <a:latin typeface="Roboto"/>
                <a:ea typeface="Roboto"/>
                <a:cs typeface="Roboto"/>
                <a:sym typeface="Roboto"/>
              </a:rPr>
              <a:t>A parte que cabe à distribuidora de energia representa apenas 24% da composição da tarifa. É por meio dessa parcela que a </a:t>
            </a:r>
            <a:r>
              <a:rPr lang="pt-BR" sz="1200" dirty="0" err="1">
                <a:solidFill>
                  <a:srgbClr val="464646"/>
                </a:solidFill>
                <a:highlight>
                  <a:srgbClr val="FFFFFF"/>
                </a:highlight>
                <a:latin typeface="Roboto"/>
                <a:ea typeface="Roboto"/>
                <a:cs typeface="Roboto"/>
                <a:sym typeface="Roboto"/>
              </a:rPr>
              <a:t>Energisa</a:t>
            </a:r>
            <a:r>
              <a:rPr lang="pt-BR" sz="1200" dirty="0">
                <a:solidFill>
                  <a:srgbClr val="464646"/>
                </a:solidFill>
                <a:highlight>
                  <a:srgbClr val="FFFFFF"/>
                </a:highlight>
                <a:latin typeface="Roboto"/>
                <a:ea typeface="Roboto"/>
                <a:cs typeface="Roboto"/>
                <a:sym typeface="Roboto"/>
              </a:rPr>
              <a:t> Borborema distribui energia a todos os clientes, paga funcionários, fornecedores e prestadores de serviço, mantém e amplia a rede e os sistemas elétricos, além de investir na modernização e melhoria crescente da qualidade dos serviços prestados.</a:t>
            </a:r>
            <a:endParaRP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endParaRPr sz="1200" dirty="0">
              <a:solidFill>
                <a:srgbClr val="464646"/>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200" dirty="0">
              <a:solidFill>
                <a:srgbClr val="464646"/>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dirty="0">
                <a:latin typeface="Abadi Extra Light" panose="020B0204020104020204" pitchFamily="34" charset="0"/>
              </a:rPr>
              <a:t>REFERÊNCIAS:</a:t>
            </a:r>
          </a:p>
          <a:p>
            <a:pPr marL="0" lvl="0" indent="0" algn="l" rtl="0">
              <a:spcBef>
                <a:spcPts val="0"/>
              </a:spcBef>
              <a:spcAft>
                <a:spcPts val="0"/>
              </a:spcAft>
              <a:buNone/>
            </a:pPr>
            <a:endParaRPr lang="pt-BR" sz="1200" dirty="0">
              <a:solidFill>
                <a:srgbClr val="464646"/>
              </a:solidFill>
              <a:highlight>
                <a:srgbClr val="FFFFFF"/>
              </a:highlight>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200" dirty="0">
                <a:solidFill>
                  <a:srgbClr val="464646"/>
                </a:solidFill>
                <a:highlight>
                  <a:srgbClr val="FFFFFF"/>
                </a:highlight>
                <a:latin typeface="Roboto"/>
                <a:ea typeface="Roboto"/>
                <a:cs typeface="Roboto"/>
                <a:sym typeface="Roboto"/>
              </a:rPr>
              <a:t>https://paraibaonline.com.br/2020/01/saiba-quanto-vai-baixar-na-tarifa-de-energia-eletrica-em-campina-grande/</a:t>
            </a:r>
            <a:endParaRPr sz="1200" dirty="0">
              <a:solidFill>
                <a:srgbClr val="464646"/>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146253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3bc2e4154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3bc2e4154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BANDEIRAS TARIFÁRIAS</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A partir de 2015, as contas de energia passaram a utilizar o Sistema de Bandeiras Tarifárias, que indicam se a energia custa mais ou menos, em função das condições de geração de eletricidade.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O sistema possui três bandeiras: verde, amarela e vermelha - as mesmas cores dos semáforos –, e indicam o seguinte: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Bandeira verde: condições favoráveis de geração de energia (o valor do Custo Variável Unitário - CVU da última usina a ser despachada é inferior a R$ 211,28/ </a:t>
            </a:r>
            <a:r>
              <a:rPr lang="pt-BR" dirty="0" err="1">
                <a:latin typeface="Abadi Extra Light" panose="020B0204020104020204" pitchFamily="34" charset="0"/>
              </a:rPr>
              <a:t>MWh</a:t>
            </a:r>
            <a:r>
              <a:rPr lang="pt-BR" dirty="0">
                <a:latin typeface="Abadi Extra Light" panose="020B0204020104020204" pitchFamily="34" charset="0"/>
              </a:rPr>
              <a:t>). A tarifa não sofre nenhum acréscimo;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Bandeira amarela: condições de geração menos favoráveis (o valor do CVU da última usina a ser despachada é igual ou superior a R$ 211,28/</a:t>
            </a:r>
            <a:r>
              <a:rPr lang="pt-BR" dirty="0" err="1">
                <a:latin typeface="Abadi Extra Light" panose="020B0204020104020204" pitchFamily="34" charset="0"/>
              </a:rPr>
              <a:t>MWh</a:t>
            </a:r>
            <a:r>
              <a:rPr lang="pt-BR" dirty="0">
                <a:latin typeface="Abadi Extra Light" panose="020B0204020104020204" pitchFamily="34" charset="0"/>
              </a:rPr>
              <a:t> e inferior a R$ 422,56/</a:t>
            </a:r>
            <a:r>
              <a:rPr lang="pt-BR" dirty="0" err="1">
                <a:latin typeface="Abadi Extra Light" panose="020B0204020104020204" pitchFamily="34" charset="0"/>
              </a:rPr>
              <a:t>MWh</a:t>
            </a:r>
            <a:r>
              <a:rPr lang="pt-BR" dirty="0">
                <a:latin typeface="Abadi Extra Light" panose="020B0204020104020204" pitchFamily="34" charset="0"/>
              </a:rPr>
              <a:t>);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Bandeira vermelha: condições mais custosas de geração. O valor do CVU da última usina a ser despachada é igual ou superior a R$ R$ 422,56/</a:t>
            </a:r>
            <a:r>
              <a:rPr lang="pt-BR" dirty="0" err="1">
                <a:latin typeface="Abadi Extra Light" panose="020B0204020104020204" pitchFamily="34" charset="0"/>
              </a:rPr>
              <a:t>MWh</a:t>
            </a:r>
            <a:r>
              <a:rPr lang="pt-BR" dirty="0">
                <a:latin typeface="Abadi Extra Light" panose="020B0204020104020204" pitchFamily="34" charset="0"/>
              </a:rPr>
              <a:t>, subdividido em dois patamares de aplicação – igual ou superior a R$ 422,56/ </a:t>
            </a:r>
            <a:r>
              <a:rPr lang="pt-BR" dirty="0" err="1">
                <a:latin typeface="Abadi Extra Light" panose="020B0204020104020204" pitchFamily="34" charset="0"/>
              </a:rPr>
              <a:t>MWh</a:t>
            </a:r>
            <a:r>
              <a:rPr lang="pt-BR" dirty="0">
                <a:latin typeface="Abadi Extra Light" panose="020B0204020104020204" pitchFamily="34" charset="0"/>
              </a:rPr>
              <a:t> e inferior a R$ 610/</a:t>
            </a:r>
            <a:r>
              <a:rPr lang="pt-BR" dirty="0" err="1">
                <a:latin typeface="Abadi Extra Light" panose="020B0204020104020204" pitchFamily="34" charset="0"/>
              </a:rPr>
              <a:t>MWh</a:t>
            </a:r>
            <a:r>
              <a:rPr lang="pt-BR" dirty="0">
                <a:latin typeface="Abadi Extra Light" panose="020B0204020104020204" pitchFamily="34" charset="0"/>
              </a:rPr>
              <a:t> (patamar 1), e igual ou superior a R$ 610/</a:t>
            </a:r>
            <a:r>
              <a:rPr lang="pt-BR" dirty="0" err="1">
                <a:latin typeface="Abadi Extra Light" panose="020B0204020104020204" pitchFamily="34" charset="0"/>
              </a:rPr>
              <a:t>MWh</a:t>
            </a:r>
            <a:r>
              <a:rPr lang="pt-BR" dirty="0">
                <a:latin typeface="Abadi Extra Light" panose="020B0204020104020204" pitchFamily="34" charset="0"/>
              </a:rPr>
              <a:t> (patamar 2). As tarifas são definidas considerando a bandeira verde.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Se a situação for adversa, podem ser acionadas as bandeiras amarela e vermelha. Se a situação melhora, a bandeira pode voltar a ficar verde e, automaticamente, o consumidor tem redução da conta. O sistema de bandeiras é aplicado em todos os estados do Brasil, exceto o de Roraima, que ainda não está no Sistema Interligado Nacional - SIN.</a:t>
            </a:r>
            <a:endParaRP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https://www.aneel.gov.br/documents/656877/15290115/Por+dentro+da+conta+de+luz+2016/19593350-705c-e18b-bca5-b18ba7ed7217</a:t>
            </a:r>
            <a:endParaRPr dirty="0">
              <a:latin typeface="Abadi Extra Light" panose="020B0204020104020204" pitchFamily="34" charset="0"/>
            </a:endParaRPr>
          </a:p>
        </p:txBody>
      </p:sp>
    </p:spTree>
    <p:extLst>
      <p:ext uri="{BB962C8B-B14F-4D97-AF65-F5344CB8AC3E}">
        <p14:creationId xmlns:p14="http://schemas.microsoft.com/office/powerpoint/2010/main" val="403344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c19a21fbe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c19a21fbe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200" b="1" dirty="0">
                <a:solidFill>
                  <a:srgbClr val="5FB7F3"/>
                </a:solidFill>
                <a:latin typeface="Abadi Extra Light" panose="020B0204020104020204" pitchFamily="34" charset="0"/>
              </a:rPr>
              <a:t>LINHA DO TEMPO</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(continua)</a:t>
            </a:r>
            <a:endParaRPr dirty="0">
              <a:latin typeface="Abadi Extra Light" panose="020B0204020104020204" pitchFamily="34" charset="0"/>
            </a:endParaRPr>
          </a:p>
        </p:txBody>
      </p:sp>
      <p:sp>
        <p:nvSpPr>
          <p:cNvPr id="128" name="Google Shape;128;g9c19a21fbe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9</a:t>
            </a:fld>
            <a:endParaRPr/>
          </a:p>
        </p:txBody>
      </p:sp>
    </p:spTree>
    <p:extLst>
      <p:ext uri="{BB962C8B-B14F-4D97-AF65-F5344CB8AC3E}">
        <p14:creationId xmlns:p14="http://schemas.microsoft.com/office/powerpoint/2010/main" val="13064070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3bc2e4154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3bc2e4154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MEDIDAS DE RD - TARIFA BRANCA</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Sistema de tarifas do tipo </a:t>
            </a:r>
            <a:r>
              <a:rPr lang="pt-BR" dirty="0" err="1">
                <a:latin typeface="Abadi Extra Light" panose="020B0204020104020204" pitchFamily="34" charset="0"/>
              </a:rPr>
              <a:t>ToU</a:t>
            </a:r>
            <a:r>
              <a:rPr lang="pt-BR" dirty="0">
                <a:latin typeface="Abadi Extra Light" panose="020B0204020104020204" pitchFamily="34" charset="0"/>
              </a:rPr>
              <a:t>. </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 Busca distinguir o preço da energia em termos horários nos dias úteis. </a:t>
            </a:r>
          </a:p>
          <a:p>
            <a:pPr marL="0" lvl="0" indent="0" algn="l" rtl="0">
              <a:spcBef>
                <a:spcPts val="0"/>
              </a:spcBef>
              <a:spcAft>
                <a:spcPts val="0"/>
              </a:spcAft>
              <a:buNone/>
            </a:pPr>
            <a:r>
              <a:rPr lang="pt-BR" dirty="0">
                <a:latin typeface="Abadi Extra Light" panose="020B0204020104020204" pitchFamily="34" charset="0"/>
              </a:rPr>
              <a:t>• Adesão facultativa. </a:t>
            </a:r>
          </a:p>
          <a:p>
            <a:pPr marL="0" lvl="0" indent="0" algn="l" rtl="0">
              <a:spcBef>
                <a:spcPts val="0"/>
              </a:spcBef>
              <a:spcAft>
                <a:spcPts val="0"/>
              </a:spcAft>
              <a:buNone/>
            </a:pPr>
            <a:r>
              <a:rPr lang="pt-BR" dirty="0">
                <a:latin typeface="Abadi Extra Light" panose="020B0204020104020204" pitchFamily="34" charset="0"/>
              </a:rPr>
              <a:t>• Três patamares tarifários: </a:t>
            </a:r>
          </a:p>
          <a:p>
            <a:pPr marL="0" lvl="0" indent="0" algn="l" rtl="0">
              <a:spcBef>
                <a:spcPts val="0"/>
              </a:spcBef>
              <a:spcAft>
                <a:spcPts val="0"/>
              </a:spcAft>
              <a:buNone/>
            </a:pPr>
            <a:r>
              <a:rPr lang="pt-BR" dirty="0">
                <a:latin typeface="Abadi Extra Light" panose="020B0204020104020204" pitchFamily="34" charset="0"/>
              </a:rPr>
              <a:t>	▫ Ponta: período de três horas, quando é verificado o pico de carga (geralmente entre 18h e 21h); </a:t>
            </a:r>
          </a:p>
          <a:p>
            <a:pPr marL="0" lvl="0" indent="0" algn="l" rtl="0">
              <a:spcBef>
                <a:spcPts val="0"/>
              </a:spcBef>
              <a:spcAft>
                <a:spcPts val="0"/>
              </a:spcAft>
              <a:buNone/>
            </a:pPr>
            <a:r>
              <a:rPr lang="pt-BR" dirty="0">
                <a:latin typeface="Abadi Extra Light" panose="020B0204020104020204" pitchFamily="34" charset="0"/>
              </a:rPr>
              <a:t>	▫ Intermediário: horas imediatamente anterior e posterior ao horário de ponta; </a:t>
            </a:r>
          </a:p>
          <a:p>
            <a:pPr marL="0" lvl="0" indent="0" algn="l" rtl="0">
              <a:spcBef>
                <a:spcPts val="0"/>
              </a:spcBef>
              <a:spcAft>
                <a:spcPts val="0"/>
              </a:spcAft>
              <a:buNone/>
            </a:pPr>
            <a:r>
              <a:rPr lang="pt-BR" dirty="0">
                <a:latin typeface="Abadi Extra Light" panose="020B0204020104020204" pitchFamily="34" charset="0"/>
              </a:rPr>
              <a:t>	▫ Fora da ponta: horas restantes do dia. </a:t>
            </a:r>
          </a:p>
          <a:p>
            <a:pPr marL="0" lvl="0" indent="0" algn="l" rtl="0">
              <a:spcBef>
                <a:spcPts val="0"/>
              </a:spcBef>
              <a:spcAft>
                <a:spcPts val="0"/>
              </a:spcAft>
              <a:buNone/>
            </a:pPr>
            <a:r>
              <a:rPr lang="pt-BR" dirty="0">
                <a:latin typeface="Abadi Extra Light" panose="020B0204020104020204" pitchFamily="34" charset="0"/>
              </a:rPr>
              <a:t>• Pressupõe a instalação de medidores inteligentes. </a:t>
            </a:r>
          </a:p>
          <a:p>
            <a:pPr marL="0" lvl="0" indent="0" algn="l" rtl="0">
              <a:spcBef>
                <a:spcPts val="0"/>
              </a:spcBef>
              <a:spcAft>
                <a:spcPts val="0"/>
              </a:spcAft>
              <a:buNone/>
            </a:pPr>
            <a:r>
              <a:rPr lang="pt-BR" dirty="0">
                <a:latin typeface="Abadi Extra Light" panose="020B0204020104020204" pitchFamily="34" charset="0"/>
              </a:rPr>
              <a:t>• Objetivo das medidas de respostas de demanda implementadas: fornecer melhor sinalização de preço aos consumidores!</a:t>
            </a:r>
            <a:endParaRPr dirty="0">
              <a:latin typeface="Abadi Extra Light" panose="020B0204020104020204" pitchFamily="34" charset="0"/>
            </a:endParaRPr>
          </a:p>
          <a:p>
            <a:pPr marL="0" lvl="0" indent="0" algn="l" rtl="0">
              <a:spcBef>
                <a:spcPts val="0"/>
              </a:spcBef>
              <a:spcAft>
                <a:spcPts val="0"/>
              </a:spcAft>
              <a:buNone/>
            </a:pPr>
            <a:endParaRP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https://www.aneel.gov.br/documents/655804/14752877/Sistemas+Energ%C3%A9ticos+Distribu%C3%ADdos_Lorrane.pdf/b67d5273-363b-84d1-7eb8-acabbcdd6eab</a:t>
            </a:r>
            <a:endParaRPr dirty="0">
              <a:latin typeface="Abadi Extra Light" panose="020B0204020104020204" pitchFamily="34" charset="0"/>
            </a:endParaRPr>
          </a:p>
        </p:txBody>
      </p:sp>
    </p:spTree>
    <p:extLst>
      <p:ext uri="{BB962C8B-B14F-4D97-AF65-F5344CB8AC3E}">
        <p14:creationId xmlns:p14="http://schemas.microsoft.com/office/powerpoint/2010/main" val="37018487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e656ae37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e656ae37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BANDEIRAS TARIFÁRIAS - NOVA REGRA</a:t>
            </a:r>
          </a:p>
        </p:txBody>
      </p:sp>
    </p:spTree>
    <p:extLst>
      <p:ext uri="{BB962C8B-B14F-4D97-AF65-F5344CB8AC3E}">
        <p14:creationId xmlns:p14="http://schemas.microsoft.com/office/powerpoint/2010/main" val="158714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3b8f2285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3b8f2285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LEILÕES DE G&amp;T</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a:t>
            </a:r>
            <a:r>
              <a:rPr lang="pt-BR" baseline="0" dirty="0">
                <a:latin typeface="Abadi Extra Light" panose="020B0204020104020204" pitchFamily="34" charset="0"/>
              </a:rPr>
              <a:t>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http://www.mme.gov.br/documents/36070/526032/Apresenta%C3%A7%C3%A3o+SNPTEE.pdf/748d5590-7088-0ba7-8330-f5eefb034084</a:t>
            </a:r>
            <a:endParaRPr dirty="0">
              <a:latin typeface="Abadi Extra Light" panose="020B0204020104020204" pitchFamily="34" charset="0"/>
            </a:endParaRPr>
          </a:p>
        </p:txBody>
      </p:sp>
    </p:spTree>
    <p:extLst>
      <p:ext uri="{BB962C8B-B14F-4D97-AF65-F5344CB8AC3E}">
        <p14:creationId xmlns:p14="http://schemas.microsoft.com/office/powerpoint/2010/main" val="1621815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3b8f2285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3b8f2285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050" b="1" dirty="0">
                <a:latin typeface="Abadi Extra Light" panose="020B0204020104020204" pitchFamily="34" charset="0"/>
              </a:rPr>
              <a:t>COMPOSIÇÃO DA TARIFA NO MERCADO CATIVO</a:t>
            </a:r>
            <a:endParaRPr lang="pt-BR" sz="1050" b="1"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05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pt-BR" sz="1050" dirty="0">
                <a:solidFill>
                  <a:schemeClr val="dk1"/>
                </a:solidFill>
                <a:highlight>
                  <a:srgbClr val="FFFFFF"/>
                </a:highlight>
                <a:latin typeface="Roboto"/>
                <a:ea typeface="Roboto"/>
                <a:cs typeface="Roboto"/>
                <a:sym typeface="Roboto"/>
              </a:rPr>
              <a:t>Embora as distribuidoras sejam responsáveis por toda a arrecadação do mercado regulado de energia elétrica (ACR), elas só ficam com 20% do que é arrecadado. A parcela normalmente denominada “Parcela B” no jargão do setor, corresponde à previsão de custos operacionais da distribuidoras e uma parcela para remuneração dos investimentos realizados. As demais parcelas são (i) destinadas à geradoras e transmissoras (que compõem a “Parcela A” das contas de luz, referente a custos não gerenciáveis), (</a:t>
            </a:r>
            <a:r>
              <a:rPr lang="pt-BR" sz="1050" dirty="0" err="1">
                <a:solidFill>
                  <a:schemeClr val="dk1"/>
                </a:solidFill>
                <a:highlight>
                  <a:srgbClr val="FFFFFF"/>
                </a:highlight>
                <a:latin typeface="Roboto"/>
                <a:ea typeface="Roboto"/>
                <a:cs typeface="Roboto"/>
                <a:sym typeface="Roboto"/>
              </a:rPr>
              <a:t>ii</a:t>
            </a:r>
            <a:r>
              <a:rPr lang="pt-BR" sz="1050" dirty="0">
                <a:solidFill>
                  <a:schemeClr val="dk1"/>
                </a:solidFill>
                <a:highlight>
                  <a:srgbClr val="FFFFFF"/>
                </a:highlight>
                <a:latin typeface="Roboto"/>
                <a:ea typeface="Roboto"/>
                <a:cs typeface="Roboto"/>
                <a:sym typeface="Roboto"/>
              </a:rPr>
              <a:t>) impostos como PIS/COFINS e ICMS e (</a:t>
            </a:r>
            <a:r>
              <a:rPr lang="pt-BR" sz="1050" dirty="0" err="1">
                <a:solidFill>
                  <a:schemeClr val="dk1"/>
                </a:solidFill>
                <a:highlight>
                  <a:srgbClr val="FFFFFF"/>
                </a:highlight>
                <a:latin typeface="Roboto"/>
                <a:ea typeface="Roboto"/>
                <a:cs typeface="Roboto"/>
                <a:sym typeface="Roboto"/>
              </a:rPr>
              <a:t>iii</a:t>
            </a:r>
            <a:r>
              <a:rPr lang="pt-BR" sz="1050" dirty="0">
                <a:solidFill>
                  <a:schemeClr val="dk1"/>
                </a:solidFill>
                <a:highlight>
                  <a:srgbClr val="FFFFFF"/>
                </a:highlight>
                <a:latin typeface="Roboto"/>
                <a:ea typeface="Roboto"/>
                <a:cs typeface="Roboto"/>
                <a:sym typeface="Roboto"/>
              </a:rPr>
              <a:t>) encargos setoriais.</a:t>
            </a:r>
            <a:endParaRPr sz="105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lang="pt-BR" sz="1050" dirty="0">
              <a:solidFill>
                <a:schemeClr val="dk1"/>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sz="1050" dirty="0">
                <a:latin typeface="Abadi Extra Light" panose="020B0204020104020204" pitchFamily="34" charset="0"/>
              </a:rPr>
              <a:t>REFERÊNCIAS:</a:t>
            </a:r>
          </a:p>
          <a:p>
            <a:pPr marL="0" lvl="0" indent="0" algn="l" rtl="0">
              <a:spcBef>
                <a:spcPts val="0"/>
              </a:spcBef>
              <a:spcAft>
                <a:spcPts val="0"/>
              </a:spcAft>
              <a:buNone/>
            </a:pPr>
            <a:endParaRPr lang="pt-BR" sz="1050" dirty="0">
              <a:solidFill>
                <a:schemeClr val="dk1"/>
              </a:solidFill>
              <a:highlight>
                <a:srgbClr val="FFFFFF"/>
              </a:highlight>
              <a:latin typeface="Roboto"/>
              <a:ea typeface="Roboto"/>
              <a:cs typeface="Roboto"/>
              <a:sym typeface="Roboto"/>
            </a:endParaRPr>
          </a:p>
          <a:p>
            <a:pPr marL="171450" lvl="0" indent="-171450" algn="l" rtl="0">
              <a:spcBef>
                <a:spcPts val="0"/>
              </a:spcBef>
              <a:spcAft>
                <a:spcPts val="0"/>
              </a:spcAft>
              <a:buFont typeface="Arial" panose="020B0604020202020204" pitchFamily="34" charset="0"/>
              <a:buChar char="•"/>
            </a:pPr>
            <a:r>
              <a:rPr lang="pt-BR" sz="1050" dirty="0">
                <a:solidFill>
                  <a:schemeClr val="dk1"/>
                </a:solidFill>
                <a:highlight>
                  <a:srgbClr val="FFFFFF"/>
                </a:highlight>
                <a:latin typeface="Roboto"/>
                <a:ea typeface="Roboto"/>
                <a:cs typeface="Roboto"/>
                <a:sym typeface="Roboto"/>
              </a:rPr>
              <a:t>https://conteudos.xpi.com.br/acoes/relatorios/setor-eletrico-como-se-posicionar-em-meio-a-pandemia-do-coronavirus/?campaignid=2071412286&amp;adgroupid=80742396641&amp;adid=377608412637&amp;gclid=CjwKCAjwn9v7BRBqEiwAbq1EyxoumtgbS_We4FCLJlVH-gpaDd6KSwARywBRwRYi8G9HDRWY1bGF7RoCq4AQAvD_BwE</a:t>
            </a:r>
            <a:endParaRPr sz="1050" dirty="0">
              <a:solidFill>
                <a:schemeClr val="dk1"/>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4424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CAPACIDADE INSTALADA NO BRASIL</a:t>
            </a:r>
            <a:endParaRPr lang="pt-BR" b="1" u="sng" dirty="0">
              <a:solidFill>
                <a:schemeClr val="hlink"/>
              </a:solidFill>
              <a:latin typeface="Abadi Extra Light" panose="020B0204020104020204" pitchFamily="34" charset="0"/>
              <a:hlinkClick r:id="rId3"/>
            </a:endParaRPr>
          </a:p>
          <a:p>
            <a:pPr marL="0" lvl="0" indent="0" algn="l" rtl="0">
              <a:spcBef>
                <a:spcPts val="0"/>
              </a:spcBef>
              <a:spcAft>
                <a:spcPts val="0"/>
              </a:spcAft>
              <a:buNone/>
            </a:pPr>
            <a:endParaRPr lang="pt-BR" u="sng" dirty="0">
              <a:solidFill>
                <a:schemeClr val="hlink"/>
              </a:solidFill>
              <a:latin typeface="Abadi Extra Light" panose="020B0204020104020204" pitchFamily="34" charset="0"/>
              <a:hlinkClick r:id="rId3"/>
            </a:endParaRPr>
          </a:p>
          <a:p>
            <a:pPr marL="0" lvl="0" indent="0" algn="l" rtl="0">
              <a:spcBef>
                <a:spcPts val="0"/>
              </a:spcBef>
              <a:spcAft>
                <a:spcPts val="0"/>
              </a:spcAft>
              <a:buNone/>
            </a:pPr>
            <a:r>
              <a:rPr lang="pt-BR" dirty="0">
                <a:latin typeface="Abadi Extra Light" panose="020B0204020104020204" pitchFamily="34" charset="0"/>
              </a:rPr>
              <a:t>Os maiores destaques em capacidade de geração corresponderam à capacidade instalada das </a:t>
            </a:r>
            <a:r>
              <a:rPr lang="pt-BR" dirty="0" err="1">
                <a:latin typeface="Abadi Extra Light" panose="020B0204020104020204" pitchFamily="34" charset="0"/>
              </a:rPr>
              <a:t>UHEs</a:t>
            </a:r>
            <a:r>
              <a:rPr lang="pt-BR" dirty="0">
                <a:latin typeface="Abadi Extra Light" panose="020B0204020104020204" pitchFamily="34" charset="0"/>
              </a:rPr>
              <a:t> e </a:t>
            </a:r>
            <a:r>
              <a:rPr lang="pt-BR" dirty="0" err="1">
                <a:latin typeface="Abadi Extra Light" panose="020B0204020104020204" pitchFamily="34" charset="0"/>
              </a:rPr>
              <a:t>UTEs</a:t>
            </a:r>
            <a:r>
              <a:rPr lang="pt-BR" dirty="0">
                <a:latin typeface="Abadi Extra Light" panose="020B0204020104020204" pitchFamily="34" charset="0"/>
              </a:rPr>
              <a:t>. Em 2019, no entanto, em termos de crescimento, o maior destaque ficou com as plantas de geração fotovoltaicas.</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u="sng" dirty="0">
                <a:solidFill>
                  <a:schemeClr val="hlink"/>
                </a:solidFill>
                <a:latin typeface="Abadi Extra Light" panose="020B0204020104020204" pitchFamily="34" charset="0"/>
                <a:hlinkClick r:id="rId3"/>
              </a:rPr>
              <a:t>https://www.epe.gov.br/sites-pt/publicacoes-dados-abertos/publicacoes/PublicacoesArquivos/publicacao-160/topico-168/EPEFactSheetAnuario.pdf</a:t>
            </a:r>
            <a:br>
              <a:rPr lang="pt-BR" dirty="0">
                <a:latin typeface="Abadi Extra Light" panose="020B0204020104020204" pitchFamily="34" charset="0"/>
              </a:rPr>
            </a:br>
            <a:endParaRPr dirty="0">
              <a:latin typeface="Abadi Extra Light" panose="020B0204020104020204" pitchFamily="34" charset="0"/>
            </a:endParaRPr>
          </a:p>
        </p:txBody>
      </p:sp>
      <p:sp>
        <p:nvSpPr>
          <p:cNvPr id="434" name="Google Shape;4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3598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e656ae37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e656ae37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CRESCIMENTO DO MERCADO LIVRE</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https://abraceel.com.br/wp-content/uploads/post/2020/05/Live-ABRACEEL-BNDES-05052020.pdf</a:t>
            </a:r>
            <a:endParaRPr dirty="0">
              <a:latin typeface="Abadi Extra Light" panose="020B0204020104020204" pitchFamily="34" charset="0"/>
            </a:endParaRPr>
          </a:p>
        </p:txBody>
      </p:sp>
    </p:spTree>
    <p:extLst>
      <p:ext uri="{BB962C8B-B14F-4D97-AF65-F5344CB8AC3E}">
        <p14:creationId xmlns:p14="http://schemas.microsoft.com/office/powerpoint/2010/main" val="20923492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3b8f2285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3b8f2285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CONSUMO FINAL DE ENERGIA POR FONTE ATÉ 2029</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O Plano Decenal de Expansão de Energia (PDE), elaborado pela Empresa de Pesquisa Energética (EPE), é o principal documento de referência do planejamento energético brasileiro. Lançado em janeiro de 2020, o PDE 20291 apontou uma previsão de investimentos de R$ 2,3 trilhões no setor energético brasileiro nos próximos dez anos. Desse total, R$ 1,9 trilhão será destinado aos setores de petróleo, gás natural e biocombustíveis; e R$ 46 bilhões, à expansão da geração e da transmissão de energia elétrica.</a:t>
            </a:r>
          </a:p>
          <a:p>
            <a:pPr marL="0" lvl="0" indent="0" algn="l" rtl="0">
              <a:spcBef>
                <a:spcPts val="0"/>
              </a:spcBef>
              <a:spcAft>
                <a:spcPts val="0"/>
              </a:spcAft>
              <a:buNone/>
            </a:pPr>
            <a:br>
              <a:rPr lang="pt-BR" dirty="0">
                <a:latin typeface="Abadi Extra Light" panose="020B0204020104020204" pitchFamily="34" charset="0"/>
              </a:rPr>
            </a:br>
            <a:r>
              <a:rPr lang="pt-BR" dirty="0">
                <a:latin typeface="Abadi Extra Light" panose="020B0204020104020204" pitchFamily="34" charset="0"/>
              </a:rPr>
              <a:t>Ainda que feito anteriormente à grave crise global provocada pela pandemia do </a:t>
            </a:r>
            <a:r>
              <a:rPr lang="pt-BR" dirty="0" err="1">
                <a:latin typeface="Abadi Extra Light" panose="020B0204020104020204" pitchFamily="34" charset="0"/>
              </a:rPr>
              <a:t>coronavírus</a:t>
            </a:r>
            <a:r>
              <a:rPr lang="pt-BR" dirty="0">
                <a:latin typeface="Abadi Extra Light" panose="020B0204020104020204" pitchFamily="34" charset="0"/>
              </a:rPr>
              <a:t>, que deverá afetar todos os indicadores socioeconômicos previstos para 2020 e para os próximos anos, o documento continua sendo importante para balizar o futuro energético do país, visto que  a intenção é apontar tendências que precisarão ser acompanhadas para checarmos se seguirão presentes no desenho da configuração da matriz energética nacional.</a:t>
            </a:r>
            <a:br>
              <a:rPr lang="pt-BR" dirty="0">
                <a:latin typeface="Abadi Extra Light" panose="020B0204020104020204" pitchFamily="34" charset="0"/>
              </a:rPr>
            </a:b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https://www.escolhas.org/wp-content/uploads/2020/05/TD_02_Energia-eletrica-do-futuro_qual-o-lugar-do-gas-na-Terra-do-Sol-e-do-Vento2020.pdf</a:t>
            </a:r>
            <a:endParaRPr dirty="0">
              <a:latin typeface="Abadi Extra Light" panose="020B0204020104020204" pitchFamily="34" charset="0"/>
            </a:endParaRPr>
          </a:p>
        </p:txBody>
      </p:sp>
    </p:spTree>
    <p:extLst>
      <p:ext uri="{BB962C8B-B14F-4D97-AF65-F5344CB8AC3E}">
        <p14:creationId xmlns:p14="http://schemas.microsoft.com/office/powerpoint/2010/main" val="408084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9e656ae3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9e656ae3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INVESTIMENTOS ESPERADOS ATÉ 2029</a:t>
            </a: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REFERÊNCIAS:</a:t>
            </a:r>
          </a:p>
          <a:p>
            <a:pPr marL="0" lvl="0" indent="0" algn="l" rtl="0">
              <a:spcBef>
                <a:spcPts val="0"/>
              </a:spcBef>
              <a:spcAft>
                <a:spcPts val="0"/>
              </a:spcAft>
              <a:buNone/>
            </a:pPr>
            <a:endParaRPr lang="pt-BR" dirty="0">
              <a:latin typeface="Abadi Extra Light" panose="020B0204020104020204" pitchFamily="34" charset="0"/>
            </a:endParaRPr>
          </a:p>
          <a:p>
            <a:pPr marL="171450" lvl="0" indent="-171450" algn="l" rtl="0">
              <a:spcBef>
                <a:spcPts val="0"/>
              </a:spcBef>
              <a:spcAft>
                <a:spcPts val="0"/>
              </a:spcAft>
              <a:buFont typeface="Arial" panose="020B0604020202020204" pitchFamily="34" charset="0"/>
              <a:buChar char="•"/>
            </a:pPr>
            <a:r>
              <a:rPr lang="pt-BR" dirty="0">
                <a:latin typeface="Abadi Extra Light" panose="020B0204020104020204" pitchFamily="34" charset="0"/>
              </a:rPr>
              <a:t>http://www.mme.gov.br/documents/36070/526032/Apresenta%C3%A7%C3%A3o+SNPTEE.pdf/748d5590-7088-0ba7-8330-f5eefb034084</a:t>
            </a:r>
            <a:endParaRPr dirty="0">
              <a:latin typeface="Abadi Extra Light" panose="020B0204020104020204" pitchFamily="34" charset="0"/>
            </a:endParaRPr>
          </a:p>
        </p:txBody>
      </p:sp>
    </p:spTree>
    <p:extLst>
      <p:ext uri="{BB962C8B-B14F-4D97-AF65-F5344CB8AC3E}">
        <p14:creationId xmlns:p14="http://schemas.microsoft.com/office/powerpoint/2010/main" val="35624185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53b8f2285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53b8f2285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400" b="1" dirty="0">
                <a:latin typeface="Abadi Extra Light" panose="020B0204020104020204" pitchFamily="34" charset="0"/>
              </a:rPr>
              <a:t>CAPACIDADE INSTALADA EM 2019 E 2029</a:t>
            </a:r>
            <a:br>
              <a:rPr lang="pt-BR" dirty="0">
                <a:latin typeface="Abadi Extra Light" panose="020B0204020104020204" pitchFamily="34" charset="0"/>
              </a:rPr>
            </a:br>
            <a:endParaRPr lang="pt-BR" dirty="0">
              <a:latin typeface="Abadi Extra Light" panose="020B0204020104020204" pitchFamily="34" charset="0"/>
            </a:endParaRPr>
          </a:p>
          <a:p>
            <a:pPr marL="0" lvl="0" indent="0" algn="l" rtl="0">
              <a:spcBef>
                <a:spcPts val="0"/>
              </a:spcBef>
              <a:spcAft>
                <a:spcPts val="0"/>
              </a:spcAft>
              <a:buNone/>
            </a:pPr>
            <a:r>
              <a:rPr lang="pt-BR" dirty="0">
                <a:latin typeface="Abadi Extra Light" panose="020B0204020104020204" pitchFamily="34" charset="0"/>
              </a:rPr>
              <a:t>Mesmo considerando que a participação termelétrica na matriz elétrica brasileira cresce apenas três pontos percentuais entre 2019 e 2029 – de 15% para 18% –, verifica-se no cenário de referência apresentado pelo PDE 2029 que a capacidade instalada de termelétricas a gás natural triplica no horizonte decenal utilizado pelo estudo. É a maior expansão percentual entre todas as fontes consideradas pelo levantamento.</a:t>
            </a:r>
            <a:endParaRPr dirty="0">
              <a:latin typeface="Abadi Extra Light" panose="020B0204020104020204" pitchFamily="34" charset="0"/>
            </a:endParaRPr>
          </a:p>
        </p:txBody>
      </p:sp>
    </p:spTree>
    <p:extLst>
      <p:ext uri="{BB962C8B-B14F-4D97-AF65-F5344CB8AC3E}">
        <p14:creationId xmlns:p14="http://schemas.microsoft.com/office/powerpoint/2010/main" val="3536733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e656ae37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9e656ae37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b="1" dirty="0">
                <a:latin typeface="Abadi Extra Light" panose="020B0204020104020204" pitchFamily="34" charset="0"/>
              </a:rPr>
              <a:t>MODERNIZAÇÃO DA REGULAÇÃO DO SETOR ELÉTRICO</a:t>
            </a:r>
          </a:p>
        </p:txBody>
      </p:sp>
    </p:spTree>
    <p:extLst>
      <p:ext uri="{BB962C8B-B14F-4D97-AF65-F5344CB8AC3E}">
        <p14:creationId xmlns:p14="http://schemas.microsoft.com/office/powerpoint/2010/main" val="67902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2A3990"/>
              </a:buClr>
              <a:buSzPts val="1100"/>
              <a:buFont typeface="Arial"/>
              <a:buNone/>
            </a:pPr>
            <a:r>
              <a:rPr lang="pt-BR" sz="1000" b="1" dirty="0">
                <a:solidFill>
                  <a:srgbClr val="5FB7F3"/>
                </a:solidFill>
                <a:latin typeface="Abadi Extra Light" panose="020B0204020104020204" pitchFamily="34" charset="0"/>
              </a:rPr>
              <a:t>QUEDA DO VE</a:t>
            </a:r>
            <a:br>
              <a:rPr lang="pt-BR" sz="1000" dirty="0">
                <a:solidFill>
                  <a:srgbClr val="212529"/>
                </a:solidFill>
                <a:latin typeface="Roboto"/>
                <a:ea typeface="Roboto"/>
                <a:cs typeface="Roboto"/>
                <a:sym typeface="Roboto"/>
              </a:rPr>
            </a:br>
            <a:endParaRPr lang="pt-BR" sz="1000" dirty="0">
              <a:solidFill>
                <a:srgbClr val="212529"/>
              </a:solidFill>
              <a:latin typeface="Roboto"/>
              <a:ea typeface="Roboto"/>
              <a:cs typeface="Roboto"/>
              <a:sym typeface="Roboto"/>
            </a:endParaRPr>
          </a:p>
          <a:p>
            <a:pPr marL="0" lvl="0" indent="0" algn="l" rtl="0">
              <a:lnSpc>
                <a:spcPct val="115000"/>
              </a:lnSpc>
              <a:spcBef>
                <a:spcPts val="0"/>
              </a:spcBef>
              <a:spcAft>
                <a:spcPts val="0"/>
              </a:spcAft>
              <a:buClr>
                <a:srgbClr val="2A3990"/>
              </a:buClr>
              <a:buSzPts val="1100"/>
              <a:buFont typeface="Arial"/>
              <a:buNone/>
            </a:pPr>
            <a:r>
              <a:rPr lang="pt-BR" sz="1000" dirty="0">
                <a:solidFill>
                  <a:srgbClr val="212529"/>
                </a:solidFill>
                <a:latin typeface="Roboto"/>
                <a:ea typeface="Roboto"/>
                <a:cs typeface="Roboto"/>
                <a:sym typeface="Roboto"/>
              </a:rPr>
              <a:t>Os carros elétricos perderam mercado em 1920 devido ao fato de que o gás era mais vantajoso, Henry Ford dominou a produção em massa dos veículos e o arranque elétrico inventado por Charles F. </a:t>
            </a:r>
            <a:r>
              <a:rPr lang="pt-BR" sz="1000" dirty="0" err="1">
                <a:solidFill>
                  <a:srgbClr val="212529"/>
                </a:solidFill>
                <a:latin typeface="Roboto"/>
                <a:ea typeface="Roboto"/>
                <a:cs typeface="Roboto"/>
                <a:sym typeface="Roboto"/>
              </a:rPr>
              <a:t>Kettering</a:t>
            </a:r>
            <a:r>
              <a:rPr lang="pt-BR" sz="1000" dirty="0">
                <a:solidFill>
                  <a:srgbClr val="212529"/>
                </a:solidFill>
                <a:latin typeface="Roboto"/>
                <a:ea typeface="Roboto"/>
                <a:cs typeface="Roboto"/>
                <a:sym typeface="Roboto"/>
              </a:rPr>
              <a:t> dispensou a necessidade de uso da manivela. O desaparecimento oficial dos carros elétricos ocorreu 15 anos mais tarde.</a:t>
            </a:r>
            <a:endParaRPr sz="1000" dirty="0">
              <a:solidFill>
                <a:srgbClr val="212529"/>
              </a:solidFill>
              <a:latin typeface="Roboto"/>
              <a:ea typeface="Roboto"/>
              <a:cs typeface="Roboto"/>
              <a:sym typeface="Roboto"/>
            </a:endParaRPr>
          </a:p>
          <a:p>
            <a:pPr marL="0" lvl="0" indent="0" algn="l" rtl="0">
              <a:lnSpc>
                <a:spcPct val="115000"/>
              </a:lnSpc>
              <a:spcBef>
                <a:spcPts val="1200"/>
              </a:spcBef>
              <a:spcAft>
                <a:spcPts val="0"/>
              </a:spcAft>
              <a:buClr>
                <a:srgbClr val="2A3990"/>
              </a:buClr>
              <a:buSzPts val="1100"/>
              <a:buFont typeface="Arial"/>
              <a:buNone/>
            </a:pPr>
            <a:endParaRPr lang="pt-BR" sz="1000" dirty="0">
              <a:solidFill>
                <a:srgbClr val="212529"/>
              </a:solidFill>
              <a:latin typeface="Roboto"/>
              <a:ea typeface="Roboto"/>
              <a:cs typeface="Roboto"/>
              <a:sym typeface="Roboto"/>
            </a:endParaRPr>
          </a:p>
          <a:p>
            <a:pPr marL="0" lvl="0" indent="0" algn="l" rtl="0">
              <a:lnSpc>
                <a:spcPct val="115000"/>
              </a:lnSpc>
              <a:spcBef>
                <a:spcPts val="1200"/>
              </a:spcBef>
              <a:spcAft>
                <a:spcPts val="0"/>
              </a:spcAft>
              <a:buClr>
                <a:srgbClr val="2A3990"/>
              </a:buClr>
              <a:buSzPts val="1100"/>
              <a:buFont typeface="Arial"/>
              <a:buNone/>
            </a:pPr>
            <a:endParaRPr lang="pt-BR" sz="1000" dirty="0">
              <a:solidFill>
                <a:srgbClr val="212529"/>
              </a:solidFill>
              <a:latin typeface="Roboto"/>
              <a:ea typeface="Roboto"/>
              <a:cs typeface="Roboto"/>
              <a:sym typeface="Roboto"/>
            </a:endParaRPr>
          </a:p>
          <a:p>
            <a:pPr marL="0" lvl="0" indent="0" algn="l" rtl="0">
              <a:lnSpc>
                <a:spcPct val="115000"/>
              </a:lnSpc>
              <a:spcBef>
                <a:spcPts val="1200"/>
              </a:spcBef>
              <a:spcAft>
                <a:spcPts val="0"/>
              </a:spcAft>
              <a:buClr>
                <a:srgbClr val="2A3990"/>
              </a:buClr>
              <a:buSzPts val="1100"/>
              <a:buFont typeface="Arial"/>
              <a:buNone/>
            </a:pPr>
            <a:r>
              <a:rPr lang="pt-BR" sz="1000" dirty="0">
                <a:solidFill>
                  <a:srgbClr val="212529"/>
                </a:solidFill>
                <a:latin typeface="Roboto"/>
                <a:ea typeface="Roboto"/>
                <a:cs typeface="Roboto"/>
                <a:sym typeface="Roboto"/>
              </a:rPr>
              <a:t>REFERÊNCIAS:</a:t>
            </a:r>
            <a:br>
              <a:rPr lang="pt-BR" sz="1000" dirty="0">
                <a:solidFill>
                  <a:srgbClr val="212529"/>
                </a:solidFill>
                <a:latin typeface="Roboto"/>
                <a:ea typeface="Roboto"/>
                <a:cs typeface="Roboto"/>
                <a:sym typeface="Roboto"/>
              </a:rPr>
            </a:br>
            <a:endParaRPr lang="pt-BR" sz="1000" dirty="0">
              <a:solidFill>
                <a:srgbClr val="212529"/>
              </a:solidFill>
              <a:latin typeface="Roboto"/>
              <a:ea typeface="Roboto"/>
              <a:cs typeface="Roboto"/>
              <a:sym typeface="Roboto"/>
            </a:endParaRPr>
          </a:p>
          <a:p>
            <a:pPr marL="171450" lvl="0" indent="-171450" algn="l" rtl="0">
              <a:spcBef>
                <a:spcPts val="1200"/>
              </a:spcBef>
              <a:spcAft>
                <a:spcPts val="0"/>
              </a:spcAft>
              <a:buFont typeface="Arial" panose="020B0604020202020204" pitchFamily="34" charset="0"/>
              <a:buChar char="•"/>
            </a:pPr>
            <a:r>
              <a:rPr lang="pt-BR" dirty="0">
                <a:latin typeface="Abadi Extra Light" panose="020B0204020104020204" pitchFamily="34" charset="0"/>
              </a:rPr>
              <a:t>http://www.promobe.com.br/wp-content/uploads/2019/04/Getrotech_2203_Alberto-Meyer.pdf</a:t>
            </a:r>
          </a:p>
          <a:p>
            <a:pPr marL="0" lvl="0" indent="0" algn="l" rtl="0">
              <a:spcBef>
                <a:spcPts val="1200"/>
              </a:spcBef>
              <a:spcAft>
                <a:spcPts val="0"/>
              </a:spcAft>
              <a:buNone/>
            </a:pPr>
            <a:endParaRPr dirty="0">
              <a:latin typeface="Abadi Extra Light" panose="020B0204020104020204" pitchFamily="34" charset="0"/>
            </a:endParaRPr>
          </a:p>
        </p:txBody>
      </p:sp>
      <p:sp>
        <p:nvSpPr>
          <p:cNvPr id="134" name="Google Shape;1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4726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latin typeface="Abadi Extra Light" panose="020B0204020104020204" pitchFamily="34" charset="0"/>
              </a:rPr>
              <a:t>LINHA DO TEMPO: GÊNESE DA INDÚSTRIA AUTOMOTIVA </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106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23796751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latin typeface="Abadi Extra Light" panose="020B0204020104020204" pitchFamily="34" charset="0"/>
              </a:rPr>
              <a:t>LINHA DO TEMPO: CONSOLIDAÇÃO DO MCI</a:t>
            </a: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107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8002143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sz="1200" b="1" dirty="0">
                <a:latin typeface="Abadi Extra Light" panose="020B0204020104020204" pitchFamily="34" charset="0"/>
              </a:rPr>
              <a:t>LINHA DO TEMPO: QUESTIONAMENTO DO MCI NOS 1970S</a:t>
            </a:r>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108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0952114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i="0" dirty="0">
                <a:latin typeface="Abadi Extra Light" panose="020B0204020104020204" pitchFamily="34" charset="0"/>
              </a:rPr>
              <a:t>MOBILIDADE SUSTENTÁVEL : CONCEITOS</a:t>
            </a:r>
          </a:p>
          <a:p>
            <a:endParaRPr lang="pt-BR" b="1" i="0"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Extrapola a visão tecnológica e do modal com sua motorização relacionada</a:t>
            </a:r>
          </a:p>
          <a:p>
            <a:pPr>
              <a:buFont typeface="Arial" panose="020B0604020202020204" pitchFamily="34" charset="0"/>
              <a:buChar char="•"/>
            </a:pPr>
            <a:r>
              <a:rPr lang="pt-BR" dirty="0">
                <a:latin typeface="Abadi Extra Light" panose="020B0204020104020204" pitchFamily="34" charset="0"/>
              </a:rPr>
              <a:t>Preconiza o acesso universal a opções de mobilidade</a:t>
            </a:r>
          </a:p>
          <a:p>
            <a:pPr>
              <a:buFont typeface="Arial" panose="020B0604020202020204" pitchFamily="34" charset="0"/>
              <a:buChar char="•"/>
            </a:pPr>
            <a:r>
              <a:rPr lang="pt-BR" dirty="0">
                <a:latin typeface="Abadi Extra Light" panose="020B0204020104020204" pitchFamily="34" charset="0"/>
              </a:rPr>
              <a:t>Traz a visão de eficiência do Sistema</a:t>
            </a:r>
          </a:p>
          <a:p>
            <a:pPr>
              <a:buFont typeface="Arial" panose="020B0604020202020204" pitchFamily="34" charset="0"/>
              <a:buChar char="•"/>
            </a:pPr>
            <a:r>
              <a:rPr lang="pt-BR" dirty="0">
                <a:latin typeface="Abadi Extra Light" panose="020B0204020104020204" pitchFamily="34" charset="0"/>
              </a:rPr>
              <a:t>Busca a segurança</a:t>
            </a:r>
          </a:p>
          <a:p>
            <a:pPr>
              <a:buFont typeface="Arial" panose="020B0604020202020204" pitchFamily="34" charset="0"/>
              <a:buChar char="•"/>
            </a:pPr>
            <a:r>
              <a:rPr lang="pt-BR" dirty="0">
                <a:latin typeface="Abadi Extra Light" panose="020B0204020104020204" pitchFamily="34" charset="0"/>
              </a:rPr>
              <a:t>E por fim, anseia a redução das emissões e minimização do impactos ambientais</a:t>
            </a:r>
          </a:p>
          <a:p>
            <a:pPr>
              <a:buFont typeface="Arial" panose="020B0604020202020204" pitchFamily="34" charset="0"/>
              <a:buChar char="•"/>
            </a:pPr>
            <a:endParaRPr lang="pt-BR" dirty="0">
              <a:latin typeface="Abadi Extra Light" panose="020B0204020104020204" pitchFamily="34" charset="0"/>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pt-BR" dirty="0">
              <a:solidFill>
                <a:prstClr val="black"/>
              </a:solidFill>
              <a:latin typeface="Abadi Extra Light" panose="020B0204020104020204" pitchFamily="34" charset="0"/>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pt-BR" dirty="0">
                <a:latin typeface="Abadi Extra Light" panose="020B0204020104020204" pitchFamily="34" charset="0"/>
              </a:rPr>
              <a:t>REFERÊNCIAS:</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pt-BR" dirty="0">
              <a:solidFill>
                <a:prstClr val="black"/>
              </a:solidFill>
              <a:latin typeface="Abadi Extra Light" panose="020B0204020104020204" pitchFamily="34" charset="0"/>
            </a:endParaRP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prstClr val="black"/>
                </a:solidFill>
                <a:latin typeface="Abadi Extra Light" panose="020B0204020104020204" pitchFamily="34" charset="0"/>
              </a:rPr>
              <a:t>GLOBAL ROADMAP OF ACTION TOWARD SUSTAINABLE MOBILITY (2019)</a:t>
            </a:r>
            <a:endParaRPr lang="pt-BR" dirty="0">
              <a:solidFill>
                <a:prstClr val="black"/>
              </a:solidFill>
              <a:latin typeface="Abadi Extra Light" panose="020B0204020104020204" pitchFamily="34" charset="0"/>
            </a:endParaRPr>
          </a:p>
          <a:p>
            <a:pPr marL="228600" indent="0">
              <a:buFont typeface="Arial" panose="020B0604020202020204" pitchFamily="34" charset="0"/>
              <a:buNone/>
            </a:pPr>
            <a:endParaRPr lang="en-US" dirty="0">
              <a:latin typeface="Abadi Extra Light" panose="020B0204020104020204" pitchFamily="34" charset="0"/>
            </a:endParaRPr>
          </a:p>
          <a:p>
            <a:endParaRPr lang="en-US" b="1" i="0"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111</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2274676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28600" indent="0">
              <a:buFont typeface="Arial" panose="020B0604020202020204" pitchFamily="34" charset="0"/>
              <a:buNone/>
            </a:pPr>
            <a:r>
              <a:rPr lang="pt-BR" b="1" dirty="0">
                <a:latin typeface="Abadi Extra Light" panose="020B0204020104020204" pitchFamily="34" charset="0"/>
              </a:rPr>
              <a:t>MOBILIDADE SUSTENTÁVEL: CONCEITOS</a:t>
            </a:r>
          </a:p>
          <a:p>
            <a:pPr>
              <a:buFont typeface="Arial" panose="020B0604020202020204" pitchFamily="34" charset="0"/>
              <a:buChar char="•"/>
            </a:pPr>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Considera diferentes sistemas de propulsão</a:t>
            </a:r>
          </a:p>
          <a:p>
            <a:pPr>
              <a:buFont typeface="Arial" panose="020B0604020202020204" pitchFamily="34" charset="0"/>
              <a:buChar char="•"/>
            </a:pPr>
            <a:r>
              <a:rPr lang="pt-BR" dirty="0">
                <a:latin typeface="Abadi Extra Light" panose="020B0204020104020204" pitchFamily="34" charset="0"/>
              </a:rPr>
              <a:t>Entende as singularidades de cada tecnologia e suas aplicações</a:t>
            </a:r>
          </a:p>
          <a:p>
            <a:pPr>
              <a:buFont typeface="Arial" panose="020B0604020202020204" pitchFamily="34" charset="0"/>
              <a:buChar char="•"/>
            </a:pPr>
            <a:r>
              <a:rPr lang="pt-BR" dirty="0">
                <a:latin typeface="Abadi Extra Light" panose="020B0204020104020204" pitchFamily="34" charset="0"/>
              </a:rPr>
              <a:t>Entende as sinergias</a:t>
            </a:r>
          </a:p>
          <a:p>
            <a:pPr>
              <a:buFont typeface="Arial" panose="020B0604020202020204" pitchFamily="34" charset="0"/>
              <a:buChar char="•"/>
            </a:pPr>
            <a:r>
              <a:rPr lang="pt-BR" dirty="0">
                <a:latin typeface="Abadi Extra Light" panose="020B0204020104020204" pitchFamily="34" charset="0"/>
              </a:rPr>
              <a:t>Vislumbra a conectividade e integração intermodal</a:t>
            </a:r>
            <a:endParaRPr lang="en-US" dirty="0">
              <a:latin typeface="Abadi Extra Light" panose="020B0204020104020204" pitchFamily="34" charset="0"/>
            </a:endParaRP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112</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401470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dirty="0">
                <a:latin typeface="Abadi Extra Light" panose="020B0204020104020204" pitchFamily="34" charset="0"/>
              </a:rPr>
              <a:t>MAPA GERAL DAS CATEGORIAS DE VEÍCULOS RODOVIÁRIOS</a:t>
            </a:r>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114</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8151678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a:r>
              <a:rPr lang="pt-BR" b="1" dirty="0">
                <a:latin typeface="Abadi Extra Light" panose="020B0204020104020204" pitchFamily="34" charset="0"/>
              </a:rPr>
              <a:t>LEVÍSSIMOS</a:t>
            </a:r>
          </a:p>
          <a:p>
            <a:pPr marL="0"/>
            <a:endParaRPr lang="pt-BR" dirty="0">
              <a:latin typeface="Abadi Extra Light" panose="020B0204020104020204" pitchFamily="34" charset="0"/>
            </a:endParaRPr>
          </a:p>
          <a:p>
            <a:pPr marL="0">
              <a:buFont typeface="Arial" panose="020B0604020202020204" pitchFamily="34" charset="0"/>
              <a:buChar char="•"/>
            </a:pPr>
            <a:r>
              <a:rPr lang="en-US" dirty="0" err="1">
                <a:latin typeface="Abadi Extra Light" panose="020B0204020104020204" pitchFamily="34" charset="0"/>
              </a:rPr>
              <a:t>Preços</a:t>
            </a:r>
            <a:r>
              <a:rPr lang="en-US" dirty="0">
                <a:latin typeface="Abadi Extra Light" panose="020B0204020104020204" pitchFamily="34" charset="0"/>
              </a:rPr>
              <a:t> </a:t>
            </a:r>
            <a:r>
              <a:rPr lang="en-US" dirty="0" err="1">
                <a:latin typeface="Abadi Extra Light" panose="020B0204020104020204" pitchFamily="34" charset="0"/>
              </a:rPr>
              <a:t>mais</a:t>
            </a:r>
            <a:r>
              <a:rPr lang="en-US" dirty="0">
                <a:latin typeface="Abadi Extra Light" panose="020B0204020104020204" pitchFamily="34" charset="0"/>
              </a:rPr>
              <a:t> </a:t>
            </a:r>
            <a:r>
              <a:rPr lang="en-US" dirty="0" err="1">
                <a:latin typeface="Abadi Extra Light" panose="020B0204020104020204" pitchFamily="34" charset="0"/>
              </a:rPr>
              <a:t>acessíveis</a:t>
            </a:r>
            <a:r>
              <a:rPr lang="en-US" dirty="0">
                <a:latin typeface="Abadi Extra Light" panose="020B0204020104020204" pitchFamily="34" charset="0"/>
              </a:rPr>
              <a:t> </a:t>
            </a:r>
            <a:r>
              <a:rPr lang="en-US" dirty="0" err="1">
                <a:latin typeface="Abadi Extra Light" panose="020B0204020104020204" pitchFamily="34" charset="0"/>
              </a:rPr>
              <a:t>comparados</a:t>
            </a:r>
            <a:r>
              <a:rPr lang="en-US" dirty="0">
                <a:latin typeface="Abadi Extra Light" panose="020B0204020104020204" pitchFamily="34" charset="0"/>
              </a:rPr>
              <a:t> a um </a:t>
            </a:r>
            <a:r>
              <a:rPr lang="en-US" dirty="0" err="1">
                <a:latin typeface="Abadi Extra Light" panose="020B0204020104020204" pitchFamily="34" charset="0"/>
              </a:rPr>
              <a:t>veículo</a:t>
            </a:r>
            <a:r>
              <a:rPr lang="en-US" dirty="0">
                <a:latin typeface="Abadi Extra Light" panose="020B0204020104020204" pitchFamily="34" charset="0"/>
              </a:rPr>
              <a:t> </a:t>
            </a:r>
            <a:r>
              <a:rPr lang="en-US" dirty="0" err="1">
                <a:latin typeface="Abadi Extra Light" panose="020B0204020104020204" pitchFamily="34" charset="0"/>
              </a:rPr>
              <a:t>utilitário</a:t>
            </a:r>
            <a:r>
              <a:rPr lang="en-US" dirty="0">
                <a:latin typeface="Abadi Extra Light" panose="020B0204020104020204" pitchFamily="34" charset="0"/>
              </a:rPr>
              <a:t> e </a:t>
            </a:r>
            <a:r>
              <a:rPr lang="en-US" dirty="0" err="1">
                <a:latin typeface="Abadi Extra Light" panose="020B0204020104020204" pitchFamily="34" charset="0"/>
              </a:rPr>
              <a:t>menor</a:t>
            </a:r>
            <a:r>
              <a:rPr lang="en-US" dirty="0">
                <a:latin typeface="Abadi Extra Light" panose="020B0204020104020204" pitchFamily="34" charset="0"/>
              </a:rPr>
              <a:t> </a:t>
            </a:r>
            <a:r>
              <a:rPr lang="en-US" dirty="0" err="1">
                <a:latin typeface="Abadi Extra Light" panose="020B0204020104020204" pitchFamily="34" charset="0"/>
              </a:rPr>
              <a:t>cursto</a:t>
            </a:r>
            <a:r>
              <a:rPr lang="en-US" dirty="0">
                <a:latin typeface="Abadi Extra Light" panose="020B0204020104020204" pitchFamily="34" charset="0"/>
              </a:rPr>
              <a:t> de </a:t>
            </a:r>
            <a:r>
              <a:rPr lang="en-US" dirty="0" err="1">
                <a:latin typeface="Abadi Extra Light" panose="020B0204020104020204" pitchFamily="34" charset="0"/>
              </a:rPr>
              <a:t>rodagem</a:t>
            </a:r>
            <a:endParaRPr lang="en-US" dirty="0">
              <a:latin typeface="Abadi Extra Light" panose="020B0204020104020204" pitchFamily="34" charset="0"/>
            </a:endParaRPr>
          </a:p>
          <a:p>
            <a:pPr marL="0">
              <a:buFont typeface="Arial" panose="020B0604020202020204" pitchFamily="34" charset="0"/>
              <a:buChar char="•"/>
            </a:pPr>
            <a:r>
              <a:rPr lang="en-US" dirty="0">
                <a:latin typeface="Abadi Extra Light" panose="020B0204020104020204" pitchFamily="34" charset="0"/>
              </a:rPr>
              <a:t>Uma das </a:t>
            </a:r>
            <a:r>
              <a:rPr lang="en-US" dirty="0" err="1">
                <a:latin typeface="Abadi Extra Light" panose="020B0204020104020204" pitchFamily="34" charset="0"/>
              </a:rPr>
              <a:t>soluções</a:t>
            </a:r>
            <a:r>
              <a:rPr lang="en-US" dirty="0">
                <a:latin typeface="Abadi Extra Light" panose="020B0204020104020204" pitchFamily="34" charset="0"/>
              </a:rPr>
              <a:t> </a:t>
            </a:r>
            <a:r>
              <a:rPr lang="en-US" dirty="0" err="1">
                <a:latin typeface="Abadi Extra Light" panose="020B0204020104020204" pitchFamily="34" charset="0"/>
              </a:rPr>
              <a:t>possíveis</a:t>
            </a:r>
            <a:r>
              <a:rPr lang="en-US" dirty="0">
                <a:latin typeface="Abadi Extra Light" panose="020B0204020104020204" pitchFamily="34" charset="0"/>
              </a:rPr>
              <a:t> para </a:t>
            </a:r>
            <a:r>
              <a:rPr lang="en-US" dirty="0" err="1">
                <a:latin typeface="Abadi Extra Light" panose="020B0204020104020204" pitchFamily="34" charset="0"/>
              </a:rPr>
              <a:t>amenizar</a:t>
            </a:r>
            <a:r>
              <a:rPr lang="en-US" dirty="0">
                <a:latin typeface="Abadi Extra Light" panose="020B0204020104020204" pitchFamily="34" charset="0"/>
              </a:rPr>
              <a:t> </a:t>
            </a:r>
            <a:r>
              <a:rPr lang="en-US" dirty="0" err="1">
                <a:latin typeface="Abadi Extra Light" panose="020B0204020104020204" pitchFamily="34" charset="0"/>
              </a:rPr>
              <a:t>problemas</a:t>
            </a:r>
            <a:r>
              <a:rPr lang="en-US" dirty="0">
                <a:latin typeface="Abadi Extra Light" panose="020B0204020104020204" pitchFamily="34" charset="0"/>
              </a:rPr>
              <a:t> de </a:t>
            </a:r>
            <a:r>
              <a:rPr lang="en-US" dirty="0" err="1">
                <a:latin typeface="Abadi Extra Light" panose="020B0204020104020204" pitchFamily="34" charset="0"/>
              </a:rPr>
              <a:t>congestionamentos</a:t>
            </a:r>
            <a:r>
              <a:rPr lang="en-US" dirty="0">
                <a:latin typeface="Abadi Extra Light" panose="020B0204020104020204" pitchFamily="34" charset="0"/>
              </a:rPr>
              <a:t> e </a:t>
            </a:r>
            <a:r>
              <a:rPr lang="en-US" dirty="0" err="1">
                <a:latin typeface="Abadi Extra Light" panose="020B0204020104020204" pitchFamily="34" charset="0"/>
              </a:rPr>
              <a:t>poluição</a:t>
            </a:r>
            <a:r>
              <a:rPr lang="en-US" dirty="0">
                <a:latin typeface="Abadi Extra Light" panose="020B0204020104020204" pitchFamily="34" charset="0"/>
              </a:rPr>
              <a:t> </a:t>
            </a:r>
            <a:r>
              <a:rPr lang="en-US" dirty="0" err="1">
                <a:latin typeface="Abadi Extra Light" panose="020B0204020104020204" pitchFamily="34" charset="0"/>
              </a:rPr>
              <a:t>em</a:t>
            </a:r>
            <a:r>
              <a:rPr lang="en-US" dirty="0">
                <a:latin typeface="Abadi Extra Light" panose="020B0204020104020204" pitchFamily="34" charset="0"/>
              </a:rPr>
              <a:t> </a:t>
            </a:r>
            <a:r>
              <a:rPr lang="en-US" dirty="0" err="1">
                <a:latin typeface="Abadi Extra Light" panose="020B0204020104020204" pitchFamily="34" charset="0"/>
              </a:rPr>
              <a:t>grandes</a:t>
            </a:r>
            <a:r>
              <a:rPr lang="en-US" dirty="0">
                <a:latin typeface="Abadi Extra Light" panose="020B0204020104020204" pitchFamily="34" charset="0"/>
              </a:rPr>
              <a:t> </a:t>
            </a:r>
            <a:r>
              <a:rPr lang="en-US" dirty="0" err="1">
                <a:latin typeface="Abadi Extra Light" panose="020B0204020104020204" pitchFamily="34" charset="0"/>
              </a:rPr>
              <a:t>centros</a:t>
            </a:r>
            <a:r>
              <a:rPr lang="en-US" dirty="0">
                <a:latin typeface="Abadi Extra Light" panose="020B0204020104020204" pitchFamily="34" charset="0"/>
              </a:rPr>
              <a:t> </a:t>
            </a:r>
            <a:r>
              <a:rPr lang="en-US" dirty="0" err="1">
                <a:latin typeface="Abadi Extra Light" panose="020B0204020104020204" pitchFamily="34" charset="0"/>
              </a:rPr>
              <a:t>urbanos</a:t>
            </a:r>
            <a:endParaRPr lang="en-US" dirty="0">
              <a:latin typeface="Abadi Extra Light" panose="020B0204020104020204" pitchFamily="34" charset="0"/>
            </a:endParaRPr>
          </a:p>
          <a:p>
            <a:pPr marL="0">
              <a:buFont typeface="Arial" panose="020B0604020202020204" pitchFamily="34" charset="0"/>
              <a:buChar char="•"/>
            </a:pPr>
            <a:r>
              <a:rPr lang="en-US" dirty="0" err="1">
                <a:latin typeface="Abadi Extra Light" panose="020B0204020104020204" pitchFamily="34" charset="0"/>
              </a:rPr>
              <a:t>Proposição</a:t>
            </a:r>
            <a:r>
              <a:rPr lang="en-US" dirty="0">
                <a:latin typeface="Abadi Extra Light" panose="020B0204020104020204" pitchFamily="34" charset="0"/>
              </a:rPr>
              <a:t> de </a:t>
            </a:r>
            <a:r>
              <a:rPr lang="en-US" dirty="0" err="1">
                <a:latin typeface="Abadi Extra Light" panose="020B0204020104020204" pitchFamily="34" charset="0"/>
              </a:rPr>
              <a:t>uma</a:t>
            </a:r>
            <a:r>
              <a:rPr lang="en-US" dirty="0">
                <a:latin typeface="Abadi Extra Light" panose="020B0204020104020204" pitchFamily="34" charset="0"/>
              </a:rPr>
              <a:t> nova </a:t>
            </a:r>
            <a:r>
              <a:rPr lang="en-US" dirty="0" err="1">
                <a:latin typeface="Abadi Extra Light" panose="020B0204020104020204" pitchFamily="34" charset="0"/>
              </a:rPr>
              <a:t>perspectiva</a:t>
            </a:r>
            <a:r>
              <a:rPr lang="en-US" dirty="0">
                <a:latin typeface="Abadi Extra Light" panose="020B0204020104020204" pitchFamily="34" charset="0"/>
              </a:rPr>
              <a:t> de </a:t>
            </a:r>
            <a:r>
              <a:rPr lang="en-US" dirty="0" err="1">
                <a:latin typeface="Abadi Extra Light" panose="020B0204020104020204" pitchFamily="34" charset="0"/>
              </a:rPr>
              <a:t>logística</a:t>
            </a:r>
            <a:r>
              <a:rPr lang="en-US" dirty="0">
                <a:latin typeface="Abadi Extra Light" panose="020B0204020104020204" pitchFamily="34" charset="0"/>
              </a:rPr>
              <a:t> </a:t>
            </a:r>
            <a:r>
              <a:rPr lang="en-US" dirty="0" err="1">
                <a:latin typeface="Abadi Extra Light" panose="020B0204020104020204" pitchFamily="34" charset="0"/>
              </a:rPr>
              <a:t>urbana</a:t>
            </a:r>
            <a:r>
              <a:rPr lang="en-US" dirty="0">
                <a:latin typeface="Abadi Extra Light" panose="020B0204020104020204" pitchFamily="34" charset="0"/>
              </a:rPr>
              <a:t> no </a:t>
            </a:r>
            <a:r>
              <a:rPr lang="en-US" dirty="0" err="1">
                <a:latin typeface="Abadi Extra Light" panose="020B0204020104020204" pitchFamily="34" charset="0"/>
              </a:rPr>
              <a:t>transposte</a:t>
            </a:r>
            <a:r>
              <a:rPr lang="en-US" dirty="0">
                <a:latin typeface="Abadi Extra Light" panose="020B0204020104020204" pitchFamily="34" charset="0"/>
              </a:rPr>
              <a:t> de </a:t>
            </a:r>
            <a:r>
              <a:rPr lang="en-US" dirty="0" err="1">
                <a:latin typeface="Abadi Extra Light" panose="020B0204020104020204" pitchFamily="34" charset="0"/>
              </a:rPr>
              <a:t>pessoas</a:t>
            </a:r>
            <a:r>
              <a:rPr lang="en-US" dirty="0">
                <a:latin typeface="Abadi Extra Light" panose="020B0204020104020204" pitchFamily="34" charset="0"/>
              </a:rPr>
              <a:t> e cargas</a:t>
            </a:r>
            <a:endParaRPr lang="pt-BR" dirty="0">
              <a:latin typeface="Abadi Extra Light" panose="020B0204020104020204" pitchFamily="34" charset="0"/>
            </a:endParaRPr>
          </a:p>
          <a:p>
            <a:pPr marL="0"/>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115</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2839824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latin typeface="Abadi Extra Light" panose="020B0204020104020204" pitchFamily="34" charset="0"/>
              </a:rPr>
              <a:t>LEVES: CARROS E PICKUPS</a:t>
            </a:r>
          </a:p>
          <a:p>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Escala de autonomia varia (entre 200 km a mais de 500 km, por exemplo)</a:t>
            </a:r>
          </a:p>
          <a:p>
            <a:pPr>
              <a:buFont typeface="Arial" panose="020B0604020202020204" pitchFamily="34" charset="0"/>
              <a:buChar char="•"/>
            </a:pPr>
            <a:r>
              <a:rPr lang="pt-BR" dirty="0">
                <a:latin typeface="Abadi Extra Light" panose="020B0204020104020204" pitchFamily="34" charset="0"/>
              </a:rPr>
              <a:t>Maior volume de vendas de </a:t>
            </a:r>
            <a:r>
              <a:rPr lang="pt-BR" dirty="0" err="1">
                <a:latin typeface="Abadi Extra Light" panose="020B0204020104020204" pitchFamily="34" charset="0"/>
              </a:rPr>
              <a:t>VEs</a:t>
            </a:r>
            <a:r>
              <a:rPr lang="pt-BR" dirty="0">
                <a:latin typeface="Abadi Extra Light" panose="020B0204020104020204" pitchFamily="34" charset="0"/>
              </a:rPr>
              <a:t> se posiciona nesta </a:t>
            </a:r>
            <a:r>
              <a:rPr lang="pt-BR" dirty="0" err="1">
                <a:latin typeface="Abadi Extra Light" panose="020B0204020104020204" pitchFamily="34" charset="0"/>
              </a:rPr>
              <a:t>cateroria</a:t>
            </a:r>
            <a:endParaRPr lang="pt-BR"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Amplo leque de arranjos de sistemas de propulsão: elétricos a bateria, híbridos </a:t>
            </a:r>
            <a:r>
              <a:rPr lang="pt-BR" dirty="0" err="1">
                <a:latin typeface="Abadi Extra Light" panose="020B0204020104020204" pitchFamily="34" charset="0"/>
              </a:rPr>
              <a:t>pulg-in</a:t>
            </a:r>
            <a:r>
              <a:rPr lang="pt-BR" dirty="0">
                <a:latin typeface="Abadi Extra Light" panose="020B0204020104020204" pitchFamily="34" charset="0"/>
              </a:rPr>
              <a:t> e híbridos, além dos veículos a células a combustível</a:t>
            </a:r>
          </a:p>
          <a:p>
            <a:endParaRPr lang="en-US" dirty="0">
              <a:latin typeface="Abadi Extra Light" panose="020B0204020104020204" pitchFamily="34" charset="0"/>
            </a:endParaRPr>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116</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3294613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dirty="0">
                <a:latin typeface="Abadi Extra Light" panose="020B0204020104020204" pitchFamily="34" charset="0"/>
              </a:rPr>
              <a:t>PESADOS: ÔNIBUS ELÉTRICOS</a:t>
            </a:r>
          </a:p>
          <a:p>
            <a:endParaRPr lang="en-US" b="1" dirty="0">
              <a:latin typeface="Abadi Extra Light" panose="020B0204020104020204" pitchFamily="34" charset="0"/>
            </a:endParaRPr>
          </a:p>
          <a:p>
            <a:pPr>
              <a:buFont typeface="Arial" panose="020B0604020202020204" pitchFamily="34" charset="0"/>
              <a:buChar char="•"/>
            </a:pPr>
            <a:r>
              <a:rPr lang="pt-BR" dirty="0">
                <a:latin typeface="Abadi Extra Light" panose="020B0204020104020204" pitchFamily="34" charset="0"/>
              </a:rPr>
              <a:t>Veículo rodoviário</a:t>
            </a:r>
          </a:p>
          <a:p>
            <a:pPr>
              <a:buFont typeface="Arial" panose="020B0604020202020204" pitchFamily="34" charset="0"/>
              <a:buChar char="•"/>
            </a:pPr>
            <a:r>
              <a:rPr lang="pt-BR" dirty="0">
                <a:latin typeface="Abadi Extra Light" panose="020B0204020104020204" pitchFamily="34" charset="0"/>
              </a:rPr>
              <a:t>Objetivo: usado para transporte coletivo (urbano, interurbano, intermunicipal, interestadual, </a:t>
            </a:r>
            <a:r>
              <a:rPr lang="pt-BR" dirty="0" err="1">
                <a:latin typeface="Abadi Extra Light" panose="020B0204020104020204" pitchFamily="34" charset="0"/>
              </a:rPr>
              <a:t>etc</a:t>
            </a:r>
            <a:r>
              <a:rPr lang="pt-BR" dirty="0">
                <a:latin typeface="Abadi Extra Light" panose="020B0204020104020204" pitchFamily="34" charset="0"/>
              </a:rPr>
              <a:t>) de passageiros, com rota prefixada</a:t>
            </a:r>
          </a:p>
          <a:p>
            <a:pPr>
              <a:buFont typeface="Arial" panose="020B0604020202020204" pitchFamily="34" charset="0"/>
              <a:buChar char="•"/>
            </a:pPr>
            <a:r>
              <a:rPr lang="pt-BR" dirty="0">
                <a:latin typeface="Abadi Extra Light" panose="020B0204020104020204" pitchFamily="34" charset="0"/>
              </a:rPr>
              <a:t>Amplo leque de arranjos de sistema de propulsão: elétricos a bateria, híbridos plug-in e híbridos, trólebus, além dos veículos a células a combustível)</a:t>
            </a:r>
          </a:p>
          <a:p>
            <a:pPr>
              <a:buFont typeface="Arial" panose="020B0604020202020204" pitchFamily="34" charset="0"/>
              <a:buChar char="•"/>
            </a:pPr>
            <a:r>
              <a:rPr lang="pt-BR" dirty="0" err="1">
                <a:latin typeface="Abadi Extra Light" panose="020B0204020104020204" pitchFamily="34" charset="0"/>
              </a:rPr>
              <a:t>Pickups</a:t>
            </a:r>
            <a:r>
              <a:rPr lang="pt-BR" dirty="0">
                <a:latin typeface="Abadi Extra Light" panose="020B0204020104020204" pitchFamily="34" charset="0"/>
              </a:rPr>
              <a:t>: transporte de pequenas cargas também é possível</a:t>
            </a:r>
          </a:p>
          <a:p>
            <a:pPr>
              <a:buFont typeface="Arial" panose="020B0604020202020204" pitchFamily="34" charset="0"/>
              <a:buChar char="•"/>
            </a:pPr>
            <a:r>
              <a:rPr lang="pt-BR" dirty="0">
                <a:latin typeface="Abadi Extra Light" panose="020B0204020104020204" pitchFamily="34" charset="0"/>
              </a:rPr>
              <a:t>Escala de autonomia varia (entre 200 km a mais de 500 km, por exemplo)</a:t>
            </a:r>
          </a:p>
          <a:p>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117</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6759377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dirty="0">
                <a:latin typeface="Abadi Extra Light" panose="020B0204020104020204" pitchFamily="34" charset="0"/>
              </a:rPr>
              <a:t>PESADOS: COMERCIAIS ELÉTRICOS</a:t>
            </a:r>
          </a:p>
          <a:p>
            <a:endParaRPr lang="en-US" b="1" dirty="0">
              <a:latin typeface="Abadi Extra Light" panose="020B0204020104020204" pitchFamily="34" charset="0"/>
            </a:endParaRPr>
          </a:p>
          <a:p>
            <a:pPr marL="285750" indent="-285750">
              <a:lnSpc>
                <a:spcPct val="150000"/>
              </a:lnSpc>
              <a:buFont typeface="Arial" panose="020B0604020202020204" pitchFamily="34" charset="0"/>
              <a:buChar char="•"/>
            </a:pPr>
            <a:r>
              <a:rPr lang="pt-BR" sz="1800" dirty="0">
                <a:latin typeface="Abadi Extra Light" panose="020B0204020104020204" pitchFamily="34" charset="0"/>
              </a:rPr>
              <a:t>Veículo rodoviário</a:t>
            </a:r>
            <a:r>
              <a:rPr lang="pt-BR" sz="1800" dirty="0">
                <a:solidFill>
                  <a:srgbClr val="222222"/>
                </a:solidFill>
                <a:latin typeface="Abadi Extra Light" panose="020B0204020104020204" pitchFamily="34" charset="0"/>
              </a:rPr>
              <a:t>.</a:t>
            </a:r>
            <a:endParaRPr lang="pt-BR" sz="1800" dirty="0">
              <a:latin typeface="Abadi Extra Light" panose="020B0204020104020204" pitchFamily="34" charset="0"/>
            </a:endParaRPr>
          </a:p>
          <a:p>
            <a:pPr marL="285750" indent="-285750">
              <a:lnSpc>
                <a:spcPct val="150000"/>
              </a:lnSpc>
              <a:buFont typeface="Arial" panose="020B0604020202020204" pitchFamily="34" charset="0"/>
              <a:buChar char="•"/>
            </a:pPr>
            <a:r>
              <a:rPr lang="pt-BR" sz="1800" dirty="0">
                <a:latin typeface="Abadi Extra Light" panose="020B0204020104020204" pitchFamily="34" charset="0"/>
              </a:rPr>
              <a:t>Objetivo: usado para T</a:t>
            </a:r>
            <a:r>
              <a:rPr lang="pt-BR" sz="1800" dirty="0">
                <a:solidFill>
                  <a:srgbClr val="222222"/>
                </a:solidFill>
                <a:latin typeface="Abadi Extra Light" panose="020B0204020104020204" pitchFamily="34" charset="0"/>
              </a:rPr>
              <a:t>ransporte de carga coletivo (urbano, interurbano, intermunicipal, interestadual etc.) de passageiros, com rota prefixada</a:t>
            </a:r>
            <a:endParaRPr lang="pt-BR" sz="1800" dirty="0">
              <a:latin typeface="Abadi Extra Light" panose="020B0204020104020204" pitchFamily="34" charset="0"/>
            </a:endParaRPr>
          </a:p>
          <a:p>
            <a:pPr marL="285750" lvl="3" indent="-285750">
              <a:lnSpc>
                <a:spcPct val="150000"/>
              </a:lnSpc>
              <a:buFont typeface="Arial" panose="020B0604020202020204" pitchFamily="34" charset="0"/>
              <a:buChar char="•"/>
            </a:pPr>
            <a:r>
              <a:rPr lang="pt-BR" sz="1800" dirty="0">
                <a:latin typeface="Abadi Extra Light" panose="020B0204020104020204" pitchFamily="34" charset="0"/>
              </a:rPr>
              <a:t>Amplo leque de arranjos de sistemas de propulsão: (elétricos a bateria, híbridos plug-in e híbridos, trólebus além dos veículos a células a combustíveis)</a:t>
            </a:r>
          </a:p>
          <a:p>
            <a:pPr marL="285750" lvl="3" indent="-285750">
              <a:lnSpc>
                <a:spcPct val="150000"/>
              </a:lnSpc>
              <a:buFont typeface="Arial" panose="020B0604020202020204" pitchFamily="34" charset="0"/>
              <a:buChar char="•"/>
            </a:pPr>
            <a:r>
              <a:rPr lang="pt-BR" sz="1800" dirty="0" err="1">
                <a:latin typeface="Abadi Extra Light" panose="020B0204020104020204" pitchFamily="34" charset="0"/>
              </a:rPr>
              <a:t>Pickups</a:t>
            </a:r>
            <a:r>
              <a:rPr lang="pt-BR" sz="1800" dirty="0">
                <a:latin typeface="Abadi Extra Light" panose="020B0204020104020204" pitchFamily="34" charset="0"/>
              </a:rPr>
              <a:t>: transporte de pequenas cargas também é possível</a:t>
            </a:r>
          </a:p>
          <a:p>
            <a:pPr marL="285750" indent="-285750">
              <a:lnSpc>
                <a:spcPct val="150000"/>
              </a:lnSpc>
              <a:buFont typeface="Arial" panose="020B0604020202020204" pitchFamily="34" charset="0"/>
              <a:buChar char="•"/>
            </a:pPr>
            <a:r>
              <a:rPr lang="pt-BR" sz="1800" dirty="0">
                <a:latin typeface="Abadi Extra Light" panose="020B0204020104020204" pitchFamily="34" charset="0"/>
              </a:rPr>
              <a:t>Escala de autonomia varia (entre 200km a mais de 500km por exemplo)</a:t>
            </a:r>
          </a:p>
          <a:p>
            <a:pPr marL="285750" indent="-285750">
              <a:lnSpc>
                <a:spcPct val="150000"/>
              </a:lnSpc>
              <a:buFont typeface="Arial" panose="020B0604020202020204" pitchFamily="34" charset="0"/>
              <a:buChar char="•"/>
            </a:pPr>
            <a:r>
              <a:rPr lang="pt-BR" sz="1800" dirty="0">
                <a:latin typeface="Abadi Extra Light" panose="020B0204020104020204" pitchFamily="34" charset="0"/>
              </a:rPr>
              <a:t>Maior volume de vendas de </a:t>
            </a:r>
            <a:r>
              <a:rPr lang="pt-BR" sz="1800" dirty="0" err="1">
                <a:latin typeface="Abadi Extra Light" panose="020B0204020104020204" pitchFamily="34" charset="0"/>
              </a:rPr>
              <a:t>VEs</a:t>
            </a:r>
            <a:r>
              <a:rPr lang="pt-BR" sz="1800" dirty="0">
                <a:latin typeface="Abadi Extra Light" panose="020B0204020104020204" pitchFamily="34" charset="0"/>
              </a:rPr>
              <a:t> se posiciona nesta categoria </a:t>
            </a:r>
          </a:p>
          <a:p>
            <a:endParaRPr lang="en-US" dirty="0">
              <a:latin typeface="Abadi Extra Light" panose="020B0204020104020204" pitchFamily="34" charset="0"/>
            </a:endParaRPr>
          </a:p>
          <a:p>
            <a:endParaRPr lang="pt-BR" b="1" dirty="0">
              <a:latin typeface="Abadi Extra Light" panose="020B0204020104020204" pitchFamily="34" charset="0"/>
            </a:endParaRPr>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ea typeface="Calibri"/>
                <a:cs typeface="Calibri"/>
                <a:sym typeface="Calibri"/>
              </a:rPr>
              <a:t>118</a:t>
            </a:fld>
            <a:endParaRPr lang="pt-BR" sz="12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529900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bg1"/>
        </a:solidFill>
        <a:effectLst/>
      </p:bgPr>
    </p:bg>
    <p:spTree>
      <p:nvGrpSpPr>
        <p:cNvPr id="1" name="Shape 13"/>
        <p:cNvGrpSpPr/>
        <p:nvPr/>
      </p:nvGrpSpPr>
      <p:grpSpPr>
        <a:xfrm>
          <a:off x="0" y="0"/>
          <a:ext cx="0" cy="0"/>
          <a:chOff x="0" y="0"/>
          <a:chExt cx="0" cy="0"/>
        </a:xfrm>
      </p:grpSpPr>
      <p:pic>
        <p:nvPicPr>
          <p:cNvPr id="10" name="Gráfico 9">
            <a:extLst>
              <a:ext uri="{FF2B5EF4-FFF2-40B4-BE49-F238E27FC236}">
                <a16:creationId xmlns:a16="http://schemas.microsoft.com/office/drawing/2014/main" id="{D65B638D-060E-4581-A17C-2B05737821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5" name="Google Shape;30;ga08a3145cf_0_14">
            <a:extLst>
              <a:ext uri="{FF2B5EF4-FFF2-40B4-BE49-F238E27FC236}">
                <a16:creationId xmlns:a16="http://schemas.microsoft.com/office/drawing/2014/main" id="{B991A8A2-2623-426A-8A31-A23DC9E9FCBC}"/>
              </a:ext>
            </a:extLst>
          </p:cNvPr>
          <p:cNvSpPr txBox="1">
            <a:spLocks/>
          </p:cNvSpPr>
          <p:nvPr userDrawn="1"/>
        </p:nvSpPr>
        <p:spPr>
          <a:xfrm>
            <a:off x="2882112" y="1752117"/>
            <a:ext cx="6427776" cy="129345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4000" b="0" i="0" u="none" strike="noStrike" cap="none">
                <a:solidFill>
                  <a:schemeClr val="accent6"/>
                </a:solidFill>
                <a:latin typeface="Abadi" panose="020B0604020104020204" pitchFamily="34"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pPr algn="ctr"/>
            <a:r>
              <a:rPr lang="pt-BR" sz="4400" b="1" i="1" dirty="0">
                <a:solidFill>
                  <a:srgbClr val="4EBABB"/>
                </a:solidFill>
                <a:latin typeface="HK Grotesk" panose="00000500000000000000" pitchFamily="50" charset="0"/>
              </a:rPr>
              <a:t>Panorama da Mobilidade Elétrica:</a:t>
            </a:r>
          </a:p>
        </p:txBody>
      </p:sp>
      <p:sp>
        <p:nvSpPr>
          <p:cNvPr id="16" name="CaixaDeTexto 15">
            <a:extLst>
              <a:ext uri="{FF2B5EF4-FFF2-40B4-BE49-F238E27FC236}">
                <a16:creationId xmlns:a16="http://schemas.microsoft.com/office/drawing/2014/main" id="{BD223FA9-D742-40FD-8829-574C615C3BBF}"/>
              </a:ext>
            </a:extLst>
          </p:cNvPr>
          <p:cNvSpPr txBox="1"/>
          <p:nvPr userDrawn="1"/>
        </p:nvSpPr>
        <p:spPr>
          <a:xfrm>
            <a:off x="3027433" y="3154173"/>
            <a:ext cx="6135786" cy="707886"/>
          </a:xfrm>
          <a:prstGeom prst="rect">
            <a:avLst/>
          </a:prstGeom>
          <a:noFill/>
        </p:spPr>
        <p:txBody>
          <a:bodyPr wrap="square">
            <a:spAutoFit/>
          </a:bodyPr>
          <a:lstStyle/>
          <a:p>
            <a:pPr algn="ctr"/>
            <a:r>
              <a:rPr lang="pt-BR" sz="2000" i="0" dirty="0">
                <a:solidFill>
                  <a:schemeClr val="bg1"/>
                </a:solidFill>
                <a:latin typeface="HK Grotesk" panose="00000500000000000000" pitchFamily="50" charset="0"/>
              </a:rPr>
              <a:t>Veículos Elétricos, Infraestruturas de Recarga e Integração com a Rede Elétrica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29" name="Gráfico 28">
            <a:extLst>
              <a:ext uri="{FF2B5EF4-FFF2-40B4-BE49-F238E27FC236}">
                <a16:creationId xmlns:a16="http://schemas.microsoft.com/office/drawing/2014/main" id="{5F507D8B-1C81-413D-ACAD-E2C05B14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30" name="Retângulo: Cantos Arredondados 29">
            <a:extLst>
              <a:ext uri="{FF2B5EF4-FFF2-40B4-BE49-F238E27FC236}">
                <a16:creationId xmlns:a16="http://schemas.microsoft.com/office/drawing/2014/main" id="{05F1A398-C57A-4204-B73F-5A920AFBB423}"/>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Cantos Arredondados 30">
            <a:extLst>
              <a:ext uri="{FF2B5EF4-FFF2-40B4-BE49-F238E27FC236}">
                <a16:creationId xmlns:a16="http://schemas.microsoft.com/office/drawing/2014/main" id="{06CB9531-178A-4947-89B1-95437DF41CEF}"/>
              </a:ext>
            </a:extLst>
          </p:cNvPr>
          <p:cNvSpPr/>
          <p:nvPr userDrawn="1"/>
        </p:nvSpPr>
        <p:spPr>
          <a:xfrm>
            <a:off x="1469984" y="2387600"/>
            <a:ext cx="5205136" cy="548640"/>
          </a:xfrm>
          <a:prstGeom prst="roundRect">
            <a:avLst/>
          </a:prstGeom>
          <a:solidFill>
            <a:srgbClr val="F9B734"/>
          </a:solid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Cantos Arredondados 31">
            <a:extLst>
              <a:ext uri="{FF2B5EF4-FFF2-40B4-BE49-F238E27FC236}">
                <a16:creationId xmlns:a16="http://schemas.microsoft.com/office/drawing/2014/main" id="{19B138A2-F2B5-4422-BDCF-71F7112A344B}"/>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ângulo: Cantos Arredondados 32">
            <a:extLst>
              <a:ext uri="{FF2B5EF4-FFF2-40B4-BE49-F238E27FC236}">
                <a16:creationId xmlns:a16="http://schemas.microsoft.com/office/drawing/2014/main" id="{8F93F1CE-C07D-4083-BC8F-1484CA8A3941}"/>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ângulo: Cantos Arredondados 33">
            <a:extLst>
              <a:ext uri="{FF2B5EF4-FFF2-40B4-BE49-F238E27FC236}">
                <a16:creationId xmlns:a16="http://schemas.microsoft.com/office/drawing/2014/main" id="{91317683-9996-4D96-96CF-AD29A5FEA73D}"/>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ângulo: Cantos Arredondados 34">
            <a:extLst>
              <a:ext uri="{FF2B5EF4-FFF2-40B4-BE49-F238E27FC236}">
                <a16:creationId xmlns:a16="http://schemas.microsoft.com/office/drawing/2014/main" id="{55E79DE6-CEB5-4425-83F2-9FEC76180507}"/>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ixaDeTexto 35">
            <a:extLst>
              <a:ext uri="{FF2B5EF4-FFF2-40B4-BE49-F238E27FC236}">
                <a16:creationId xmlns:a16="http://schemas.microsoft.com/office/drawing/2014/main" id="{AEC62F94-724D-4CDD-BCEA-F3B36B9BB552}"/>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37" name="CaixaDeTexto 36">
            <a:extLst>
              <a:ext uri="{FF2B5EF4-FFF2-40B4-BE49-F238E27FC236}">
                <a16:creationId xmlns:a16="http://schemas.microsoft.com/office/drawing/2014/main" id="{9078C0FB-6085-450C-B4C9-98DAF3B157DF}"/>
              </a:ext>
            </a:extLst>
          </p:cNvPr>
          <p:cNvSpPr txBox="1"/>
          <p:nvPr userDrawn="1"/>
        </p:nvSpPr>
        <p:spPr>
          <a:xfrm>
            <a:off x="1469984" y="2492643"/>
            <a:ext cx="5405378" cy="338554"/>
          </a:xfrm>
          <a:prstGeom prst="rect">
            <a:avLst/>
          </a:prstGeom>
          <a:noFill/>
        </p:spPr>
        <p:txBody>
          <a:bodyPr wrap="square" rtlCol="0" anchor="ctr">
            <a:spAutoFit/>
          </a:bodyPr>
          <a:lstStyle/>
          <a:p>
            <a:r>
              <a:rPr lang="pt-BR" sz="1600" b="0" i="0" dirty="0">
                <a:solidFill>
                  <a:schemeClr val="bg1"/>
                </a:solidFill>
                <a:latin typeface="HK Grotesk" panose="00000500000000000000" pitchFamily="50" charset="0"/>
              </a:rPr>
              <a:t>SISTEMA ELÉTRICO ATUAL E FUTURO</a:t>
            </a:r>
            <a:endParaRPr lang="en-US" sz="1600" b="0" i="0" dirty="0">
              <a:solidFill>
                <a:schemeClr val="bg1"/>
              </a:solidFill>
              <a:latin typeface="HK Grotesk" panose="00000500000000000000" pitchFamily="50" charset="0"/>
            </a:endParaRPr>
          </a:p>
        </p:txBody>
      </p:sp>
      <p:sp>
        <p:nvSpPr>
          <p:cNvPr id="38" name="CaixaDeTexto 37">
            <a:extLst>
              <a:ext uri="{FF2B5EF4-FFF2-40B4-BE49-F238E27FC236}">
                <a16:creationId xmlns:a16="http://schemas.microsoft.com/office/drawing/2014/main" id="{D9741F31-9C2E-47CE-BDFA-3E191E1E531C}"/>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39" name="CaixaDeTexto 38">
            <a:extLst>
              <a:ext uri="{FF2B5EF4-FFF2-40B4-BE49-F238E27FC236}">
                <a16:creationId xmlns:a16="http://schemas.microsoft.com/office/drawing/2014/main" id="{C07B7047-E111-44DE-9F9C-4D783BD94AE0}"/>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40" name="CaixaDeTexto 39">
            <a:extLst>
              <a:ext uri="{FF2B5EF4-FFF2-40B4-BE49-F238E27FC236}">
                <a16:creationId xmlns:a16="http://schemas.microsoft.com/office/drawing/2014/main" id="{19B39D9E-7680-4A06-9203-CAD010C7A37C}"/>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41" name="CaixaDeTexto 40">
            <a:extLst>
              <a:ext uri="{FF2B5EF4-FFF2-40B4-BE49-F238E27FC236}">
                <a16:creationId xmlns:a16="http://schemas.microsoft.com/office/drawing/2014/main" id="{A6DB6656-0C8D-4D4C-8D69-FBF5BE9B1D32}"/>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42" name="Elipse 41">
            <a:extLst>
              <a:ext uri="{FF2B5EF4-FFF2-40B4-BE49-F238E27FC236}">
                <a16:creationId xmlns:a16="http://schemas.microsoft.com/office/drawing/2014/main" id="{85E58834-0827-4604-AD3E-DCC9E11E4E42}"/>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43" name="Elipse 42">
            <a:extLst>
              <a:ext uri="{FF2B5EF4-FFF2-40B4-BE49-F238E27FC236}">
                <a16:creationId xmlns:a16="http://schemas.microsoft.com/office/drawing/2014/main" id="{3FC5B197-FC9F-41BE-A4CD-3429EF167D7A}"/>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45" name="Elipse 44">
            <a:extLst>
              <a:ext uri="{FF2B5EF4-FFF2-40B4-BE49-F238E27FC236}">
                <a16:creationId xmlns:a16="http://schemas.microsoft.com/office/drawing/2014/main" id="{24E7ED1C-811C-488A-8A01-940E742BC489}"/>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46" name="Elipse 45">
            <a:extLst>
              <a:ext uri="{FF2B5EF4-FFF2-40B4-BE49-F238E27FC236}">
                <a16:creationId xmlns:a16="http://schemas.microsoft.com/office/drawing/2014/main" id="{80E79CEB-6762-42AF-BED0-1D1E327EB4B7}"/>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47" name="Elipse 46">
            <a:extLst>
              <a:ext uri="{FF2B5EF4-FFF2-40B4-BE49-F238E27FC236}">
                <a16:creationId xmlns:a16="http://schemas.microsoft.com/office/drawing/2014/main" id="{F4BD594F-07B1-421E-A870-047590B3B142}"/>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51" name="Elipse 50">
            <a:extLst>
              <a:ext uri="{FF2B5EF4-FFF2-40B4-BE49-F238E27FC236}">
                <a16:creationId xmlns:a16="http://schemas.microsoft.com/office/drawing/2014/main" id="{E1A5C32B-10A2-42ED-AE97-5BCE3FD2DF2C}"/>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53" name="Google Shape;30;ga08a3145cf_0_14">
            <a:extLst>
              <a:ext uri="{FF2B5EF4-FFF2-40B4-BE49-F238E27FC236}">
                <a16:creationId xmlns:a16="http://schemas.microsoft.com/office/drawing/2014/main" id="{7FC4C65C-FC93-4C3E-A8A4-0FC225D7E811}"/>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55" name="Conector reto 54">
            <a:extLst>
              <a:ext uri="{FF2B5EF4-FFF2-40B4-BE49-F238E27FC236}">
                <a16:creationId xmlns:a16="http://schemas.microsoft.com/office/drawing/2014/main" id="{B5333FD4-CA48-4E44-9792-BF8D3109542D}"/>
              </a:ext>
            </a:extLst>
          </p:cNvPr>
          <p:cNvCxnSpPr>
            <a:cxnSpLocks/>
            <a:stCxn id="57"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57" name="Elipse 56">
            <a:extLst>
              <a:ext uri="{FF2B5EF4-FFF2-40B4-BE49-F238E27FC236}">
                <a16:creationId xmlns:a16="http://schemas.microsoft.com/office/drawing/2014/main" id="{E247DF46-F65A-4EAD-987F-EDB0A86AD423}"/>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6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F09F3F"/>
        </a:solidFill>
        <a:effectLst/>
      </p:bgPr>
    </p:bg>
    <p:spTree>
      <p:nvGrpSpPr>
        <p:cNvPr id="1" name="Shape 23"/>
        <p:cNvGrpSpPr/>
        <p:nvPr/>
      </p:nvGrpSpPr>
      <p:grpSpPr>
        <a:xfrm>
          <a:off x="0" y="0"/>
          <a:ext cx="0" cy="0"/>
          <a:chOff x="0" y="0"/>
          <a:chExt cx="0" cy="0"/>
        </a:xfrm>
      </p:grpSpPr>
      <p:pic>
        <p:nvPicPr>
          <p:cNvPr id="8" name="Gráfico 7">
            <a:extLst>
              <a:ext uri="{FF2B5EF4-FFF2-40B4-BE49-F238E27FC236}">
                <a16:creationId xmlns:a16="http://schemas.microsoft.com/office/drawing/2014/main" id="{F2557553-172A-4A4B-8049-B383DF0392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8736BBED-A9CD-4B16-BDD9-092D58BAF2FB}"/>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1) SISTEMA ELÉTRICO ATUAL E FUTURO </a:t>
            </a:r>
          </a:p>
        </p:txBody>
      </p:sp>
      <p:sp>
        <p:nvSpPr>
          <p:cNvPr id="15" name="Retângulo: Cantos Arredondados 14">
            <a:extLst>
              <a:ext uri="{FF2B5EF4-FFF2-40B4-BE49-F238E27FC236}">
                <a16:creationId xmlns:a16="http://schemas.microsoft.com/office/drawing/2014/main" id="{5A4C5228-787A-4592-9193-090B42C78400}"/>
              </a:ext>
            </a:extLst>
          </p:cNvPr>
          <p:cNvSpPr/>
          <p:nvPr userDrawn="1"/>
        </p:nvSpPr>
        <p:spPr>
          <a:xfrm>
            <a:off x="965498" y="240099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1.1 HISTÓRICO DO SETOR ELÉTRICO</a:t>
            </a:r>
          </a:p>
        </p:txBody>
      </p:sp>
      <p:sp>
        <p:nvSpPr>
          <p:cNvPr id="16" name="Retângulo: Cantos Arredondados 15">
            <a:extLst>
              <a:ext uri="{FF2B5EF4-FFF2-40B4-BE49-F238E27FC236}">
                <a16:creationId xmlns:a16="http://schemas.microsoft.com/office/drawing/2014/main" id="{A875E3CE-871F-483A-A778-8A97978BB84A}"/>
              </a:ext>
            </a:extLst>
          </p:cNvPr>
          <p:cNvSpPr/>
          <p:nvPr userDrawn="1"/>
        </p:nvSpPr>
        <p:spPr>
          <a:xfrm>
            <a:off x="965499" y="329037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1.2 CONCEITOS E DEFINIÇÕES TECNOLÓGICAS</a:t>
            </a:r>
          </a:p>
        </p:txBody>
      </p:sp>
      <p:sp>
        <p:nvSpPr>
          <p:cNvPr id="17" name="Retângulo: Cantos Arredondados 16">
            <a:extLst>
              <a:ext uri="{FF2B5EF4-FFF2-40B4-BE49-F238E27FC236}">
                <a16:creationId xmlns:a16="http://schemas.microsoft.com/office/drawing/2014/main" id="{E27F164D-8C8F-4A26-A0BC-6E274832BDC8}"/>
              </a:ext>
            </a:extLst>
          </p:cNvPr>
          <p:cNvSpPr/>
          <p:nvPr userDrawn="1"/>
        </p:nvSpPr>
        <p:spPr>
          <a:xfrm>
            <a:off x="965498" y="417975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1.3 O SETOR ELÉTRICO BRASILEIRO</a:t>
            </a:r>
          </a:p>
        </p:txBody>
      </p:sp>
      <p:sp>
        <p:nvSpPr>
          <p:cNvPr id="18" name="Retângulo: Cantos Arredondados 17">
            <a:extLst>
              <a:ext uri="{FF2B5EF4-FFF2-40B4-BE49-F238E27FC236}">
                <a16:creationId xmlns:a16="http://schemas.microsoft.com/office/drawing/2014/main" id="{7527E3DE-01DA-44EE-8A9C-89DBC64613C1}"/>
              </a:ext>
            </a:extLst>
          </p:cNvPr>
          <p:cNvSpPr/>
          <p:nvPr userDrawn="1"/>
        </p:nvSpPr>
        <p:spPr>
          <a:xfrm>
            <a:off x="965498" y="506913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1.4 PERSPECTIVA E TENDÊNCIAS FUTURAS</a:t>
            </a:r>
          </a:p>
        </p:txBody>
      </p:sp>
    </p:spTree>
    <p:extLst>
      <p:ext uri="{BB962C8B-B14F-4D97-AF65-F5344CB8AC3E}">
        <p14:creationId xmlns:p14="http://schemas.microsoft.com/office/powerpoint/2010/main" val="339426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F09F3F"/>
        </a:solidFill>
        <a:effectLst/>
      </p:bgPr>
    </p:bg>
    <p:spTree>
      <p:nvGrpSpPr>
        <p:cNvPr id="1" name="Shape 23"/>
        <p:cNvGrpSpPr/>
        <p:nvPr/>
      </p:nvGrpSpPr>
      <p:grpSpPr>
        <a:xfrm>
          <a:off x="0" y="0"/>
          <a:ext cx="0" cy="0"/>
          <a:chOff x="0" y="0"/>
          <a:chExt cx="0" cy="0"/>
        </a:xfrm>
      </p:grpSpPr>
      <p:pic>
        <p:nvPicPr>
          <p:cNvPr id="14" name="Gráfico 13">
            <a:extLst>
              <a:ext uri="{FF2B5EF4-FFF2-40B4-BE49-F238E27FC236}">
                <a16:creationId xmlns:a16="http://schemas.microsoft.com/office/drawing/2014/main" id="{52304871-3B8A-4FDE-8041-0A04526413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B3D5A587-329D-4652-B164-C1A337C94C38}"/>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1) SISTEMA ELÉTRICO ATUAL E FUTURO </a:t>
            </a:r>
          </a:p>
        </p:txBody>
      </p:sp>
      <p:sp>
        <p:nvSpPr>
          <p:cNvPr id="17" name="Retângulo: Cantos Arredondados 16">
            <a:extLst>
              <a:ext uri="{FF2B5EF4-FFF2-40B4-BE49-F238E27FC236}">
                <a16:creationId xmlns:a16="http://schemas.microsoft.com/office/drawing/2014/main" id="{33F2C313-BDA9-49BD-8155-EF9A1C084D08}"/>
              </a:ext>
            </a:extLst>
          </p:cNvPr>
          <p:cNvSpPr/>
          <p:nvPr userDrawn="1"/>
        </p:nvSpPr>
        <p:spPr>
          <a:xfrm>
            <a:off x="965498" y="2400993"/>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9B734"/>
                </a:solidFill>
                <a:latin typeface="HK Grotesk" panose="00000500000000000000" pitchFamily="50" charset="0"/>
              </a:rPr>
              <a:t>1.1 HISTÓRICO DO SETOR ELÉTRICO</a:t>
            </a:r>
          </a:p>
        </p:txBody>
      </p:sp>
      <p:sp>
        <p:nvSpPr>
          <p:cNvPr id="18" name="Retângulo: Cantos Arredondados 17">
            <a:extLst>
              <a:ext uri="{FF2B5EF4-FFF2-40B4-BE49-F238E27FC236}">
                <a16:creationId xmlns:a16="http://schemas.microsoft.com/office/drawing/2014/main" id="{10BC1371-0B25-4308-9291-2A6C2576B2A2}"/>
              </a:ext>
            </a:extLst>
          </p:cNvPr>
          <p:cNvSpPr/>
          <p:nvPr userDrawn="1"/>
        </p:nvSpPr>
        <p:spPr>
          <a:xfrm>
            <a:off x="965499" y="329037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1.2 CONCEITOS E DEFINIÇÕES TECNOLÓGICAS</a:t>
            </a:r>
          </a:p>
        </p:txBody>
      </p:sp>
      <p:sp>
        <p:nvSpPr>
          <p:cNvPr id="22" name="Retângulo: Cantos Arredondados 21">
            <a:extLst>
              <a:ext uri="{FF2B5EF4-FFF2-40B4-BE49-F238E27FC236}">
                <a16:creationId xmlns:a16="http://schemas.microsoft.com/office/drawing/2014/main" id="{2EF5913A-FAA5-4CC1-B064-4A191F4323F5}"/>
              </a:ext>
            </a:extLst>
          </p:cNvPr>
          <p:cNvSpPr/>
          <p:nvPr userDrawn="1"/>
        </p:nvSpPr>
        <p:spPr>
          <a:xfrm>
            <a:off x="965498" y="417975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1.3 O SETOR ELÉTRICO BRASILEIRO</a:t>
            </a:r>
          </a:p>
        </p:txBody>
      </p:sp>
      <p:sp>
        <p:nvSpPr>
          <p:cNvPr id="24" name="Retângulo: Cantos Arredondados 23">
            <a:extLst>
              <a:ext uri="{FF2B5EF4-FFF2-40B4-BE49-F238E27FC236}">
                <a16:creationId xmlns:a16="http://schemas.microsoft.com/office/drawing/2014/main" id="{1A0586C9-A8EA-4771-AD1C-36B92FDB2F7C}"/>
              </a:ext>
            </a:extLst>
          </p:cNvPr>
          <p:cNvSpPr/>
          <p:nvPr userDrawn="1"/>
        </p:nvSpPr>
        <p:spPr>
          <a:xfrm>
            <a:off x="965498" y="506913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1.4 PERSPECTIVA E TENDÊNCIAS FUTURAS</a:t>
            </a:r>
          </a:p>
        </p:txBody>
      </p:sp>
    </p:spTree>
    <p:extLst>
      <p:ext uri="{BB962C8B-B14F-4D97-AF65-F5344CB8AC3E}">
        <p14:creationId xmlns:p14="http://schemas.microsoft.com/office/powerpoint/2010/main" val="3343379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F09F3F"/>
        </a:solidFill>
        <a:effectLst/>
      </p:bgPr>
    </p:bg>
    <p:spTree>
      <p:nvGrpSpPr>
        <p:cNvPr id="1" name="Shape 23"/>
        <p:cNvGrpSpPr/>
        <p:nvPr/>
      </p:nvGrpSpPr>
      <p:grpSpPr>
        <a:xfrm>
          <a:off x="0" y="0"/>
          <a:ext cx="0" cy="0"/>
          <a:chOff x="0" y="0"/>
          <a:chExt cx="0" cy="0"/>
        </a:xfrm>
      </p:grpSpPr>
      <p:pic>
        <p:nvPicPr>
          <p:cNvPr id="14" name="Gráfico 13">
            <a:extLst>
              <a:ext uri="{FF2B5EF4-FFF2-40B4-BE49-F238E27FC236}">
                <a16:creationId xmlns:a16="http://schemas.microsoft.com/office/drawing/2014/main" id="{1B644398-5696-421F-883F-027CF473B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FE5DCFD5-EA7A-49BF-AAC1-43418065FB16}"/>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1) SISTEMA ELÉTRICO ATUAL E FUTURO </a:t>
            </a:r>
          </a:p>
        </p:txBody>
      </p:sp>
      <p:sp>
        <p:nvSpPr>
          <p:cNvPr id="17" name="Retângulo: Cantos Arredondados 16">
            <a:extLst>
              <a:ext uri="{FF2B5EF4-FFF2-40B4-BE49-F238E27FC236}">
                <a16:creationId xmlns:a16="http://schemas.microsoft.com/office/drawing/2014/main" id="{6F1D7DAC-1E2E-4EAA-822F-F0FE61A055C4}"/>
              </a:ext>
            </a:extLst>
          </p:cNvPr>
          <p:cNvSpPr/>
          <p:nvPr userDrawn="1"/>
        </p:nvSpPr>
        <p:spPr>
          <a:xfrm>
            <a:off x="965498" y="240099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1.1 HISTÓRICO DO SETOR ELÉTRICO</a:t>
            </a:r>
          </a:p>
        </p:txBody>
      </p:sp>
      <p:sp>
        <p:nvSpPr>
          <p:cNvPr id="18" name="Retângulo: Cantos Arredondados 17">
            <a:extLst>
              <a:ext uri="{FF2B5EF4-FFF2-40B4-BE49-F238E27FC236}">
                <a16:creationId xmlns:a16="http://schemas.microsoft.com/office/drawing/2014/main" id="{F07A61B1-7101-485A-B54D-842E22701127}"/>
              </a:ext>
            </a:extLst>
          </p:cNvPr>
          <p:cNvSpPr/>
          <p:nvPr userDrawn="1"/>
        </p:nvSpPr>
        <p:spPr>
          <a:xfrm>
            <a:off x="965499" y="3290373"/>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9B734"/>
                </a:solidFill>
                <a:latin typeface="HK Grotesk" panose="00000500000000000000" pitchFamily="50" charset="0"/>
              </a:rPr>
              <a:t>1.2 CONCEITOS E DEFINIÇÕES TECNOLÓGICAS</a:t>
            </a:r>
          </a:p>
        </p:txBody>
      </p:sp>
      <p:sp>
        <p:nvSpPr>
          <p:cNvPr id="22" name="Retângulo: Cantos Arredondados 21">
            <a:extLst>
              <a:ext uri="{FF2B5EF4-FFF2-40B4-BE49-F238E27FC236}">
                <a16:creationId xmlns:a16="http://schemas.microsoft.com/office/drawing/2014/main" id="{A5534B48-C1B6-423B-AA22-5CB70987A08C}"/>
              </a:ext>
            </a:extLst>
          </p:cNvPr>
          <p:cNvSpPr/>
          <p:nvPr userDrawn="1"/>
        </p:nvSpPr>
        <p:spPr>
          <a:xfrm>
            <a:off x="965498" y="417975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1.3 O SETOR ELÉTRICO BRASILEIRO</a:t>
            </a:r>
          </a:p>
        </p:txBody>
      </p:sp>
      <p:sp>
        <p:nvSpPr>
          <p:cNvPr id="24" name="Retângulo: Cantos Arredondados 23">
            <a:extLst>
              <a:ext uri="{FF2B5EF4-FFF2-40B4-BE49-F238E27FC236}">
                <a16:creationId xmlns:a16="http://schemas.microsoft.com/office/drawing/2014/main" id="{F952FF4B-B1A3-4767-9B63-38C2EBF45A11}"/>
              </a:ext>
            </a:extLst>
          </p:cNvPr>
          <p:cNvSpPr/>
          <p:nvPr userDrawn="1"/>
        </p:nvSpPr>
        <p:spPr>
          <a:xfrm>
            <a:off x="965498" y="506913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1.4 PERSPECTIVA E TENDÊNCIAS FUTURAS</a:t>
            </a:r>
          </a:p>
        </p:txBody>
      </p:sp>
    </p:spTree>
    <p:extLst>
      <p:ext uri="{BB962C8B-B14F-4D97-AF65-F5344CB8AC3E}">
        <p14:creationId xmlns:p14="http://schemas.microsoft.com/office/powerpoint/2010/main" val="357039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F09F3F"/>
        </a:solidFill>
        <a:effectLst/>
      </p:bgPr>
    </p:bg>
    <p:spTree>
      <p:nvGrpSpPr>
        <p:cNvPr id="1" name="Shape 23"/>
        <p:cNvGrpSpPr/>
        <p:nvPr/>
      </p:nvGrpSpPr>
      <p:grpSpPr>
        <a:xfrm>
          <a:off x="0" y="0"/>
          <a:ext cx="0" cy="0"/>
          <a:chOff x="0" y="0"/>
          <a:chExt cx="0" cy="0"/>
        </a:xfrm>
      </p:grpSpPr>
      <p:pic>
        <p:nvPicPr>
          <p:cNvPr id="14" name="Gráfico 13">
            <a:extLst>
              <a:ext uri="{FF2B5EF4-FFF2-40B4-BE49-F238E27FC236}">
                <a16:creationId xmlns:a16="http://schemas.microsoft.com/office/drawing/2014/main" id="{E1F4C60E-6342-4052-8A3E-1FDB044B40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3EA4562D-EBE3-4F99-92B5-3C033ED52678}"/>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1) SISTEMA ELÉTRICO ATUAL E FUTURO </a:t>
            </a:r>
          </a:p>
        </p:txBody>
      </p:sp>
      <p:sp>
        <p:nvSpPr>
          <p:cNvPr id="17" name="Retângulo: Cantos Arredondados 16">
            <a:extLst>
              <a:ext uri="{FF2B5EF4-FFF2-40B4-BE49-F238E27FC236}">
                <a16:creationId xmlns:a16="http://schemas.microsoft.com/office/drawing/2014/main" id="{19CAB7B3-CA75-421C-91A1-B2768F45A068}"/>
              </a:ext>
            </a:extLst>
          </p:cNvPr>
          <p:cNvSpPr/>
          <p:nvPr userDrawn="1"/>
        </p:nvSpPr>
        <p:spPr>
          <a:xfrm>
            <a:off x="965498" y="240099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1.1 HISTÓRICO DO SETOR ELÉTRICO</a:t>
            </a:r>
          </a:p>
        </p:txBody>
      </p:sp>
      <p:sp>
        <p:nvSpPr>
          <p:cNvPr id="18" name="Retângulo: Cantos Arredondados 17">
            <a:extLst>
              <a:ext uri="{FF2B5EF4-FFF2-40B4-BE49-F238E27FC236}">
                <a16:creationId xmlns:a16="http://schemas.microsoft.com/office/drawing/2014/main" id="{99EC0DB3-753B-49A8-B35C-10E24B3CF5E3}"/>
              </a:ext>
            </a:extLst>
          </p:cNvPr>
          <p:cNvSpPr/>
          <p:nvPr userDrawn="1"/>
        </p:nvSpPr>
        <p:spPr>
          <a:xfrm>
            <a:off x="965499" y="329037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1.2 CONCEITOS E DEFINIÇÕES TECNOLÓGICAS</a:t>
            </a:r>
          </a:p>
        </p:txBody>
      </p:sp>
      <p:sp>
        <p:nvSpPr>
          <p:cNvPr id="22" name="Retângulo: Cantos Arredondados 21">
            <a:extLst>
              <a:ext uri="{FF2B5EF4-FFF2-40B4-BE49-F238E27FC236}">
                <a16:creationId xmlns:a16="http://schemas.microsoft.com/office/drawing/2014/main" id="{B470F3C1-0BE6-42B0-BEB5-C9A8701143D8}"/>
              </a:ext>
            </a:extLst>
          </p:cNvPr>
          <p:cNvSpPr/>
          <p:nvPr userDrawn="1"/>
        </p:nvSpPr>
        <p:spPr>
          <a:xfrm>
            <a:off x="965498" y="4179753"/>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9B734"/>
                </a:solidFill>
                <a:latin typeface="HK Grotesk" panose="00000500000000000000" pitchFamily="50" charset="0"/>
              </a:rPr>
              <a:t>1.3 O SETOR ELÉTRICO BRASILEIRO</a:t>
            </a:r>
          </a:p>
        </p:txBody>
      </p:sp>
      <p:sp>
        <p:nvSpPr>
          <p:cNvPr id="24" name="Retângulo: Cantos Arredondados 23">
            <a:extLst>
              <a:ext uri="{FF2B5EF4-FFF2-40B4-BE49-F238E27FC236}">
                <a16:creationId xmlns:a16="http://schemas.microsoft.com/office/drawing/2014/main" id="{B2FD1B9A-E06A-4D63-B62B-A2E41C0F0E27}"/>
              </a:ext>
            </a:extLst>
          </p:cNvPr>
          <p:cNvSpPr/>
          <p:nvPr userDrawn="1"/>
        </p:nvSpPr>
        <p:spPr>
          <a:xfrm>
            <a:off x="965498" y="506913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1.4 PERSPECTIVA E TENDÊNCIAS FUTURAS</a:t>
            </a:r>
          </a:p>
        </p:txBody>
      </p:sp>
    </p:spTree>
    <p:extLst>
      <p:ext uri="{BB962C8B-B14F-4D97-AF65-F5344CB8AC3E}">
        <p14:creationId xmlns:p14="http://schemas.microsoft.com/office/powerpoint/2010/main" val="4257616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F09F3F"/>
        </a:solidFill>
        <a:effectLst/>
      </p:bgPr>
    </p:bg>
    <p:spTree>
      <p:nvGrpSpPr>
        <p:cNvPr id="1" name="Shape 23"/>
        <p:cNvGrpSpPr/>
        <p:nvPr/>
      </p:nvGrpSpPr>
      <p:grpSpPr>
        <a:xfrm>
          <a:off x="0" y="0"/>
          <a:ext cx="0" cy="0"/>
          <a:chOff x="0" y="0"/>
          <a:chExt cx="0" cy="0"/>
        </a:xfrm>
      </p:grpSpPr>
      <p:pic>
        <p:nvPicPr>
          <p:cNvPr id="14" name="Gráfico 13">
            <a:extLst>
              <a:ext uri="{FF2B5EF4-FFF2-40B4-BE49-F238E27FC236}">
                <a16:creationId xmlns:a16="http://schemas.microsoft.com/office/drawing/2014/main" id="{449C0693-EB12-49D0-8B0C-E2A6F8566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898DD17F-1147-4047-A681-6D0CB99F2BA0}"/>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1) SISTEMA ELÉTRICO ATUAL E FUTURO </a:t>
            </a:r>
          </a:p>
        </p:txBody>
      </p:sp>
      <p:sp>
        <p:nvSpPr>
          <p:cNvPr id="17" name="Retângulo: Cantos Arredondados 16">
            <a:extLst>
              <a:ext uri="{FF2B5EF4-FFF2-40B4-BE49-F238E27FC236}">
                <a16:creationId xmlns:a16="http://schemas.microsoft.com/office/drawing/2014/main" id="{16BBBFAA-6E14-4C1C-A091-21D566325C31}"/>
              </a:ext>
            </a:extLst>
          </p:cNvPr>
          <p:cNvSpPr/>
          <p:nvPr userDrawn="1"/>
        </p:nvSpPr>
        <p:spPr>
          <a:xfrm>
            <a:off x="965498" y="240099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1.1 HISTÓRICO DO SETOR ELÉTRICO</a:t>
            </a:r>
          </a:p>
        </p:txBody>
      </p:sp>
      <p:sp>
        <p:nvSpPr>
          <p:cNvPr id="18" name="Retângulo: Cantos Arredondados 17">
            <a:extLst>
              <a:ext uri="{FF2B5EF4-FFF2-40B4-BE49-F238E27FC236}">
                <a16:creationId xmlns:a16="http://schemas.microsoft.com/office/drawing/2014/main" id="{A73B1E91-2386-4687-B839-ED51BE687630}"/>
              </a:ext>
            </a:extLst>
          </p:cNvPr>
          <p:cNvSpPr/>
          <p:nvPr userDrawn="1"/>
        </p:nvSpPr>
        <p:spPr>
          <a:xfrm>
            <a:off x="965499" y="329037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1.2 CONCEITOS E DEFINIÇÕES TECNOLÓGICAS</a:t>
            </a:r>
          </a:p>
        </p:txBody>
      </p:sp>
      <p:sp>
        <p:nvSpPr>
          <p:cNvPr id="22" name="Retângulo: Cantos Arredondados 21">
            <a:extLst>
              <a:ext uri="{FF2B5EF4-FFF2-40B4-BE49-F238E27FC236}">
                <a16:creationId xmlns:a16="http://schemas.microsoft.com/office/drawing/2014/main" id="{61355543-2D43-4786-9085-120328414220}"/>
              </a:ext>
            </a:extLst>
          </p:cNvPr>
          <p:cNvSpPr/>
          <p:nvPr userDrawn="1"/>
        </p:nvSpPr>
        <p:spPr>
          <a:xfrm>
            <a:off x="965498" y="4179753"/>
            <a:ext cx="5205135" cy="548640"/>
          </a:xfrm>
          <a:prstGeom prst="roundRect">
            <a:avLst/>
          </a:prstGeom>
          <a:solidFill>
            <a:srgbClr val="F9B7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1.3 O SETOR ELÉTRICO BRASILEIRO</a:t>
            </a:r>
          </a:p>
        </p:txBody>
      </p:sp>
      <p:sp>
        <p:nvSpPr>
          <p:cNvPr id="24" name="Retângulo: Cantos Arredondados 23">
            <a:extLst>
              <a:ext uri="{FF2B5EF4-FFF2-40B4-BE49-F238E27FC236}">
                <a16:creationId xmlns:a16="http://schemas.microsoft.com/office/drawing/2014/main" id="{AB5CD9D2-B28F-4218-B4E0-0E9EA0B74A8E}"/>
              </a:ext>
            </a:extLst>
          </p:cNvPr>
          <p:cNvSpPr/>
          <p:nvPr userDrawn="1"/>
        </p:nvSpPr>
        <p:spPr>
          <a:xfrm>
            <a:off x="965498" y="5069133"/>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9B734"/>
                </a:solidFill>
                <a:latin typeface="HK Grotesk" panose="00000500000000000000" pitchFamily="50" charset="0"/>
              </a:rPr>
              <a:t>1.4 PERSPECTIVA E TENDÊNCIAS FUTURAS</a:t>
            </a:r>
          </a:p>
        </p:txBody>
      </p:sp>
    </p:spTree>
    <p:extLst>
      <p:ext uri="{BB962C8B-B14F-4D97-AF65-F5344CB8AC3E}">
        <p14:creationId xmlns:p14="http://schemas.microsoft.com/office/powerpoint/2010/main" val="47781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80FC6787-0B3D-4472-934C-FD405384CF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8" name="Google Shape;30;ga08a3145cf_0_14">
            <a:extLst>
              <a:ext uri="{FF2B5EF4-FFF2-40B4-BE49-F238E27FC236}">
                <a16:creationId xmlns:a16="http://schemas.microsoft.com/office/drawing/2014/main" id="{2FFB789C-13E0-4996-868A-BF1A221CB5E1}"/>
              </a:ext>
            </a:extLst>
          </p:cNvPr>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3561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3"/>
        <p:cNvGrpSpPr/>
        <p:nvPr/>
      </p:nvGrpSpPr>
      <p:grpSpPr>
        <a:xfrm>
          <a:off x="0" y="0"/>
          <a:ext cx="0" cy="0"/>
          <a:chOff x="0" y="0"/>
          <a:chExt cx="0" cy="0"/>
        </a:xfrm>
      </p:grpSpPr>
      <p:pic>
        <p:nvPicPr>
          <p:cNvPr id="18" name="Gráfico 17">
            <a:extLst>
              <a:ext uri="{FF2B5EF4-FFF2-40B4-BE49-F238E27FC236}">
                <a16:creationId xmlns:a16="http://schemas.microsoft.com/office/drawing/2014/main" id="{659F0669-39CB-416B-9EA2-EF669B41C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F9B734"/>
              </a:buClr>
              <a:buSzPts val="1900"/>
              <a:buChar char="●"/>
              <a:defRPr sz="1900">
                <a:latin typeface="Abadi Extra Light" panose="020B0204020104020204" pitchFamily="34" charset="0"/>
              </a:defRPr>
            </a:lvl1pPr>
            <a:lvl2pPr marL="914400" lvl="1" indent="-330200">
              <a:spcBef>
                <a:spcPts val="2100"/>
              </a:spcBef>
              <a:spcAft>
                <a:spcPts val="0"/>
              </a:spcAft>
              <a:buClr>
                <a:srgbClr val="F9B734"/>
              </a:buClr>
              <a:buSzPts val="1600"/>
              <a:buChar char="○"/>
              <a:defRPr sz="1600"/>
            </a:lvl2pPr>
            <a:lvl3pPr marL="1371600" lvl="2" indent="-330200">
              <a:spcBef>
                <a:spcPts val="2100"/>
              </a:spcBef>
              <a:spcAft>
                <a:spcPts val="0"/>
              </a:spcAft>
              <a:buClr>
                <a:srgbClr val="F9B734"/>
              </a:buClr>
              <a:buSzPts val="1600"/>
              <a:buChar char="■"/>
              <a:defRPr sz="1600"/>
            </a:lvl3pPr>
            <a:lvl4pPr marL="1828800" lvl="3" indent="-330200">
              <a:spcBef>
                <a:spcPts val="2100"/>
              </a:spcBef>
              <a:spcAft>
                <a:spcPts val="0"/>
              </a:spcAft>
              <a:buClr>
                <a:srgbClr val="F9B734"/>
              </a:buClr>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14" name="Google Shape;30;ga08a3145cf_0_14">
            <a:extLst>
              <a:ext uri="{FF2B5EF4-FFF2-40B4-BE49-F238E27FC236}">
                <a16:creationId xmlns:a16="http://schemas.microsoft.com/office/drawing/2014/main" id="{415767E8-DA12-4002-BF8D-20D9D3A1DCFC}"/>
              </a:ext>
            </a:extLst>
          </p:cNvPr>
          <p:cNvSpPr txBox="1">
            <a:spLocks noGrp="1"/>
          </p:cNvSpPr>
          <p:nvPr>
            <p:ph type="title"/>
          </p:nvPr>
        </p:nvSpPr>
        <p:spPr>
          <a:xfrm>
            <a:off x="692337" y="258101"/>
            <a:ext cx="9025703"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F9B734"/>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5" name="Conector reto 14">
            <a:extLst>
              <a:ext uri="{FF2B5EF4-FFF2-40B4-BE49-F238E27FC236}">
                <a16:creationId xmlns:a16="http://schemas.microsoft.com/office/drawing/2014/main" id="{DF7F156A-11D1-45AF-948F-7ADB2FB42178}"/>
              </a:ext>
            </a:extLst>
          </p:cNvPr>
          <p:cNvCxnSpPr>
            <a:cxnSpLocks/>
            <a:stCxn id="17" idx="6"/>
          </p:cNvCxnSpPr>
          <p:nvPr userDrawn="1"/>
        </p:nvCxnSpPr>
        <p:spPr>
          <a:xfrm>
            <a:off x="670873" y="1146366"/>
            <a:ext cx="11521127" cy="0"/>
          </a:xfrm>
          <a:prstGeom prst="line">
            <a:avLst/>
          </a:prstGeom>
          <a:ln w="28575">
            <a:solidFill>
              <a:srgbClr val="F9B734"/>
            </a:solidFill>
          </a:ln>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ABA8BB8F-8547-4B9D-91FF-BD8D59731B54}"/>
              </a:ext>
            </a:extLst>
          </p:cNvPr>
          <p:cNvSpPr/>
          <p:nvPr userDrawn="1"/>
        </p:nvSpPr>
        <p:spPr>
          <a:xfrm>
            <a:off x="578275" y="1100067"/>
            <a:ext cx="92598" cy="92598"/>
          </a:xfrm>
          <a:prstGeom prst="ellipse">
            <a:avLst/>
          </a:prstGeom>
          <a:solidFill>
            <a:srgbClr val="F9B73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5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60"/>
        <p:cNvGrpSpPr/>
        <p:nvPr/>
      </p:nvGrpSpPr>
      <p:grpSpPr>
        <a:xfrm>
          <a:off x="0" y="0"/>
          <a:ext cx="0" cy="0"/>
          <a:chOff x="0" y="0"/>
          <a:chExt cx="0" cy="0"/>
        </a:xfrm>
      </p:grpSpPr>
      <p:pic>
        <p:nvPicPr>
          <p:cNvPr id="13" name="Gráfico 12">
            <a:extLst>
              <a:ext uri="{FF2B5EF4-FFF2-40B4-BE49-F238E27FC236}">
                <a16:creationId xmlns:a16="http://schemas.microsoft.com/office/drawing/2014/main" id="{CCBABC7E-1075-4A25-8CCF-0B91BC2D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61" name="Google Shape;61;ga08a3145cf_0_54"/>
          <p:cNvSpPr/>
          <p:nvPr/>
        </p:nvSpPr>
        <p:spPr>
          <a:xfrm>
            <a:off x="0" y="0"/>
            <a:ext cx="6096000" cy="6858000"/>
          </a:xfrm>
          <a:prstGeom prst="rect">
            <a:avLst/>
          </a:prstGeom>
          <a:solidFill>
            <a:srgbClr val="F9B7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38;ga08a3145cf_0_33">
            <a:extLst>
              <a:ext uri="{FF2B5EF4-FFF2-40B4-BE49-F238E27FC236}">
                <a16:creationId xmlns:a16="http://schemas.microsoft.com/office/drawing/2014/main" id="{5ECB08E4-FC16-48EE-9339-6CA81C9CA02D}"/>
              </a:ext>
            </a:extLst>
          </p:cNvPr>
          <p:cNvSpPr txBox="1">
            <a:spLocks noGrp="1"/>
          </p:cNvSpPr>
          <p:nvPr>
            <p:ph type="body" idx="1"/>
          </p:nvPr>
        </p:nvSpPr>
        <p:spPr>
          <a:xfrm>
            <a:off x="381450" y="1203000"/>
            <a:ext cx="5333100"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atin typeface="Abadi Extra Light" panose="020B0204020104020204" pitchFamily="34" charset="0"/>
              </a:defRPr>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dirty="0"/>
          </a:p>
        </p:txBody>
      </p:sp>
      <p:sp>
        <p:nvSpPr>
          <p:cNvPr id="20" name="Google Shape;30;ga08a3145cf_0_14">
            <a:extLst>
              <a:ext uri="{FF2B5EF4-FFF2-40B4-BE49-F238E27FC236}">
                <a16:creationId xmlns:a16="http://schemas.microsoft.com/office/drawing/2014/main" id="{E286D029-5E7E-4EFE-948E-6030C05B60BA}"/>
              </a:ext>
            </a:extLst>
          </p:cNvPr>
          <p:cNvSpPr txBox="1">
            <a:spLocks noGrp="1"/>
          </p:cNvSpPr>
          <p:nvPr>
            <p:ph type="title"/>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40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163904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29" name="Gráfico 28">
            <a:extLst>
              <a:ext uri="{FF2B5EF4-FFF2-40B4-BE49-F238E27FC236}">
                <a16:creationId xmlns:a16="http://schemas.microsoft.com/office/drawing/2014/main" id="{B432482B-C0D7-41B3-A1DA-67DD48ABF7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30" name="Retângulo: Cantos Arredondados 29">
            <a:extLst>
              <a:ext uri="{FF2B5EF4-FFF2-40B4-BE49-F238E27FC236}">
                <a16:creationId xmlns:a16="http://schemas.microsoft.com/office/drawing/2014/main" id="{8FB30169-BC92-4F1D-977B-3653E32B710B}"/>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Cantos Arredondados 30">
            <a:extLst>
              <a:ext uri="{FF2B5EF4-FFF2-40B4-BE49-F238E27FC236}">
                <a16:creationId xmlns:a16="http://schemas.microsoft.com/office/drawing/2014/main" id="{300400C3-B5BB-416A-AFC9-01F03E2EDD20}"/>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Cantos Arredondados 31">
            <a:extLst>
              <a:ext uri="{FF2B5EF4-FFF2-40B4-BE49-F238E27FC236}">
                <a16:creationId xmlns:a16="http://schemas.microsoft.com/office/drawing/2014/main" id="{B05DCAD6-2245-48C7-B36F-D4E0827FA96E}"/>
              </a:ext>
            </a:extLst>
          </p:cNvPr>
          <p:cNvSpPr/>
          <p:nvPr userDrawn="1"/>
        </p:nvSpPr>
        <p:spPr>
          <a:xfrm>
            <a:off x="1469982" y="3169920"/>
            <a:ext cx="5205137" cy="548640"/>
          </a:xfrm>
          <a:prstGeom prst="roundRect">
            <a:avLst/>
          </a:prstGeom>
          <a:solidFill>
            <a:srgbClr val="382960"/>
          </a:solid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ângulo: Cantos Arredondados 32">
            <a:extLst>
              <a:ext uri="{FF2B5EF4-FFF2-40B4-BE49-F238E27FC236}">
                <a16:creationId xmlns:a16="http://schemas.microsoft.com/office/drawing/2014/main" id="{1E8947F1-1A21-4153-B1EC-EA121F7AF24B}"/>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ângulo: Cantos Arredondados 33">
            <a:extLst>
              <a:ext uri="{FF2B5EF4-FFF2-40B4-BE49-F238E27FC236}">
                <a16:creationId xmlns:a16="http://schemas.microsoft.com/office/drawing/2014/main" id="{005013F7-9B50-49F5-95E5-EB19A80C34AD}"/>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ângulo: Cantos Arredondados 34">
            <a:extLst>
              <a:ext uri="{FF2B5EF4-FFF2-40B4-BE49-F238E27FC236}">
                <a16:creationId xmlns:a16="http://schemas.microsoft.com/office/drawing/2014/main" id="{4F0CAC02-F01F-441D-9EBA-DD5DFA33A050}"/>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ixaDeTexto 35">
            <a:extLst>
              <a:ext uri="{FF2B5EF4-FFF2-40B4-BE49-F238E27FC236}">
                <a16:creationId xmlns:a16="http://schemas.microsoft.com/office/drawing/2014/main" id="{C2857507-B246-4608-A4FE-0FA65F0FBAD2}"/>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37" name="CaixaDeTexto 36">
            <a:extLst>
              <a:ext uri="{FF2B5EF4-FFF2-40B4-BE49-F238E27FC236}">
                <a16:creationId xmlns:a16="http://schemas.microsoft.com/office/drawing/2014/main" id="{30FE97B7-2FE6-4E2E-9AC3-68D64709C680}"/>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38" name="CaixaDeTexto 37">
            <a:extLst>
              <a:ext uri="{FF2B5EF4-FFF2-40B4-BE49-F238E27FC236}">
                <a16:creationId xmlns:a16="http://schemas.microsoft.com/office/drawing/2014/main" id="{50EFE632-CB8D-400D-B022-A7D4C2FD47E4}"/>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1"/>
                </a:solidFill>
                <a:latin typeface="HK Grotesk" panose="00000500000000000000" pitchFamily="50" charset="0"/>
              </a:rPr>
              <a:t>MOBILIDADE ELÉTRICA E SUAS TECNOLOGIAS</a:t>
            </a:r>
            <a:endParaRPr lang="en-US" sz="1600" dirty="0">
              <a:solidFill>
                <a:schemeClr val="bg1"/>
              </a:solidFill>
              <a:latin typeface="HK Grotesk" panose="00000500000000000000" pitchFamily="50" charset="0"/>
            </a:endParaRPr>
          </a:p>
        </p:txBody>
      </p:sp>
      <p:sp>
        <p:nvSpPr>
          <p:cNvPr id="39" name="CaixaDeTexto 38">
            <a:extLst>
              <a:ext uri="{FF2B5EF4-FFF2-40B4-BE49-F238E27FC236}">
                <a16:creationId xmlns:a16="http://schemas.microsoft.com/office/drawing/2014/main" id="{A6184BB1-A0A7-4AA8-8264-9FA6E6991A14}"/>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40" name="CaixaDeTexto 39">
            <a:extLst>
              <a:ext uri="{FF2B5EF4-FFF2-40B4-BE49-F238E27FC236}">
                <a16:creationId xmlns:a16="http://schemas.microsoft.com/office/drawing/2014/main" id="{A58B7011-839F-44D5-9DA6-7041F309EFAD}"/>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41" name="CaixaDeTexto 40">
            <a:extLst>
              <a:ext uri="{FF2B5EF4-FFF2-40B4-BE49-F238E27FC236}">
                <a16:creationId xmlns:a16="http://schemas.microsoft.com/office/drawing/2014/main" id="{BF516098-78A1-4B60-BCF1-966C50F41425}"/>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42" name="Elipse 41">
            <a:extLst>
              <a:ext uri="{FF2B5EF4-FFF2-40B4-BE49-F238E27FC236}">
                <a16:creationId xmlns:a16="http://schemas.microsoft.com/office/drawing/2014/main" id="{82EA44FC-6D3D-490E-9FE7-D24CB010F301}"/>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43" name="Elipse 42">
            <a:extLst>
              <a:ext uri="{FF2B5EF4-FFF2-40B4-BE49-F238E27FC236}">
                <a16:creationId xmlns:a16="http://schemas.microsoft.com/office/drawing/2014/main" id="{BBD254C2-EF63-4690-8904-3174600DDF16}"/>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45" name="Elipse 44">
            <a:extLst>
              <a:ext uri="{FF2B5EF4-FFF2-40B4-BE49-F238E27FC236}">
                <a16:creationId xmlns:a16="http://schemas.microsoft.com/office/drawing/2014/main" id="{99ADF210-497A-42FA-8831-688F606EB431}"/>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46" name="Elipse 45">
            <a:extLst>
              <a:ext uri="{FF2B5EF4-FFF2-40B4-BE49-F238E27FC236}">
                <a16:creationId xmlns:a16="http://schemas.microsoft.com/office/drawing/2014/main" id="{9A68F6D8-929F-4085-9452-9DBAD3090445}"/>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47" name="Elipse 46">
            <a:extLst>
              <a:ext uri="{FF2B5EF4-FFF2-40B4-BE49-F238E27FC236}">
                <a16:creationId xmlns:a16="http://schemas.microsoft.com/office/drawing/2014/main" id="{A5C4D9D9-1DE0-421C-B007-9766C65EF213}"/>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51" name="Elipse 50">
            <a:extLst>
              <a:ext uri="{FF2B5EF4-FFF2-40B4-BE49-F238E27FC236}">
                <a16:creationId xmlns:a16="http://schemas.microsoft.com/office/drawing/2014/main" id="{1987B1BB-FB01-4220-B15F-BD9112C34667}"/>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53" name="Google Shape;30;ga08a3145cf_0_14">
            <a:extLst>
              <a:ext uri="{FF2B5EF4-FFF2-40B4-BE49-F238E27FC236}">
                <a16:creationId xmlns:a16="http://schemas.microsoft.com/office/drawing/2014/main" id="{37B3755E-53A6-4DFD-988A-C383C284D8C0}"/>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55" name="Conector reto 54">
            <a:extLst>
              <a:ext uri="{FF2B5EF4-FFF2-40B4-BE49-F238E27FC236}">
                <a16:creationId xmlns:a16="http://schemas.microsoft.com/office/drawing/2014/main" id="{BD53B16A-F7C8-4032-91C6-38CFD96EA25B}"/>
              </a:ext>
            </a:extLst>
          </p:cNvPr>
          <p:cNvCxnSpPr>
            <a:cxnSpLocks/>
            <a:stCxn id="57"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57" name="Elipse 56">
            <a:extLst>
              <a:ext uri="{FF2B5EF4-FFF2-40B4-BE49-F238E27FC236}">
                <a16:creationId xmlns:a16="http://schemas.microsoft.com/office/drawing/2014/main" id="{9256A166-CD35-49F8-BF29-F8675C9CF597}"/>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01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32"/>
        <p:cNvGrpSpPr/>
        <p:nvPr/>
      </p:nvGrpSpPr>
      <p:grpSpPr>
        <a:xfrm>
          <a:off x="0" y="0"/>
          <a:ext cx="0" cy="0"/>
          <a:chOff x="0" y="0"/>
          <a:chExt cx="0" cy="0"/>
        </a:xfrm>
      </p:grpSpPr>
      <p:pic>
        <p:nvPicPr>
          <p:cNvPr id="32" name="Gráfico 31">
            <a:extLst>
              <a:ext uri="{FF2B5EF4-FFF2-40B4-BE49-F238E27FC236}">
                <a16:creationId xmlns:a16="http://schemas.microsoft.com/office/drawing/2014/main" id="{54A6B40C-89D8-4A1D-91E3-0F105FD58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4" name="Retângulo: Cantos Arredondados 3">
            <a:extLst>
              <a:ext uri="{FF2B5EF4-FFF2-40B4-BE49-F238E27FC236}">
                <a16:creationId xmlns:a16="http://schemas.microsoft.com/office/drawing/2014/main" id="{FA4A4356-DA36-4BBB-9F23-9A4BCA58DF92}"/>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ângulo: Cantos Arredondados 4">
            <a:extLst>
              <a:ext uri="{FF2B5EF4-FFF2-40B4-BE49-F238E27FC236}">
                <a16:creationId xmlns:a16="http://schemas.microsoft.com/office/drawing/2014/main" id="{4E8B5679-E459-470E-8A75-4817E7B32D1E}"/>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Cantos Arredondados 6">
            <a:extLst>
              <a:ext uri="{FF2B5EF4-FFF2-40B4-BE49-F238E27FC236}">
                <a16:creationId xmlns:a16="http://schemas.microsoft.com/office/drawing/2014/main" id="{FD6AE188-563D-46E3-8346-0D4FCDCF90B2}"/>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ângulo: Cantos Arredondados 8">
            <a:extLst>
              <a:ext uri="{FF2B5EF4-FFF2-40B4-BE49-F238E27FC236}">
                <a16:creationId xmlns:a16="http://schemas.microsoft.com/office/drawing/2014/main" id="{20FF3C9B-1D4B-4CF1-8090-7D21153A30B5}"/>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Cantos Arredondados 9">
            <a:extLst>
              <a:ext uri="{FF2B5EF4-FFF2-40B4-BE49-F238E27FC236}">
                <a16:creationId xmlns:a16="http://schemas.microsoft.com/office/drawing/2014/main" id="{886AE62D-173C-4A79-80A3-8B4501F86D67}"/>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ângulo: Cantos Arredondados 11">
            <a:extLst>
              <a:ext uri="{FF2B5EF4-FFF2-40B4-BE49-F238E27FC236}">
                <a16:creationId xmlns:a16="http://schemas.microsoft.com/office/drawing/2014/main" id="{551D4944-6AA2-4DE7-9CBD-5621C99C978A}"/>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a:extLst>
              <a:ext uri="{FF2B5EF4-FFF2-40B4-BE49-F238E27FC236}">
                <a16:creationId xmlns:a16="http://schemas.microsoft.com/office/drawing/2014/main" id="{A416079A-0046-4750-8858-57578B397166}"/>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16" name="CaixaDeTexto 15">
            <a:extLst>
              <a:ext uri="{FF2B5EF4-FFF2-40B4-BE49-F238E27FC236}">
                <a16:creationId xmlns:a16="http://schemas.microsoft.com/office/drawing/2014/main" id="{EE4175C3-E09F-4B7F-A53D-150545CB03A4}"/>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18" name="CaixaDeTexto 17">
            <a:extLst>
              <a:ext uri="{FF2B5EF4-FFF2-40B4-BE49-F238E27FC236}">
                <a16:creationId xmlns:a16="http://schemas.microsoft.com/office/drawing/2014/main" id="{07A137AF-A2DF-4DA3-9DBA-9023381F751F}"/>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20" name="CaixaDeTexto 19">
            <a:extLst>
              <a:ext uri="{FF2B5EF4-FFF2-40B4-BE49-F238E27FC236}">
                <a16:creationId xmlns:a16="http://schemas.microsoft.com/office/drawing/2014/main" id="{B84859DA-926E-40F6-9F26-2C62314CB2DC}"/>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21" name="CaixaDeTexto 20">
            <a:extLst>
              <a:ext uri="{FF2B5EF4-FFF2-40B4-BE49-F238E27FC236}">
                <a16:creationId xmlns:a16="http://schemas.microsoft.com/office/drawing/2014/main" id="{E5F8CC8B-F2C5-4D64-B827-566F14840E3D}"/>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23" name="CaixaDeTexto 22">
            <a:extLst>
              <a:ext uri="{FF2B5EF4-FFF2-40B4-BE49-F238E27FC236}">
                <a16:creationId xmlns:a16="http://schemas.microsoft.com/office/drawing/2014/main" id="{2C5C1992-28BF-4B5C-A7C6-FDD2B5343188}"/>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54" name="Elipse 53">
            <a:extLst>
              <a:ext uri="{FF2B5EF4-FFF2-40B4-BE49-F238E27FC236}">
                <a16:creationId xmlns:a16="http://schemas.microsoft.com/office/drawing/2014/main" id="{7DC381EA-472B-4234-90B8-57DDD1D37B8B}"/>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56" name="Elipse 55">
            <a:extLst>
              <a:ext uri="{FF2B5EF4-FFF2-40B4-BE49-F238E27FC236}">
                <a16:creationId xmlns:a16="http://schemas.microsoft.com/office/drawing/2014/main" id="{AAA8FE6F-704A-435D-8CB8-42EFD9A11A4E}"/>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58" name="Elipse 57">
            <a:extLst>
              <a:ext uri="{FF2B5EF4-FFF2-40B4-BE49-F238E27FC236}">
                <a16:creationId xmlns:a16="http://schemas.microsoft.com/office/drawing/2014/main" id="{0DA07D66-A021-4D3F-AEC2-CC844ECFE6BE}"/>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66" name="Elipse 65">
            <a:extLst>
              <a:ext uri="{FF2B5EF4-FFF2-40B4-BE49-F238E27FC236}">
                <a16:creationId xmlns:a16="http://schemas.microsoft.com/office/drawing/2014/main" id="{6CEBCE0D-899D-4DE9-B82C-B9CD4F697760}"/>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68" name="Elipse 67">
            <a:extLst>
              <a:ext uri="{FF2B5EF4-FFF2-40B4-BE49-F238E27FC236}">
                <a16:creationId xmlns:a16="http://schemas.microsoft.com/office/drawing/2014/main" id="{7B93A688-8E92-4238-8DF4-627130A499B2}"/>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70" name="Elipse 69">
            <a:extLst>
              <a:ext uri="{FF2B5EF4-FFF2-40B4-BE49-F238E27FC236}">
                <a16:creationId xmlns:a16="http://schemas.microsoft.com/office/drawing/2014/main" id="{7DAF45C9-EBC5-4172-94CD-E4867E4A5CF9}"/>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73" name="Google Shape;30;ga08a3145cf_0_14">
            <a:extLst>
              <a:ext uri="{FF2B5EF4-FFF2-40B4-BE49-F238E27FC236}">
                <a16:creationId xmlns:a16="http://schemas.microsoft.com/office/drawing/2014/main" id="{F1206F84-4E7F-42A4-845E-D689C7754201}"/>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74" name="Conector reto 73">
            <a:extLst>
              <a:ext uri="{FF2B5EF4-FFF2-40B4-BE49-F238E27FC236}">
                <a16:creationId xmlns:a16="http://schemas.microsoft.com/office/drawing/2014/main" id="{C01FBD93-1F14-4D5B-B3B7-EAFDD70E8643}"/>
              </a:ext>
            </a:extLst>
          </p:cNvPr>
          <p:cNvCxnSpPr>
            <a:cxnSpLocks/>
            <a:stCxn id="75"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75" name="Elipse 74">
            <a:extLst>
              <a:ext uri="{FF2B5EF4-FFF2-40B4-BE49-F238E27FC236}">
                <a16:creationId xmlns:a16="http://schemas.microsoft.com/office/drawing/2014/main" id="{CF052DDD-E83F-4069-962E-B08444D3A01B}"/>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pic>
        <p:nvPicPr>
          <p:cNvPr id="9" name="Gráfico 8">
            <a:extLst>
              <a:ext uri="{FF2B5EF4-FFF2-40B4-BE49-F238E27FC236}">
                <a16:creationId xmlns:a16="http://schemas.microsoft.com/office/drawing/2014/main" id="{CC01B1FC-01B2-40A8-9FE1-8D255EDBA5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5" name="Google Shape;30;ga08a3145cf_0_14">
            <a:extLst>
              <a:ext uri="{FF2B5EF4-FFF2-40B4-BE49-F238E27FC236}">
                <a16:creationId xmlns:a16="http://schemas.microsoft.com/office/drawing/2014/main" id="{86F4AD43-80DB-4660-8757-CC77C9B686D2}"/>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16" name="Retângulo: Cantos Arredondados 15">
            <a:extLst>
              <a:ext uri="{FF2B5EF4-FFF2-40B4-BE49-F238E27FC236}">
                <a16:creationId xmlns:a16="http://schemas.microsoft.com/office/drawing/2014/main" id="{FF082C9B-F921-4B0D-814C-BC4062DB927B}"/>
              </a:ext>
            </a:extLst>
          </p:cNvPr>
          <p:cNvSpPr/>
          <p:nvPr userDrawn="1"/>
        </p:nvSpPr>
        <p:spPr>
          <a:xfrm>
            <a:off x="965498" y="2260572"/>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2.1 HISTÓRICO</a:t>
            </a:r>
          </a:p>
        </p:txBody>
      </p:sp>
      <p:sp>
        <p:nvSpPr>
          <p:cNvPr id="17" name="Retângulo: Cantos Arredondados 16">
            <a:extLst>
              <a:ext uri="{FF2B5EF4-FFF2-40B4-BE49-F238E27FC236}">
                <a16:creationId xmlns:a16="http://schemas.microsoft.com/office/drawing/2014/main" id="{4CD15B7D-D941-4E74-A3E0-F8670CCACED8}"/>
              </a:ext>
            </a:extLst>
          </p:cNvPr>
          <p:cNvSpPr/>
          <p:nvPr userDrawn="1"/>
        </p:nvSpPr>
        <p:spPr>
          <a:xfrm>
            <a:off x="965499" y="3053990"/>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2.2 CONCEITOS E DEFINIÇÒES TECNOLÓGICAS</a:t>
            </a:r>
          </a:p>
        </p:txBody>
      </p:sp>
      <p:sp>
        <p:nvSpPr>
          <p:cNvPr id="18" name="Retângulo: Cantos Arredondados 17">
            <a:extLst>
              <a:ext uri="{FF2B5EF4-FFF2-40B4-BE49-F238E27FC236}">
                <a16:creationId xmlns:a16="http://schemas.microsoft.com/office/drawing/2014/main" id="{59AC228E-FE00-4EE6-8260-C6E67B07D9B9}"/>
              </a:ext>
            </a:extLst>
          </p:cNvPr>
          <p:cNvSpPr/>
          <p:nvPr userDrawn="1"/>
        </p:nvSpPr>
        <p:spPr>
          <a:xfrm>
            <a:off x="965498" y="3847408"/>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2.3 ARQUITETURA E TECNOLOGIAS EMBARCADAS</a:t>
            </a:r>
          </a:p>
        </p:txBody>
      </p:sp>
      <p:sp>
        <p:nvSpPr>
          <p:cNvPr id="22" name="Retângulo: Cantos Arredondados 21">
            <a:extLst>
              <a:ext uri="{FF2B5EF4-FFF2-40B4-BE49-F238E27FC236}">
                <a16:creationId xmlns:a16="http://schemas.microsoft.com/office/drawing/2014/main" id="{34FFCEC7-9E95-4524-BA66-73BDC83EA88A}"/>
              </a:ext>
            </a:extLst>
          </p:cNvPr>
          <p:cNvSpPr/>
          <p:nvPr userDrawn="1"/>
        </p:nvSpPr>
        <p:spPr>
          <a:xfrm>
            <a:off x="965498" y="4640826"/>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2.4 PANORAMA DE APLICAÇÃO</a:t>
            </a:r>
          </a:p>
        </p:txBody>
      </p:sp>
      <p:sp>
        <p:nvSpPr>
          <p:cNvPr id="24" name="Retângulo: Cantos Arredondados 23">
            <a:extLst>
              <a:ext uri="{FF2B5EF4-FFF2-40B4-BE49-F238E27FC236}">
                <a16:creationId xmlns:a16="http://schemas.microsoft.com/office/drawing/2014/main" id="{0D374ECE-7971-41FB-9BC4-B9B64715612B}"/>
              </a:ext>
            </a:extLst>
          </p:cNvPr>
          <p:cNvSpPr/>
          <p:nvPr userDrawn="1"/>
        </p:nvSpPr>
        <p:spPr>
          <a:xfrm>
            <a:off x="965498" y="5434244"/>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2.5 TENDÊNCIAS E PERSPECTIVAS</a:t>
            </a:r>
          </a:p>
        </p:txBody>
      </p:sp>
    </p:spTree>
    <p:extLst>
      <p:ext uri="{BB962C8B-B14F-4D97-AF65-F5344CB8AC3E}">
        <p14:creationId xmlns:p14="http://schemas.microsoft.com/office/powerpoint/2010/main" val="194995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pic>
        <p:nvPicPr>
          <p:cNvPr id="15" name="Gráfico 14">
            <a:extLst>
              <a:ext uri="{FF2B5EF4-FFF2-40B4-BE49-F238E27FC236}">
                <a16:creationId xmlns:a16="http://schemas.microsoft.com/office/drawing/2014/main" id="{BB9C404E-BF62-4099-8AB9-F59AFB27BD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8478F01A-E967-42C0-A2CD-9F5861509B83}"/>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17" name="Retângulo: Cantos Arredondados 16">
            <a:extLst>
              <a:ext uri="{FF2B5EF4-FFF2-40B4-BE49-F238E27FC236}">
                <a16:creationId xmlns:a16="http://schemas.microsoft.com/office/drawing/2014/main" id="{5CA31E8C-B5D9-44BD-AF78-50BAE3FF3169}"/>
              </a:ext>
            </a:extLst>
          </p:cNvPr>
          <p:cNvSpPr/>
          <p:nvPr userDrawn="1"/>
        </p:nvSpPr>
        <p:spPr>
          <a:xfrm>
            <a:off x="965498" y="2260572"/>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382960"/>
                </a:solidFill>
                <a:latin typeface="HK Grotesk" panose="00000500000000000000" pitchFamily="50" charset="0"/>
              </a:rPr>
              <a:t>2.1 HISTÓRICO</a:t>
            </a:r>
          </a:p>
        </p:txBody>
      </p:sp>
      <p:sp>
        <p:nvSpPr>
          <p:cNvPr id="18" name="Retângulo: Cantos Arredondados 17">
            <a:extLst>
              <a:ext uri="{FF2B5EF4-FFF2-40B4-BE49-F238E27FC236}">
                <a16:creationId xmlns:a16="http://schemas.microsoft.com/office/drawing/2014/main" id="{BFE648F4-F730-442C-8A1D-C35B25A5DBC9}"/>
              </a:ext>
            </a:extLst>
          </p:cNvPr>
          <p:cNvSpPr/>
          <p:nvPr userDrawn="1"/>
        </p:nvSpPr>
        <p:spPr>
          <a:xfrm>
            <a:off x="965499" y="3053990"/>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2.2 CONCEITOS E DEFINIÇÒES TECNOLÓGICAS</a:t>
            </a:r>
          </a:p>
        </p:txBody>
      </p:sp>
      <p:sp>
        <p:nvSpPr>
          <p:cNvPr id="22" name="Retângulo: Cantos Arredondados 21">
            <a:extLst>
              <a:ext uri="{FF2B5EF4-FFF2-40B4-BE49-F238E27FC236}">
                <a16:creationId xmlns:a16="http://schemas.microsoft.com/office/drawing/2014/main" id="{8A941115-977A-4911-8028-0E40FC33C51F}"/>
              </a:ext>
            </a:extLst>
          </p:cNvPr>
          <p:cNvSpPr/>
          <p:nvPr userDrawn="1"/>
        </p:nvSpPr>
        <p:spPr>
          <a:xfrm>
            <a:off x="965498" y="3847408"/>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2.3 ARQUITETURA E TECNOLOGIAS EMBARCADAS</a:t>
            </a:r>
          </a:p>
        </p:txBody>
      </p:sp>
      <p:sp>
        <p:nvSpPr>
          <p:cNvPr id="24" name="Retângulo: Cantos Arredondados 23">
            <a:extLst>
              <a:ext uri="{FF2B5EF4-FFF2-40B4-BE49-F238E27FC236}">
                <a16:creationId xmlns:a16="http://schemas.microsoft.com/office/drawing/2014/main" id="{34891369-BAB0-408B-8713-5D994E089247}"/>
              </a:ext>
            </a:extLst>
          </p:cNvPr>
          <p:cNvSpPr/>
          <p:nvPr userDrawn="1"/>
        </p:nvSpPr>
        <p:spPr>
          <a:xfrm>
            <a:off x="965498" y="4640826"/>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2.4 PANORAMA DE APLICAÇÃO</a:t>
            </a:r>
          </a:p>
        </p:txBody>
      </p:sp>
      <p:sp>
        <p:nvSpPr>
          <p:cNvPr id="25" name="Retângulo: Cantos Arredondados 24">
            <a:extLst>
              <a:ext uri="{FF2B5EF4-FFF2-40B4-BE49-F238E27FC236}">
                <a16:creationId xmlns:a16="http://schemas.microsoft.com/office/drawing/2014/main" id="{18CE1938-0525-46FC-82BC-8F4254B5CFFF}"/>
              </a:ext>
            </a:extLst>
          </p:cNvPr>
          <p:cNvSpPr/>
          <p:nvPr userDrawn="1"/>
        </p:nvSpPr>
        <p:spPr>
          <a:xfrm>
            <a:off x="965498" y="5434244"/>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2.5 TENDÊNCIAS E PERSPECTIVAS</a:t>
            </a:r>
          </a:p>
        </p:txBody>
      </p:sp>
    </p:spTree>
    <p:extLst>
      <p:ext uri="{BB962C8B-B14F-4D97-AF65-F5344CB8AC3E}">
        <p14:creationId xmlns:p14="http://schemas.microsoft.com/office/powerpoint/2010/main" val="2535196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sp>
        <p:nvSpPr>
          <p:cNvPr id="11" name="Fluxograma: Documento 10">
            <a:extLst>
              <a:ext uri="{FF2B5EF4-FFF2-40B4-BE49-F238E27FC236}">
                <a16:creationId xmlns:a16="http://schemas.microsoft.com/office/drawing/2014/main" id="{CCBEE0DC-F8BA-44AD-9985-1A4495B5998B}"/>
              </a:ext>
            </a:extLst>
          </p:cNvPr>
          <p:cNvSpPr/>
          <p:nvPr userDrawn="1"/>
        </p:nvSpPr>
        <p:spPr>
          <a:xfrm rot="5400000">
            <a:off x="5447674" y="113678"/>
            <a:ext cx="6858001" cy="6630648"/>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30;ga08a3145cf_0_14"/>
          <p:cNvSpPr txBox="1">
            <a:spLocks noGrp="1"/>
          </p:cNvSpPr>
          <p:nvPr>
            <p:ph type="title"/>
          </p:nvPr>
        </p:nvSpPr>
        <p:spPr>
          <a:xfrm>
            <a:off x="166361" y="65044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a:solidFill>
                  <a:schemeClr val="bg1"/>
                </a:solidFill>
                <a:latin typeface="Abadi" panose="020B0604020104020204" pitchFamily="34"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
        <p:nvSpPr>
          <p:cNvPr id="19" name="Google Shape;22;ga08a3145cf_0_4">
            <a:extLst>
              <a:ext uri="{FF2B5EF4-FFF2-40B4-BE49-F238E27FC236}">
                <a16:creationId xmlns:a16="http://schemas.microsoft.com/office/drawing/2014/main" id="{2B43DE22-B173-4832-8390-763B7424CDD9}"/>
              </a:ext>
            </a:extLst>
          </p:cNvPr>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
        <p:nvSpPr>
          <p:cNvPr id="20" name="Google Shape;31;ga08a3145cf_0_14">
            <a:extLst>
              <a:ext uri="{FF2B5EF4-FFF2-40B4-BE49-F238E27FC236}">
                <a16:creationId xmlns:a16="http://schemas.microsoft.com/office/drawing/2014/main" id="{251AAAEF-D097-48EA-ACBB-78CA28052572}"/>
              </a:ext>
            </a:extLst>
          </p:cNvPr>
          <p:cNvSpPr txBox="1">
            <a:spLocks/>
          </p:cNvSpPr>
          <p:nvPr userDrawn="1"/>
        </p:nvSpPr>
        <p:spPr>
          <a:xfrm>
            <a:off x="7202466" y="6201587"/>
            <a:ext cx="4809809" cy="5247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Roboto"/>
                <a:ea typeface="Roboto"/>
                <a:cs typeface="Roboto"/>
                <a:sym typeface="Roboto"/>
              </a:defRPr>
            </a:lvl9pPr>
          </a:lstStyle>
          <a:p>
            <a:fld id="{00000000-1234-1234-1234-123412341234}" type="slidenum">
              <a:rPr lang="pt-BR" smtClean="0"/>
              <a:pPr/>
              <a:t>‹nº›</a:t>
            </a:fld>
            <a:endParaRPr lang="pt-BR" dirty="0"/>
          </a:p>
        </p:txBody>
      </p:sp>
      <p:pic>
        <p:nvPicPr>
          <p:cNvPr id="21" name="Picture 2" descr="Página inicial - PNME">
            <a:extLst>
              <a:ext uri="{FF2B5EF4-FFF2-40B4-BE49-F238E27FC236}">
                <a16:creationId xmlns:a16="http://schemas.microsoft.com/office/drawing/2014/main" id="{166E04A0-0281-49A1-A561-A7519781F14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285" y="6198176"/>
            <a:ext cx="1149159" cy="4901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nergias Renováveis no Brasil e Educação profissional para atender o novo  mercado">
            <a:extLst>
              <a:ext uri="{FF2B5EF4-FFF2-40B4-BE49-F238E27FC236}">
                <a16:creationId xmlns:a16="http://schemas.microsoft.com/office/drawing/2014/main" id="{FCFCB576-1E16-4240-A434-90A44F706F8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51257" y="6198176"/>
            <a:ext cx="1572566" cy="5141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 - GUL">
            <a:extLst>
              <a:ext uri="{FF2B5EF4-FFF2-40B4-BE49-F238E27FC236}">
                <a16:creationId xmlns:a16="http://schemas.microsoft.com/office/drawing/2014/main" id="{F4FE4E0B-096B-4530-95A9-F34A5B76587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936716" y="1768841"/>
            <a:ext cx="5255283" cy="375129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833DDFC5-49CE-410E-B9C2-1C3E73718095}"/>
              </a:ext>
            </a:extLst>
          </p:cNvPr>
          <p:cNvSpPr/>
          <p:nvPr userDrawn="1"/>
        </p:nvSpPr>
        <p:spPr>
          <a:xfrm>
            <a:off x="327665" y="2998888"/>
            <a:ext cx="5205135" cy="5486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800" dirty="0">
                <a:latin typeface="Abadi" panose="020B0604020104020204" pitchFamily="34" charset="0"/>
              </a:rPr>
              <a:t>2.1 HISTÓRICO</a:t>
            </a:r>
            <a:endParaRPr lang="en-US" sz="1800" dirty="0">
              <a:latin typeface="Abadi" panose="020B0604020104020204" pitchFamily="34" charset="0"/>
            </a:endParaRPr>
          </a:p>
        </p:txBody>
      </p:sp>
      <p:sp>
        <p:nvSpPr>
          <p:cNvPr id="3" name="Retângulo: Cantos Arredondados 2">
            <a:extLst>
              <a:ext uri="{FF2B5EF4-FFF2-40B4-BE49-F238E27FC236}">
                <a16:creationId xmlns:a16="http://schemas.microsoft.com/office/drawing/2014/main" id="{469207A0-8633-4659-8350-6EBA9E96D4C8}"/>
              </a:ext>
            </a:extLst>
          </p:cNvPr>
          <p:cNvSpPr/>
          <p:nvPr userDrawn="1"/>
        </p:nvSpPr>
        <p:spPr>
          <a:xfrm>
            <a:off x="327665" y="3659765"/>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800" dirty="0">
                <a:solidFill>
                  <a:schemeClr val="accent6">
                    <a:lumMod val="75000"/>
                  </a:schemeClr>
                </a:solidFill>
                <a:latin typeface="Abadi" panose="020B0604020104020204" pitchFamily="34" charset="0"/>
              </a:rPr>
              <a:t>2.2 CONCEITOS E DEFINIÇÕES TECNOLÓGICAS</a:t>
            </a:r>
            <a:endParaRPr lang="en-US" sz="1800" dirty="0">
              <a:solidFill>
                <a:schemeClr val="accent6">
                  <a:lumMod val="75000"/>
                </a:schemeClr>
              </a:solidFill>
              <a:latin typeface="Abadi" panose="020B0604020104020204" pitchFamily="34" charset="0"/>
            </a:endParaRPr>
          </a:p>
        </p:txBody>
      </p:sp>
      <p:sp>
        <p:nvSpPr>
          <p:cNvPr id="4" name="Retângulo: Cantos Arredondados 3">
            <a:extLst>
              <a:ext uri="{FF2B5EF4-FFF2-40B4-BE49-F238E27FC236}">
                <a16:creationId xmlns:a16="http://schemas.microsoft.com/office/drawing/2014/main" id="{BFD3B983-E4E0-4BC8-91A8-64809D24D1E9}"/>
              </a:ext>
            </a:extLst>
          </p:cNvPr>
          <p:cNvSpPr/>
          <p:nvPr userDrawn="1"/>
        </p:nvSpPr>
        <p:spPr>
          <a:xfrm>
            <a:off x="327664" y="4353279"/>
            <a:ext cx="5205135" cy="5486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800" dirty="0">
                <a:latin typeface="Abadi" panose="020B0604020104020204" pitchFamily="34" charset="0"/>
              </a:rPr>
              <a:t>2.3 ARQUITETURA E TECNOLOGIAS EMBARCADAS</a:t>
            </a:r>
            <a:endParaRPr lang="en-US" sz="1800" dirty="0">
              <a:latin typeface="Abadi" panose="020B0604020104020204" pitchFamily="34" charset="0"/>
            </a:endParaRPr>
          </a:p>
        </p:txBody>
      </p:sp>
      <p:sp>
        <p:nvSpPr>
          <p:cNvPr id="5" name="Retângulo: Cantos Arredondados 4">
            <a:extLst>
              <a:ext uri="{FF2B5EF4-FFF2-40B4-BE49-F238E27FC236}">
                <a16:creationId xmlns:a16="http://schemas.microsoft.com/office/drawing/2014/main" id="{6A58FAEA-E7FC-4CD8-AF51-E808C7BD796D}"/>
              </a:ext>
            </a:extLst>
          </p:cNvPr>
          <p:cNvSpPr/>
          <p:nvPr userDrawn="1"/>
        </p:nvSpPr>
        <p:spPr>
          <a:xfrm>
            <a:off x="327664" y="5017310"/>
            <a:ext cx="5205135" cy="5486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800" dirty="0">
                <a:latin typeface="Abadi" panose="020B0604020104020204" pitchFamily="34" charset="0"/>
              </a:rPr>
              <a:t>2.4 PANORAMA DE APLICAÇÃO</a:t>
            </a:r>
            <a:endParaRPr lang="en-US" sz="1800" dirty="0">
              <a:latin typeface="Abadi" panose="020B0604020104020204" pitchFamily="34" charset="0"/>
            </a:endParaRPr>
          </a:p>
        </p:txBody>
      </p:sp>
      <p:sp>
        <p:nvSpPr>
          <p:cNvPr id="6" name="Retângulo: Cantos Arredondados 5">
            <a:extLst>
              <a:ext uri="{FF2B5EF4-FFF2-40B4-BE49-F238E27FC236}">
                <a16:creationId xmlns:a16="http://schemas.microsoft.com/office/drawing/2014/main" id="{1B861B7E-40F1-47C3-AB22-3823738CCB25}"/>
              </a:ext>
            </a:extLst>
          </p:cNvPr>
          <p:cNvSpPr/>
          <p:nvPr userDrawn="1"/>
        </p:nvSpPr>
        <p:spPr>
          <a:xfrm>
            <a:off x="327663" y="5658919"/>
            <a:ext cx="5205135" cy="54864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800" dirty="0">
                <a:latin typeface="Abadi" panose="020B0604020104020204" pitchFamily="34" charset="0"/>
              </a:rPr>
              <a:t>2.5 TENDÊNCIAS E PERSPECTIVAS</a:t>
            </a:r>
            <a:endParaRPr lang="en-US" sz="1800" dirty="0">
              <a:latin typeface="Abadi" panose="020B0604020104020204" pitchFamily="34" charset="0"/>
            </a:endParaRPr>
          </a:p>
        </p:txBody>
      </p:sp>
      <p:pic>
        <p:nvPicPr>
          <p:cNvPr id="7" name="Imagem 6" descr="Logotipo, nome da empresa&#10;&#10;Descrição gerada automaticamente">
            <a:extLst>
              <a:ext uri="{FF2B5EF4-FFF2-40B4-BE49-F238E27FC236}">
                <a16:creationId xmlns:a16="http://schemas.microsoft.com/office/drawing/2014/main" id="{24D7F4E3-BF7F-4CDD-BD54-66D0BD7111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34811" y="6112200"/>
            <a:ext cx="2210301" cy="635599"/>
          </a:xfrm>
          <a:prstGeom prst="rect">
            <a:avLst/>
          </a:prstGeom>
        </p:spPr>
      </p:pic>
      <p:pic>
        <p:nvPicPr>
          <p:cNvPr id="15" name="Gráfico 14">
            <a:extLst>
              <a:ext uri="{FF2B5EF4-FFF2-40B4-BE49-F238E27FC236}">
                <a16:creationId xmlns:a16="http://schemas.microsoft.com/office/drawing/2014/main" id="{FD9B07EA-85E9-4E4A-88FC-1696DB5593D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F83214F8-0E06-4812-8994-5557CF7F1E13}"/>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17" name="Retângulo: Cantos Arredondados 16">
            <a:extLst>
              <a:ext uri="{FF2B5EF4-FFF2-40B4-BE49-F238E27FC236}">
                <a16:creationId xmlns:a16="http://schemas.microsoft.com/office/drawing/2014/main" id="{C3588AAB-28E6-4E18-8CEE-2E3FDDF8E2DA}"/>
              </a:ext>
            </a:extLst>
          </p:cNvPr>
          <p:cNvSpPr/>
          <p:nvPr userDrawn="1"/>
        </p:nvSpPr>
        <p:spPr>
          <a:xfrm>
            <a:off x="965498" y="2260572"/>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2.1 HISTÓRICO</a:t>
            </a:r>
          </a:p>
        </p:txBody>
      </p:sp>
      <p:sp>
        <p:nvSpPr>
          <p:cNvPr id="18" name="Retângulo: Cantos Arredondados 17">
            <a:extLst>
              <a:ext uri="{FF2B5EF4-FFF2-40B4-BE49-F238E27FC236}">
                <a16:creationId xmlns:a16="http://schemas.microsoft.com/office/drawing/2014/main" id="{02240CCC-643C-4E67-85D9-BC169D7BC6EF}"/>
              </a:ext>
            </a:extLst>
          </p:cNvPr>
          <p:cNvSpPr/>
          <p:nvPr userDrawn="1"/>
        </p:nvSpPr>
        <p:spPr>
          <a:xfrm>
            <a:off x="965499" y="3053990"/>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382960"/>
                </a:solidFill>
                <a:latin typeface="HK Grotesk" panose="00000500000000000000" pitchFamily="50" charset="0"/>
              </a:rPr>
              <a:t>2.2 CONCEITOS E DEFINIÇÒES TECNOLÓGICAS</a:t>
            </a:r>
          </a:p>
        </p:txBody>
      </p:sp>
      <p:sp>
        <p:nvSpPr>
          <p:cNvPr id="22" name="Retângulo: Cantos Arredondados 21">
            <a:extLst>
              <a:ext uri="{FF2B5EF4-FFF2-40B4-BE49-F238E27FC236}">
                <a16:creationId xmlns:a16="http://schemas.microsoft.com/office/drawing/2014/main" id="{88426618-8C01-4E81-B5BA-7C3B1E3A76EA}"/>
              </a:ext>
            </a:extLst>
          </p:cNvPr>
          <p:cNvSpPr/>
          <p:nvPr userDrawn="1"/>
        </p:nvSpPr>
        <p:spPr>
          <a:xfrm>
            <a:off x="965498" y="3847408"/>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2.3 ARQUITETURA E TECNOLOGIAS EMBARCADAS</a:t>
            </a:r>
          </a:p>
        </p:txBody>
      </p:sp>
      <p:sp>
        <p:nvSpPr>
          <p:cNvPr id="24" name="Retângulo: Cantos Arredondados 23">
            <a:extLst>
              <a:ext uri="{FF2B5EF4-FFF2-40B4-BE49-F238E27FC236}">
                <a16:creationId xmlns:a16="http://schemas.microsoft.com/office/drawing/2014/main" id="{4B0C53E4-F728-47BB-8463-ED14F2FA315F}"/>
              </a:ext>
            </a:extLst>
          </p:cNvPr>
          <p:cNvSpPr/>
          <p:nvPr userDrawn="1"/>
        </p:nvSpPr>
        <p:spPr>
          <a:xfrm>
            <a:off x="965498" y="4640826"/>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2.4 PANORAMA DE APLICAÇÃO</a:t>
            </a:r>
          </a:p>
        </p:txBody>
      </p:sp>
      <p:sp>
        <p:nvSpPr>
          <p:cNvPr id="25" name="Retângulo: Cantos Arredondados 24">
            <a:extLst>
              <a:ext uri="{FF2B5EF4-FFF2-40B4-BE49-F238E27FC236}">
                <a16:creationId xmlns:a16="http://schemas.microsoft.com/office/drawing/2014/main" id="{3AD0E827-C7AA-457A-BCA1-1A2EE7804AF5}"/>
              </a:ext>
            </a:extLst>
          </p:cNvPr>
          <p:cNvSpPr/>
          <p:nvPr userDrawn="1"/>
        </p:nvSpPr>
        <p:spPr>
          <a:xfrm>
            <a:off x="965498" y="5434244"/>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2.5 TENDÊNCIAS E PERSPECTIVAS</a:t>
            </a:r>
          </a:p>
        </p:txBody>
      </p:sp>
    </p:spTree>
    <p:extLst>
      <p:ext uri="{BB962C8B-B14F-4D97-AF65-F5344CB8AC3E}">
        <p14:creationId xmlns:p14="http://schemas.microsoft.com/office/powerpoint/2010/main" val="4182925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pic>
        <p:nvPicPr>
          <p:cNvPr id="26" name="Gráfico 25">
            <a:extLst>
              <a:ext uri="{FF2B5EF4-FFF2-40B4-BE49-F238E27FC236}">
                <a16:creationId xmlns:a16="http://schemas.microsoft.com/office/drawing/2014/main" id="{753E3AED-85EB-402B-B3C9-3C37D8CCEF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27" name="Google Shape;30;ga08a3145cf_0_14">
            <a:extLst>
              <a:ext uri="{FF2B5EF4-FFF2-40B4-BE49-F238E27FC236}">
                <a16:creationId xmlns:a16="http://schemas.microsoft.com/office/drawing/2014/main" id="{0E2C8405-C571-4120-9EC0-3488093B3276}"/>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28" name="Retângulo: Cantos Arredondados 27">
            <a:extLst>
              <a:ext uri="{FF2B5EF4-FFF2-40B4-BE49-F238E27FC236}">
                <a16:creationId xmlns:a16="http://schemas.microsoft.com/office/drawing/2014/main" id="{EA597128-98CD-4035-8840-D94CAF0E7832}"/>
              </a:ext>
            </a:extLst>
          </p:cNvPr>
          <p:cNvSpPr/>
          <p:nvPr userDrawn="1"/>
        </p:nvSpPr>
        <p:spPr>
          <a:xfrm>
            <a:off x="965498" y="2260572"/>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2.1 HISTÓRICO</a:t>
            </a:r>
          </a:p>
        </p:txBody>
      </p:sp>
      <p:sp>
        <p:nvSpPr>
          <p:cNvPr id="29" name="Retângulo: Cantos Arredondados 28">
            <a:extLst>
              <a:ext uri="{FF2B5EF4-FFF2-40B4-BE49-F238E27FC236}">
                <a16:creationId xmlns:a16="http://schemas.microsoft.com/office/drawing/2014/main" id="{446F4F98-F4E8-4FF0-82A2-7DE23CE08C53}"/>
              </a:ext>
            </a:extLst>
          </p:cNvPr>
          <p:cNvSpPr/>
          <p:nvPr userDrawn="1"/>
        </p:nvSpPr>
        <p:spPr>
          <a:xfrm>
            <a:off x="965499" y="3053990"/>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2.2 CONCEITOS E DEFINIÇÒES TECNOLÓGICAS</a:t>
            </a:r>
          </a:p>
        </p:txBody>
      </p:sp>
      <p:sp>
        <p:nvSpPr>
          <p:cNvPr id="31" name="Retângulo: Cantos Arredondados 30">
            <a:extLst>
              <a:ext uri="{FF2B5EF4-FFF2-40B4-BE49-F238E27FC236}">
                <a16:creationId xmlns:a16="http://schemas.microsoft.com/office/drawing/2014/main" id="{7FE26F9B-AEEC-4159-B42C-1684AE1E7F54}"/>
              </a:ext>
            </a:extLst>
          </p:cNvPr>
          <p:cNvSpPr/>
          <p:nvPr userDrawn="1"/>
        </p:nvSpPr>
        <p:spPr>
          <a:xfrm>
            <a:off x="965498" y="384740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382960"/>
                </a:solidFill>
                <a:latin typeface="HK Grotesk" panose="00000500000000000000" pitchFamily="50" charset="0"/>
              </a:rPr>
              <a:t>2.3 ARQUITETURA E TECNOLOGIAS EMBARCADAS</a:t>
            </a:r>
          </a:p>
        </p:txBody>
      </p:sp>
      <p:sp>
        <p:nvSpPr>
          <p:cNvPr id="32" name="Retângulo: Cantos Arredondados 31">
            <a:extLst>
              <a:ext uri="{FF2B5EF4-FFF2-40B4-BE49-F238E27FC236}">
                <a16:creationId xmlns:a16="http://schemas.microsoft.com/office/drawing/2014/main" id="{CF697742-86AD-4015-B783-80222363FDA8}"/>
              </a:ext>
            </a:extLst>
          </p:cNvPr>
          <p:cNvSpPr/>
          <p:nvPr userDrawn="1"/>
        </p:nvSpPr>
        <p:spPr>
          <a:xfrm>
            <a:off x="965498" y="4640826"/>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2.4 PANORAMA DE APLICAÇÃO</a:t>
            </a:r>
          </a:p>
        </p:txBody>
      </p:sp>
      <p:sp>
        <p:nvSpPr>
          <p:cNvPr id="33" name="Retângulo: Cantos Arredondados 32">
            <a:extLst>
              <a:ext uri="{FF2B5EF4-FFF2-40B4-BE49-F238E27FC236}">
                <a16:creationId xmlns:a16="http://schemas.microsoft.com/office/drawing/2014/main" id="{ED607F8B-00F9-4ADD-A5BF-EFD4506697C0}"/>
              </a:ext>
            </a:extLst>
          </p:cNvPr>
          <p:cNvSpPr/>
          <p:nvPr userDrawn="1"/>
        </p:nvSpPr>
        <p:spPr>
          <a:xfrm>
            <a:off x="965498" y="5434244"/>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2.5 TENDÊNCIAS E PERSPECTIVAS</a:t>
            </a:r>
          </a:p>
        </p:txBody>
      </p:sp>
    </p:spTree>
    <p:extLst>
      <p:ext uri="{BB962C8B-B14F-4D97-AF65-F5344CB8AC3E}">
        <p14:creationId xmlns:p14="http://schemas.microsoft.com/office/powerpoint/2010/main" val="3342577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pic>
        <p:nvPicPr>
          <p:cNvPr id="15" name="Gráfico 14">
            <a:extLst>
              <a:ext uri="{FF2B5EF4-FFF2-40B4-BE49-F238E27FC236}">
                <a16:creationId xmlns:a16="http://schemas.microsoft.com/office/drawing/2014/main" id="{D3C0DB88-4DB0-41C9-9F17-7A13F4FD9E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C5DA7704-EFA9-4FF0-B47B-C97B4B5DFAF2}"/>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17" name="Retângulo: Cantos Arredondados 16">
            <a:extLst>
              <a:ext uri="{FF2B5EF4-FFF2-40B4-BE49-F238E27FC236}">
                <a16:creationId xmlns:a16="http://schemas.microsoft.com/office/drawing/2014/main" id="{47F3DE79-766E-4B0F-AA73-CE99E846E78C}"/>
              </a:ext>
            </a:extLst>
          </p:cNvPr>
          <p:cNvSpPr/>
          <p:nvPr userDrawn="1"/>
        </p:nvSpPr>
        <p:spPr>
          <a:xfrm>
            <a:off x="965498" y="2260572"/>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2.1 HISTÓRICO</a:t>
            </a:r>
          </a:p>
        </p:txBody>
      </p:sp>
      <p:sp>
        <p:nvSpPr>
          <p:cNvPr id="18" name="Retângulo: Cantos Arredondados 17">
            <a:extLst>
              <a:ext uri="{FF2B5EF4-FFF2-40B4-BE49-F238E27FC236}">
                <a16:creationId xmlns:a16="http://schemas.microsoft.com/office/drawing/2014/main" id="{8C2D6F27-1597-455D-8109-5153131629FB}"/>
              </a:ext>
            </a:extLst>
          </p:cNvPr>
          <p:cNvSpPr/>
          <p:nvPr userDrawn="1"/>
        </p:nvSpPr>
        <p:spPr>
          <a:xfrm>
            <a:off x="965499" y="3053990"/>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2.2 CONCEITOS E DEFINIÇÒES TECNOLÓGICAS</a:t>
            </a:r>
          </a:p>
        </p:txBody>
      </p:sp>
      <p:sp>
        <p:nvSpPr>
          <p:cNvPr id="22" name="Retângulo: Cantos Arredondados 21">
            <a:extLst>
              <a:ext uri="{FF2B5EF4-FFF2-40B4-BE49-F238E27FC236}">
                <a16:creationId xmlns:a16="http://schemas.microsoft.com/office/drawing/2014/main" id="{8F5BF997-6371-4EE0-AF13-68CD0B2DCEA0}"/>
              </a:ext>
            </a:extLst>
          </p:cNvPr>
          <p:cNvSpPr/>
          <p:nvPr userDrawn="1"/>
        </p:nvSpPr>
        <p:spPr>
          <a:xfrm>
            <a:off x="965498" y="3847408"/>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2.3 ARQUITETURA E TECNOLOGIAS EMBARCADAS</a:t>
            </a:r>
          </a:p>
        </p:txBody>
      </p:sp>
      <p:sp>
        <p:nvSpPr>
          <p:cNvPr id="24" name="Retângulo: Cantos Arredondados 23">
            <a:extLst>
              <a:ext uri="{FF2B5EF4-FFF2-40B4-BE49-F238E27FC236}">
                <a16:creationId xmlns:a16="http://schemas.microsoft.com/office/drawing/2014/main" id="{B2C6EB4F-CB46-4B05-A1A9-48DCC17CF490}"/>
              </a:ext>
            </a:extLst>
          </p:cNvPr>
          <p:cNvSpPr/>
          <p:nvPr userDrawn="1"/>
        </p:nvSpPr>
        <p:spPr>
          <a:xfrm>
            <a:off x="965498" y="4640826"/>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382960"/>
                </a:solidFill>
                <a:latin typeface="HK Grotesk" panose="00000500000000000000" pitchFamily="50" charset="0"/>
              </a:rPr>
              <a:t>2.4 PANORAMA DE APLICAÇÃO</a:t>
            </a:r>
          </a:p>
        </p:txBody>
      </p:sp>
      <p:sp>
        <p:nvSpPr>
          <p:cNvPr id="25" name="Retângulo: Cantos Arredondados 24">
            <a:extLst>
              <a:ext uri="{FF2B5EF4-FFF2-40B4-BE49-F238E27FC236}">
                <a16:creationId xmlns:a16="http://schemas.microsoft.com/office/drawing/2014/main" id="{00ED0FAA-DB46-48A9-84EC-10E5E36E9A65}"/>
              </a:ext>
            </a:extLst>
          </p:cNvPr>
          <p:cNvSpPr/>
          <p:nvPr userDrawn="1"/>
        </p:nvSpPr>
        <p:spPr>
          <a:xfrm>
            <a:off x="965498" y="5434244"/>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2.5 TENDÊNCIAS E PERSPECTIVAS</a:t>
            </a:r>
          </a:p>
        </p:txBody>
      </p:sp>
    </p:spTree>
    <p:extLst>
      <p:ext uri="{BB962C8B-B14F-4D97-AF65-F5344CB8AC3E}">
        <p14:creationId xmlns:p14="http://schemas.microsoft.com/office/powerpoint/2010/main" val="958641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lumMod val="75000"/>
          </a:schemeClr>
        </a:solidFill>
        <a:effectLst/>
      </p:bgPr>
    </p:bg>
    <p:spTree>
      <p:nvGrpSpPr>
        <p:cNvPr id="1" name="Shape 23"/>
        <p:cNvGrpSpPr/>
        <p:nvPr/>
      </p:nvGrpSpPr>
      <p:grpSpPr>
        <a:xfrm>
          <a:off x="0" y="0"/>
          <a:ext cx="0" cy="0"/>
          <a:chOff x="0" y="0"/>
          <a:chExt cx="0" cy="0"/>
        </a:xfrm>
      </p:grpSpPr>
      <p:pic>
        <p:nvPicPr>
          <p:cNvPr id="15" name="Gráfico 14">
            <a:extLst>
              <a:ext uri="{FF2B5EF4-FFF2-40B4-BE49-F238E27FC236}">
                <a16:creationId xmlns:a16="http://schemas.microsoft.com/office/drawing/2014/main" id="{AADF2FCB-9EFE-4F99-ACCC-56360201BF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6" name="Google Shape;30;ga08a3145cf_0_14">
            <a:extLst>
              <a:ext uri="{FF2B5EF4-FFF2-40B4-BE49-F238E27FC236}">
                <a16:creationId xmlns:a16="http://schemas.microsoft.com/office/drawing/2014/main" id="{1E23E221-85F3-455C-A782-E8DF39773983}"/>
              </a:ext>
            </a:extLst>
          </p:cNvPr>
          <p:cNvSpPr txBox="1">
            <a:spLocks/>
          </p:cNvSpPr>
          <p:nvPr userDrawn="1"/>
        </p:nvSpPr>
        <p:spPr>
          <a:xfrm>
            <a:off x="965498" y="591007"/>
            <a:ext cx="87982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2) MOBILIDADE ELÉTRICA E SUAS TECNOLOGIAS</a:t>
            </a:r>
          </a:p>
        </p:txBody>
      </p:sp>
      <p:sp>
        <p:nvSpPr>
          <p:cNvPr id="17" name="Retângulo: Cantos Arredondados 16">
            <a:extLst>
              <a:ext uri="{FF2B5EF4-FFF2-40B4-BE49-F238E27FC236}">
                <a16:creationId xmlns:a16="http://schemas.microsoft.com/office/drawing/2014/main" id="{6E08F207-AC82-4BB9-953F-6E8293BD5D68}"/>
              </a:ext>
            </a:extLst>
          </p:cNvPr>
          <p:cNvSpPr/>
          <p:nvPr userDrawn="1"/>
        </p:nvSpPr>
        <p:spPr>
          <a:xfrm>
            <a:off x="965498" y="2260572"/>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2.1 HISTÓRICO</a:t>
            </a:r>
          </a:p>
        </p:txBody>
      </p:sp>
      <p:sp>
        <p:nvSpPr>
          <p:cNvPr id="18" name="Retângulo: Cantos Arredondados 17">
            <a:extLst>
              <a:ext uri="{FF2B5EF4-FFF2-40B4-BE49-F238E27FC236}">
                <a16:creationId xmlns:a16="http://schemas.microsoft.com/office/drawing/2014/main" id="{8FD34203-2A06-4C05-B228-D994D369F069}"/>
              </a:ext>
            </a:extLst>
          </p:cNvPr>
          <p:cNvSpPr/>
          <p:nvPr userDrawn="1"/>
        </p:nvSpPr>
        <p:spPr>
          <a:xfrm>
            <a:off x="965499" y="3053990"/>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2.2 CONCEITOS E DEFINIÇÒES TECNOLÓGICAS</a:t>
            </a:r>
          </a:p>
        </p:txBody>
      </p:sp>
      <p:sp>
        <p:nvSpPr>
          <p:cNvPr id="22" name="Retângulo: Cantos Arredondados 21">
            <a:extLst>
              <a:ext uri="{FF2B5EF4-FFF2-40B4-BE49-F238E27FC236}">
                <a16:creationId xmlns:a16="http://schemas.microsoft.com/office/drawing/2014/main" id="{DEC51D85-D38F-449C-B9A8-1BB14B929C38}"/>
              </a:ext>
            </a:extLst>
          </p:cNvPr>
          <p:cNvSpPr/>
          <p:nvPr userDrawn="1"/>
        </p:nvSpPr>
        <p:spPr>
          <a:xfrm>
            <a:off x="965498" y="3847408"/>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2.3 ARQUITETURA E TECNOLOGIAS EMBARCADAS</a:t>
            </a:r>
          </a:p>
        </p:txBody>
      </p:sp>
      <p:sp>
        <p:nvSpPr>
          <p:cNvPr id="24" name="Retângulo: Cantos Arredondados 23">
            <a:extLst>
              <a:ext uri="{FF2B5EF4-FFF2-40B4-BE49-F238E27FC236}">
                <a16:creationId xmlns:a16="http://schemas.microsoft.com/office/drawing/2014/main" id="{66BC5FCA-899F-4D32-8667-0AF1993B1967}"/>
              </a:ext>
            </a:extLst>
          </p:cNvPr>
          <p:cNvSpPr/>
          <p:nvPr userDrawn="1"/>
        </p:nvSpPr>
        <p:spPr>
          <a:xfrm>
            <a:off x="965498" y="4640826"/>
            <a:ext cx="5205135" cy="548640"/>
          </a:xfrm>
          <a:prstGeom prst="roundRect">
            <a:avLst/>
          </a:prstGeom>
          <a:solidFill>
            <a:srgbClr val="3829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2.4 PANORAMA DE APLICAÇÃO</a:t>
            </a:r>
          </a:p>
        </p:txBody>
      </p:sp>
      <p:sp>
        <p:nvSpPr>
          <p:cNvPr id="25" name="Retângulo: Cantos Arredondados 24">
            <a:extLst>
              <a:ext uri="{FF2B5EF4-FFF2-40B4-BE49-F238E27FC236}">
                <a16:creationId xmlns:a16="http://schemas.microsoft.com/office/drawing/2014/main" id="{CB5D25DD-7216-463D-8536-EF54E86F5A28}"/>
              </a:ext>
            </a:extLst>
          </p:cNvPr>
          <p:cNvSpPr/>
          <p:nvPr userDrawn="1"/>
        </p:nvSpPr>
        <p:spPr>
          <a:xfrm>
            <a:off x="965498" y="5434244"/>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382960"/>
                </a:solidFill>
                <a:latin typeface="HK Grotesk" panose="00000500000000000000" pitchFamily="50" charset="0"/>
              </a:rPr>
              <a:t>2.5 TENDÊNCIAS E PERSPECTIVAS</a:t>
            </a:r>
          </a:p>
        </p:txBody>
      </p:sp>
    </p:spTree>
    <p:extLst>
      <p:ext uri="{BB962C8B-B14F-4D97-AF65-F5344CB8AC3E}">
        <p14:creationId xmlns:p14="http://schemas.microsoft.com/office/powerpoint/2010/main" val="2674791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1C14E62D-9A1C-4EF6-B039-FB6710315B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0" name="Google Shape;30;ga08a3145cf_0_14">
            <a:extLst>
              <a:ext uri="{FF2B5EF4-FFF2-40B4-BE49-F238E27FC236}">
                <a16:creationId xmlns:a16="http://schemas.microsoft.com/office/drawing/2014/main" id="{908F290E-DAA7-47A4-A031-1EFECD4A72FE}"/>
              </a:ext>
            </a:extLst>
          </p:cNvPr>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4125547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3"/>
        <p:cNvGrpSpPr/>
        <p:nvPr/>
      </p:nvGrpSpPr>
      <p:grpSpPr>
        <a:xfrm>
          <a:off x="0" y="0"/>
          <a:ext cx="0" cy="0"/>
          <a:chOff x="0" y="0"/>
          <a:chExt cx="0" cy="0"/>
        </a:xfrm>
      </p:grpSpPr>
      <p:pic>
        <p:nvPicPr>
          <p:cNvPr id="18" name="Gráfico 17">
            <a:extLst>
              <a:ext uri="{FF2B5EF4-FFF2-40B4-BE49-F238E27FC236}">
                <a16:creationId xmlns:a16="http://schemas.microsoft.com/office/drawing/2014/main" id="{DB2BA556-9663-4D88-95E0-152F882E1F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382960"/>
              </a:buClr>
              <a:buSzPts val="1900"/>
              <a:buChar char="●"/>
              <a:defRPr sz="1900">
                <a:latin typeface="Abadi Extra Light" panose="020B0204020104020204" pitchFamily="34" charset="0"/>
              </a:defRPr>
            </a:lvl1pPr>
            <a:lvl2pPr marL="584200" lvl="1" indent="0">
              <a:spcBef>
                <a:spcPts val="2100"/>
              </a:spcBef>
              <a:spcAft>
                <a:spcPts val="0"/>
              </a:spcAft>
              <a:buClr>
                <a:srgbClr val="382960"/>
              </a:buClr>
              <a:buSzPts val="1600"/>
              <a:buNone/>
              <a:defRPr sz="1600"/>
            </a:lvl2pPr>
            <a:lvl3pPr marL="1041400" lvl="2" indent="0">
              <a:spcBef>
                <a:spcPts val="2100"/>
              </a:spcBef>
              <a:spcAft>
                <a:spcPts val="0"/>
              </a:spcAft>
              <a:buClr>
                <a:srgbClr val="382960"/>
              </a:buClr>
              <a:buSzPts val="1600"/>
              <a:buNone/>
              <a:defRPr sz="1600"/>
            </a:lvl3pPr>
            <a:lvl4pPr marL="1498600" lvl="3" indent="0">
              <a:spcBef>
                <a:spcPts val="2100"/>
              </a:spcBef>
              <a:spcAft>
                <a:spcPts val="0"/>
              </a:spcAft>
              <a:buSzPts val="1600"/>
              <a:buNone/>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14" name="Google Shape;30;ga08a3145cf_0_14">
            <a:extLst>
              <a:ext uri="{FF2B5EF4-FFF2-40B4-BE49-F238E27FC236}">
                <a16:creationId xmlns:a16="http://schemas.microsoft.com/office/drawing/2014/main" id="{723E8CD4-7C23-45C9-9B3C-431FAF246639}"/>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5" name="Conector reto 14">
            <a:extLst>
              <a:ext uri="{FF2B5EF4-FFF2-40B4-BE49-F238E27FC236}">
                <a16:creationId xmlns:a16="http://schemas.microsoft.com/office/drawing/2014/main" id="{F8642F97-B71B-4515-B4E5-F5491B9D0D6B}"/>
              </a:ext>
            </a:extLst>
          </p:cNvPr>
          <p:cNvCxnSpPr>
            <a:cxnSpLocks/>
            <a:stCxn id="17"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32DF4115-C160-4B0E-80E4-1E02869BECE5}"/>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561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57" name="Gráfico 56">
            <a:extLst>
              <a:ext uri="{FF2B5EF4-FFF2-40B4-BE49-F238E27FC236}">
                <a16:creationId xmlns:a16="http://schemas.microsoft.com/office/drawing/2014/main" id="{62F12110-D3CE-4879-AD68-58DB88C327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29" name="Retângulo: Cantos Arredondados 28">
            <a:extLst>
              <a:ext uri="{FF2B5EF4-FFF2-40B4-BE49-F238E27FC236}">
                <a16:creationId xmlns:a16="http://schemas.microsoft.com/office/drawing/2014/main" id="{2B6BCF93-D705-431F-AEEB-899EC50F091C}"/>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Cantos Arredondados 29">
            <a:extLst>
              <a:ext uri="{FF2B5EF4-FFF2-40B4-BE49-F238E27FC236}">
                <a16:creationId xmlns:a16="http://schemas.microsoft.com/office/drawing/2014/main" id="{EEC369CA-E561-4E6E-BB4E-F71194C18EF8}"/>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Cantos Arredondados 30">
            <a:extLst>
              <a:ext uri="{FF2B5EF4-FFF2-40B4-BE49-F238E27FC236}">
                <a16:creationId xmlns:a16="http://schemas.microsoft.com/office/drawing/2014/main" id="{D19E56BF-AFDF-45C8-98B4-7DFEAAC8F0E5}"/>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Cantos Arredondados 31">
            <a:extLst>
              <a:ext uri="{FF2B5EF4-FFF2-40B4-BE49-F238E27FC236}">
                <a16:creationId xmlns:a16="http://schemas.microsoft.com/office/drawing/2014/main" id="{7A3DA749-0590-4FC7-983A-59C85A0FDF00}"/>
              </a:ext>
            </a:extLst>
          </p:cNvPr>
          <p:cNvSpPr/>
          <p:nvPr userDrawn="1"/>
        </p:nvSpPr>
        <p:spPr>
          <a:xfrm>
            <a:off x="1469982" y="3952240"/>
            <a:ext cx="5205138" cy="548640"/>
          </a:xfrm>
          <a:prstGeom prst="roundRect">
            <a:avLst/>
          </a:prstGeom>
          <a:solidFill>
            <a:srgbClr val="9F1B45"/>
          </a:solid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ângulo: Cantos Arredondados 32">
            <a:extLst>
              <a:ext uri="{FF2B5EF4-FFF2-40B4-BE49-F238E27FC236}">
                <a16:creationId xmlns:a16="http://schemas.microsoft.com/office/drawing/2014/main" id="{1ED16C97-C89A-40DC-988D-CA1F8E9BC1B4}"/>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ângulo: Cantos Arredondados 33">
            <a:extLst>
              <a:ext uri="{FF2B5EF4-FFF2-40B4-BE49-F238E27FC236}">
                <a16:creationId xmlns:a16="http://schemas.microsoft.com/office/drawing/2014/main" id="{B5EF47AD-07CC-4B6F-8C9F-3218AC08070D}"/>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ixaDeTexto 34">
            <a:extLst>
              <a:ext uri="{FF2B5EF4-FFF2-40B4-BE49-F238E27FC236}">
                <a16:creationId xmlns:a16="http://schemas.microsoft.com/office/drawing/2014/main" id="{10D6E19B-FBDF-4BC5-96F8-B2654ED8290E}"/>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1"/>
                </a:solidFill>
                <a:latin typeface="HK Grotesk" panose="00000500000000000000" pitchFamily="50" charset="0"/>
              </a:rPr>
              <a:t>INFRAESTRUTURAS DE RECARGA</a:t>
            </a:r>
            <a:endParaRPr lang="en-US" sz="1600" dirty="0">
              <a:solidFill>
                <a:schemeClr val="bg1"/>
              </a:solidFill>
              <a:latin typeface="HK Grotesk" panose="00000500000000000000" pitchFamily="50" charset="0"/>
            </a:endParaRPr>
          </a:p>
        </p:txBody>
      </p:sp>
      <p:sp>
        <p:nvSpPr>
          <p:cNvPr id="36" name="CaixaDeTexto 35">
            <a:extLst>
              <a:ext uri="{FF2B5EF4-FFF2-40B4-BE49-F238E27FC236}">
                <a16:creationId xmlns:a16="http://schemas.microsoft.com/office/drawing/2014/main" id="{141C2BAF-8675-44E6-AC10-4CE8F672A4A8}"/>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37" name="CaixaDeTexto 36">
            <a:extLst>
              <a:ext uri="{FF2B5EF4-FFF2-40B4-BE49-F238E27FC236}">
                <a16:creationId xmlns:a16="http://schemas.microsoft.com/office/drawing/2014/main" id="{717D361E-B421-4751-920B-E3C4D9B208B2}"/>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38" name="CaixaDeTexto 37">
            <a:extLst>
              <a:ext uri="{FF2B5EF4-FFF2-40B4-BE49-F238E27FC236}">
                <a16:creationId xmlns:a16="http://schemas.microsoft.com/office/drawing/2014/main" id="{1BA3B99C-28A2-415C-9F4E-ED76CE3BC368}"/>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39" name="CaixaDeTexto 38">
            <a:extLst>
              <a:ext uri="{FF2B5EF4-FFF2-40B4-BE49-F238E27FC236}">
                <a16:creationId xmlns:a16="http://schemas.microsoft.com/office/drawing/2014/main" id="{758AA25E-24CF-49E2-96A8-06CC8CA7EE10}"/>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40" name="CaixaDeTexto 39">
            <a:extLst>
              <a:ext uri="{FF2B5EF4-FFF2-40B4-BE49-F238E27FC236}">
                <a16:creationId xmlns:a16="http://schemas.microsoft.com/office/drawing/2014/main" id="{78B4F538-16A3-4BB3-B423-B5B3DAA71286}"/>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41" name="Elipse 40">
            <a:extLst>
              <a:ext uri="{FF2B5EF4-FFF2-40B4-BE49-F238E27FC236}">
                <a16:creationId xmlns:a16="http://schemas.microsoft.com/office/drawing/2014/main" id="{13725D2A-C027-4177-BB24-BEE4280DE94F}"/>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42" name="Elipse 41">
            <a:extLst>
              <a:ext uri="{FF2B5EF4-FFF2-40B4-BE49-F238E27FC236}">
                <a16:creationId xmlns:a16="http://schemas.microsoft.com/office/drawing/2014/main" id="{2829A0EC-A164-4E82-AC65-6D24476F8949}"/>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43" name="Elipse 42">
            <a:extLst>
              <a:ext uri="{FF2B5EF4-FFF2-40B4-BE49-F238E27FC236}">
                <a16:creationId xmlns:a16="http://schemas.microsoft.com/office/drawing/2014/main" id="{768A5DC6-FE5D-4B61-AAAA-93ECA3970829}"/>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45" name="Elipse 44">
            <a:extLst>
              <a:ext uri="{FF2B5EF4-FFF2-40B4-BE49-F238E27FC236}">
                <a16:creationId xmlns:a16="http://schemas.microsoft.com/office/drawing/2014/main" id="{6FDAFCC7-C6F3-49D5-9933-C36F6E7F292B}"/>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46" name="Elipse 45">
            <a:extLst>
              <a:ext uri="{FF2B5EF4-FFF2-40B4-BE49-F238E27FC236}">
                <a16:creationId xmlns:a16="http://schemas.microsoft.com/office/drawing/2014/main" id="{F3B27C20-DB80-475D-80CD-ACA2DDD249DB}"/>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47" name="Elipse 46">
            <a:extLst>
              <a:ext uri="{FF2B5EF4-FFF2-40B4-BE49-F238E27FC236}">
                <a16:creationId xmlns:a16="http://schemas.microsoft.com/office/drawing/2014/main" id="{3CE7869C-493D-4593-88B5-262907C84665}"/>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51" name="Google Shape;30;ga08a3145cf_0_14">
            <a:extLst>
              <a:ext uri="{FF2B5EF4-FFF2-40B4-BE49-F238E27FC236}">
                <a16:creationId xmlns:a16="http://schemas.microsoft.com/office/drawing/2014/main" id="{82F309EB-54BB-4ADF-8A01-1F1B89CB9A2C}"/>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53" name="Conector reto 52">
            <a:extLst>
              <a:ext uri="{FF2B5EF4-FFF2-40B4-BE49-F238E27FC236}">
                <a16:creationId xmlns:a16="http://schemas.microsoft.com/office/drawing/2014/main" id="{E20BF81A-D067-48A9-8380-3C782F4C9B72}"/>
              </a:ext>
            </a:extLst>
          </p:cNvPr>
          <p:cNvCxnSpPr>
            <a:cxnSpLocks/>
            <a:stCxn id="55"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55" name="Elipse 54">
            <a:extLst>
              <a:ext uri="{FF2B5EF4-FFF2-40B4-BE49-F238E27FC236}">
                <a16:creationId xmlns:a16="http://schemas.microsoft.com/office/drawing/2014/main" id="{651D67CC-F26A-447E-A3A0-EB5C584E3B21}"/>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0" name="Gráfico 9">
            <a:extLst>
              <a:ext uri="{FF2B5EF4-FFF2-40B4-BE49-F238E27FC236}">
                <a16:creationId xmlns:a16="http://schemas.microsoft.com/office/drawing/2014/main" id="{34F38420-4C23-46C7-AB6E-7DD3B588BF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2" name="Retângulo: Cantos Arredondados 1">
            <a:extLst>
              <a:ext uri="{FF2B5EF4-FFF2-40B4-BE49-F238E27FC236}">
                <a16:creationId xmlns:a16="http://schemas.microsoft.com/office/drawing/2014/main" id="{BF21BB11-8862-4C5A-B332-B8211968D36F}"/>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3" name="Retângulo: Cantos Arredondados 2">
            <a:extLst>
              <a:ext uri="{FF2B5EF4-FFF2-40B4-BE49-F238E27FC236}">
                <a16:creationId xmlns:a16="http://schemas.microsoft.com/office/drawing/2014/main" id="{D5A98F4B-E798-4F91-9D47-48C956C172D9}"/>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4" name="Retângulo: Cantos Arredondados 3">
            <a:extLst>
              <a:ext uri="{FF2B5EF4-FFF2-40B4-BE49-F238E27FC236}">
                <a16:creationId xmlns:a16="http://schemas.microsoft.com/office/drawing/2014/main" id="{6640A7C1-44A8-44EB-956F-9CE9BADDD92D}"/>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6" name="Retângulo: Cantos Arredondados 5">
            <a:extLst>
              <a:ext uri="{FF2B5EF4-FFF2-40B4-BE49-F238E27FC236}">
                <a16:creationId xmlns:a16="http://schemas.microsoft.com/office/drawing/2014/main" id="{85C06A11-7586-4149-A966-40BC2CE5E0C8}"/>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7" name="Retângulo: Cantos Arredondados 6">
            <a:extLst>
              <a:ext uri="{FF2B5EF4-FFF2-40B4-BE49-F238E27FC236}">
                <a16:creationId xmlns:a16="http://schemas.microsoft.com/office/drawing/2014/main" id="{453EECA7-4AA5-4DD7-9B6F-04145E653586}"/>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8" name="Retângulo: Cantos Arredondados 7">
            <a:extLst>
              <a:ext uri="{FF2B5EF4-FFF2-40B4-BE49-F238E27FC236}">
                <a16:creationId xmlns:a16="http://schemas.microsoft.com/office/drawing/2014/main" id="{3724ABA3-BF21-42B4-96A4-B3F6FFF974D4}"/>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18" name="Google Shape;30;ga08a3145cf_0_14">
            <a:extLst>
              <a:ext uri="{FF2B5EF4-FFF2-40B4-BE49-F238E27FC236}">
                <a16:creationId xmlns:a16="http://schemas.microsoft.com/office/drawing/2014/main" id="{08FF3D25-2367-4DB0-BAB2-A0C41AAB3D1A}"/>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4019930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119" name="Gráfico 118">
            <a:extLst>
              <a:ext uri="{FF2B5EF4-FFF2-40B4-BE49-F238E27FC236}">
                <a16:creationId xmlns:a16="http://schemas.microsoft.com/office/drawing/2014/main" id="{B0D56E9D-1E49-4C8E-B7DB-B41FC41158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29" name="Google Shape;30;ga08a3145cf_0_14">
            <a:extLst>
              <a:ext uri="{FF2B5EF4-FFF2-40B4-BE49-F238E27FC236}">
                <a16:creationId xmlns:a16="http://schemas.microsoft.com/office/drawing/2014/main" id="{581E85CC-BFEF-4192-8A55-15C31D042705}"/>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30" name="Conector reto 29">
            <a:extLst>
              <a:ext uri="{FF2B5EF4-FFF2-40B4-BE49-F238E27FC236}">
                <a16:creationId xmlns:a16="http://schemas.microsoft.com/office/drawing/2014/main" id="{8D06FDA2-FCFD-437C-A402-DB48BCDD16E6}"/>
              </a:ext>
            </a:extLst>
          </p:cNvPr>
          <p:cNvCxnSpPr>
            <a:cxnSpLocks/>
            <a:stCxn id="31"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31" name="Elipse 30">
            <a:extLst>
              <a:ext uri="{FF2B5EF4-FFF2-40B4-BE49-F238E27FC236}">
                <a16:creationId xmlns:a16="http://schemas.microsoft.com/office/drawing/2014/main" id="{9EB86922-8E3B-48B3-A32C-847970F42EBF}"/>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tângulo: Cantos Arredondados 99">
            <a:extLst>
              <a:ext uri="{FF2B5EF4-FFF2-40B4-BE49-F238E27FC236}">
                <a16:creationId xmlns:a16="http://schemas.microsoft.com/office/drawing/2014/main" id="{D311464B-73EA-42FE-BFC1-1ED6DC63DB7F}"/>
              </a:ext>
            </a:extLst>
          </p:cNvPr>
          <p:cNvSpPr/>
          <p:nvPr userDrawn="1"/>
        </p:nvSpPr>
        <p:spPr>
          <a:xfrm>
            <a:off x="1469984" y="1605280"/>
            <a:ext cx="5205135" cy="548640"/>
          </a:xfrm>
          <a:prstGeom prst="roundRect">
            <a:avLst/>
          </a:prstGeom>
          <a:solidFill>
            <a:srgbClr val="4EBABB"/>
          </a:solid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tângulo: Cantos Arredondados 100">
            <a:extLst>
              <a:ext uri="{FF2B5EF4-FFF2-40B4-BE49-F238E27FC236}">
                <a16:creationId xmlns:a16="http://schemas.microsoft.com/office/drawing/2014/main" id="{79A723E6-487C-4699-B6C2-D12D15C17637}"/>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tângulo: Cantos Arredondados 101">
            <a:extLst>
              <a:ext uri="{FF2B5EF4-FFF2-40B4-BE49-F238E27FC236}">
                <a16:creationId xmlns:a16="http://schemas.microsoft.com/office/drawing/2014/main" id="{4CD8DD55-A0D8-40C5-9BB1-7CECBC4A1487}"/>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tângulo: Cantos Arredondados 102">
            <a:extLst>
              <a:ext uri="{FF2B5EF4-FFF2-40B4-BE49-F238E27FC236}">
                <a16:creationId xmlns:a16="http://schemas.microsoft.com/office/drawing/2014/main" id="{43E56029-1437-4A64-B136-B1FEAC3DF1C7}"/>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tângulo: Cantos Arredondados 103">
            <a:extLst>
              <a:ext uri="{FF2B5EF4-FFF2-40B4-BE49-F238E27FC236}">
                <a16:creationId xmlns:a16="http://schemas.microsoft.com/office/drawing/2014/main" id="{AE87B422-23D7-4859-8597-F353109B15EA}"/>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tângulo: Cantos Arredondados 104">
            <a:extLst>
              <a:ext uri="{FF2B5EF4-FFF2-40B4-BE49-F238E27FC236}">
                <a16:creationId xmlns:a16="http://schemas.microsoft.com/office/drawing/2014/main" id="{4EFDA7BE-9182-4500-AE51-99B194FB4DEE}"/>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aixaDeTexto 105">
            <a:extLst>
              <a:ext uri="{FF2B5EF4-FFF2-40B4-BE49-F238E27FC236}">
                <a16:creationId xmlns:a16="http://schemas.microsoft.com/office/drawing/2014/main" id="{EB3EE6C6-FB0D-4D3F-BEB2-26052A9EFC6A}"/>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107" name="CaixaDeTexto 106">
            <a:extLst>
              <a:ext uri="{FF2B5EF4-FFF2-40B4-BE49-F238E27FC236}">
                <a16:creationId xmlns:a16="http://schemas.microsoft.com/office/drawing/2014/main" id="{D292F165-320D-43C9-B316-02777F82729D}"/>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108" name="CaixaDeTexto 107">
            <a:extLst>
              <a:ext uri="{FF2B5EF4-FFF2-40B4-BE49-F238E27FC236}">
                <a16:creationId xmlns:a16="http://schemas.microsoft.com/office/drawing/2014/main" id="{C4A30D99-4EC2-48F0-92FD-059E6F8BAD51}"/>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109" name="CaixaDeTexto 108">
            <a:extLst>
              <a:ext uri="{FF2B5EF4-FFF2-40B4-BE49-F238E27FC236}">
                <a16:creationId xmlns:a16="http://schemas.microsoft.com/office/drawing/2014/main" id="{411389E5-C704-4093-A8A4-930B573C7033}"/>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110" name="CaixaDeTexto 109">
            <a:extLst>
              <a:ext uri="{FF2B5EF4-FFF2-40B4-BE49-F238E27FC236}">
                <a16:creationId xmlns:a16="http://schemas.microsoft.com/office/drawing/2014/main" id="{003C778E-6FAF-4310-A89D-20EE0ED0E543}"/>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111" name="CaixaDeTexto 110">
            <a:extLst>
              <a:ext uri="{FF2B5EF4-FFF2-40B4-BE49-F238E27FC236}">
                <a16:creationId xmlns:a16="http://schemas.microsoft.com/office/drawing/2014/main" id="{84E53D58-7906-4589-9385-FD88C1418686}"/>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1"/>
                </a:solidFill>
                <a:latin typeface="HK Grotesk" panose="00000500000000000000" pitchFamily="50" charset="0"/>
              </a:rPr>
              <a:t>INTRODUÇÃO</a:t>
            </a:r>
            <a:endParaRPr lang="en-US" sz="1600" dirty="0">
              <a:solidFill>
                <a:schemeClr val="bg1"/>
              </a:solidFill>
              <a:latin typeface="HK Grotesk" panose="00000500000000000000" pitchFamily="50" charset="0"/>
            </a:endParaRPr>
          </a:p>
        </p:txBody>
      </p:sp>
      <p:sp>
        <p:nvSpPr>
          <p:cNvPr id="112" name="Elipse 111">
            <a:extLst>
              <a:ext uri="{FF2B5EF4-FFF2-40B4-BE49-F238E27FC236}">
                <a16:creationId xmlns:a16="http://schemas.microsoft.com/office/drawing/2014/main" id="{29DD7C6D-F81C-42EC-B132-FD5556C1ABB4}"/>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113" name="Elipse 112">
            <a:extLst>
              <a:ext uri="{FF2B5EF4-FFF2-40B4-BE49-F238E27FC236}">
                <a16:creationId xmlns:a16="http://schemas.microsoft.com/office/drawing/2014/main" id="{E453E83A-F44C-400F-948C-A0448BF872AC}"/>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114" name="Elipse 113">
            <a:extLst>
              <a:ext uri="{FF2B5EF4-FFF2-40B4-BE49-F238E27FC236}">
                <a16:creationId xmlns:a16="http://schemas.microsoft.com/office/drawing/2014/main" id="{DFE9A403-6ADF-4D0C-AF5B-6AB7761479C3}"/>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115" name="Elipse 114">
            <a:extLst>
              <a:ext uri="{FF2B5EF4-FFF2-40B4-BE49-F238E27FC236}">
                <a16:creationId xmlns:a16="http://schemas.microsoft.com/office/drawing/2014/main" id="{05AA26D9-5BFB-41C4-89C0-A3887B50BD9B}"/>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116" name="Elipse 115">
            <a:extLst>
              <a:ext uri="{FF2B5EF4-FFF2-40B4-BE49-F238E27FC236}">
                <a16:creationId xmlns:a16="http://schemas.microsoft.com/office/drawing/2014/main" id="{8CA49E60-148A-4FA6-A5F5-D274205F5009}"/>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117" name="Elipse 116">
            <a:extLst>
              <a:ext uri="{FF2B5EF4-FFF2-40B4-BE49-F238E27FC236}">
                <a16:creationId xmlns:a16="http://schemas.microsoft.com/office/drawing/2014/main" id="{25CD3285-E00B-41C5-9342-645C4EBFED18}"/>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Tree>
    <p:extLst>
      <p:ext uri="{BB962C8B-B14F-4D97-AF65-F5344CB8AC3E}">
        <p14:creationId xmlns:p14="http://schemas.microsoft.com/office/powerpoint/2010/main" val="832714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D845E300-32F9-47F7-9402-95BFE8671F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A3511182-CA55-4D8C-8AA0-A9CBF28A6FA0}"/>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E29015FC-A52C-44DC-B469-31D9F51D3D46}"/>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217B1919-8575-48F6-B5CF-CCA20D219B7E}"/>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611B17E5-E4E0-4E69-BA73-BD83D1EAF203}"/>
              </a:ext>
            </a:extLst>
          </p:cNvPr>
          <p:cNvSpPr/>
          <p:nvPr userDrawn="1"/>
        </p:nvSpPr>
        <p:spPr>
          <a:xfrm>
            <a:off x="965498" y="2260572"/>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3.1 TECNOLOGIAS E MERCADO</a:t>
            </a:r>
            <a:endParaRPr lang="en-US" sz="1600" b="1" dirty="0">
              <a:solidFill>
                <a:srgbClr val="9F1B45"/>
              </a:solidFill>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DEEFC305-33AD-4AD3-B977-C76F5C5684C8}"/>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AFB35794-DD0C-4F90-BDF6-F66D90B44A68}"/>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4F2AF764-66B8-44E4-91A0-FE6170F4EB7B}"/>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88665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9AC4B0C8-03D5-4D5B-AF1E-3DAF2C7018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25E5D7F5-D40B-4A6F-B175-916C2038974F}"/>
              </a:ext>
            </a:extLst>
          </p:cNvPr>
          <p:cNvSpPr/>
          <p:nvPr userDrawn="1"/>
        </p:nvSpPr>
        <p:spPr>
          <a:xfrm>
            <a:off x="965498" y="2894259"/>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3.2 PADRÕES E VELOCIDADE DE RECARGA</a:t>
            </a:r>
            <a:endParaRPr lang="en-US" sz="1600" b="1" dirty="0">
              <a:solidFill>
                <a:srgbClr val="9F1B45"/>
              </a:solidFill>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1130175C-6BFB-43A7-969E-14C9FCEEEA51}"/>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E72E0C30-6D3E-46CF-BE62-C991687067AC}"/>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4B4E87C3-CF78-4633-8D10-166671DFAA86}"/>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13BA7277-F075-452E-8944-2E94A01DE4F9}"/>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BA3DE553-F39A-43E7-B111-46EA68823DFC}"/>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DB79362E-B9E6-4E0A-9C7E-66654A92973B}"/>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4114223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6832B9E6-7347-4A57-9D70-A878C44AA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4B814D1E-A3AA-467F-9E5A-AB7F4B63B670}"/>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DF48BC8E-12F2-44E8-8A25-D451F175D3C2}"/>
              </a:ext>
            </a:extLst>
          </p:cNvPr>
          <p:cNvSpPr/>
          <p:nvPr userDrawn="1"/>
        </p:nvSpPr>
        <p:spPr>
          <a:xfrm>
            <a:off x="965498" y="3527946"/>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3.3 CARREGADORES DE VEÍCULOS</a:t>
            </a:r>
            <a:r>
              <a:rPr lang="pt-BR" sz="1600" b="1" baseline="0" dirty="0">
                <a:solidFill>
                  <a:srgbClr val="9F1B45"/>
                </a:solidFill>
                <a:latin typeface="HK Grotesk" panose="00000500000000000000" pitchFamily="50" charset="0"/>
              </a:rPr>
              <a:t> ELÉTRICOS</a:t>
            </a:r>
            <a:endParaRPr lang="en-US" sz="1600" b="1" dirty="0">
              <a:solidFill>
                <a:srgbClr val="9F1B45"/>
              </a:solidFill>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F8A8080C-B39F-4F5A-844A-094081930567}"/>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F93FF1DE-3B19-4ADF-8E63-8C61EDFEA7E6}"/>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15FB5F22-0C48-4529-B337-6AAE5A3D0BF5}"/>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A4397B37-9F87-4756-8032-FCC2860655A7}"/>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7C9AAAC9-1BDB-493C-BF36-82814B3F0D10}"/>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3312361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C7475AB9-D0EA-4EA1-B46D-3D636FCF5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A6DA9A28-97DF-4DBF-8FAB-C6FED40AD1C7}"/>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0EB1597C-D615-4AD6-B24F-886EBB78E43F}"/>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3AED60FE-350F-43C8-A750-D905C5928203}"/>
              </a:ext>
            </a:extLst>
          </p:cNvPr>
          <p:cNvSpPr/>
          <p:nvPr userDrawn="1"/>
        </p:nvSpPr>
        <p:spPr>
          <a:xfrm>
            <a:off x="965498" y="4161633"/>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3.4 PROTOCOLOS DE COMUNICAÇÃO</a:t>
            </a:r>
            <a:endParaRPr lang="en-US" sz="1600" b="1" dirty="0">
              <a:solidFill>
                <a:srgbClr val="9F1B45"/>
              </a:solidFill>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FBFFD8B5-15E6-452C-8537-DA50CEC9C246}"/>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7F82B5D2-BA7B-49BD-AE8A-16B7F748BA6D}"/>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615758E7-F185-4E02-8213-EE34723BC987}"/>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A78B8E46-0E8A-47BB-8DD7-D87EF2BFEC77}"/>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111615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2D466334-FBFE-4186-B1B5-070ECE745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DAE362B1-1AF9-44BF-A7A0-971163FE5911}"/>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8E5C214B-4B5B-4086-8DE1-981DA0B24FA4}"/>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76F8F339-6689-4D89-9D89-AA9D55E983F9}"/>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56861134-88BD-4ADF-823F-8254329C8129}"/>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47D6B956-086E-423E-867B-247D685EA89B}"/>
              </a:ext>
            </a:extLst>
          </p:cNvPr>
          <p:cNvSpPr/>
          <p:nvPr userDrawn="1"/>
        </p:nvSpPr>
        <p:spPr>
          <a:xfrm>
            <a:off x="965498" y="4795320"/>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3.5 INTEROPERABILIDADE</a:t>
            </a:r>
            <a:endParaRPr lang="en-US" sz="1600" b="1" dirty="0">
              <a:solidFill>
                <a:srgbClr val="9F1B45"/>
              </a:solidFill>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F677F846-0A1B-40ED-833D-A1B390E43DEA}"/>
              </a:ext>
            </a:extLst>
          </p:cNvPr>
          <p:cNvSpPr/>
          <p:nvPr userDrawn="1"/>
        </p:nvSpPr>
        <p:spPr>
          <a:xfrm>
            <a:off x="973970" y="5429007"/>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3.6 INSTALAÇÃO, OPERAÇÃO E MANUTENÇÃO</a:t>
            </a:r>
            <a:endParaRPr lang="en-US" sz="1600" b="1" dirty="0">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8F1A038C-3977-4D9C-943D-7AC254D97BE8}"/>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4291108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33CCCC"/>
        </a:solidFill>
        <a:effectLst/>
      </p:bgPr>
    </p:bg>
    <p:spTree>
      <p:nvGrpSpPr>
        <p:cNvPr id="1" name="Shape 23"/>
        <p:cNvGrpSpPr/>
        <p:nvPr/>
      </p:nvGrpSpPr>
      <p:grpSpPr>
        <a:xfrm>
          <a:off x="0" y="0"/>
          <a:ext cx="0" cy="0"/>
          <a:chOff x="0" y="0"/>
          <a:chExt cx="0" cy="0"/>
        </a:xfrm>
      </p:grpSpPr>
      <p:pic>
        <p:nvPicPr>
          <p:cNvPr id="16" name="Gráfico 15">
            <a:extLst>
              <a:ext uri="{FF2B5EF4-FFF2-40B4-BE49-F238E27FC236}">
                <a16:creationId xmlns:a16="http://schemas.microsoft.com/office/drawing/2014/main" id="{3558B4C7-C827-473B-AAB6-21E17DA3DB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Retângulo: Cantos Arredondados 16">
            <a:extLst>
              <a:ext uri="{FF2B5EF4-FFF2-40B4-BE49-F238E27FC236}">
                <a16:creationId xmlns:a16="http://schemas.microsoft.com/office/drawing/2014/main" id="{9A2903C4-2203-4401-843C-61BA71486A5A}"/>
              </a:ext>
            </a:extLst>
          </p:cNvPr>
          <p:cNvSpPr/>
          <p:nvPr userDrawn="1"/>
        </p:nvSpPr>
        <p:spPr>
          <a:xfrm>
            <a:off x="965498" y="2894259"/>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3.2 PADRÕES E VELOCIDADE DE RECARGA</a:t>
            </a:r>
            <a:endParaRPr lang="en-US" sz="1600" b="1" dirty="0">
              <a:latin typeface="HK Grotesk" panose="00000500000000000000" pitchFamily="50" charset="0"/>
            </a:endParaRPr>
          </a:p>
        </p:txBody>
      </p:sp>
      <p:sp>
        <p:nvSpPr>
          <p:cNvPr id="18" name="Retângulo: Cantos Arredondados 17">
            <a:extLst>
              <a:ext uri="{FF2B5EF4-FFF2-40B4-BE49-F238E27FC236}">
                <a16:creationId xmlns:a16="http://schemas.microsoft.com/office/drawing/2014/main" id="{43162B40-22DD-48DB-B22C-61AD84739025}"/>
              </a:ext>
            </a:extLst>
          </p:cNvPr>
          <p:cNvSpPr/>
          <p:nvPr userDrawn="1"/>
        </p:nvSpPr>
        <p:spPr>
          <a:xfrm>
            <a:off x="965498" y="3527946"/>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3.3 CARREGADORES DE VEÍCULOS</a:t>
            </a:r>
            <a:r>
              <a:rPr lang="pt-BR" sz="1600" b="1" baseline="0" dirty="0">
                <a:latin typeface="HK Grotesk" panose="00000500000000000000" pitchFamily="50" charset="0"/>
              </a:rPr>
              <a:t> ELÉTRICOS</a:t>
            </a:r>
            <a:endParaRPr lang="en-US" sz="1600" b="1" dirty="0">
              <a:latin typeface="HK Grotesk" panose="00000500000000000000" pitchFamily="50" charset="0"/>
            </a:endParaRPr>
          </a:p>
        </p:txBody>
      </p:sp>
      <p:sp>
        <p:nvSpPr>
          <p:cNvPr id="22" name="Retângulo: Cantos Arredondados 21">
            <a:extLst>
              <a:ext uri="{FF2B5EF4-FFF2-40B4-BE49-F238E27FC236}">
                <a16:creationId xmlns:a16="http://schemas.microsoft.com/office/drawing/2014/main" id="{CFB93A26-CFC3-4383-BE9E-F3646241FAC4}"/>
              </a:ext>
            </a:extLst>
          </p:cNvPr>
          <p:cNvSpPr/>
          <p:nvPr userDrawn="1"/>
        </p:nvSpPr>
        <p:spPr>
          <a:xfrm>
            <a:off x="965498" y="4161633"/>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3.4 PROTOCOLOS DE COMUNICAÇÃO</a:t>
            </a:r>
            <a:endParaRPr lang="en-US" sz="1600" b="1" dirty="0">
              <a:latin typeface="HK Grotesk" panose="00000500000000000000" pitchFamily="50" charset="0"/>
            </a:endParaRPr>
          </a:p>
        </p:txBody>
      </p:sp>
      <p:sp>
        <p:nvSpPr>
          <p:cNvPr id="24" name="Retângulo: Cantos Arredondados 23">
            <a:extLst>
              <a:ext uri="{FF2B5EF4-FFF2-40B4-BE49-F238E27FC236}">
                <a16:creationId xmlns:a16="http://schemas.microsoft.com/office/drawing/2014/main" id="{87EA0494-1332-4688-BA43-7D6AEF3A178F}"/>
              </a:ext>
            </a:extLst>
          </p:cNvPr>
          <p:cNvSpPr/>
          <p:nvPr userDrawn="1"/>
        </p:nvSpPr>
        <p:spPr>
          <a:xfrm>
            <a:off x="965498" y="2260572"/>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3.1 TECNOLOGIAS E MERCADO</a:t>
            </a:r>
            <a:endParaRPr lang="en-US" sz="1600" b="1" dirty="0">
              <a:latin typeface="HK Grotesk" panose="00000500000000000000" pitchFamily="50" charset="0"/>
            </a:endParaRPr>
          </a:p>
        </p:txBody>
      </p:sp>
      <p:sp>
        <p:nvSpPr>
          <p:cNvPr id="25" name="Retângulo: Cantos Arredondados 24">
            <a:extLst>
              <a:ext uri="{FF2B5EF4-FFF2-40B4-BE49-F238E27FC236}">
                <a16:creationId xmlns:a16="http://schemas.microsoft.com/office/drawing/2014/main" id="{9E235146-D62F-4662-AB00-419C6FD10EC3}"/>
              </a:ext>
            </a:extLst>
          </p:cNvPr>
          <p:cNvSpPr/>
          <p:nvPr userDrawn="1"/>
        </p:nvSpPr>
        <p:spPr>
          <a:xfrm>
            <a:off x="965498" y="4795320"/>
            <a:ext cx="5205135" cy="548640"/>
          </a:xfrm>
          <a:prstGeom prst="roundRect">
            <a:avLst/>
          </a:prstGeom>
          <a:solidFill>
            <a:srgbClr val="9F1B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3.5 INTEROPERABILIDADE</a:t>
            </a:r>
            <a:endParaRPr lang="en-US" sz="1600" b="1" dirty="0">
              <a:latin typeface="HK Grotesk" panose="00000500000000000000" pitchFamily="50" charset="0"/>
            </a:endParaRPr>
          </a:p>
        </p:txBody>
      </p:sp>
      <p:sp>
        <p:nvSpPr>
          <p:cNvPr id="26" name="Retângulo: Cantos Arredondados 25">
            <a:extLst>
              <a:ext uri="{FF2B5EF4-FFF2-40B4-BE49-F238E27FC236}">
                <a16:creationId xmlns:a16="http://schemas.microsoft.com/office/drawing/2014/main" id="{E99D1DB9-3897-4474-A9DE-6CEE9862CC62}"/>
              </a:ext>
            </a:extLst>
          </p:cNvPr>
          <p:cNvSpPr/>
          <p:nvPr userDrawn="1"/>
        </p:nvSpPr>
        <p:spPr>
          <a:xfrm>
            <a:off x="973970" y="5429007"/>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9F1B45"/>
                </a:solidFill>
                <a:latin typeface="HK Grotesk" panose="00000500000000000000" pitchFamily="50" charset="0"/>
              </a:rPr>
              <a:t>3.6 INSTALAÇÃO, OPERAÇÃO E MANUTENÇÃO</a:t>
            </a:r>
            <a:endParaRPr lang="en-US" sz="1600" b="1" dirty="0">
              <a:solidFill>
                <a:srgbClr val="9F1B45"/>
              </a:solidFill>
              <a:latin typeface="HK Grotesk" panose="00000500000000000000" pitchFamily="50" charset="0"/>
            </a:endParaRPr>
          </a:p>
        </p:txBody>
      </p:sp>
      <p:sp>
        <p:nvSpPr>
          <p:cNvPr id="27" name="Google Shape;30;ga08a3145cf_0_14">
            <a:extLst>
              <a:ext uri="{FF2B5EF4-FFF2-40B4-BE49-F238E27FC236}">
                <a16:creationId xmlns:a16="http://schemas.microsoft.com/office/drawing/2014/main" id="{E2B54FCC-736D-4773-B253-35A79B924560}"/>
              </a:ext>
            </a:extLst>
          </p:cNvPr>
          <p:cNvSpPr txBox="1">
            <a:spLocks/>
          </p:cNvSpPr>
          <p:nvPr userDrawn="1"/>
        </p:nvSpPr>
        <p:spPr>
          <a:xfrm>
            <a:off x="965499" y="591007"/>
            <a:ext cx="7838142"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3) INFRAESTRUTURAS DE RECARGA</a:t>
            </a:r>
          </a:p>
        </p:txBody>
      </p:sp>
    </p:spTree>
    <p:extLst>
      <p:ext uri="{BB962C8B-B14F-4D97-AF65-F5344CB8AC3E}">
        <p14:creationId xmlns:p14="http://schemas.microsoft.com/office/powerpoint/2010/main" val="2679772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C9A68ACA-816A-4583-9C6F-D3097F883B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0" name="Google Shape;30;ga08a3145cf_0_14">
            <a:extLst>
              <a:ext uri="{FF2B5EF4-FFF2-40B4-BE49-F238E27FC236}">
                <a16:creationId xmlns:a16="http://schemas.microsoft.com/office/drawing/2014/main" id="{A8E54D9A-27DF-4D41-BB82-6A42A2DCE727}"/>
              </a:ext>
            </a:extLst>
          </p:cNvPr>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345651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3"/>
        <p:cNvGrpSpPr/>
        <p:nvPr/>
      </p:nvGrpSpPr>
      <p:grpSpPr>
        <a:xfrm>
          <a:off x="0" y="0"/>
          <a:ext cx="0" cy="0"/>
          <a:chOff x="0" y="0"/>
          <a:chExt cx="0" cy="0"/>
        </a:xfrm>
      </p:grpSpPr>
      <p:pic>
        <p:nvPicPr>
          <p:cNvPr id="18" name="Gráfico 17">
            <a:extLst>
              <a:ext uri="{FF2B5EF4-FFF2-40B4-BE49-F238E27FC236}">
                <a16:creationId xmlns:a16="http://schemas.microsoft.com/office/drawing/2014/main" id="{EF3AF12C-05E1-431D-B70B-BCB279B9F9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9F1B45"/>
              </a:buClr>
              <a:buSzPts val="1900"/>
              <a:buChar char="●"/>
              <a:defRPr sz="1900">
                <a:latin typeface="Abadi Extra Light" panose="020B0204020104020204" pitchFamily="34" charset="0"/>
              </a:defRPr>
            </a:lvl1pPr>
            <a:lvl2pPr marL="584200" lvl="1" indent="0">
              <a:spcBef>
                <a:spcPts val="2100"/>
              </a:spcBef>
              <a:spcAft>
                <a:spcPts val="0"/>
              </a:spcAft>
              <a:buClr>
                <a:srgbClr val="9F1B45"/>
              </a:buClr>
              <a:buSzPts val="1600"/>
              <a:buNone/>
              <a:defRPr sz="1600"/>
            </a:lvl2pPr>
            <a:lvl3pPr marL="1041400" lvl="2" indent="0">
              <a:spcBef>
                <a:spcPts val="2100"/>
              </a:spcBef>
              <a:spcAft>
                <a:spcPts val="0"/>
              </a:spcAft>
              <a:buClr>
                <a:srgbClr val="9F1B45"/>
              </a:buClr>
              <a:buSzPts val="1600"/>
              <a:buNone/>
              <a:defRPr sz="1600"/>
            </a:lvl3pPr>
            <a:lvl4pPr marL="1498600" lvl="3" indent="0">
              <a:spcBef>
                <a:spcPts val="2100"/>
              </a:spcBef>
              <a:spcAft>
                <a:spcPts val="0"/>
              </a:spcAft>
              <a:buSzPts val="1600"/>
              <a:buNone/>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a:p>
            <a:pPr lvl="3"/>
            <a:endParaRPr dirty="0"/>
          </a:p>
        </p:txBody>
      </p:sp>
      <p:sp>
        <p:nvSpPr>
          <p:cNvPr id="14" name="Google Shape;30;ga08a3145cf_0_14">
            <a:extLst>
              <a:ext uri="{FF2B5EF4-FFF2-40B4-BE49-F238E27FC236}">
                <a16:creationId xmlns:a16="http://schemas.microsoft.com/office/drawing/2014/main" id="{DDB7E136-C671-4C94-8C1E-C87CC65C02DA}"/>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9F1B45"/>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5" name="Conector reto 14">
            <a:extLst>
              <a:ext uri="{FF2B5EF4-FFF2-40B4-BE49-F238E27FC236}">
                <a16:creationId xmlns:a16="http://schemas.microsoft.com/office/drawing/2014/main" id="{359B3F8A-7798-4462-83C3-62BCC4D3AD44}"/>
              </a:ext>
            </a:extLst>
          </p:cNvPr>
          <p:cNvCxnSpPr>
            <a:cxnSpLocks/>
            <a:stCxn id="17" idx="6"/>
          </p:cNvCxnSpPr>
          <p:nvPr userDrawn="1"/>
        </p:nvCxnSpPr>
        <p:spPr>
          <a:xfrm>
            <a:off x="670873" y="1146366"/>
            <a:ext cx="11521127" cy="0"/>
          </a:xfrm>
          <a:prstGeom prst="line">
            <a:avLst/>
          </a:prstGeom>
          <a:ln w="28575">
            <a:solidFill>
              <a:srgbClr val="9F1B45"/>
            </a:solidFill>
          </a:ln>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BA6D3FAF-255E-44B9-B31D-5EA2D50DC1B5}"/>
              </a:ext>
            </a:extLst>
          </p:cNvPr>
          <p:cNvSpPr/>
          <p:nvPr userDrawn="1"/>
        </p:nvSpPr>
        <p:spPr>
          <a:xfrm>
            <a:off x="578275" y="1100067"/>
            <a:ext cx="92598" cy="92598"/>
          </a:xfrm>
          <a:prstGeom prst="ellipse">
            <a:avLst/>
          </a:prstGeom>
          <a:solidFill>
            <a:srgbClr val="9F1B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726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60"/>
        <p:cNvGrpSpPr/>
        <p:nvPr/>
      </p:nvGrpSpPr>
      <p:grpSpPr>
        <a:xfrm>
          <a:off x="0" y="0"/>
          <a:ext cx="0" cy="0"/>
          <a:chOff x="0" y="0"/>
          <a:chExt cx="0" cy="0"/>
        </a:xfrm>
      </p:grpSpPr>
      <p:pic>
        <p:nvPicPr>
          <p:cNvPr id="13" name="Gráfico 12">
            <a:extLst>
              <a:ext uri="{FF2B5EF4-FFF2-40B4-BE49-F238E27FC236}">
                <a16:creationId xmlns:a16="http://schemas.microsoft.com/office/drawing/2014/main" id="{F1CDC2BB-0264-49D2-8446-4119D1987E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61" name="Google Shape;61;ga08a3145cf_0_54"/>
          <p:cNvSpPr/>
          <p:nvPr/>
        </p:nvSpPr>
        <p:spPr>
          <a:xfrm>
            <a:off x="0" y="0"/>
            <a:ext cx="6096000" cy="6858000"/>
          </a:xfrm>
          <a:prstGeom prst="rect">
            <a:avLst/>
          </a:prstGeom>
          <a:solidFill>
            <a:srgbClr val="9F1B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62" name="Google Shape;62;ga08a3145cf_0_54"/>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5" name="Google Shape;38;ga08a3145cf_0_33">
            <a:extLst>
              <a:ext uri="{FF2B5EF4-FFF2-40B4-BE49-F238E27FC236}">
                <a16:creationId xmlns:a16="http://schemas.microsoft.com/office/drawing/2014/main" id="{5ECB08E4-FC16-48EE-9339-6CA81C9CA02D}"/>
              </a:ext>
            </a:extLst>
          </p:cNvPr>
          <p:cNvSpPr txBox="1">
            <a:spLocks noGrp="1"/>
          </p:cNvSpPr>
          <p:nvPr>
            <p:ph type="body" idx="1"/>
          </p:nvPr>
        </p:nvSpPr>
        <p:spPr>
          <a:xfrm>
            <a:off x="381450" y="1203000"/>
            <a:ext cx="5333100"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bg1"/>
              </a:buClr>
              <a:buSzPts val="1900"/>
              <a:buChar char="●"/>
              <a:defRPr sz="1900">
                <a:solidFill>
                  <a:schemeClr val="bg1"/>
                </a:solidFill>
                <a:latin typeface="Abadi Extra Light" panose="020B0204020104020204" pitchFamily="34" charset="0"/>
              </a:defRPr>
            </a:lvl1pPr>
            <a:lvl2pPr marL="584200" lvl="1" indent="0">
              <a:spcBef>
                <a:spcPts val="2100"/>
              </a:spcBef>
              <a:spcAft>
                <a:spcPts val="0"/>
              </a:spcAft>
              <a:buClr>
                <a:schemeClr val="bg1"/>
              </a:buClr>
              <a:buSzPts val="1600"/>
              <a:buNone/>
              <a:defRPr sz="1600"/>
            </a:lvl2pPr>
            <a:lvl3pPr marL="1041400" lvl="2" indent="0">
              <a:spcBef>
                <a:spcPts val="2100"/>
              </a:spcBef>
              <a:spcAft>
                <a:spcPts val="0"/>
              </a:spcAft>
              <a:buClr>
                <a:schemeClr val="bg1"/>
              </a:buClr>
              <a:buSzPts val="1600"/>
              <a:buNone/>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20" name="Google Shape;30;ga08a3145cf_0_14">
            <a:extLst>
              <a:ext uri="{FF2B5EF4-FFF2-40B4-BE49-F238E27FC236}">
                <a16:creationId xmlns:a16="http://schemas.microsoft.com/office/drawing/2014/main" id="{E286D029-5E7E-4EFE-948E-6030C05B60BA}"/>
              </a:ext>
            </a:extLst>
          </p:cNvPr>
          <p:cNvSpPr txBox="1">
            <a:spLocks noGrp="1"/>
          </p:cNvSpPr>
          <p:nvPr>
            <p:ph type="title"/>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40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1852688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85" name="Gráfico 84">
            <a:extLst>
              <a:ext uri="{FF2B5EF4-FFF2-40B4-BE49-F238E27FC236}">
                <a16:creationId xmlns:a16="http://schemas.microsoft.com/office/drawing/2014/main" id="{778CD465-61AF-4F09-B32F-B79B094A36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57" name="Retângulo: Cantos Arredondados 56">
            <a:extLst>
              <a:ext uri="{FF2B5EF4-FFF2-40B4-BE49-F238E27FC236}">
                <a16:creationId xmlns:a16="http://schemas.microsoft.com/office/drawing/2014/main" id="{AF34104F-1359-4E00-98F7-7FB9A6220648}"/>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tângulo: Cantos Arredondados 58">
            <a:extLst>
              <a:ext uri="{FF2B5EF4-FFF2-40B4-BE49-F238E27FC236}">
                <a16:creationId xmlns:a16="http://schemas.microsoft.com/office/drawing/2014/main" id="{14BFD294-913A-4474-8807-B162F202797A}"/>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tângulo: Cantos Arredondados 59">
            <a:extLst>
              <a:ext uri="{FF2B5EF4-FFF2-40B4-BE49-F238E27FC236}">
                <a16:creationId xmlns:a16="http://schemas.microsoft.com/office/drawing/2014/main" id="{24A4C73B-4DF7-4033-8DCE-FDB55B5EDC7A}"/>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tângulo: Cantos Arredondados 60">
            <a:extLst>
              <a:ext uri="{FF2B5EF4-FFF2-40B4-BE49-F238E27FC236}">
                <a16:creationId xmlns:a16="http://schemas.microsoft.com/office/drawing/2014/main" id="{85AD1163-033A-4F84-9323-0B401A8D340B}"/>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tângulo: Cantos Arredondados 61">
            <a:extLst>
              <a:ext uri="{FF2B5EF4-FFF2-40B4-BE49-F238E27FC236}">
                <a16:creationId xmlns:a16="http://schemas.microsoft.com/office/drawing/2014/main" id="{FCFC8E20-1FAC-4DAB-978B-50F7101E3F42}"/>
              </a:ext>
            </a:extLst>
          </p:cNvPr>
          <p:cNvSpPr/>
          <p:nvPr userDrawn="1"/>
        </p:nvSpPr>
        <p:spPr>
          <a:xfrm>
            <a:off x="1469980" y="4734560"/>
            <a:ext cx="5205139" cy="548640"/>
          </a:xfrm>
          <a:prstGeom prst="roundRect">
            <a:avLst/>
          </a:prstGeom>
          <a:solidFill>
            <a:srgbClr val="F2783B"/>
          </a:solid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tângulo: Cantos Arredondados 62">
            <a:extLst>
              <a:ext uri="{FF2B5EF4-FFF2-40B4-BE49-F238E27FC236}">
                <a16:creationId xmlns:a16="http://schemas.microsoft.com/office/drawing/2014/main" id="{10C65116-EB80-4AD2-A757-1441F47B28F6}"/>
              </a:ext>
            </a:extLst>
          </p:cNvPr>
          <p:cNvSpPr/>
          <p:nvPr userDrawn="1"/>
        </p:nvSpPr>
        <p:spPr>
          <a:xfrm>
            <a:off x="1469980" y="5516880"/>
            <a:ext cx="5205140" cy="548640"/>
          </a:xfrm>
          <a:prstGeom prst="roundRect">
            <a:avLst/>
          </a:prstGeom>
          <a:no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ixaDeTexto 63">
            <a:extLst>
              <a:ext uri="{FF2B5EF4-FFF2-40B4-BE49-F238E27FC236}">
                <a16:creationId xmlns:a16="http://schemas.microsoft.com/office/drawing/2014/main" id="{3FA87155-7C7D-48B6-9FCA-E67623D80A0B}"/>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65" name="CaixaDeTexto 64">
            <a:extLst>
              <a:ext uri="{FF2B5EF4-FFF2-40B4-BE49-F238E27FC236}">
                <a16:creationId xmlns:a16="http://schemas.microsoft.com/office/drawing/2014/main" id="{B89422C5-FB79-4DB7-954D-EAD0238E5447}"/>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67" name="CaixaDeTexto 66">
            <a:extLst>
              <a:ext uri="{FF2B5EF4-FFF2-40B4-BE49-F238E27FC236}">
                <a16:creationId xmlns:a16="http://schemas.microsoft.com/office/drawing/2014/main" id="{34597E60-C3C6-4AFF-9C8D-C17062B5D17A}"/>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69" name="CaixaDeTexto 68">
            <a:extLst>
              <a:ext uri="{FF2B5EF4-FFF2-40B4-BE49-F238E27FC236}">
                <a16:creationId xmlns:a16="http://schemas.microsoft.com/office/drawing/2014/main" id="{6532605E-66B9-4BA4-9C32-620D06F9F224}"/>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REGULAÇÃO APLICADA À MOBILIDADE ELÉTRICA</a:t>
            </a:r>
            <a:endParaRPr lang="en-US" sz="1600" dirty="0">
              <a:solidFill>
                <a:schemeClr val="bg2">
                  <a:lumMod val="60000"/>
                  <a:lumOff val="40000"/>
                </a:schemeClr>
              </a:solidFill>
              <a:latin typeface="HK Grotesk Light" panose="00000400000000000000" pitchFamily="50" charset="0"/>
            </a:endParaRPr>
          </a:p>
        </p:txBody>
      </p:sp>
      <p:sp>
        <p:nvSpPr>
          <p:cNvPr id="71" name="CaixaDeTexto 70">
            <a:extLst>
              <a:ext uri="{FF2B5EF4-FFF2-40B4-BE49-F238E27FC236}">
                <a16:creationId xmlns:a16="http://schemas.microsoft.com/office/drawing/2014/main" id="{ECDFC828-87BE-45E1-9AD3-D72FF93F7A54}"/>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1"/>
                </a:solidFill>
                <a:latin typeface="HK Grotesk" panose="00000500000000000000" pitchFamily="50" charset="0"/>
              </a:rPr>
              <a:t>INTEGRAÇÃO COM O SISTEMA ELÉTRICO</a:t>
            </a:r>
            <a:endParaRPr lang="en-US" sz="1600" dirty="0">
              <a:solidFill>
                <a:schemeClr val="bg1"/>
              </a:solidFill>
              <a:latin typeface="HK Grotesk" panose="00000500000000000000" pitchFamily="50" charset="0"/>
            </a:endParaRPr>
          </a:p>
        </p:txBody>
      </p:sp>
      <p:sp>
        <p:nvSpPr>
          <p:cNvPr id="72" name="CaixaDeTexto 71">
            <a:extLst>
              <a:ext uri="{FF2B5EF4-FFF2-40B4-BE49-F238E27FC236}">
                <a16:creationId xmlns:a16="http://schemas.microsoft.com/office/drawing/2014/main" id="{A26FF748-7503-4ACE-9F6C-C35D60381E0D}"/>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76" name="Elipse 75">
            <a:extLst>
              <a:ext uri="{FF2B5EF4-FFF2-40B4-BE49-F238E27FC236}">
                <a16:creationId xmlns:a16="http://schemas.microsoft.com/office/drawing/2014/main" id="{7E12A85B-D6CC-48D5-AAC0-6E329054F7D3}"/>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77" name="Elipse 76">
            <a:extLst>
              <a:ext uri="{FF2B5EF4-FFF2-40B4-BE49-F238E27FC236}">
                <a16:creationId xmlns:a16="http://schemas.microsoft.com/office/drawing/2014/main" id="{134484D6-1F6B-4785-9404-7EAEB82686A5}"/>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78" name="Elipse 77">
            <a:extLst>
              <a:ext uri="{FF2B5EF4-FFF2-40B4-BE49-F238E27FC236}">
                <a16:creationId xmlns:a16="http://schemas.microsoft.com/office/drawing/2014/main" id="{41CCF74D-867D-45B5-90DD-AB6CF5A867BF}"/>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79" name="Elipse 78">
            <a:extLst>
              <a:ext uri="{FF2B5EF4-FFF2-40B4-BE49-F238E27FC236}">
                <a16:creationId xmlns:a16="http://schemas.microsoft.com/office/drawing/2014/main" id="{A70B4D98-3714-4691-A308-0A1988FA01C6}"/>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80" name="Elipse 79">
            <a:extLst>
              <a:ext uri="{FF2B5EF4-FFF2-40B4-BE49-F238E27FC236}">
                <a16:creationId xmlns:a16="http://schemas.microsoft.com/office/drawing/2014/main" id="{503F0176-8445-4ADA-AFD9-81D880E3429A}"/>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81" name="Elipse 80">
            <a:extLst>
              <a:ext uri="{FF2B5EF4-FFF2-40B4-BE49-F238E27FC236}">
                <a16:creationId xmlns:a16="http://schemas.microsoft.com/office/drawing/2014/main" id="{9BF7BAD0-7767-466B-B65D-410F34F22736}"/>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82" name="Google Shape;30;ga08a3145cf_0_14">
            <a:extLst>
              <a:ext uri="{FF2B5EF4-FFF2-40B4-BE49-F238E27FC236}">
                <a16:creationId xmlns:a16="http://schemas.microsoft.com/office/drawing/2014/main" id="{CFB0792A-5AF8-442C-AAB3-9864749F7943}"/>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83" name="Conector reto 82">
            <a:extLst>
              <a:ext uri="{FF2B5EF4-FFF2-40B4-BE49-F238E27FC236}">
                <a16:creationId xmlns:a16="http://schemas.microsoft.com/office/drawing/2014/main" id="{061947AC-E714-48AD-84DB-0A4393813C06}"/>
              </a:ext>
            </a:extLst>
          </p:cNvPr>
          <p:cNvCxnSpPr>
            <a:cxnSpLocks/>
            <a:stCxn id="84"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84" name="Elipse 83">
            <a:extLst>
              <a:ext uri="{FF2B5EF4-FFF2-40B4-BE49-F238E27FC236}">
                <a16:creationId xmlns:a16="http://schemas.microsoft.com/office/drawing/2014/main" id="{314AE07C-4295-4486-A497-39B23C822738}"/>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20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solidFill>
          <a:srgbClr val="5FB7F3"/>
        </a:solidFill>
        <a:effectLst/>
      </p:bgPr>
    </p:bg>
    <p:spTree>
      <p:nvGrpSpPr>
        <p:cNvPr id="1" name="Shape 23"/>
        <p:cNvGrpSpPr/>
        <p:nvPr/>
      </p:nvGrpSpPr>
      <p:grpSpPr>
        <a:xfrm>
          <a:off x="0" y="0"/>
          <a:ext cx="0" cy="0"/>
          <a:chOff x="0" y="0"/>
          <a:chExt cx="0" cy="0"/>
        </a:xfrm>
      </p:grpSpPr>
      <p:pic>
        <p:nvPicPr>
          <p:cNvPr id="9" name="Gráfico 8">
            <a:extLst>
              <a:ext uri="{FF2B5EF4-FFF2-40B4-BE49-F238E27FC236}">
                <a16:creationId xmlns:a16="http://schemas.microsoft.com/office/drawing/2014/main" id="{65350E38-2AAE-49B1-852F-419F74AC7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30" name="Google Shape;30;ga08a3145cf_0_14"/>
          <p:cNvSpPr txBox="1">
            <a:spLocks noGrp="1"/>
          </p:cNvSpPr>
          <p:nvPr>
            <p:ph type="title" hasCustomPrompt="1"/>
          </p:nvPr>
        </p:nvSpPr>
        <p:spPr>
          <a:xfrm>
            <a:off x="965499" y="591007"/>
            <a:ext cx="6580978"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0 - INTRODUÇÃO</a:t>
            </a:r>
            <a:endParaRPr dirty="0"/>
          </a:p>
        </p:txBody>
      </p:sp>
      <p:sp>
        <p:nvSpPr>
          <p:cNvPr id="2" name="Retângulo: Cantos Arredondados 1">
            <a:extLst>
              <a:ext uri="{FF2B5EF4-FFF2-40B4-BE49-F238E27FC236}">
                <a16:creationId xmlns:a16="http://schemas.microsoft.com/office/drawing/2014/main" id="{B94382AA-5804-4027-91A3-BAA819879F5D}"/>
              </a:ext>
            </a:extLst>
          </p:cNvPr>
          <p:cNvSpPr/>
          <p:nvPr userDrawn="1"/>
        </p:nvSpPr>
        <p:spPr>
          <a:xfrm>
            <a:off x="965499" y="252144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0.1 HISTÓRICO DA ELETROMOBILIDADE</a:t>
            </a:r>
            <a:endParaRPr lang="en-US" sz="1600" b="1" dirty="0">
              <a:latin typeface="HK Grotesk" panose="00000500000000000000" pitchFamily="50" charset="0"/>
            </a:endParaRPr>
          </a:p>
        </p:txBody>
      </p:sp>
      <p:sp>
        <p:nvSpPr>
          <p:cNvPr id="3" name="Retângulo: Cantos Arredondados 2">
            <a:extLst>
              <a:ext uri="{FF2B5EF4-FFF2-40B4-BE49-F238E27FC236}">
                <a16:creationId xmlns:a16="http://schemas.microsoft.com/office/drawing/2014/main" id="{11624B19-ACCA-48AD-9BE0-074FAA3C21DC}"/>
              </a:ext>
            </a:extLst>
          </p:cNvPr>
          <p:cNvSpPr/>
          <p:nvPr userDrawn="1"/>
        </p:nvSpPr>
        <p:spPr>
          <a:xfrm>
            <a:off x="965500" y="341082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0.2 MERCADO E TECNOLOGIAS</a:t>
            </a:r>
            <a:endParaRPr lang="en-US" sz="1600" b="1" dirty="0">
              <a:latin typeface="HK Grotesk" panose="00000500000000000000" pitchFamily="50" charset="0"/>
            </a:endParaRPr>
          </a:p>
        </p:txBody>
      </p:sp>
      <p:sp>
        <p:nvSpPr>
          <p:cNvPr id="4" name="Retângulo: Cantos Arredondados 3">
            <a:extLst>
              <a:ext uri="{FF2B5EF4-FFF2-40B4-BE49-F238E27FC236}">
                <a16:creationId xmlns:a16="http://schemas.microsoft.com/office/drawing/2014/main" id="{4DE8DAFB-8A1A-4D85-9355-A2E7B3F331B4}"/>
              </a:ext>
            </a:extLst>
          </p:cNvPr>
          <p:cNvSpPr/>
          <p:nvPr userDrawn="1"/>
        </p:nvSpPr>
        <p:spPr>
          <a:xfrm>
            <a:off x="965499" y="430020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0.3 TENDÊNCIAS, DESAFIOS E OPORTUNIDADES</a:t>
            </a:r>
            <a:endParaRPr lang="en-US" sz="1600" b="1" dirty="0">
              <a:latin typeface="HK Grotesk" panose="00000500000000000000" pitchFamily="50"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D82F22"/>
        </a:solidFill>
        <a:effectLst/>
      </p:bgPr>
    </p:bg>
    <p:spTree>
      <p:nvGrpSpPr>
        <p:cNvPr id="1" name="Shape 23"/>
        <p:cNvGrpSpPr/>
        <p:nvPr/>
      </p:nvGrpSpPr>
      <p:grpSpPr>
        <a:xfrm>
          <a:off x="0" y="0"/>
          <a:ext cx="0" cy="0"/>
          <a:chOff x="0" y="0"/>
          <a:chExt cx="0" cy="0"/>
        </a:xfrm>
      </p:grpSpPr>
      <p:pic>
        <p:nvPicPr>
          <p:cNvPr id="7" name="Gráfico 6">
            <a:extLst>
              <a:ext uri="{FF2B5EF4-FFF2-40B4-BE49-F238E27FC236}">
                <a16:creationId xmlns:a16="http://schemas.microsoft.com/office/drawing/2014/main" id="{15A1A129-79A7-4E56-A6D8-903CA233DE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3" name="Google Shape;30;ga08a3145cf_0_14">
            <a:extLst>
              <a:ext uri="{FF2B5EF4-FFF2-40B4-BE49-F238E27FC236}">
                <a16:creationId xmlns:a16="http://schemas.microsoft.com/office/drawing/2014/main" id="{4696DC90-31FF-41DA-B0D3-C61E8D39FDB9}"/>
              </a:ext>
            </a:extLst>
          </p:cNvPr>
          <p:cNvSpPr txBox="1">
            <a:spLocks noGrp="1"/>
          </p:cNvSpPr>
          <p:nvPr>
            <p:ph type="title" hasCustomPrompt="1"/>
          </p:nvPr>
        </p:nvSpPr>
        <p:spPr>
          <a:xfrm>
            <a:off x="965498" y="591007"/>
            <a:ext cx="797530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
        <p:nvSpPr>
          <p:cNvPr id="14" name="Retângulo: Cantos Arredondados 13">
            <a:extLst>
              <a:ext uri="{FF2B5EF4-FFF2-40B4-BE49-F238E27FC236}">
                <a16:creationId xmlns:a16="http://schemas.microsoft.com/office/drawing/2014/main" id="{65C4EF14-4519-4118-B2A5-7A7613581D7C}"/>
              </a:ext>
            </a:extLst>
          </p:cNvPr>
          <p:cNvSpPr/>
          <p:nvPr userDrawn="1"/>
        </p:nvSpPr>
        <p:spPr>
          <a:xfrm>
            <a:off x="965499" y="252144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4.1 IMPACTOS DIRETOS DA INTEGRAÇÃO</a:t>
            </a:r>
          </a:p>
        </p:txBody>
      </p:sp>
      <p:sp>
        <p:nvSpPr>
          <p:cNvPr id="15" name="Retângulo: Cantos Arredondados 14">
            <a:extLst>
              <a:ext uri="{FF2B5EF4-FFF2-40B4-BE49-F238E27FC236}">
                <a16:creationId xmlns:a16="http://schemas.microsoft.com/office/drawing/2014/main" id="{1B61C952-C665-4BE8-872E-E068BFFD521E}"/>
              </a:ext>
            </a:extLst>
          </p:cNvPr>
          <p:cNvSpPr/>
          <p:nvPr userDrawn="1"/>
        </p:nvSpPr>
        <p:spPr>
          <a:xfrm>
            <a:off x="965500" y="341082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4.2 RECARGA INTELIGENTE</a:t>
            </a:r>
          </a:p>
        </p:txBody>
      </p:sp>
      <p:sp>
        <p:nvSpPr>
          <p:cNvPr id="16" name="Retângulo: Cantos Arredondados 15">
            <a:extLst>
              <a:ext uri="{FF2B5EF4-FFF2-40B4-BE49-F238E27FC236}">
                <a16:creationId xmlns:a16="http://schemas.microsoft.com/office/drawing/2014/main" id="{8C39CA32-5F4F-441C-AC2D-BFD6B56C53CE}"/>
              </a:ext>
            </a:extLst>
          </p:cNvPr>
          <p:cNvSpPr/>
          <p:nvPr userDrawn="1"/>
        </p:nvSpPr>
        <p:spPr>
          <a:xfrm>
            <a:off x="965499" y="430020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4.3 TRANSBORDAMENTOS E OUTROS IMPACTOS</a:t>
            </a:r>
          </a:p>
        </p:txBody>
      </p:sp>
    </p:spTree>
    <p:extLst>
      <p:ext uri="{BB962C8B-B14F-4D97-AF65-F5344CB8AC3E}">
        <p14:creationId xmlns:p14="http://schemas.microsoft.com/office/powerpoint/2010/main" val="3068065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D82F22"/>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8619E7BA-DBF3-4ED4-9197-823BA28D74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45BBB777-486E-4A6D-9E98-3AECDED05A85}"/>
              </a:ext>
            </a:extLst>
          </p:cNvPr>
          <p:cNvSpPr txBox="1">
            <a:spLocks noGrp="1"/>
          </p:cNvSpPr>
          <p:nvPr>
            <p:ph type="title" hasCustomPrompt="1"/>
          </p:nvPr>
        </p:nvSpPr>
        <p:spPr>
          <a:xfrm>
            <a:off x="965498" y="591007"/>
            <a:ext cx="797530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
        <p:nvSpPr>
          <p:cNvPr id="15" name="Retângulo: Cantos Arredondados 14">
            <a:extLst>
              <a:ext uri="{FF2B5EF4-FFF2-40B4-BE49-F238E27FC236}">
                <a16:creationId xmlns:a16="http://schemas.microsoft.com/office/drawing/2014/main" id="{31F0AB88-6EC7-4719-9CA7-141ADFC83A1F}"/>
              </a:ext>
            </a:extLst>
          </p:cNvPr>
          <p:cNvSpPr/>
          <p:nvPr userDrawn="1"/>
        </p:nvSpPr>
        <p:spPr>
          <a:xfrm>
            <a:off x="965499" y="252144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2783B"/>
                </a:solidFill>
                <a:latin typeface="HK Grotesk" panose="00000500000000000000" pitchFamily="50" charset="0"/>
              </a:rPr>
              <a:t>4.1 IMPACTOS DIRETOS DA INTEGRAÇÃO</a:t>
            </a:r>
          </a:p>
        </p:txBody>
      </p:sp>
      <p:sp>
        <p:nvSpPr>
          <p:cNvPr id="16" name="Retângulo: Cantos Arredondados 15">
            <a:extLst>
              <a:ext uri="{FF2B5EF4-FFF2-40B4-BE49-F238E27FC236}">
                <a16:creationId xmlns:a16="http://schemas.microsoft.com/office/drawing/2014/main" id="{3C359A35-5928-48F6-A05C-17559A746D16}"/>
              </a:ext>
            </a:extLst>
          </p:cNvPr>
          <p:cNvSpPr/>
          <p:nvPr userDrawn="1"/>
        </p:nvSpPr>
        <p:spPr>
          <a:xfrm>
            <a:off x="965500" y="341082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4.2 RECARGA INTELIGENTE</a:t>
            </a:r>
          </a:p>
        </p:txBody>
      </p:sp>
      <p:sp>
        <p:nvSpPr>
          <p:cNvPr id="17" name="Retângulo: Cantos Arredondados 16">
            <a:extLst>
              <a:ext uri="{FF2B5EF4-FFF2-40B4-BE49-F238E27FC236}">
                <a16:creationId xmlns:a16="http://schemas.microsoft.com/office/drawing/2014/main" id="{13EC25EB-3B83-4E22-BF15-DC857FF6EB0D}"/>
              </a:ext>
            </a:extLst>
          </p:cNvPr>
          <p:cNvSpPr/>
          <p:nvPr userDrawn="1"/>
        </p:nvSpPr>
        <p:spPr>
          <a:xfrm>
            <a:off x="965499" y="430020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4.3 TRANSBORDAMENTOS E OUTROS IMPACTOS</a:t>
            </a:r>
          </a:p>
        </p:txBody>
      </p:sp>
    </p:spTree>
    <p:extLst>
      <p:ext uri="{BB962C8B-B14F-4D97-AF65-F5344CB8AC3E}">
        <p14:creationId xmlns:p14="http://schemas.microsoft.com/office/powerpoint/2010/main" val="1396985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D82F22"/>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30935A28-AAFB-4D51-8834-10B3236A69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84D421BA-17AD-49CE-AD4D-313B13DDD8DB}"/>
              </a:ext>
            </a:extLst>
          </p:cNvPr>
          <p:cNvSpPr txBox="1">
            <a:spLocks noGrp="1"/>
          </p:cNvSpPr>
          <p:nvPr>
            <p:ph type="title" hasCustomPrompt="1"/>
          </p:nvPr>
        </p:nvSpPr>
        <p:spPr>
          <a:xfrm>
            <a:off x="965498" y="591007"/>
            <a:ext cx="797530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
        <p:nvSpPr>
          <p:cNvPr id="15" name="Retângulo: Cantos Arredondados 14">
            <a:extLst>
              <a:ext uri="{FF2B5EF4-FFF2-40B4-BE49-F238E27FC236}">
                <a16:creationId xmlns:a16="http://schemas.microsoft.com/office/drawing/2014/main" id="{64E69CC9-B4A9-4D1B-8CC5-705735E49F3C}"/>
              </a:ext>
            </a:extLst>
          </p:cNvPr>
          <p:cNvSpPr/>
          <p:nvPr userDrawn="1"/>
        </p:nvSpPr>
        <p:spPr>
          <a:xfrm>
            <a:off x="965499" y="252144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4.1 IMPACTOS DIRETOS DA INTEGRAÇÃO</a:t>
            </a:r>
          </a:p>
        </p:txBody>
      </p:sp>
      <p:sp>
        <p:nvSpPr>
          <p:cNvPr id="16" name="Retângulo: Cantos Arredondados 15">
            <a:extLst>
              <a:ext uri="{FF2B5EF4-FFF2-40B4-BE49-F238E27FC236}">
                <a16:creationId xmlns:a16="http://schemas.microsoft.com/office/drawing/2014/main" id="{B1B487A1-0370-4595-8994-EDEDF3C10F0A}"/>
              </a:ext>
            </a:extLst>
          </p:cNvPr>
          <p:cNvSpPr/>
          <p:nvPr userDrawn="1"/>
        </p:nvSpPr>
        <p:spPr>
          <a:xfrm>
            <a:off x="965500" y="341082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2783B"/>
                </a:solidFill>
                <a:latin typeface="HK Grotesk" panose="00000500000000000000" pitchFamily="50" charset="0"/>
              </a:rPr>
              <a:t>4.2 RECARGA INTELIGENTE</a:t>
            </a:r>
          </a:p>
        </p:txBody>
      </p:sp>
      <p:sp>
        <p:nvSpPr>
          <p:cNvPr id="17" name="Retângulo: Cantos Arredondados 16">
            <a:extLst>
              <a:ext uri="{FF2B5EF4-FFF2-40B4-BE49-F238E27FC236}">
                <a16:creationId xmlns:a16="http://schemas.microsoft.com/office/drawing/2014/main" id="{D5EBD246-1E3C-48D7-A49A-7F193471D2C2}"/>
              </a:ext>
            </a:extLst>
          </p:cNvPr>
          <p:cNvSpPr/>
          <p:nvPr userDrawn="1"/>
        </p:nvSpPr>
        <p:spPr>
          <a:xfrm>
            <a:off x="965499" y="430020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4.3 TRANSBORDAMENTOS E OUTROS IMPACTOS</a:t>
            </a:r>
          </a:p>
        </p:txBody>
      </p:sp>
    </p:spTree>
    <p:extLst>
      <p:ext uri="{BB962C8B-B14F-4D97-AF65-F5344CB8AC3E}">
        <p14:creationId xmlns:p14="http://schemas.microsoft.com/office/powerpoint/2010/main" val="1164752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D82F22"/>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6701DB18-5051-4A0D-BE25-66425A0618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F3B468ED-5BF2-4700-B48D-890E52E1F0E9}"/>
              </a:ext>
            </a:extLst>
          </p:cNvPr>
          <p:cNvSpPr txBox="1">
            <a:spLocks noGrp="1"/>
          </p:cNvSpPr>
          <p:nvPr>
            <p:ph type="title" hasCustomPrompt="1"/>
          </p:nvPr>
        </p:nvSpPr>
        <p:spPr>
          <a:xfrm>
            <a:off x="965498" y="591007"/>
            <a:ext cx="797530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
        <p:nvSpPr>
          <p:cNvPr id="15" name="Retângulo: Cantos Arredondados 14">
            <a:extLst>
              <a:ext uri="{FF2B5EF4-FFF2-40B4-BE49-F238E27FC236}">
                <a16:creationId xmlns:a16="http://schemas.microsoft.com/office/drawing/2014/main" id="{1C2B8EE2-867E-4EDA-82EF-61DB79E67E11}"/>
              </a:ext>
            </a:extLst>
          </p:cNvPr>
          <p:cNvSpPr/>
          <p:nvPr userDrawn="1"/>
        </p:nvSpPr>
        <p:spPr>
          <a:xfrm>
            <a:off x="965499" y="252144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4.1 IMPACTOS DIRETOS DA INTEGRAÇÃO</a:t>
            </a:r>
          </a:p>
        </p:txBody>
      </p:sp>
      <p:sp>
        <p:nvSpPr>
          <p:cNvPr id="16" name="Retângulo: Cantos Arredondados 15">
            <a:extLst>
              <a:ext uri="{FF2B5EF4-FFF2-40B4-BE49-F238E27FC236}">
                <a16:creationId xmlns:a16="http://schemas.microsoft.com/office/drawing/2014/main" id="{0AD8E001-AEA1-4716-89AD-6773E8FC0F7A}"/>
              </a:ext>
            </a:extLst>
          </p:cNvPr>
          <p:cNvSpPr/>
          <p:nvPr userDrawn="1"/>
        </p:nvSpPr>
        <p:spPr>
          <a:xfrm>
            <a:off x="965500" y="3410828"/>
            <a:ext cx="5205135" cy="548640"/>
          </a:xfrm>
          <a:prstGeom prst="roundRect">
            <a:avLst/>
          </a:prstGeom>
          <a:solidFill>
            <a:srgbClr val="F27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4.2 RECARGA INTELIGENTE</a:t>
            </a:r>
          </a:p>
        </p:txBody>
      </p:sp>
      <p:sp>
        <p:nvSpPr>
          <p:cNvPr id="17" name="Retângulo: Cantos Arredondados 16">
            <a:extLst>
              <a:ext uri="{FF2B5EF4-FFF2-40B4-BE49-F238E27FC236}">
                <a16:creationId xmlns:a16="http://schemas.microsoft.com/office/drawing/2014/main" id="{22376A17-E117-4050-8708-0242653CA495}"/>
              </a:ext>
            </a:extLst>
          </p:cNvPr>
          <p:cNvSpPr/>
          <p:nvPr userDrawn="1"/>
        </p:nvSpPr>
        <p:spPr>
          <a:xfrm>
            <a:off x="965499" y="430020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F2783B"/>
                </a:solidFill>
                <a:latin typeface="HK Grotesk" panose="00000500000000000000" pitchFamily="50" charset="0"/>
              </a:rPr>
              <a:t>4.3 TRANSBORDAMENTOS E OUTROS IMPACTOS</a:t>
            </a:r>
          </a:p>
        </p:txBody>
      </p:sp>
    </p:spTree>
    <p:extLst>
      <p:ext uri="{BB962C8B-B14F-4D97-AF65-F5344CB8AC3E}">
        <p14:creationId xmlns:p14="http://schemas.microsoft.com/office/powerpoint/2010/main" val="1803021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7F203713-7450-4DBB-AB54-C178E6CC3A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8" name="Google Shape;30;ga08a3145cf_0_14">
            <a:extLst>
              <a:ext uri="{FF2B5EF4-FFF2-40B4-BE49-F238E27FC236}">
                <a16:creationId xmlns:a16="http://schemas.microsoft.com/office/drawing/2014/main" id="{CF8A8229-E26A-4AEA-9F69-090319879902}"/>
              </a:ext>
            </a:extLst>
          </p:cNvPr>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353700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3"/>
        <p:cNvGrpSpPr/>
        <p:nvPr/>
      </p:nvGrpSpPr>
      <p:grpSpPr>
        <a:xfrm>
          <a:off x="0" y="0"/>
          <a:ext cx="0" cy="0"/>
          <a:chOff x="0" y="0"/>
          <a:chExt cx="0" cy="0"/>
        </a:xfrm>
      </p:grpSpPr>
      <p:pic>
        <p:nvPicPr>
          <p:cNvPr id="18" name="Gráfico 17">
            <a:extLst>
              <a:ext uri="{FF2B5EF4-FFF2-40B4-BE49-F238E27FC236}">
                <a16:creationId xmlns:a16="http://schemas.microsoft.com/office/drawing/2014/main" id="{2812B0CA-34A4-48F8-8E26-CC68251615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F2783B"/>
              </a:buClr>
              <a:buSzPts val="1900"/>
              <a:buChar char="●"/>
              <a:defRPr sz="1900">
                <a:latin typeface="Abadi Extra Light" panose="020B0204020104020204" pitchFamily="34" charset="0"/>
              </a:defRPr>
            </a:lvl1pPr>
            <a:lvl2pPr marL="584200" lvl="1" indent="0">
              <a:spcBef>
                <a:spcPts val="2100"/>
              </a:spcBef>
              <a:spcAft>
                <a:spcPts val="0"/>
              </a:spcAft>
              <a:buClr>
                <a:srgbClr val="F2783B"/>
              </a:buClr>
              <a:buSzPts val="1600"/>
              <a:buNone/>
              <a:defRPr sz="1600"/>
            </a:lvl2pPr>
            <a:lvl3pPr marL="1041400" lvl="2" indent="0">
              <a:spcBef>
                <a:spcPts val="2100"/>
              </a:spcBef>
              <a:spcAft>
                <a:spcPts val="0"/>
              </a:spcAft>
              <a:buClr>
                <a:srgbClr val="F2783B"/>
              </a:buClr>
              <a:buSzPts val="1600"/>
              <a:buNone/>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14" name="Google Shape;30;ga08a3145cf_0_14">
            <a:extLst>
              <a:ext uri="{FF2B5EF4-FFF2-40B4-BE49-F238E27FC236}">
                <a16:creationId xmlns:a16="http://schemas.microsoft.com/office/drawing/2014/main" id="{DBC71934-CF6E-4E17-A9A8-146DC51664E1}"/>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F2783B"/>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5" name="Conector reto 14">
            <a:extLst>
              <a:ext uri="{FF2B5EF4-FFF2-40B4-BE49-F238E27FC236}">
                <a16:creationId xmlns:a16="http://schemas.microsoft.com/office/drawing/2014/main" id="{9997C66E-9951-4766-9CDD-36C42269ACF6}"/>
              </a:ext>
            </a:extLst>
          </p:cNvPr>
          <p:cNvCxnSpPr>
            <a:cxnSpLocks/>
            <a:stCxn id="17" idx="6"/>
          </p:cNvCxnSpPr>
          <p:nvPr userDrawn="1"/>
        </p:nvCxnSpPr>
        <p:spPr>
          <a:xfrm>
            <a:off x="670873" y="1146366"/>
            <a:ext cx="11521127" cy="0"/>
          </a:xfrm>
          <a:prstGeom prst="line">
            <a:avLst/>
          </a:prstGeom>
          <a:ln w="28575">
            <a:solidFill>
              <a:srgbClr val="F2783B"/>
            </a:solidFill>
          </a:ln>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81CC4A76-DA10-4964-9134-C9519145F8FC}"/>
              </a:ext>
            </a:extLst>
          </p:cNvPr>
          <p:cNvSpPr/>
          <p:nvPr userDrawn="1"/>
        </p:nvSpPr>
        <p:spPr>
          <a:xfrm>
            <a:off x="578275" y="1100067"/>
            <a:ext cx="92598" cy="92598"/>
          </a:xfrm>
          <a:prstGeom prst="ellipse">
            <a:avLst/>
          </a:prstGeom>
          <a:solidFill>
            <a:srgbClr val="F278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651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7"/>
        <p:cNvGrpSpPr/>
        <p:nvPr/>
      </p:nvGrpSpPr>
      <p:grpSpPr>
        <a:xfrm>
          <a:off x="0" y="0"/>
          <a:ext cx="0" cy="0"/>
          <a:chOff x="0" y="0"/>
          <a:chExt cx="0" cy="0"/>
        </a:xfrm>
      </p:grpSpPr>
      <p:pic>
        <p:nvPicPr>
          <p:cNvPr id="23" name="Gráfico 22">
            <a:extLst>
              <a:ext uri="{FF2B5EF4-FFF2-40B4-BE49-F238E27FC236}">
                <a16:creationId xmlns:a16="http://schemas.microsoft.com/office/drawing/2014/main" id="{D926FC10-B640-4343-8333-C9B75C4594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4" name="Retângulo: Cantos Arredondados 3">
            <a:extLst>
              <a:ext uri="{FF2B5EF4-FFF2-40B4-BE49-F238E27FC236}">
                <a16:creationId xmlns:a16="http://schemas.microsoft.com/office/drawing/2014/main" id="{8BF508A4-F1CC-48E7-9652-BBE00925B4AE}"/>
              </a:ext>
            </a:extLst>
          </p:cNvPr>
          <p:cNvSpPr/>
          <p:nvPr userDrawn="1"/>
        </p:nvSpPr>
        <p:spPr>
          <a:xfrm>
            <a:off x="4373347" y="1479260"/>
            <a:ext cx="2931321" cy="4213782"/>
          </a:xfrm>
          <a:prstGeom prst="roundRect">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badi" panose="020B0604020104020204" pitchFamily="34" charset="0"/>
            </a:endParaRPr>
          </a:p>
        </p:txBody>
      </p:sp>
      <p:sp>
        <p:nvSpPr>
          <p:cNvPr id="5" name="Retângulo: Cantos Arredondados 4">
            <a:extLst>
              <a:ext uri="{FF2B5EF4-FFF2-40B4-BE49-F238E27FC236}">
                <a16:creationId xmlns:a16="http://schemas.microsoft.com/office/drawing/2014/main" id="{4C5FBCF0-51E0-4986-91F1-E915FE139D91}"/>
              </a:ext>
            </a:extLst>
          </p:cNvPr>
          <p:cNvSpPr/>
          <p:nvPr userDrawn="1"/>
        </p:nvSpPr>
        <p:spPr>
          <a:xfrm>
            <a:off x="8054359" y="1479262"/>
            <a:ext cx="2931321" cy="4213782"/>
          </a:xfrm>
          <a:prstGeom prst="roundRect">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badi" panose="020B0604020104020204" pitchFamily="34" charset="0"/>
            </a:endParaRPr>
          </a:p>
        </p:txBody>
      </p:sp>
      <p:sp>
        <p:nvSpPr>
          <p:cNvPr id="19" name="Retângulo: Cantos Arredondados 18">
            <a:extLst>
              <a:ext uri="{FF2B5EF4-FFF2-40B4-BE49-F238E27FC236}">
                <a16:creationId xmlns:a16="http://schemas.microsoft.com/office/drawing/2014/main" id="{7AF39405-29E6-4779-B6C8-88A8832EE1B6}"/>
              </a:ext>
            </a:extLst>
          </p:cNvPr>
          <p:cNvSpPr/>
          <p:nvPr userDrawn="1"/>
        </p:nvSpPr>
        <p:spPr>
          <a:xfrm>
            <a:off x="692336" y="1594753"/>
            <a:ext cx="2931320" cy="4155038"/>
          </a:xfrm>
          <a:prstGeom prst="roundRect">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Espaço Reservado para Texto 25">
            <a:extLst>
              <a:ext uri="{FF2B5EF4-FFF2-40B4-BE49-F238E27FC236}">
                <a16:creationId xmlns:a16="http://schemas.microsoft.com/office/drawing/2014/main" id="{58751066-687B-4771-A029-530466C1F94A}"/>
              </a:ext>
            </a:extLst>
          </p:cNvPr>
          <p:cNvSpPr>
            <a:spLocks noGrp="1"/>
          </p:cNvSpPr>
          <p:nvPr>
            <p:ph type="body" sz="quarter" idx="13"/>
          </p:nvPr>
        </p:nvSpPr>
        <p:spPr>
          <a:xfrm>
            <a:off x="866258" y="1724025"/>
            <a:ext cx="2562225" cy="3987800"/>
          </a:xfrm>
          <a:prstGeom prst="rect">
            <a:avLst/>
          </a:prstGeom>
        </p:spPr>
        <p:txBody>
          <a:bodyPr/>
          <a:lstStyle>
            <a:lvl1pPr>
              <a:defRPr>
                <a:solidFill>
                  <a:schemeClr val="bg1"/>
                </a:solidFill>
                <a:latin typeface="Abadi Extra Light" panose="020B0204020104020204" pitchFamily="34" charset="0"/>
              </a:defRPr>
            </a:lvl1pPr>
          </a:lstStyle>
          <a:p>
            <a:pPr lvl="0"/>
            <a:endParaRPr lang="en-US" dirty="0"/>
          </a:p>
        </p:txBody>
      </p:sp>
      <p:sp>
        <p:nvSpPr>
          <p:cNvPr id="30" name="Espaço Reservado para Texto 25">
            <a:extLst>
              <a:ext uri="{FF2B5EF4-FFF2-40B4-BE49-F238E27FC236}">
                <a16:creationId xmlns:a16="http://schemas.microsoft.com/office/drawing/2014/main" id="{98021BBD-3B85-4F42-9898-34C546AAE387}"/>
              </a:ext>
            </a:extLst>
          </p:cNvPr>
          <p:cNvSpPr>
            <a:spLocks noGrp="1"/>
          </p:cNvSpPr>
          <p:nvPr>
            <p:ph type="body" sz="quarter" idx="14"/>
          </p:nvPr>
        </p:nvSpPr>
        <p:spPr>
          <a:xfrm>
            <a:off x="4557894" y="1705241"/>
            <a:ext cx="2562225" cy="3987800"/>
          </a:xfrm>
          <a:prstGeom prst="rect">
            <a:avLst/>
          </a:prstGeom>
        </p:spPr>
        <p:txBody>
          <a:bodyPr/>
          <a:lstStyle>
            <a:lvl1pPr>
              <a:defRPr>
                <a:solidFill>
                  <a:schemeClr val="bg1"/>
                </a:solidFill>
                <a:latin typeface="Abadi Extra Light" panose="020B0204020104020204" pitchFamily="34" charset="0"/>
              </a:defRPr>
            </a:lvl1pPr>
          </a:lstStyle>
          <a:p>
            <a:pPr lvl="0"/>
            <a:endParaRPr lang="en-US" dirty="0"/>
          </a:p>
        </p:txBody>
      </p:sp>
      <p:sp>
        <p:nvSpPr>
          <p:cNvPr id="31" name="Espaço Reservado para Texto 25">
            <a:extLst>
              <a:ext uri="{FF2B5EF4-FFF2-40B4-BE49-F238E27FC236}">
                <a16:creationId xmlns:a16="http://schemas.microsoft.com/office/drawing/2014/main" id="{5575DA17-7456-478F-A588-A4B1B46B5D5D}"/>
              </a:ext>
            </a:extLst>
          </p:cNvPr>
          <p:cNvSpPr>
            <a:spLocks noGrp="1"/>
          </p:cNvSpPr>
          <p:nvPr>
            <p:ph type="body" sz="quarter" idx="15"/>
          </p:nvPr>
        </p:nvSpPr>
        <p:spPr>
          <a:xfrm>
            <a:off x="8238906" y="1676666"/>
            <a:ext cx="2562225" cy="3987800"/>
          </a:xfrm>
          <a:prstGeom prst="rect">
            <a:avLst/>
          </a:prstGeom>
        </p:spPr>
        <p:txBody>
          <a:bodyPr/>
          <a:lstStyle>
            <a:lvl1pPr>
              <a:defRPr>
                <a:solidFill>
                  <a:schemeClr val="bg1"/>
                </a:solidFill>
                <a:latin typeface="Abadi Extra Light" panose="020B0204020104020204" pitchFamily="34" charset="0"/>
              </a:defRPr>
            </a:lvl1pPr>
          </a:lstStyle>
          <a:p>
            <a:pPr lvl="0"/>
            <a:endParaRPr lang="en-US" dirty="0"/>
          </a:p>
        </p:txBody>
      </p:sp>
      <p:sp>
        <p:nvSpPr>
          <p:cNvPr id="17" name="Google Shape;30;ga08a3145cf_0_14">
            <a:extLst>
              <a:ext uri="{FF2B5EF4-FFF2-40B4-BE49-F238E27FC236}">
                <a16:creationId xmlns:a16="http://schemas.microsoft.com/office/drawing/2014/main" id="{86FCB1E0-88E1-42C3-AB44-2B8A8E8A90BE}"/>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F2783B"/>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8" name="Conector reto 17">
            <a:extLst>
              <a:ext uri="{FF2B5EF4-FFF2-40B4-BE49-F238E27FC236}">
                <a16:creationId xmlns:a16="http://schemas.microsoft.com/office/drawing/2014/main" id="{77CC1877-0ACE-4B21-A380-8543677AFE81}"/>
              </a:ext>
            </a:extLst>
          </p:cNvPr>
          <p:cNvCxnSpPr>
            <a:cxnSpLocks/>
            <a:stCxn id="20" idx="6"/>
          </p:cNvCxnSpPr>
          <p:nvPr userDrawn="1"/>
        </p:nvCxnSpPr>
        <p:spPr>
          <a:xfrm>
            <a:off x="670873" y="1146366"/>
            <a:ext cx="11521127" cy="0"/>
          </a:xfrm>
          <a:prstGeom prst="line">
            <a:avLst/>
          </a:prstGeom>
          <a:ln w="28575">
            <a:solidFill>
              <a:srgbClr val="F2783B"/>
            </a:solidFill>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C8B15565-8233-4D90-AF50-3E3EB46F1D47}"/>
              </a:ext>
            </a:extLst>
          </p:cNvPr>
          <p:cNvSpPr/>
          <p:nvPr userDrawn="1"/>
        </p:nvSpPr>
        <p:spPr>
          <a:xfrm>
            <a:off x="578275" y="1100067"/>
            <a:ext cx="92598" cy="92598"/>
          </a:xfrm>
          <a:prstGeom prst="ellipse">
            <a:avLst/>
          </a:prstGeom>
          <a:solidFill>
            <a:srgbClr val="F278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289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60"/>
        <p:cNvGrpSpPr/>
        <p:nvPr/>
      </p:nvGrpSpPr>
      <p:grpSpPr>
        <a:xfrm>
          <a:off x="0" y="0"/>
          <a:ext cx="0" cy="0"/>
          <a:chOff x="0" y="0"/>
          <a:chExt cx="0" cy="0"/>
        </a:xfrm>
      </p:grpSpPr>
      <p:pic>
        <p:nvPicPr>
          <p:cNvPr id="13" name="Gráfico 12">
            <a:extLst>
              <a:ext uri="{FF2B5EF4-FFF2-40B4-BE49-F238E27FC236}">
                <a16:creationId xmlns:a16="http://schemas.microsoft.com/office/drawing/2014/main" id="{8674EDB8-2F5D-4956-A095-EA60B052F6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61" name="Google Shape;61;ga08a3145cf_0_54"/>
          <p:cNvSpPr/>
          <p:nvPr/>
        </p:nvSpPr>
        <p:spPr>
          <a:xfrm>
            <a:off x="0" y="0"/>
            <a:ext cx="6096000" cy="6858000"/>
          </a:xfrm>
          <a:prstGeom prst="rect">
            <a:avLst/>
          </a:prstGeom>
          <a:solidFill>
            <a:srgbClr val="F278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62" name="Google Shape;62;ga08a3145cf_0_54"/>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15" name="Google Shape;38;ga08a3145cf_0_33">
            <a:extLst>
              <a:ext uri="{FF2B5EF4-FFF2-40B4-BE49-F238E27FC236}">
                <a16:creationId xmlns:a16="http://schemas.microsoft.com/office/drawing/2014/main" id="{5ECB08E4-FC16-48EE-9339-6CA81C9CA02D}"/>
              </a:ext>
            </a:extLst>
          </p:cNvPr>
          <p:cNvSpPr txBox="1">
            <a:spLocks noGrp="1"/>
          </p:cNvSpPr>
          <p:nvPr>
            <p:ph type="body" idx="1"/>
          </p:nvPr>
        </p:nvSpPr>
        <p:spPr>
          <a:xfrm>
            <a:off x="381450" y="1376501"/>
            <a:ext cx="5333100"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bg1"/>
              </a:buClr>
              <a:buSzPts val="1900"/>
              <a:buChar char="●"/>
              <a:defRPr sz="1900">
                <a:solidFill>
                  <a:schemeClr val="bg1"/>
                </a:solidFill>
                <a:latin typeface="Abadi Extra Light" panose="020B0204020104020204" pitchFamily="34" charset="0"/>
              </a:defRPr>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dirty="0"/>
          </a:p>
        </p:txBody>
      </p:sp>
      <p:sp>
        <p:nvSpPr>
          <p:cNvPr id="20" name="Google Shape;30;ga08a3145cf_0_14">
            <a:extLst>
              <a:ext uri="{FF2B5EF4-FFF2-40B4-BE49-F238E27FC236}">
                <a16:creationId xmlns:a16="http://schemas.microsoft.com/office/drawing/2014/main" id="{E286D029-5E7E-4EFE-948E-6030C05B60BA}"/>
              </a:ext>
            </a:extLst>
          </p:cNvPr>
          <p:cNvSpPr txBox="1">
            <a:spLocks noGrp="1"/>
          </p:cNvSpPr>
          <p:nvPr>
            <p:ph type="title"/>
          </p:nvPr>
        </p:nvSpPr>
        <p:spPr>
          <a:xfrm>
            <a:off x="692338" y="258101"/>
            <a:ext cx="5333100"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40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2461999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7"/>
        <p:cNvGrpSpPr/>
        <p:nvPr/>
      </p:nvGrpSpPr>
      <p:grpSpPr>
        <a:xfrm>
          <a:off x="0" y="0"/>
          <a:ext cx="0" cy="0"/>
          <a:chOff x="0" y="0"/>
          <a:chExt cx="0" cy="0"/>
        </a:xfrm>
      </p:grpSpPr>
      <p:pic>
        <p:nvPicPr>
          <p:cNvPr id="21" name="Gráfico 20">
            <a:extLst>
              <a:ext uri="{FF2B5EF4-FFF2-40B4-BE49-F238E27FC236}">
                <a16:creationId xmlns:a16="http://schemas.microsoft.com/office/drawing/2014/main" id="{5CB68169-52BF-4809-8FE6-B1C7D05CA3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6" name="Elipse 5">
            <a:extLst>
              <a:ext uri="{FF2B5EF4-FFF2-40B4-BE49-F238E27FC236}">
                <a16:creationId xmlns:a16="http://schemas.microsoft.com/office/drawing/2014/main" id="{8628D5E5-1B4A-4CE5-880B-DA894E463380}"/>
              </a:ext>
            </a:extLst>
          </p:cNvPr>
          <p:cNvSpPr/>
          <p:nvPr userDrawn="1"/>
        </p:nvSpPr>
        <p:spPr>
          <a:xfrm>
            <a:off x="1933575" y="2409583"/>
            <a:ext cx="1981200" cy="1981200"/>
          </a:xfrm>
          <a:prstGeom prst="ellipse">
            <a:avLst/>
          </a:prstGeom>
          <a:solidFill>
            <a:srgbClr val="F278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Abadi" panose="020B0604020104020204" pitchFamily="34" charset="0"/>
            </a:endParaRPr>
          </a:p>
        </p:txBody>
      </p:sp>
      <p:sp>
        <p:nvSpPr>
          <p:cNvPr id="16" name="Elipse 15">
            <a:extLst>
              <a:ext uri="{FF2B5EF4-FFF2-40B4-BE49-F238E27FC236}">
                <a16:creationId xmlns:a16="http://schemas.microsoft.com/office/drawing/2014/main" id="{D35EEE3E-7579-45B7-9A24-6E3DE685F380}"/>
              </a:ext>
            </a:extLst>
          </p:cNvPr>
          <p:cNvSpPr/>
          <p:nvPr userDrawn="1"/>
        </p:nvSpPr>
        <p:spPr>
          <a:xfrm>
            <a:off x="5105400" y="2409583"/>
            <a:ext cx="1981200" cy="1981200"/>
          </a:xfrm>
          <a:prstGeom prst="ellipse">
            <a:avLst/>
          </a:prstGeom>
          <a:solidFill>
            <a:srgbClr val="F278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Abadi" panose="020B0604020104020204" pitchFamily="34" charset="0"/>
            </a:endParaRPr>
          </a:p>
        </p:txBody>
      </p:sp>
      <p:sp>
        <p:nvSpPr>
          <p:cNvPr id="18" name="Elipse 17">
            <a:extLst>
              <a:ext uri="{FF2B5EF4-FFF2-40B4-BE49-F238E27FC236}">
                <a16:creationId xmlns:a16="http://schemas.microsoft.com/office/drawing/2014/main" id="{2DC906F0-52A8-48BE-8E57-2F8AACC0B50A}"/>
              </a:ext>
            </a:extLst>
          </p:cNvPr>
          <p:cNvSpPr/>
          <p:nvPr userDrawn="1"/>
        </p:nvSpPr>
        <p:spPr>
          <a:xfrm>
            <a:off x="8277225" y="2409583"/>
            <a:ext cx="1981200" cy="1981200"/>
          </a:xfrm>
          <a:prstGeom prst="ellipse">
            <a:avLst/>
          </a:prstGeom>
          <a:solidFill>
            <a:srgbClr val="F278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Conector reto 22">
            <a:extLst>
              <a:ext uri="{FF2B5EF4-FFF2-40B4-BE49-F238E27FC236}">
                <a16:creationId xmlns:a16="http://schemas.microsoft.com/office/drawing/2014/main" id="{5336DF9D-08CF-4F4A-9E75-60090E45C382}"/>
              </a:ext>
            </a:extLst>
          </p:cNvPr>
          <p:cNvCxnSpPr>
            <a:stCxn id="6" idx="6"/>
            <a:endCxn id="16" idx="2"/>
          </p:cNvCxnSpPr>
          <p:nvPr userDrawn="1"/>
        </p:nvCxnSpPr>
        <p:spPr>
          <a:xfrm>
            <a:off x="3914775" y="3400183"/>
            <a:ext cx="1190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8D00DF5F-2234-4C40-ABF3-C773CE62FAEA}"/>
              </a:ext>
            </a:extLst>
          </p:cNvPr>
          <p:cNvCxnSpPr/>
          <p:nvPr userDrawn="1"/>
        </p:nvCxnSpPr>
        <p:spPr>
          <a:xfrm>
            <a:off x="7086600" y="3400183"/>
            <a:ext cx="119062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Google Shape;30;ga08a3145cf_0_14">
            <a:extLst>
              <a:ext uri="{FF2B5EF4-FFF2-40B4-BE49-F238E27FC236}">
                <a16:creationId xmlns:a16="http://schemas.microsoft.com/office/drawing/2014/main" id="{17F098B1-C3F2-489C-A3CC-C6995ABE5B7F}"/>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F2783B"/>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9" name="Conector reto 18">
            <a:extLst>
              <a:ext uri="{FF2B5EF4-FFF2-40B4-BE49-F238E27FC236}">
                <a16:creationId xmlns:a16="http://schemas.microsoft.com/office/drawing/2014/main" id="{21CA83A1-B2A4-4C58-864B-CB4376E992AB}"/>
              </a:ext>
            </a:extLst>
          </p:cNvPr>
          <p:cNvCxnSpPr>
            <a:cxnSpLocks/>
            <a:stCxn id="20" idx="6"/>
          </p:cNvCxnSpPr>
          <p:nvPr userDrawn="1"/>
        </p:nvCxnSpPr>
        <p:spPr>
          <a:xfrm>
            <a:off x="670873" y="1146366"/>
            <a:ext cx="11521127" cy="0"/>
          </a:xfrm>
          <a:prstGeom prst="line">
            <a:avLst/>
          </a:prstGeom>
          <a:ln w="28575">
            <a:solidFill>
              <a:srgbClr val="F2783B"/>
            </a:solidFill>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783490FA-7A45-4FCC-B4B0-95D3ECBF5CB6}"/>
              </a:ext>
            </a:extLst>
          </p:cNvPr>
          <p:cNvSpPr/>
          <p:nvPr userDrawn="1"/>
        </p:nvSpPr>
        <p:spPr>
          <a:xfrm>
            <a:off x="578275" y="1100067"/>
            <a:ext cx="92598" cy="92598"/>
          </a:xfrm>
          <a:prstGeom prst="ellipse">
            <a:avLst/>
          </a:prstGeom>
          <a:solidFill>
            <a:srgbClr val="F278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827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32"/>
        <p:cNvGrpSpPr/>
        <p:nvPr/>
      </p:nvGrpSpPr>
      <p:grpSpPr>
        <a:xfrm>
          <a:off x="0" y="0"/>
          <a:ext cx="0" cy="0"/>
          <a:chOff x="0" y="0"/>
          <a:chExt cx="0" cy="0"/>
        </a:xfrm>
      </p:grpSpPr>
      <p:pic>
        <p:nvPicPr>
          <p:cNvPr id="57" name="Gráfico 56">
            <a:extLst>
              <a:ext uri="{FF2B5EF4-FFF2-40B4-BE49-F238E27FC236}">
                <a16:creationId xmlns:a16="http://schemas.microsoft.com/office/drawing/2014/main" id="{2049B621-6292-4F52-A67C-4473D46BCE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29" name="Retângulo: Cantos Arredondados 28">
            <a:extLst>
              <a:ext uri="{FF2B5EF4-FFF2-40B4-BE49-F238E27FC236}">
                <a16:creationId xmlns:a16="http://schemas.microsoft.com/office/drawing/2014/main" id="{F709E09E-945A-4A38-BE69-8F79F98B87E0}"/>
              </a:ext>
            </a:extLst>
          </p:cNvPr>
          <p:cNvSpPr/>
          <p:nvPr userDrawn="1"/>
        </p:nvSpPr>
        <p:spPr>
          <a:xfrm>
            <a:off x="1469984" y="1605280"/>
            <a:ext cx="5205135" cy="548640"/>
          </a:xfrm>
          <a:prstGeom prst="roundRect">
            <a:avLst/>
          </a:prstGeom>
          <a:noFill/>
          <a:ln>
            <a:solidFill>
              <a:srgbClr val="4E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ângulo: Cantos Arredondados 29">
            <a:extLst>
              <a:ext uri="{FF2B5EF4-FFF2-40B4-BE49-F238E27FC236}">
                <a16:creationId xmlns:a16="http://schemas.microsoft.com/office/drawing/2014/main" id="{876E2274-374B-4FE7-86F1-EB51BB36366C}"/>
              </a:ext>
            </a:extLst>
          </p:cNvPr>
          <p:cNvSpPr/>
          <p:nvPr userDrawn="1"/>
        </p:nvSpPr>
        <p:spPr>
          <a:xfrm>
            <a:off x="1469984" y="2387600"/>
            <a:ext cx="5205136" cy="548640"/>
          </a:xfrm>
          <a:prstGeom prst="roundRect">
            <a:avLst/>
          </a:prstGeom>
          <a:noFill/>
          <a:ln>
            <a:solidFill>
              <a:srgbClr val="F9B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ângulo: Cantos Arredondados 30">
            <a:extLst>
              <a:ext uri="{FF2B5EF4-FFF2-40B4-BE49-F238E27FC236}">
                <a16:creationId xmlns:a16="http://schemas.microsoft.com/office/drawing/2014/main" id="{166C08D4-5262-42D7-9F48-C4119381BE8B}"/>
              </a:ext>
            </a:extLst>
          </p:cNvPr>
          <p:cNvSpPr/>
          <p:nvPr userDrawn="1"/>
        </p:nvSpPr>
        <p:spPr>
          <a:xfrm>
            <a:off x="1469982" y="3169920"/>
            <a:ext cx="5205137" cy="548640"/>
          </a:xfrm>
          <a:prstGeom prst="roundRect">
            <a:avLst/>
          </a:prstGeom>
          <a:noFill/>
          <a:ln>
            <a:solidFill>
              <a:srgbClr val="382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ângulo: Cantos Arredondados 31">
            <a:extLst>
              <a:ext uri="{FF2B5EF4-FFF2-40B4-BE49-F238E27FC236}">
                <a16:creationId xmlns:a16="http://schemas.microsoft.com/office/drawing/2014/main" id="{0C1C086F-6741-4610-9E2F-BE79A2355D73}"/>
              </a:ext>
            </a:extLst>
          </p:cNvPr>
          <p:cNvSpPr/>
          <p:nvPr userDrawn="1"/>
        </p:nvSpPr>
        <p:spPr>
          <a:xfrm>
            <a:off x="1469982" y="3952240"/>
            <a:ext cx="5205138" cy="548640"/>
          </a:xfrm>
          <a:prstGeom prst="roundRect">
            <a:avLst/>
          </a:prstGeom>
          <a:noFill/>
          <a:ln>
            <a:solidFill>
              <a:srgbClr val="9F1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ângulo: Cantos Arredondados 32">
            <a:extLst>
              <a:ext uri="{FF2B5EF4-FFF2-40B4-BE49-F238E27FC236}">
                <a16:creationId xmlns:a16="http://schemas.microsoft.com/office/drawing/2014/main" id="{06767B75-0916-4005-A36E-D13B1BD434FE}"/>
              </a:ext>
            </a:extLst>
          </p:cNvPr>
          <p:cNvSpPr/>
          <p:nvPr userDrawn="1"/>
        </p:nvSpPr>
        <p:spPr>
          <a:xfrm>
            <a:off x="1469980" y="4734560"/>
            <a:ext cx="5205139" cy="548640"/>
          </a:xfrm>
          <a:prstGeom prst="roundRect">
            <a:avLst/>
          </a:prstGeom>
          <a:noFill/>
          <a:ln>
            <a:solidFill>
              <a:srgbClr val="F27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ângulo: Cantos Arredondados 33">
            <a:extLst>
              <a:ext uri="{FF2B5EF4-FFF2-40B4-BE49-F238E27FC236}">
                <a16:creationId xmlns:a16="http://schemas.microsoft.com/office/drawing/2014/main" id="{05354849-5295-4658-AFF1-D5B86887E8E8}"/>
              </a:ext>
            </a:extLst>
          </p:cNvPr>
          <p:cNvSpPr/>
          <p:nvPr userDrawn="1"/>
        </p:nvSpPr>
        <p:spPr>
          <a:xfrm>
            <a:off x="1469980" y="5516880"/>
            <a:ext cx="5205140" cy="548640"/>
          </a:xfrm>
          <a:prstGeom prst="roundRect">
            <a:avLst/>
          </a:prstGeom>
          <a:solidFill>
            <a:srgbClr val="4FBA7A"/>
          </a:solidFill>
          <a:ln>
            <a:solidFill>
              <a:srgbClr val="4FB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ixaDeTexto 34">
            <a:extLst>
              <a:ext uri="{FF2B5EF4-FFF2-40B4-BE49-F238E27FC236}">
                <a16:creationId xmlns:a16="http://schemas.microsoft.com/office/drawing/2014/main" id="{7625F7EF-3936-4D1B-A514-8A1ED084FB14}"/>
              </a:ext>
            </a:extLst>
          </p:cNvPr>
          <p:cNvSpPr txBox="1"/>
          <p:nvPr userDrawn="1"/>
        </p:nvSpPr>
        <p:spPr>
          <a:xfrm>
            <a:off x="1562582" y="4056647"/>
            <a:ext cx="47061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INFRAESTRUTURAS DE RECARGA</a:t>
            </a:r>
            <a:endParaRPr lang="en-US" sz="1600" dirty="0">
              <a:solidFill>
                <a:schemeClr val="bg2">
                  <a:lumMod val="60000"/>
                  <a:lumOff val="40000"/>
                </a:schemeClr>
              </a:solidFill>
              <a:latin typeface="HK Grotesk Light" panose="00000400000000000000" pitchFamily="50" charset="0"/>
            </a:endParaRPr>
          </a:p>
        </p:txBody>
      </p:sp>
      <p:sp>
        <p:nvSpPr>
          <p:cNvPr id="36" name="CaixaDeTexto 35">
            <a:extLst>
              <a:ext uri="{FF2B5EF4-FFF2-40B4-BE49-F238E27FC236}">
                <a16:creationId xmlns:a16="http://schemas.microsoft.com/office/drawing/2014/main" id="{EE8B4BC6-A525-4403-9757-879CEB04066E}"/>
              </a:ext>
            </a:extLst>
          </p:cNvPr>
          <p:cNvSpPr txBox="1"/>
          <p:nvPr userDrawn="1"/>
        </p:nvSpPr>
        <p:spPr>
          <a:xfrm>
            <a:off x="1469984" y="2492643"/>
            <a:ext cx="54053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SISTEMA ELÉTRICO ATUAL E FUTURO</a:t>
            </a:r>
            <a:endParaRPr lang="en-US" sz="1600" dirty="0">
              <a:solidFill>
                <a:schemeClr val="bg2">
                  <a:lumMod val="60000"/>
                  <a:lumOff val="40000"/>
                </a:schemeClr>
              </a:solidFill>
              <a:latin typeface="HK Grotesk Light" panose="00000400000000000000" pitchFamily="50" charset="0"/>
            </a:endParaRPr>
          </a:p>
        </p:txBody>
      </p:sp>
      <p:sp>
        <p:nvSpPr>
          <p:cNvPr id="37" name="CaixaDeTexto 36">
            <a:extLst>
              <a:ext uri="{FF2B5EF4-FFF2-40B4-BE49-F238E27FC236}">
                <a16:creationId xmlns:a16="http://schemas.microsoft.com/office/drawing/2014/main" id="{CB13FE48-D2B4-4157-AD79-0F6B78B47A1E}"/>
              </a:ext>
            </a:extLst>
          </p:cNvPr>
          <p:cNvSpPr txBox="1"/>
          <p:nvPr userDrawn="1"/>
        </p:nvSpPr>
        <p:spPr>
          <a:xfrm>
            <a:off x="1562582" y="3277734"/>
            <a:ext cx="491949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MOBILIDADE ELÉTRICA E SUAS TECNOLOGIAS</a:t>
            </a:r>
            <a:endParaRPr lang="en-US" sz="1600" dirty="0">
              <a:solidFill>
                <a:schemeClr val="bg2">
                  <a:lumMod val="60000"/>
                  <a:lumOff val="40000"/>
                </a:schemeClr>
              </a:solidFill>
              <a:latin typeface="HK Grotesk Light" panose="00000400000000000000" pitchFamily="50" charset="0"/>
            </a:endParaRPr>
          </a:p>
        </p:txBody>
      </p:sp>
      <p:sp>
        <p:nvSpPr>
          <p:cNvPr id="38" name="CaixaDeTexto 37">
            <a:extLst>
              <a:ext uri="{FF2B5EF4-FFF2-40B4-BE49-F238E27FC236}">
                <a16:creationId xmlns:a16="http://schemas.microsoft.com/office/drawing/2014/main" id="{863BB5D4-BDEA-4D3E-9D21-0AF2B717C955}"/>
              </a:ext>
            </a:extLst>
          </p:cNvPr>
          <p:cNvSpPr txBox="1"/>
          <p:nvPr userDrawn="1"/>
        </p:nvSpPr>
        <p:spPr>
          <a:xfrm>
            <a:off x="1562582" y="5621923"/>
            <a:ext cx="5112538" cy="338554"/>
          </a:xfrm>
          <a:prstGeom prst="rect">
            <a:avLst/>
          </a:prstGeom>
          <a:noFill/>
          <a:ln>
            <a:noFill/>
          </a:ln>
        </p:spPr>
        <p:txBody>
          <a:bodyPr wrap="square" rtlCol="0" anchor="ctr">
            <a:spAutoFit/>
          </a:bodyPr>
          <a:lstStyle/>
          <a:p>
            <a:r>
              <a:rPr lang="pt-BR" sz="1600" dirty="0">
                <a:solidFill>
                  <a:schemeClr val="bg1"/>
                </a:solidFill>
                <a:latin typeface="HK Grotesk" panose="00000500000000000000" pitchFamily="50" charset="0"/>
              </a:rPr>
              <a:t>REGULAÇÃO APLICADA À MOBILIDADE ELÉTRICA</a:t>
            </a:r>
            <a:endParaRPr lang="en-US" sz="1600" dirty="0">
              <a:solidFill>
                <a:schemeClr val="bg1"/>
              </a:solidFill>
              <a:latin typeface="HK Grotesk" panose="00000500000000000000" pitchFamily="50" charset="0"/>
            </a:endParaRPr>
          </a:p>
        </p:txBody>
      </p:sp>
      <p:sp>
        <p:nvSpPr>
          <p:cNvPr id="39" name="CaixaDeTexto 38">
            <a:extLst>
              <a:ext uri="{FF2B5EF4-FFF2-40B4-BE49-F238E27FC236}">
                <a16:creationId xmlns:a16="http://schemas.microsoft.com/office/drawing/2014/main" id="{1CFA11A0-654F-4162-8783-B887088B8112}"/>
              </a:ext>
            </a:extLst>
          </p:cNvPr>
          <p:cNvSpPr txBox="1"/>
          <p:nvPr userDrawn="1"/>
        </p:nvSpPr>
        <p:spPr>
          <a:xfrm>
            <a:off x="1562582" y="4839603"/>
            <a:ext cx="418797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INTEGRAÇÃO COM O SISTEMA ELÉTRICO</a:t>
            </a:r>
            <a:endParaRPr lang="en-US" sz="1600" dirty="0">
              <a:solidFill>
                <a:schemeClr val="bg2">
                  <a:lumMod val="60000"/>
                  <a:lumOff val="40000"/>
                </a:schemeClr>
              </a:solidFill>
              <a:latin typeface="HK Grotesk Light" panose="00000400000000000000" pitchFamily="50" charset="0"/>
            </a:endParaRPr>
          </a:p>
        </p:txBody>
      </p:sp>
      <p:sp>
        <p:nvSpPr>
          <p:cNvPr id="40" name="CaixaDeTexto 39">
            <a:extLst>
              <a:ext uri="{FF2B5EF4-FFF2-40B4-BE49-F238E27FC236}">
                <a16:creationId xmlns:a16="http://schemas.microsoft.com/office/drawing/2014/main" id="{A4EE6F62-AB58-45FC-AB56-315A3B9EB317}"/>
              </a:ext>
            </a:extLst>
          </p:cNvPr>
          <p:cNvSpPr txBox="1"/>
          <p:nvPr userDrawn="1"/>
        </p:nvSpPr>
        <p:spPr>
          <a:xfrm>
            <a:off x="1562582" y="1710323"/>
            <a:ext cx="2343938" cy="338554"/>
          </a:xfrm>
          <a:prstGeom prst="rect">
            <a:avLst/>
          </a:prstGeom>
          <a:noFill/>
        </p:spPr>
        <p:txBody>
          <a:bodyPr wrap="square" rtlCol="0" anchor="ctr">
            <a:spAutoFit/>
          </a:bodyPr>
          <a:lstStyle/>
          <a:p>
            <a:r>
              <a:rPr lang="pt-BR" sz="1600" dirty="0">
                <a:solidFill>
                  <a:schemeClr val="bg2">
                    <a:lumMod val="60000"/>
                    <a:lumOff val="40000"/>
                  </a:schemeClr>
                </a:solidFill>
                <a:latin typeface="HK Grotesk Light" panose="00000400000000000000" pitchFamily="50" charset="0"/>
              </a:rPr>
              <a:t>INTRODUÇÃO</a:t>
            </a:r>
            <a:endParaRPr lang="en-US" sz="1600" dirty="0">
              <a:solidFill>
                <a:schemeClr val="bg2">
                  <a:lumMod val="60000"/>
                  <a:lumOff val="40000"/>
                </a:schemeClr>
              </a:solidFill>
              <a:latin typeface="HK Grotesk Light" panose="00000400000000000000" pitchFamily="50" charset="0"/>
            </a:endParaRPr>
          </a:p>
        </p:txBody>
      </p:sp>
      <p:sp>
        <p:nvSpPr>
          <p:cNvPr id="41" name="Elipse 40">
            <a:extLst>
              <a:ext uri="{FF2B5EF4-FFF2-40B4-BE49-F238E27FC236}">
                <a16:creationId xmlns:a16="http://schemas.microsoft.com/office/drawing/2014/main" id="{985E7F33-A698-457D-B627-A9A84BD36A2B}"/>
              </a:ext>
            </a:extLst>
          </p:cNvPr>
          <p:cNvSpPr/>
          <p:nvPr userDrawn="1"/>
        </p:nvSpPr>
        <p:spPr>
          <a:xfrm>
            <a:off x="692337" y="1605034"/>
            <a:ext cx="549132" cy="549132"/>
          </a:xfrm>
          <a:prstGeom prst="ellipse">
            <a:avLst/>
          </a:prstGeom>
          <a:solidFill>
            <a:srgbClr val="4E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0</a:t>
            </a:r>
            <a:endParaRPr lang="en-US" sz="2400" dirty="0">
              <a:solidFill>
                <a:schemeClr val="bg1"/>
              </a:solidFill>
              <a:latin typeface="HK Grotesk" panose="00000500000000000000" pitchFamily="50" charset="0"/>
            </a:endParaRPr>
          </a:p>
        </p:txBody>
      </p:sp>
      <p:sp>
        <p:nvSpPr>
          <p:cNvPr id="42" name="Elipse 41">
            <a:extLst>
              <a:ext uri="{FF2B5EF4-FFF2-40B4-BE49-F238E27FC236}">
                <a16:creationId xmlns:a16="http://schemas.microsoft.com/office/drawing/2014/main" id="{0EFE90CD-6C54-4284-B207-77DB716ED28D}"/>
              </a:ext>
            </a:extLst>
          </p:cNvPr>
          <p:cNvSpPr/>
          <p:nvPr userDrawn="1"/>
        </p:nvSpPr>
        <p:spPr>
          <a:xfrm>
            <a:off x="692337" y="2387108"/>
            <a:ext cx="549132" cy="549132"/>
          </a:xfrm>
          <a:prstGeom prst="ellipse">
            <a:avLst/>
          </a:prstGeom>
          <a:solidFill>
            <a:srgbClr val="F9B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2400" dirty="0">
                <a:solidFill>
                  <a:schemeClr val="bg1"/>
                </a:solidFill>
                <a:latin typeface="HK Grotesk" panose="00000500000000000000" pitchFamily="50" charset="0"/>
              </a:rPr>
              <a:t>1</a:t>
            </a:r>
            <a:endParaRPr lang="en-US" sz="2400" dirty="0">
              <a:solidFill>
                <a:schemeClr val="bg1"/>
              </a:solidFill>
              <a:latin typeface="HK Grotesk" panose="00000500000000000000" pitchFamily="50" charset="0"/>
            </a:endParaRPr>
          </a:p>
        </p:txBody>
      </p:sp>
      <p:sp>
        <p:nvSpPr>
          <p:cNvPr id="43" name="Elipse 42">
            <a:extLst>
              <a:ext uri="{FF2B5EF4-FFF2-40B4-BE49-F238E27FC236}">
                <a16:creationId xmlns:a16="http://schemas.microsoft.com/office/drawing/2014/main" id="{8AB1A69A-D3A0-45E5-9920-F9343AB70DFB}"/>
              </a:ext>
            </a:extLst>
          </p:cNvPr>
          <p:cNvSpPr/>
          <p:nvPr userDrawn="1"/>
        </p:nvSpPr>
        <p:spPr>
          <a:xfrm>
            <a:off x="692337" y="3154434"/>
            <a:ext cx="549132" cy="549132"/>
          </a:xfrm>
          <a:prstGeom prst="ellipse">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2</a:t>
            </a:r>
            <a:endParaRPr lang="en-US" dirty="0">
              <a:solidFill>
                <a:schemeClr val="bg1"/>
              </a:solidFill>
              <a:latin typeface="HK Grotesk" panose="00000500000000000000" pitchFamily="50" charset="0"/>
            </a:endParaRPr>
          </a:p>
        </p:txBody>
      </p:sp>
      <p:sp>
        <p:nvSpPr>
          <p:cNvPr id="45" name="Elipse 44">
            <a:extLst>
              <a:ext uri="{FF2B5EF4-FFF2-40B4-BE49-F238E27FC236}">
                <a16:creationId xmlns:a16="http://schemas.microsoft.com/office/drawing/2014/main" id="{86F632E9-E5B5-4A97-B595-ADF004065A37}"/>
              </a:ext>
            </a:extLst>
          </p:cNvPr>
          <p:cNvSpPr/>
          <p:nvPr userDrawn="1"/>
        </p:nvSpPr>
        <p:spPr>
          <a:xfrm>
            <a:off x="695683" y="3941921"/>
            <a:ext cx="549132" cy="549132"/>
          </a:xfrm>
          <a:prstGeom prst="ellipse">
            <a:avLst/>
          </a:prstGeom>
          <a:solidFill>
            <a:srgbClr val="9F1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3</a:t>
            </a:r>
            <a:endParaRPr lang="en-US" dirty="0">
              <a:solidFill>
                <a:schemeClr val="bg1"/>
              </a:solidFill>
              <a:latin typeface="HK Grotesk" panose="00000500000000000000" pitchFamily="50" charset="0"/>
            </a:endParaRPr>
          </a:p>
        </p:txBody>
      </p:sp>
      <p:sp>
        <p:nvSpPr>
          <p:cNvPr id="46" name="Elipse 45">
            <a:extLst>
              <a:ext uri="{FF2B5EF4-FFF2-40B4-BE49-F238E27FC236}">
                <a16:creationId xmlns:a16="http://schemas.microsoft.com/office/drawing/2014/main" id="{270AAE45-D9D2-4A9E-820D-ADAF28DE646F}"/>
              </a:ext>
            </a:extLst>
          </p:cNvPr>
          <p:cNvSpPr/>
          <p:nvPr userDrawn="1"/>
        </p:nvSpPr>
        <p:spPr>
          <a:xfrm>
            <a:off x="695435" y="4724241"/>
            <a:ext cx="549132" cy="549132"/>
          </a:xfrm>
          <a:prstGeom prst="ellipse">
            <a:avLst/>
          </a:prstGeom>
          <a:solidFill>
            <a:srgbClr val="F2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4</a:t>
            </a:r>
            <a:endParaRPr lang="en-US" sz="2400" dirty="0">
              <a:solidFill>
                <a:schemeClr val="bg1"/>
              </a:solidFill>
              <a:latin typeface="HK Grotesk" panose="00000500000000000000" pitchFamily="50" charset="0"/>
            </a:endParaRPr>
          </a:p>
        </p:txBody>
      </p:sp>
      <p:sp>
        <p:nvSpPr>
          <p:cNvPr id="47" name="Elipse 46">
            <a:extLst>
              <a:ext uri="{FF2B5EF4-FFF2-40B4-BE49-F238E27FC236}">
                <a16:creationId xmlns:a16="http://schemas.microsoft.com/office/drawing/2014/main" id="{04DAA14A-9413-486A-B3B5-847F06B40E06}"/>
              </a:ext>
            </a:extLst>
          </p:cNvPr>
          <p:cNvSpPr/>
          <p:nvPr userDrawn="1"/>
        </p:nvSpPr>
        <p:spPr>
          <a:xfrm>
            <a:off x="695435" y="5491567"/>
            <a:ext cx="549132" cy="549132"/>
          </a:xfrm>
          <a:prstGeom prst="ellipse">
            <a:avLst/>
          </a:prstGeom>
          <a:solidFill>
            <a:srgbClr val="4FB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bg1"/>
                </a:solidFill>
                <a:latin typeface="HK Grotesk" panose="00000500000000000000" pitchFamily="50" charset="0"/>
              </a:rPr>
              <a:t>5</a:t>
            </a:r>
            <a:endParaRPr lang="en-US" sz="2400" dirty="0">
              <a:solidFill>
                <a:schemeClr val="bg1"/>
              </a:solidFill>
              <a:latin typeface="HK Grotesk" panose="00000500000000000000" pitchFamily="50" charset="0"/>
            </a:endParaRPr>
          </a:p>
        </p:txBody>
      </p:sp>
      <p:sp>
        <p:nvSpPr>
          <p:cNvPr id="51" name="Google Shape;30;ga08a3145cf_0_14">
            <a:extLst>
              <a:ext uri="{FF2B5EF4-FFF2-40B4-BE49-F238E27FC236}">
                <a16:creationId xmlns:a16="http://schemas.microsoft.com/office/drawing/2014/main" id="{10A0D717-1615-4DA2-B379-82BEC9586ED0}"/>
              </a:ext>
            </a:extLst>
          </p:cNvPr>
          <p:cNvSpPr txBox="1">
            <a:spLocks noGrp="1"/>
          </p:cNvSpPr>
          <p:nvPr>
            <p:ph type="title" hasCustomPrompt="1"/>
          </p:nvPr>
        </p:nvSpPr>
        <p:spPr>
          <a:xfrm>
            <a:off x="692337" y="258101"/>
            <a:ext cx="5394989"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382960"/>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Ementa</a:t>
            </a:r>
            <a:endParaRPr dirty="0"/>
          </a:p>
        </p:txBody>
      </p:sp>
      <p:cxnSp>
        <p:nvCxnSpPr>
          <p:cNvPr id="53" name="Conector reto 52">
            <a:extLst>
              <a:ext uri="{FF2B5EF4-FFF2-40B4-BE49-F238E27FC236}">
                <a16:creationId xmlns:a16="http://schemas.microsoft.com/office/drawing/2014/main" id="{64BDDDB5-A1B6-4846-8AF8-F31E15B63E89}"/>
              </a:ext>
            </a:extLst>
          </p:cNvPr>
          <p:cNvCxnSpPr>
            <a:cxnSpLocks/>
            <a:stCxn id="55" idx="6"/>
          </p:cNvCxnSpPr>
          <p:nvPr userDrawn="1"/>
        </p:nvCxnSpPr>
        <p:spPr>
          <a:xfrm>
            <a:off x="670873" y="1146366"/>
            <a:ext cx="11521127" cy="0"/>
          </a:xfrm>
          <a:prstGeom prst="line">
            <a:avLst/>
          </a:prstGeom>
          <a:ln w="28575">
            <a:solidFill>
              <a:srgbClr val="382960"/>
            </a:solidFill>
          </a:ln>
        </p:spPr>
        <p:style>
          <a:lnRef idx="1">
            <a:schemeClr val="accent1"/>
          </a:lnRef>
          <a:fillRef idx="0">
            <a:schemeClr val="accent1"/>
          </a:fillRef>
          <a:effectRef idx="0">
            <a:schemeClr val="accent1"/>
          </a:effectRef>
          <a:fontRef idx="minor">
            <a:schemeClr val="tx1"/>
          </a:fontRef>
        </p:style>
      </p:cxnSp>
      <p:sp>
        <p:nvSpPr>
          <p:cNvPr id="55" name="Elipse 54">
            <a:extLst>
              <a:ext uri="{FF2B5EF4-FFF2-40B4-BE49-F238E27FC236}">
                <a16:creationId xmlns:a16="http://schemas.microsoft.com/office/drawing/2014/main" id="{4BBB775D-2CD7-42A4-BF05-3E5D03709D68}"/>
              </a:ext>
            </a:extLst>
          </p:cNvPr>
          <p:cNvSpPr/>
          <p:nvPr userDrawn="1"/>
        </p:nvSpPr>
        <p:spPr>
          <a:xfrm>
            <a:off x="578275" y="1100067"/>
            <a:ext cx="92598" cy="92598"/>
          </a:xfrm>
          <a:prstGeom prst="ellipse">
            <a:avLst/>
          </a:prstGeom>
          <a:solidFill>
            <a:srgbClr val="38296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66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5FB7F3"/>
        </a:solidFill>
        <a:effectLst/>
      </p:bgPr>
    </p:bg>
    <p:spTree>
      <p:nvGrpSpPr>
        <p:cNvPr id="1" name="Shape 23"/>
        <p:cNvGrpSpPr/>
        <p:nvPr/>
      </p:nvGrpSpPr>
      <p:grpSpPr>
        <a:xfrm>
          <a:off x="0" y="0"/>
          <a:ext cx="0" cy="0"/>
          <a:chOff x="0" y="0"/>
          <a:chExt cx="0" cy="0"/>
        </a:xfrm>
      </p:grpSpPr>
      <p:pic>
        <p:nvPicPr>
          <p:cNvPr id="22" name="Gráfico 21">
            <a:extLst>
              <a:ext uri="{FF2B5EF4-FFF2-40B4-BE49-F238E27FC236}">
                <a16:creationId xmlns:a16="http://schemas.microsoft.com/office/drawing/2014/main" id="{E319768A-DA5D-4066-ACE5-878F87CD9B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14" name="Google Shape;30;ga08a3145cf_0_14">
            <a:extLst>
              <a:ext uri="{FF2B5EF4-FFF2-40B4-BE49-F238E27FC236}">
                <a16:creationId xmlns:a16="http://schemas.microsoft.com/office/drawing/2014/main" id="{ABC0241C-9FFC-4825-870B-D56850A8F002}"/>
              </a:ext>
            </a:extLst>
          </p:cNvPr>
          <p:cNvSpPr txBox="1">
            <a:spLocks noGrp="1"/>
          </p:cNvSpPr>
          <p:nvPr>
            <p:ph type="title" hasCustomPrompt="1"/>
          </p:nvPr>
        </p:nvSpPr>
        <p:spPr>
          <a:xfrm>
            <a:off x="965499" y="591007"/>
            <a:ext cx="6580978"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0 - INTRODUÇÃO</a:t>
            </a:r>
            <a:endParaRPr dirty="0"/>
          </a:p>
        </p:txBody>
      </p:sp>
      <p:sp>
        <p:nvSpPr>
          <p:cNvPr id="15" name="Retângulo: Cantos Arredondados 14">
            <a:extLst>
              <a:ext uri="{FF2B5EF4-FFF2-40B4-BE49-F238E27FC236}">
                <a16:creationId xmlns:a16="http://schemas.microsoft.com/office/drawing/2014/main" id="{7CEBB459-8891-4F9C-8E25-EA8877B26F8F}"/>
              </a:ext>
            </a:extLst>
          </p:cNvPr>
          <p:cNvSpPr/>
          <p:nvPr userDrawn="1"/>
        </p:nvSpPr>
        <p:spPr>
          <a:xfrm>
            <a:off x="965499" y="252144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EBABB"/>
                </a:solidFill>
                <a:latin typeface="HK Grotesk" panose="00000500000000000000" pitchFamily="50" charset="0"/>
              </a:rPr>
              <a:t>0.1 HISTÓRICO DA ELETROMOBILIDADE</a:t>
            </a:r>
            <a:endParaRPr lang="en-US" sz="1600" b="1" dirty="0">
              <a:solidFill>
                <a:srgbClr val="4EBABB"/>
              </a:solidFill>
              <a:latin typeface="HK Grotesk" panose="00000500000000000000" pitchFamily="50" charset="0"/>
            </a:endParaRPr>
          </a:p>
        </p:txBody>
      </p:sp>
      <p:sp>
        <p:nvSpPr>
          <p:cNvPr id="16" name="Retângulo: Cantos Arredondados 15">
            <a:extLst>
              <a:ext uri="{FF2B5EF4-FFF2-40B4-BE49-F238E27FC236}">
                <a16:creationId xmlns:a16="http://schemas.microsoft.com/office/drawing/2014/main" id="{04B34FC8-98EC-4817-84E2-2416E93F1E7F}"/>
              </a:ext>
            </a:extLst>
          </p:cNvPr>
          <p:cNvSpPr/>
          <p:nvPr userDrawn="1"/>
        </p:nvSpPr>
        <p:spPr>
          <a:xfrm>
            <a:off x="965500" y="341082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0.2 MERCADO E TECNOLOGIAS</a:t>
            </a:r>
            <a:endParaRPr lang="en-US" sz="1600" b="1" dirty="0">
              <a:latin typeface="HK Grotesk" panose="00000500000000000000" pitchFamily="50" charset="0"/>
            </a:endParaRPr>
          </a:p>
        </p:txBody>
      </p:sp>
      <p:sp>
        <p:nvSpPr>
          <p:cNvPr id="17" name="Retângulo: Cantos Arredondados 16">
            <a:extLst>
              <a:ext uri="{FF2B5EF4-FFF2-40B4-BE49-F238E27FC236}">
                <a16:creationId xmlns:a16="http://schemas.microsoft.com/office/drawing/2014/main" id="{F18565E7-49CD-428C-8FDC-1C11D60AB14E}"/>
              </a:ext>
            </a:extLst>
          </p:cNvPr>
          <p:cNvSpPr/>
          <p:nvPr userDrawn="1"/>
        </p:nvSpPr>
        <p:spPr>
          <a:xfrm>
            <a:off x="965499" y="430020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0.3 TENDÊNCIAS, DESAFIOS E OPORTUNIDADES</a:t>
            </a:r>
            <a:endParaRPr lang="en-US" sz="1600" b="1" dirty="0">
              <a:latin typeface="HK Grotesk" panose="00000500000000000000" pitchFamily="50" charset="0"/>
            </a:endParaRPr>
          </a:p>
        </p:txBody>
      </p:sp>
    </p:spTree>
    <p:extLst>
      <p:ext uri="{BB962C8B-B14F-4D97-AF65-F5344CB8AC3E}">
        <p14:creationId xmlns:p14="http://schemas.microsoft.com/office/powerpoint/2010/main" val="3221037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solidFill>
        <a:effectLst/>
      </p:bgPr>
    </p:bg>
    <p:spTree>
      <p:nvGrpSpPr>
        <p:cNvPr id="1" name="Shape 23"/>
        <p:cNvGrpSpPr/>
        <p:nvPr/>
      </p:nvGrpSpPr>
      <p:grpSpPr>
        <a:xfrm>
          <a:off x="0" y="0"/>
          <a:ext cx="0" cy="0"/>
          <a:chOff x="0" y="0"/>
          <a:chExt cx="0" cy="0"/>
        </a:xfrm>
      </p:grpSpPr>
      <p:pic>
        <p:nvPicPr>
          <p:cNvPr id="8" name="Gráfico 7">
            <a:extLst>
              <a:ext uri="{FF2B5EF4-FFF2-40B4-BE49-F238E27FC236}">
                <a16:creationId xmlns:a16="http://schemas.microsoft.com/office/drawing/2014/main" id="{35DC075A-050C-4835-8175-1B88BF827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7" name="Google Shape;30;ga08a3145cf_0_14">
            <a:extLst>
              <a:ext uri="{FF2B5EF4-FFF2-40B4-BE49-F238E27FC236}">
                <a16:creationId xmlns:a16="http://schemas.microsoft.com/office/drawing/2014/main" id="{F532E478-9BAE-4447-AC82-08B5E5A75A55}"/>
              </a:ext>
            </a:extLst>
          </p:cNvPr>
          <p:cNvSpPr txBox="1">
            <a:spLocks/>
          </p:cNvSpPr>
          <p:nvPr userDrawn="1"/>
        </p:nvSpPr>
        <p:spPr>
          <a:xfrm>
            <a:off x="965498" y="591007"/>
            <a:ext cx="9454090"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5) REGULAÇÃO APLICADA À MOBILIDADE ELÉTRICA</a:t>
            </a:r>
          </a:p>
        </p:txBody>
      </p:sp>
      <p:sp>
        <p:nvSpPr>
          <p:cNvPr id="18" name="Retângulo: Cantos Arredondados 17">
            <a:extLst>
              <a:ext uri="{FF2B5EF4-FFF2-40B4-BE49-F238E27FC236}">
                <a16:creationId xmlns:a16="http://schemas.microsoft.com/office/drawing/2014/main" id="{B009A641-806B-46BC-9AE5-6558120351F1}"/>
              </a:ext>
            </a:extLst>
          </p:cNvPr>
          <p:cNvSpPr/>
          <p:nvPr userDrawn="1"/>
        </p:nvSpPr>
        <p:spPr>
          <a:xfrm>
            <a:off x="965499" y="252144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5.1 RESOLUÇÕES NORMATIVAS</a:t>
            </a:r>
          </a:p>
        </p:txBody>
      </p:sp>
      <p:sp>
        <p:nvSpPr>
          <p:cNvPr id="22" name="Retângulo: Cantos Arredondados 21">
            <a:extLst>
              <a:ext uri="{FF2B5EF4-FFF2-40B4-BE49-F238E27FC236}">
                <a16:creationId xmlns:a16="http://schemas.microsoft.com/office/drawing/2014/main" id="{C9C92E84-8A5F-4A83-9791-98FB928825EB}"/>
              </a:ext>
            </a:extLst>
          </p:cNvPr>
          <p:cNvSpPr/>
          <p:nvPr userDrawn="1"/>
        </p:nvSpPr>
        <p:spPr>
          <a:xfrm>
            <a:off x="965500" y="341082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5.2 NORMAS TÉCNICAS</a:t>
            </a:r>
          </a:p>
        </p:txBody>
      </p:sp>
      <p:sp>
        <p:nvSpPr>
          <p:cNvPr id="24" name="Retângulo: Cantos Arredondados 23">
            <a:extLst>
              <a:ext uri="{FF2B5EF4-FFF2-40B4-BE49-F238E27FC236}">
                <a16:creationId xmlns:a16="http://schemas.microsoft.com/office/drawing/2014/main" id="{33116DCD-D51A-480B-B05B-22BE56A34545}"/>
              </a:ext>
            </a:extLst>
          </p:cNvPr>
          <p:cNvSpPr/>
          <p:nvPr userDrawn="1"/>
        </p:nvSpPr>
        <p:spPr>
          <a:xfrm>
            <a:off x="965499" y="430020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5.3 INCENTIVOS GOVERNAMENTAIS</a:t>
            </a:r>
          </a:p>
        </p:txBody>
      </p:sp>
    </p:spTree>
    <p:extLst>
      <p:ext uri="{BB962C8B-B14F-4D97-AF65-F5344CB8AC3E}">
        <p14:creationId xmlns:p14="http://schemas.microsoft.com/office/powerpoint/2010/main" val="257823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F95D0B62-8611-463B-8D0B-6B22CE21C3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B1989AFC-62A2-40EB-AAF9-7DD9E48E798D}"/>
              </a:ext>
            </a:extLst>
          </p:cNvPr>
          <p:cNvSpPr txBox="1">
            <a:spLocks/>
          </p:cNvSpPr>
          <p:nvPr userDrawn="1"/>
        </p:nvSpPr>
        <p:spPr>
          <a:xfrm>
            <a:off x="965498" y="591007"/>
            <a:ext cx="9454090"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5) REGULAÇÃO APLICADA À MOBILIDADE ELÉTRICA</a:t>
            </a:r>
          </a:p>
        </p:txBody>
      </p:sp>
      <p:sp>
        <p:nvSpPr>
          <p:cNvPr id="15" name="Retângulo: Cantos Arredondados 14">
            <a:extLst>
              <a:ext uri="{FF2B5EF4-FFF2-40B4-BE49-F238E27FC236}">
                <a16:creationId xmlns:a16="http://schemas.microsoft.com/office/drawing/2014/main" id="{D951389B-7FBB-490A-9339-A78AA1E5AFDB}"/>
              </a:ext>
            </a:extLst>
          </p:cNvPr>
          <p:cNvSpPr/>
          <p:nvPr userDrawn="1"/>
        </p:nvSpPr>
        <p:spPr>
          <a:xfrm>
            <a:off x="965499" y="252144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FBA7A"/>
                </a:solidFill>
                <a:latin typeface="HK Grotesk" panose="00000500000000000000" pitchFamily="50" charset="0"/>
              </a:rPr>
              <a:t>5.1 RESOLUÇÕES NORMATIVAS</a:t>
            </a:r>
          </a:p>
        </p:txBody>
      </p:sp>
      <p:sp>
        <p:nvSpPr>
          <p:cNvPr id="16" name="Retângulo: Cantos Arredondados 15">
            <a:extLst>
              <a:ext uri="{FF2B5EF4-FFF2-40B4-BE49-F238E27FC236}">
                <a16:creationId xmlns:a16="http://schemas.microsoft.com/office/drawing/2014/main" id="{24241C89-53FC-42B4-9792-AC8BF2EFC13D}"/>
              </a:ext>
            </a:extLst>
          </p:cNvPr>
          <p:cNvSpPr/>
          <p:nvPr userDrawn="1"/>
        </p:nvSpPr>
        <p:spPr>
          <a:xfrm>
            <a:off x="965500" y="341082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5.2 NORMAS TÉCNICAS</a:t>
            </a:r>
          </a:p>
        </p:txBody>
      </p:sp>
      <p:sp>
        <p:nvSpPr>
          <p:cNvPr id="17" name="Retângulo: Cantos Arredondados 16">
            <a:extLst>
              <a:ext uri="{FF2B5EF4-FFF2-40B4-BE49-F238E27FC236}">
                <a16:creationId xmlns:a16="http://schemas.microsoft.com/office/drawing/2014/main" id="{880F5D60-0323-4512-9BC8-B666445B8B69}"/>
              </a:ext>
            </a:extLst>
          </p:cNvPr>
          <p:cNvSpPr/>
          <p:nvPr userDrawn="1"/>
        </p:nvSpPr>
        <p:spPr>
          <a:xfrm>
            <a:off x="965499" y="430020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5.3 INCENTIVOS GOVERNAMENTAIS</a:t>
            </a:r>
          </a:p>
        </p:txBody>
      </p:sp>
    </p:spTree>
    <p:extLst>
      <p:ext uri="{BB962C8B-B14F-4D97-AF65-F5344CB8AC3E}">
        <p14:creationId xmlns:p14="http://schemas.microsoft.com/office/powerpoint/2010/main" val="1702618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910E3AC4-887B-40B3-BFC1-021A5E9D2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55732F03-630A-4885-A834-AF52040335AA}"/>
              </a:ext>
            </a:extLst>
          </p:cNvPr>
          <p:cNvSpPr txBox="1">
            <a:spLocks/>
          </p:cNvSpPr>
          <p:nvPr userDrawn="1"/>
        </p:nvSpPr>
        <p:spPr>
          <a:xfrm>
            <a:off x="965498" y="591007"/>
            <a:ext cx="9454090"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5) REGULAÇÃO APLICADA À MOBILIDADE ELÉTRICA</a:t>
            </a:r>
          </a:p>
        </p:txBody>
      </p:sp>
      <p:sp>
        <p:nvSpPr>
          <p:cNvPr id="15" name="Retângulo: Cantos Arredondados 14">
            <a:extLst>
              <a:ext uri="{FF2B5EF4-FFF2-40B4-BE49-F238E27FC236}">
                <a16:creationId xmlns:a16="http://schemas.microsoft.com/office/drawing/2014/main" id="{CE4252EB-99BE-4DB0-BA26-CEEFF3A14C21}"/>
              </a:ext>
            </a:extLst>
          </p:cNvPr>
          <p:cNvSpPr/>
          <p:nvPr userDrawn="1"/>
        </p:nvSpPr>
        <p:spPr>
          <a:xfrm>
            <a:off x="965499" y="252144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5.1 RESOLUÇÕES NORMATIVAS</a:t>
            </a:r>
          </a:p>
        </p:txBody>
      </p:sp>
      <p:sp>
        <p:nvSpPr>
          <p:cNvPr id="16" name="Retângulo: Cantos Arredondados 15">
            <a:extLst>
              <a:ext uri="{FF2B5EF4-FFF2-40B4-BE49-F238E27FC236}">
                <a16:creationId xmlns:a16="http://schemas.microsoft.com/office/drawing/2014/main" id="{E36D16CA-3BCE-45F6-9905-EA16CC540F0C}"/>
              </a:ext>
            </a:extLst>
          </p:cNvPr>
          <p:cNvSpPr/>
          <p:nvPr userDrawn="1"/>
        </p:nvSpPr>
        <p:spPr>
          <a:xfrm>
            <a:off x="965500" y="341082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FBA7A"/>
                </a:solidFill>
                <a:latin typeface="HK Grotesk" panose="00000500000000000000" pitchFamily="50" charset="0"/>
              </a:rPr>
              <a:t>5.2 NORMAS TÉCNICAS</a:t>
            </a:r>
          </a:p>
        </p:txBody>
      </p:sp>
      <p:sp>
        <p:nvSpPr>
          <p:cNvPr id="17" name="Retângulo: Cantos Arredondados 16">
            <a:extLst>
              <a:ext uri="{FF2B5EF4-FFF2-40B4-BE49-F238E27FC236}">
                <a16:creationId xmlns:a16="http://schemas.microsoft.com/office/drawing/2014/main" id="{0BA7466F-D1A8-41D8-94E4-54D5517C36BB}"/>
              </a:ext>
            </a:extLst>
          </p:cNvPr>
          <p:cNvSpPr/>
          <p:nvPr userDrawn="1"/>
        </p:nvSpPr>
        <p:spPr>
          <a:xfrm>
            <a:off x="965499" y="430020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chemeClr val="bg1"/>
                </a:solidFill>
                <a:latin typeface="HK Grotesk" panose="00000500000000000000" pitchFamily="50" charset="0"/>
              </a:rPr>
              <a:t>5.3 INCENTIVOS GOVERNAMENTAIS</a:t>
            </a:r>
          </a:p>
        </p:txBody>
      </p:sp>
    </p:spTree>
    <p:extLst>
      <p:ext uri="{BB962C8B-B14F-4D97-AF65-F5344CB8AC3E}">
        <p14:creationId xmlns:p14="http://schemas.microsoft.com/office/powerpoint/2010/main" val="675021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6"/>
        </a:solidFill>
        <a:effectLst/>
      </p:bgPr>
    </p:bg>
    <p:spTree>
      <p:nvGrpSpPr>
        <p:cNvPr id="1" name="Shape 23"/>
        <p:cNvGrpSpPr/>
        <p:nvPr/>
      </p:nvGrpSpPr>
      <p:grpSpPr>
        <a:xfrm>
          <a:off x="0" y="0"/>
          <a:ext cx="0" cy="0"/>
          <a:chOff x="0" y="0"/>
          <a:chExt cx="0" cy="0"/>
        </a:xfrm>
      </p:grpSpPr>
      <p:pic>
        <p:nvPicPr>
          <p:cNvPr id="13" name="Gráfico 12">
            <a:extLst>
              <a:ext uri="{FF2B5EF4-FFF2-40B4-BE49-F238E27FC236}">
                <a16:creationId xmlns:a16="http://schemas.microsoft.com/office/drawing/2014/main" id="{0EC3E31A-A157-4BD4-AA0A-931068D410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14" name="Google Shape;30;ga08a3145cf_0_14">
            <a:extLst>
              <a:ext uri="{FF2B5EF4-FFF2-40B4-BE49-F238E27FC236}">
                <a16:creationId xmlns:a16="http://schemas.microsoft.com/office/drawing/2014/main" id="{A76CD871-0F99-4FCE-9069-B20EA99EB994}"/>
              </a:ext>
            </a:extLst>
          </p:cNvPr>
          <p:cNvSpPr txBox="1">
            <a:spLocks/>
          </p:cNvSpPr>
          <p:nvPr userDrawn="1"/>
        </p:nvSpPr>
        <p:spPr>
          <a:xfrm>
            <a:off x="965498" y="591007"/>
            <a:ext cx="9454090"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5600" b="1" i="1" u="none" strike="noStrike" cap="none">
                <a:solidFill>
                  <a:schemeClr val="bg1"/>
                </a:solidFill>
                <a:latin typeface="HK Grotesk" panose="00000500000000000000" pitchFamily="50"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dirty="0"/>
              <a:t>5) REGULAÇÃO APLICADA À MOBILIDADE ELÉTRICA</a:t>
            </a:r>
          </a:p>
        </p:txBody>
      </p:sp>
      <p:sp>
        <p:nvSpPr>
          <p:cNvPr id="15" name="Retângulo: Cantos Arredondados 14">
            <a:extLst>
              <a:ext uri="{FF2B5EF4-FFF2-40B4-BE49-F238E27FC236}">
                <a16:creationId xmlns:a16="http://schemas.microsoft.com/office/drawing/2014/main" id="{9CBA095D-701A-45AF-924D-72D34C338F58}"/>
              </a:ext>
            </a:extLst>
          </p:cNvPr>
          <p:cNvSpPr/>
          <p:nvPr userDrawn="1"/>
        </p:nvSpPr>
        <p:spPr>
          <a:xfrm>
            <a:off x="965499" y="252144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5.1 RESOLUÇÕES NORMATIVAS</a:t>
            </a:r>
          </a:p>
        </p:txBody>
      </p:sp>
      <p:sp>
        <p:nvSpPr>
          <p:cNvPr id="16" name="Retângulo: Cantos Arredondados 15">
            <a:extLst>
              <a:ext uri="{FF2B5EF4-FFF2-40B4-BE49-F238E27FC236}">
                <a16:creationId xmlns:a16="http://schemas.microsoft.com/office/drawing/2014/main" id="{CFFA5351-7CF5-477D-A310-E3A2F4C49E79}"/>
              </a:ext>
            </a:extLst>
          </p:cNvPr>
          <p:cNvSpPr/>
          <p:nvPr userDrawn="1"/>
        </p:nvSpPr>
        <p:spPr>
          <a:xfrm>
            <a:off x="965500" y="3410828"/>
            <a:ext cx="5205135" cy="548640"/>
          </a:xfrm>
          <a:prstGeom prst="roundRect">
            <a:avLst/>
          </a:prstGeom>
          <a:solidFill>
            <a:srgbClr val="4FBA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5.2 NORMAS TÉCNICAS</a:t>
            </a:r>
          </a:p>
        </p:txBody>
      </p:sp>
      <p:sp>
        <p:nvSpPr>
          <p:cNvPr id="17" name="Retângulo: Cantos Arredondados 16">
            <a:extLst>
              <a:ext uri="{FF2B5EF4-FFF2-40B4-BE49-F238E27FC236}">
                <a16:creationId xmlns:a16="http://schemas.microsoft.com/office/drawing/2014/main" id="{03594CC7-9900-400E-ADA3-2A38C069085C}"/>
              </a:ext>
            </a:extLst>
          </p:cNvPr>
          <p:cNvSpPr/>
          <p:nvPr userDrawn="1"/>
        </p:nvSpPr>
        <p:spPr>
          <a:xfrm>
            <a:off x="965499" y="430020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FBA7A"/>
                </a:solidFill>
                <a:latin typeface="HK Grotesk" panose="00000500000000000000" pitchFamily="50" charset="0"/>
              </a:rPr>
              <a:t>5.3 INCENTIVOS GOVERNAMENTAIS</a:t>
            </a:r>
          </a:p>
        </p:txBody>
      </p:sp>
    </p:spTree>
    <p:extLst>
      <p:ext uri="{BB962C8B-B14F-4D97-AF65-F5344CB8AC3E}">
        <p14:creationId xmlns:p14="http://schemas.microsoft.com/office/powerpoint/2010/main" val="26013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45A9F197-B008-41B5-8A44-95079B7C33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8" name="Google Shape;30;ga08a3145cf_0_14">
            <a:extLst>
              <a:ext uri="{FF2B5EF4-FFF2-40B4-BE49-F238E27FC236}">
                <a16:creationId xmlns:a16="http://schemas.microsoft.com/office/drawing/2014/main" id="{699C5A0F-654B-46D7-B5C2-33BAFC031799}"/>
              </a:ext>
            </a:extLst>
          </p:cNvPr>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1625872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3"/>
        <p:cNvGrpSpPr/>
        <p:nvPr/>
      </p:nvGrpSpPr>
      <p:grpSpPr>
        <a:xfrm>
          <a:off x="0" y="0"/>
          <a:ext cx="0" cy="0"/>
          <a:chOff x="0" y="0"/>
          <a:chExt cx="0" cy="0"/>
        </a:xfrm>
      </p:grpSpPr>
      <p:pic>
        <p:nvPicPr>
          <p:cNvPr id="18" name="Gráfico 17">
            <a:extLst>
              <a:ext uri="{FF2B5EF4-FFF2-40B4-BE49-F238E27FC236}">
                <a16:creationId xmlns:a16="http://schemas.microsoft.com/office/drawing/2014/main" id="{FA514449-DDB0-49A2-9214-FF3F76C807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4FBA7A"/>
              </a:buClr>
              <a:buSzPts val="1900"/>
              <a:buChar char="●"/>
              <a:defRPr sz="1900">
                <a:latin typeface="Abadi Extra Light" panose="020B0204020104020204" pitchFamily="34" charset="0"/>
              </a:defRPr>
            </a:lvl1pPr>
            <a:lvl2pPr marL="584200" lvl="1" indent="0">
              <a:spcBef>
                <a:spcPts val="2100"/>
              </a:spcBef>
              <a:spcAft>
                <a:spcPts val="0"/>
              </a:spcAft>
              <a:buClr>
                <a:srgbClr val="4FBA7A"/>
              </a:buClr>
              <a:buSzPts val="1600"/>
              <a:buNone/>
              <a:defRPr sz="1600"/>
            </a:lvl2pPr>
            <a:lvl3pPr marL="1041400" lvl="2" indent="0">
              <a:spcBef>
                <a:spcPts val="2100"/>
              </a:spcBef>
              <a:spcAft>
                <a:spcPts val="0"/>
              </a:spcAft>
              <a:buClr>
                <a:srgbClr val="4FBA7A"/>
              </a:buClr>
              <a:buSzPts val="1600"/>
              <a:buNone/>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14" name="Google Shape;30;ga08a3145cf_0_14">
            <a:extLst>
              <a:ext uri="{FF2B5EF4-FFF2-40B4-BE49-F238E27FC236}">
                <a16:creationId xmlns:a16="http://schemas.microsoft.com/office/drawing/2014/main" id="{B3265F84-9A74-4BEE-8A7F-9AD17F635FAA}"/>
              </a:ext>
            </a:extLst>
          </p:cNvPr>
          <p:cNvSpPr txBox="1">
            <a:spLocks noGrp="1"/>
          </p:cNvSpPr>
          <p:nvPr>
            <p:ph type="title"/>
          </p:nvPr>
        </p:nvSpPr>
        <p:spPr>
          <a:xfrm>
            <a:off x="692337" y="258101"/>
            <a:ext cx="1108396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4FBA7A"/>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15" name="Conector reto 14">
            <a:extLst>
              <a:ext uri="{FF2B5EF4-FFF2-40B4-BE49-F238E27FC236}">
                <a16:creationId xmlns:a16="http://schemas.microsoft.com/office/drawing/2014/main" id="{9D9F8D24-F090-4DF4-90AC-4B38E084EE26}"/>
              </a:ext>
            </a:extLst>
          </p:cNvPr>
          <p:cNvCxnSpPr>
            <a:cxnSpLocks/>
            <a:stCxn id="17" idx="6"/>
          </p:cNvCxnSpPr>
          <p:nvPr userDrawn="1"/>
        </p:nvCxnSpPr>
        <p:spPr>
          <a:xfrm>
            <a:off x="670873" y="1146366"/>
            <a:ext cx="11521127" cy="0"/>
          </a:xfrm>
          <a:prstGeom prst="line">
            <a:avLst/>
          </a:prstGeom>
          <a:ln w="28575">
            <a:solidFill>
              <a:srgbClr val="4FBA7A"/>
            </a:solidFill>
          </a:ln>
        </p:spPr>
        <p:style>
          <a:lnRef idx="1">
            <a:schemeClr val="accent1"/>
          </a:lnRef>
          <a:fillRef idx="0">
            <a:schemeClr val="accent1"/>
          </a:fillRef>
          <a:effectRef idx="0">
            <a:schemeClr val="accent1"/>
          </a:effectRef>
          <a:fontRef idx="minor">
            <a:schemeClr val="tx1"/>
          </a:fontRef>
        </p:style>
      </p:cxnSp>
      <p:sp>
        <p:nvSpPr>
          <p:cNvPr id="17" name="Elipse 16">
            <a:extLst>
              <a:ext uri="{FF2B5EF4-FFF2-40B4-BE49-F238E27FC236}">
                <a16:creationId xmlns:a16="http://schemas.microsoft.com/office/drawing/2014/main" id="{239735FB-F6A6-4AC3-9D57-2AAF28266B1D}"/>
              </a:ext>
            </a:extLst>
          </p:cNvPr>
          <p:cNvSpPr/>
          <p:nvPr userDrawn="1"/>
        </p:nvSpPr>
        <p:spPr>
          <a:xfrm>
            <a:off x="578275" y="1100067"/>
            <a:ext cx="92598" cy="92598"/>
          </a:xfrm>
          <a:prstGeom prst="ellipse">
            <a:avLst/>
          </a:prstGeom>
          <a:solidFill>
            <a:srgbClr val="4FBA7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49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F291BB5-19D0-4ED0-BAB9-3EF93728F2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1633"/>
            <a:ext cx="12192000" cy="6854734"/>
          </a:xfrm>
          <a:prstGeom prst="rect">
            <a:avLst/>
          </a:prstGeom>
        </p:spPr>
      </p:pic>
    </p:spTree>
    <p:extLst>
      <p:ext uri="{BB962C8B-B14F-4D97-AF65-F5344CB8AC3E}">
        <p14:creationId xmlns:p14="http://schemas.microsoft.com/office/powerpoint/2010/main" val="3300383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1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5FB7F3"/>
        </a:solidFill>
        <a:effectLst/>
      </p:bgPr>
    </p:bg>
    <p:spTree>
      <p:nvGrpSpPr>
        <p:cNvPr id="1" name="Shape 23"/>
        <p:cNvGrpSpPr/>
        <p:nvPr/>
      </p:nvGrpSpPr>
      <p:grpSpPr>
        <a:xfrm>
          <a:off x="0" y="0"/>
          <a:ext cx="0" cy="0"/>
          <a:chOff x="0" y="0"/>
          <a:chExt cx="0" cy="0"/>
        </a:xfrm>
      </p:grpSpPr>
      <p:pic>
        <p:nvPicPr>
          <p:cNvPr id="22" name="Gráfico 21">
            <a:extLst>
              <a:ext uri="{FF2B5EF4-FFF2-40B4-BE49-F238E27FC236}">
                <a16:creationId xmlns:a16="http://schemas.microsoft.com/office/drawing/2014/main" id="{96069E84-0C62-4342-B3D0-8D0C6D5378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14" name="Google Shape;30;ga08a3145cf_0_14">
            <a:extLst>
              <a:ext uri="{FF2B5EF4-FFF2-40B4-BE49-F238E27FC236}">
                <a16:creationId xmlns:a16="http://schemas.microsoft.com/office/drawing/2014/main" id="{039ECD4D-679F-47ED-9B3A-88CA9674A128}"/>
              </a:ext>
            </a:extLst>
          </p:cNvPr>
          <p:cNvSpPr txBox="1">
            <a:spLocks noGrp="1"/>
          </p:cNvSpPr>
          <p:nvPr>
            <p:ph type="title" hasCustomPrompt="1"/>
          </p:nvPr>
        </p:nvSpPr>
        <p:spPr>
          <a:xfrm>
            <a:off x="965499" y="591007"/>
            <a:ext cx="6580978"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0 - INTRODUÇÃO</a:t>
            </a:r>
            <a:endParaRPr dirty="0"/>
          </a:p>
        </p:txBody>
      </p:sp>
      <p:sp>
        <p:nvSpPr>
          <p:cNvPr id="15" name="Retângulo: Cantos Arredondados 14">
            <a:extLst>
              <a:ext uri="{FF2B5EF4-FFF2-40B4-BE49-F238E27FC236}">
                <a16:creationId xmlns:a16="http://schemas.microsoft.com/office/drawing/2014/main" id="{B0CE70D1-E9FD-47E4-9C23-42493EFDBB78}"/>
              </a:ext>
            </a:extLst>
          </p:cNvPr>
          <p:cNvSpPr/>
          <p:nvPr userDrawn="1"/>
        </p:nvSpPr>
        <p:spPr>
          <a:xfrm>
            <a:off x="965499" y="252144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0.1 HISTÓRICO DA ELETROMOBILIDADE</a:t>
            </a:r>
            <a:endParaRPr lang="en-US" sz="1600" b="1" dirty="0">
              <a:latin typeface="HK Grotesk" panose="00000500000000000000" pitchFamily="50" charset="0"/>
            </a:endParaRPr>
          </a:p>
        </p:txBody>
      </p:sp>
      <p:sp>
        <p:nvSpPr>
          <p:cNvPr id="16" name="Retângulo: Cantos Arredondados 15">
            <a:extLst>
              <a:ext uri="{FF2B5EF4-FFF2-40B4-BE49-F238E27FC236}">
                <a16:creationId xmlns:a16="http://schemas.microsoft.com/office/drawing/2014/main" id="{80039C5C-D8D4-4D20-820C-75CEF7675181}"/>
              </a:ext>
            </a:extLst>
          </p:cNvPr>
          <p:cNvSpPr/>
          <p:nvPr userDrawn="1"/>
        </p:nvSpPr>
        <p:spPr>
          <a:xfrm>
            <a:off x="965500" y="341082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EBABB"/>
                </a:solidFill>
                <a:latin typeface="HK Grotesk" panose="00000500000000000000" pitchFamily="50" charset="0"/>
              </a:rPr>
              <a:t>0.2 MERCADO E TECNOLOGIAS</a:t>
            </a:r>
            <a:endParaRPr lang="en-US" sz="1600" b="1" dirty="0">
              <a:solidFill>
                <a:srgbClr val="4EBABB"/>
              </a:solidFill>
              <a:latin typeface="HK Grotesk" panose="00000500000000000000" pitchFamily="50" charset="0"/>
            </a:endParaRPr>
          </a:p>
        </p:txBody>
      </p:sp>
      <p:sp>
        <p:nvSpPr>
          <p:cNvPr id="17" name="Retângulo: Cantos Arredondados 16">
            <a:extLst>
              <a:ext uri="{FF2B5EF4-FFF2-40B4-BE49-F238E27FC236}">
                <a16:creationId xmlns:a16="http://schemas.microsoft.com/office/drawing/2014/main" id="{416D8370-39DE-4546-A65F-C8483458E8A3}"/>
              </a:ext>
            </a:extLst>
          </p:cNvPr>
          <p:cNvSpPr/>
          <p:nvPr userDrawn="1"/>
        </p:nvSpPr>
        <p:spPr>
          <a:xfrm>
            <a:off x="965499" y="430020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0.3 TENDÊNCIAS, DESAFIOS E OPORTUNIDADES</a:t>
            </a:r>
            <a:endParaRPr lang="en-US" sz="1600" b="1" dirty="0">
              <a:latin typeface="HK Grotesk" panose="00000500000000000000" pitchFamily="50" charset="0"/>
            </a:endParaRPr>
          </a:p>
        </p:txBody>
      </p:sp>
    </p:spTree>
    <p:extLst>
      <p:ext uri="{BB962C8B-B14F-4D97-AF65-F5344CB8AC3E}">
        <p14:creationId xmlns:p14="http://schemas.microsoft.com/office/powerpoint/2010/main" val="203704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rgbClr val="5FB7F3"/>
        </a:solidFill>
        <a:effectLst/>
      </p:bgPr>
    </p:bg>
    <p:spTree>
      <p:nvGrpSpPr>
        <p:cNvPr id="1" name="Shape 23"/>
        <p:cNvGrpSpPr/>
        <p:nvPr/>
      </p:nvGrpSpPr>
      <p:grpSpPr>
        <a:xfrm>
          <a:off x="0" y="0"/>
          <a:ext cx="0" cy="0"/>
          <a:chOff x="0" y="0"/>
          <a:chExt cx="0" cy="0"/>
        </a:xfrm>
      </p:grpSpPr>
      <p:pic>
        <p:nvPicPr>
          <p:cNvPr id="22" name="Gráfico 21">
            <a:extLst>
              <a:ext uri="{FF2B5EF4-FFF2-40B4-BE49-F238E27FC236}">
                <a16:creationId xmlns:a16="http://schemas.microsoft.com/office/drawing/2014/main" id="{BF928305-2347-412B-8970-D45ADE837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14" name="Google Shape;30;ga08a3145cf_0_14">
            <a:extLst>
              <a:ext uri="{FF2B5EF4-FFF2-40B4-BE49-F238E27FC236}">
                <a16:creationId xmlns:a16="http://schemas.microsoft.com/office/drawing/2014/main" id="{845637F6-E14D-4961-9D9A-9FFCF14B4DB9}"/>
              </a:ext>
            </a:extLst>
          </p:cNvPr>
          <p:cNvSpPr txBox="1">
            <a:spLocks noGrp="1"/>
          </p:cNvSpPr>
          <p:nvPr>
            <p:ph type="title" hasCustomPrompt="1"/>
          </p:nvPr>
        </p:nvSpPr>
        <p:spPr>
          <a:xfrm>
            <a:off x="965499" y="591007"/>
            <a:ext cx="6580978"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0 - INTRODUÇÃO</a:t>
            </a:r>
            <a:endParaRPr dirty="0"/>
          </a:p>
        </p:txBody>
      </p:sp>
      <p:sp>
        <p:nvSpPr>
          <p:cNvPr id="15" name="Retângulo: Cantos Arredondados 14">
            <a:extLst>
              <a:ext uri="{FF2B5EF4-FFF2-40B4-BE49-F238E27FC236}">
                <a16:creationId xmlns:a16="http://schemas.microsoft.com/office/drawing/2014/main" id="{AABB7574-C34D-489F-819C-CF60BA0310BC}"/>
              </a:ext>
            </a:extLst>
          </p:cNvPr>
          <p:cNvSpPr/>
          <p:nvPr userDrawn="1"/>
        </p:nvSpPr>
        <p:spPr>
          <a:xfrm>
            <a:off x="965499" y="252144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0.1 HISTÓRICO DA ELETROMOBILIDADE</a:t>
            </a:r>
            <a:endParaRPr lang="en-US" sz="1600" b="1" dirty="0">
              <a:latin typeface="HK Grotesk" panose="00000500000000000000" pitchFamily="50" charset="0"/>
            </a:endParaRPr>
          </a:p>
        </p:txBody>
      </p:sp>
      <p:sp>
        <p:nvSpPr>
          <p:cNvPr id="16" name="Retângulo: Cantos Arredondados 15">
            <a:extLst>
              <a:ext uri="{FF2B5EF4-FFF2-40B4-BE49-F238E27FC236}">
                <a16:creationId xmlns:a16="http://schemas.microsoft.com/office/drawing/2014/main" id="{E3AE1B94-329F-46CB-86A7-13F842596026}"/>
              </a:ext>
            </a:extLst>
          </p:cNvPr>
          <p:cNvSpPr/>
          <p:nvPr userDrawn="1"/>
        </p:nvSpPr>
        <p:spPr>
          <a:xfrm>
            <a:off x="965500" y="3410828"/>
            <a:ext cx="5205135" cy="548640"/>
          </a:xfrm>
          <a:prstGeom prst="roundRect">
            <a:avLst/>
          </a:prstGeom>
          <a:solidFill>
            <a:srgbClr val="4EBA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latin typeface="HK Grotesk" panose="00000500000000000000" pitchFamily="50" charset="0"/>
              </a:rPr>
              <a:t>0.2 MERCADO E TECNOLOGIAS</a:t>
            </a:r>
            <a:endParaRPr lang="en-US" sz="1600" b="1" dirty="0">
              <a:latin typeface="HK Grotesk" panose="00000500000000000000" pitchFamily="50" charset="0"/>
            </a:endParaRPr>
          </a:p>
        </p:txBody>
      </p:sp>
      <p:sp>
        <p:nvSpPr>
          <p:cNvPr id="17" name="Retângulo: Cantos Arredondados 16">
            <a:extLst>
              <a:ext uri="{FF2B5EF4-FFF2-40B4-BE49-F238E27FC236}">
                <a16:creationId xmlns:a16="http://schemas.microsoft.com/office/drawing/2014/main" id="{C871C96E-ADC0-4C83-A0CC-4C0C4E619AAC}"/>
              </a:ext>
            </a:extLst>
          </p:cNvPr>
          <p:cNvSpPr/>
          <p:nvPr userDrawn="1"/>
        </p:nvSpPr>
        <p:spPr>
          <a:xfrm>
            <a:off x="965499" y="4300208"/>
            <a:ext cx="5205135"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pt-BR" sz="1600" b="1" dirty="0">
                <a:solidFill>
                  <a:srgbClr val="4EBABB"/>
                </a:solidFill>
                <a:latin typeface="HK Grotesk" panose="00000500000000000000" pitchFamily="50" charset="0"/>
              </a:rPr>
              <a:t>0.3 TENDÊNCIAS, DESAFIOS E OPORTUNIDADES</a:t>
            </a:r>
            <a:endParaRPr lang="en-US" sz="1600" b="1" dirty="0">
              <a:solidFill>
                <a:srgbClr val="4EBABB"/>
              </a:solidFill>
              <a:latin typeface="HK Grotesk" panose="00000500000000000000" pitchFamily="50" charset="0"/>
            </a:endParaRPr>
          </a:p>
        </p:txBody>
      </p:sp>
    </p:spTree>
    <p:extLst>
      <p:ext uri="{BB962C8B-B14F-4D97-AF65-F5344CB8AC3E}">
        <p14:creationId xmlns:p14="http://schemas.microsoft.com/office/powerpoint/2010/main" val="195673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bg1"/>
        </a:solidFill>
        <a:effectLst/>
      </p:bgPr>
    </p:bg>
    <p:spTree>
      <p:nvGrpSpPr>
        <p:cNvPr id="1" name="Shape 23"/>
        <p:cNvGrpSpPr/>
        <p:nvPr/>
      </p:nvGrpSpPr>
      <p:grpSpPr>
        <a:xfrm>
          <a:off x="0" y="0"/>
          <a:ext cx="0" cy="0"/>
          <a:chOff x="0" y="0"/>
          <a:chExt cx="0" cy="0"/>
        </a:xfrm>
      </p:grpSpPr>
      <p:pic>
        <p:nvPicPr>
          <p:cNvPr id="4" name="Gráfico 3">
            <a:extLst>
              <a:ext uri="{FF2B5EF4-FFF2-40B4-BE49-F238E27FC236}">
                <a16:creationId xmlns:a16="http://schemas.microsoft.com/office/drawing/2014/main" id="{73A7D3A4-23A8-46D4-A59D-A882B0D347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2" cy="6858000"/>
          </a:xfrm>
          <a:prstGeom prst="rect">
            <a:avLst/>
          </a:prstGeom>
        </p:spPr>
      </p:pic>
      <p:sp>
        <p:nvSpPr>
          <p:cNvPr id="30" name="Google Shape;30;ga08a3145cf_0_14"/>
          <p:cNvSpPr txBox="1">
            <a:spLocks noGrp="1"/>
          </p:cNvSpPr>
          <p:nvPr>
            <p:ph type="title"/>
          </p:nvPr>
        </p:nvSpPr>
        <p:spPr>
          <a:xfrm>
            <a:off x="2343729" y="2869800"/>
            <a:ext cx="8425871"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spTree>
    <p:extLst>
      <p:ext uri="{BB962C8B-B14F-4D97-AF65-F5344CB8AC3E}">
        <p14:creationId xmlns:p14="http://schemas.microsoft.com/office/powerpoint/2010/main" val="114831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43"/>
        <p:cNvGrpSpPr/>
        <p:nvPr/>
      </p:nvGrpSpPr>
      <p:grpSpPr>
        <a:xfrm>
          <a:off x="0" y="0"/>
          <a:ext cx="0" cy="0"/>
          <a:chOff x="0" y="0"/>
          <a:chExt cx="0" cy="0"/>
        </a:xfrm>
      </p:grpSpPr>
      <p:pic>
        <p:nvPicPr>
          <p:cNvPr id="15" name="Gráfico 14">
            <a:extLst>
              <a:ext uri="{FF2B5EF4-FFF2-40B4-BE49-F238E27FC236}">
                <a16:creationId xmlns:a16="http://schemas.microsoft.com/office/drawing/2014/main" id="{A722FA50-B3AA-4745-8F9F-F7CE2C6BBA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33"/>
            <a:ext cx="12192000" cy="6854734"/>
          </a:xfrm>
          <a:prstGeom prst="rect">
            <a:avLst/>
          </a:prstGeom>
        </p:spPr>
      </p:pic>
      <p:sp>
        <p:nvSpPr>
          <p:cNvPr id="16" name="Google Shape;38;ga08a3145cf_0_33">
            <a:extLst>
              <a:ext uri="{FF2B5EF4-FFF2-40B4-BE49-F238E27FC236}">
                <a16:creationId xmlns:a16="http://schemas.microsoft.com/office/drawing/2014/main" id="{D4E88E47-C992-4AAC-BC58-4832DD624BD4}"/>
              </a:ext>
            </a:extLst>
          </p:cNvPr>
          <p:cNvSpPr txBox="1">
            <a:spLocks noGrp="1"/>
          </p:cNvSpPr>
          <p:nvPr>
            <p:ph type="body" idx="13"/>
          </p:nvPr>
        </p:nvSpPr>
        <p:spPr>
          <a:xfrm>
            <a:off x="415599" y="1639967"/>
            <a:ext cx="11360699" cy="4452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rgbClr val="4EBABB"/>
              </a:buClr>
              <a:buSzPts val="1900"/>
              <a:buChar char="●"/>
              <a:defRPr sz="1900">
                <a:latin typeface="Abadi Extra Light" panose="020B0204020104020204" pitchFamily="34" charset="0"/>
              </a:defRPr>
            </a:lvl1pPr>
            <a:lvl2pPr marL="914400" lvl="1" indent="-330200">
              <a:spcBef>
                <a:spcPts val="2100"/>
              </a:spcBef>
              <a:spcAft>
                <a:spcPts val="0"/>
              </a:spcAft>
              <a:buClr>
                <a:srgbClr val="4EBABB"/>
              </a:buClr>
              <a:buSzPts val="1600"/>
              <a:buChar char="○"/>
              <a:defRPr sz="1600"/>
            </a:lvl2pPr>
            <a:lvl3pPr marL="1371600" lvl="2" indent="-330200">
              <a:spcBef>
                <a:spcPts val="2100"/>
              </a:spcBef>
              <a:spcAft>
                <a:spcPts val="0"/>
              </a:spcAft>
              <a:buClr>
                <a:srgbClr val="4EBABB"/>
              </a:buClr>
              <a:buSzPts val="1600"/>
              <a:buChar char="■"/>
              <a:defRPr sz="1600"/>
            </a:lvl3pPr>
            <a:lvl4pPr marL="1828800" lvl="3" indent="-330200">
              <a:spcBef>
                <a:spcPts val="2100"/>
              </a:spcBef>
              <a:spcAft>
                <a:spcPts val="0"/>
              </a:spcAft>
              <a:buClr>
                <a:srgbClr val="4EBABB"/>
              </a:buClr>
              <a:buSzPts val="1600"/>
              <a:buChar char="●"/>
              <a:defRPr sz="1600"/>
            </a:lvl4pPr>
            <a:lvl5pPr marL="2286000" lvl="4" indent="-330200">
              <a:spcBef>
                <a:spcPts val="2100"/>
              </a:spcBef>
              <a:spcAft>
                <a:spcPts val="0"/>
              </a:spcAft>
              <a:buClr>
                <a:srgbClr val="4EBABB"/>
              </a:buClr>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lang="pt-BR" dirty="0"/>
          </a:p>
        </p:txBody>
      </p:sp>
      <p:sp>
        <p:nvSpPr>
          <p:cNvPr id="23" name="Google Shape;30;ga08a3145cf_0_14">
            <a:extLst>
              <a:ext uri="{FF2B5EF4-FFF2-40B4-BE49-F238E27FC236}">
                <a16:creationId xmlns:a16="http://schemas.microsoft.com/office/drawing/2014/main" id="{E0B019C8-25CE-4D4E-B60F-AAC4AE45359A}"/>
              </a:ext>
            </a:extLst>
          </p:cNvPr>
          <p:cNvSpPr txBox="1">
            <a:spLocks noGrp="1"/>
          </p:cNvSpPr>
          <p:nvPr>
            <p:ph type="title"/>
          </p:nvPr>
        </p:nvSpPr>
        <p:spPr>
          <a:xfrm>
            <a:off x="692337" y="258101"/>
            <a:ext cx="9025703" cy="11184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b="1" i="1" dirty="0">
                <a:solidFill>
                  <a:srgbClr val="4EBABB"/>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endParaRPr dirty="0"/>
          </a:p>
        </p:txBody>
      </p:sp>
      <p:cxnSp>
        <p:nvCxnSpPr>
          <p:cNvPr id="24" name="Conector reto 23">
            <a:extLst>
              <a:ext uri="{FF2B5EF4-FFF2-40B4-BE49-F238E27FC236}">
                <a16:creationId xmlns:a16="http://schemas.microsoft.com/office/drawing/2014/main" id="{FBA6FDC8-6AA3-41D6-AFCB-B13C3E8C4AFE}"/>
              </a:ext>
            </a:extLst>
          </p:cNvPr>
          <p:cNvCxnSpPr>
            <a:cxnSpLocks/>
            <a:stCxn id="26" idx="6"/>
          </p:cNvCxnSpPr>
          <p:nvPr userDrawn="1"/>
        </p:nvCxnSpPr>
        <p:spPr>
          <a:xfrm>
            <a:off x="670873" y="1146366"/>
            <a:ext cx="11521127" cy="0"/>
          </a:xfrm>
          <a:prstGeom prst="line">
            <a:avLst/>
          </a:prstGeom>
          <a:ln w="28575">
            <a:solidFill>
              <a:srgbClr val="4EBABB"/>
            </a:solidFill>
          </a:ln>
        </p:spPr>
        <p:style>
          <a:lnRef idx="1">
            <a:schemeClr val="accent1"/>
          </a:lnRef>
          <a:fillRef idx="0">
            <a:schemeClr val="accent1"/>
          </a:fillRef>
          <a:effectRef idx="0">
            <a:schemeClr val="accent1"/>
          </a:effectRef>
          <a:fontRef idx="minor">
            <a:schemeClr val="tx1"/>
          </a:fontRef>
        </p:style>
      </p:cxnSp>
      <p:sp>
        <p:nvSpPr>
          <p:cNvPr id="26" name="Elipse 25">
            <a:extLst>
              <a:ext uri="{FF2B5EF4-FFF2-40B4-BE49-F238E27FC236}">
                <a16:creationId xmlns:a16="http://schemas.microsoft.com/office/drawing/2014/main" id="{BF87B6BE-76AF-42D3-8FB3-76E2A396E3C6}"/>
              </a:ext>
            </a:extLst>
          </p:cNvPr>
          <p:cNvSpPr/>
          <p:nvPr userDrawn="1"/>
        </p:nvSpPr>
        <p:spPr>
          <a:xfrm>
            <a:off x="578275" y="1100067"/>
            <a:ext cx="92598" cy="92598"/>
          </a:xfrm>
          <a:prstGeom prst="ellipse">
            <a:avLst/>
          </a:prstGeom>
          <a:solidFill>
            <a:srgbClr val="4EBAB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9"/>
        <p:cNvGrpSpPr/>
        <p:nvPr/>
      </p:nvGrpSpPr>
      <p:grpSpPr>
        <a:xfrm>
          <a:off x="0" y="0"/>
          <a:ext cx="0" cy="0"/>
          <a:chOff x="0" y="0"/>
          <a:chExt cx="0" cy="0"/>
        </a:xfrm>
      </p:grpSpPr>
      <p:sp>
        <p:nvSpPr>
          <p:cNvPr id="10" name="Google Shape;10;ga08a3145cf_0_0"/>
          <p:cNvSpPr txBox="1">
            <a:spLocks noGrp="1"/>
          </p:cNvSpPr>
          <p:nvPr>
            <p:ph type="title"/>
          </p:nvPr>
        </p:nvSpPr>
        <p:spPr>
          <a:xfrm>
            <a:off x="415600" y="546667"/>
            <a:ext cx="11360700" cy="8103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1pPr>
            <a:lvl2pPr lvl="1">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2pPr>
            <a:lvl3pPr lvl="2">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3pPr>
            <a:lvl4pPr lvl="3">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4pPr>
            <a:lvl5pPr lvl="4">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5pPr>
            <a:lvl6pPr lvl="5">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6pPr>
            <a:lvl7pPr lvl="6">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7pPr>
            <a:lvl8pPr lvl="7">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8pPr>
            <a:lvl9pPr lvl="8">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9pPr>
          </a:lstStyle>
          <a:p>
            <a:endParaRPr dirty="0"/>
          </a:p>
        </p:txBody>
      </p:sp>
      <p:sp>
        <p:nvSpPr>
          <p:cNvPr id="11" name="Google Shape;11;ga08a3145cf_0_0"/>
          <p:cNvSpPr txBox="1">
            <a:spLocks noGrp="1"/>
          </p:cNvSpPr>
          <p:nvPr>
            <p:ph type="body" idx="1"/>
          </p:nvPr>
        </p:nvSpPr>
        <p:spPr>
          <a:xfrm>
            <a:off x="415600" y="1639833"/>
            <a:ext cx="11360700" cy="44520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Roboto"/>
              <a:buChar char="●"/>
              <a:defRPr sz="2400">
                <a:solidFill>
                  <a:schemeClr val="dk2"/>
                </a:solidFill>
                <a:latin typeface="Roboto"/>
                <a:ea typeface="Roboto"/>
                <a:cs typeface="Roboto"/>
                <a:sym typeface="Roboto"/>
              </a:defRPr>
            </a:lvl1pPr>
            <a:lvl2pPr marL="914400" lvl="1"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2pPr>
            <a:lvl3pPr marL="1371600" lvl="2"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3pPr>
            <a:lvl4pPr marL="1828800" lvl="3"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4pPr>
            <a:lvl5pPr marL="2286000" lvl="4"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5pPr>
            <a:lvl6pPr marL="2743200" lvl="5"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6pPr>
            <a:lvl7pPr marL="3200400" lvl="6"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7pPr>
            <a:lvl8pPr marL="3657600" lvl="7" indent="-349250">
              <a:lnSpc>
                <a:spcPct val="115000"/>
              </a:lnSpc>
              <a:spcBef>
                <a:spcPts val="2100"/>
              </a:spcBef>
              <a:spcAft>
                <a:spcPts val="0"/>
              </a:spcAft>
              <a:buClr>
                <a:schemeClr val="dk2"/>
              </a:buClr>
              <a:buSzPts val="1900"/>
              <a:buFont typeface="Roboto"/>
              <a:buChar char="○"/>
              <a:defRPr sz="1900">
                <a:solidFill>
                  <a:schemeClr val="dk2"/>
                </a:solidFill>
                <a:latin typeface="Roboto"/>
                <a:ea typeface="Roboto"/>
                <a:cs typeface="Roboto"/>
                <a:sym typeface="Roboto"/>
              </a:defRPr>
            </a:lvl8pPr>
            <a:lvl9pPr marL="4114800" lvl="8" indent="-349250">
              <a:lnSpc>
                <a:spcPct val="115000"/>
              </a:lnSpc>
              <a:spcBef>
                <a:spcPts val="2100"/>
              </a:spcBef>
              <a:spcAft>
                <a:spcPts val="2100"/>
              </a:spcAft>
              <a:buClr>
                <a:schemeClr val="dk2"/>
              </a:buClr>
              <a:buSzPts val="1900"/>
              <a:buFont typeface="Roboto"/>
              <a:buChar char="■"/>
              <a:defRPr sz="1900">
                <a:solidFill>
                  <a:schemeClr val="dk2"/>
                </a:solidFill>
                <a:latin typeface="Roboto"/>
                <a:ea typeface="Roboto"/>
                <a:cs typeface="Roboto"/>
                <a:sym typeface="Roboto"/>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717" r:id="rId3"/>
    <p:sldLayoutId id="2147483650" r:id="rId4"/>
    <p:sldLayoutId id="2147483718" r:id="rId5"/>
    <p:sldLayoutId id="2147483719" r:id="rId6"/>
    <p:sldLayoutId id="2147483720" r:id="rId7"/>
    <p:sldLayoutId id="2147483711" r:id="rId8"/>
    <p:sldLayoutId id="2147483653" r:id="rId9"/>
    <p:sldLayoutId id="2147483744" r:id="rId10"/>
    <p:sldLayoutId id="2147483674" r:id="rId11"/>
    <p:sldLayoutId id="2147483746" r:id="rId12"/>
    <p:sldLayoutId id="2147483745" r:id="rId13"/>
    <p:sldLayoutId id="2147483747" r:id="rId14"/>
    <p:sldLayoutId id="2147483748" r:id="rId15"/>
    <p:sldLayoutId id="2147483712" r:id="rId16"/>
    <p:sldLayoutId id="2147483697" r:id="rId17"/>
    <p:sldLayoutId id="2147483698" r:id="rId18"/>
    <p:sldLayoutId id="2147483754" r:id="rId19"/>
    <p:sldLayoutId id="2147483681" r:id="rId20"/>
    <p:sldLayoutId id="2147483758" r:id="rId21"/>
    <p:sldLayoutId id="2147483759" r:id="rId22"/>
    <p:sldLayoutId id="2147483760" r:id="rId23"/>
    <p:sldLayoutId id="2147483761" r:id="rId24"/>
    <p:sldLayoutId id="2147483762" r:id="rId25"/>
    <p:sldLayoutId id="2147483713" r:id="rId26"/>
    <p:sldLayoutId id="2147483735" r:id="rId27"/>
    <p:sldLayoutId id="2147483755" r:id="rId28"/>
    <p:sldLayoutId id="2147483680" r:id="rId29"/>
    <p:sldLayoutId id="2147483769" r:id="rId30"/>
    <p:sldLayoutId id="2147483768" r:id="rId31"/>
    <p:sldLayoutId id="2147483770" r:id="rId32"/>
    <p:sldLayoutId id="2147483771" r:id="rId33"/>
    <p:sldLayoutId id="2147483772" r:id="rId34"/>
    <p:sldLayoutId id="2147483773" r:id="rId35"/>
    <p:sldLayoutId id="2147483714" r:id="rId36"/>
    <p:sldLayoutId id="2147483725" r:id="rId37"/>
    <p:sldLayoutId id="2147483728" r:id="rId38"/>
    <p:sldLayoutId id="2147483756" r:id="rId39"/>
    <p:sldLayoutId id="2147483682" r:id="rId40"/>
    <p:sldLayoutId id="2147483765" r:id="rId41"/>
    <p:sldLayoutId id="2147483766" r:id="rId42"/>
    <p:sldLayoutId id="2147483767" r:id="rId43"/>
    <p:sldLayoutId id="2147483715" r:id="rId44"/>
    <p:sldLayoutId id="2147483705" r:id="rId45"/>
    <p:sldLayoutId id="2147483707" r:id="rId46"/>
    <p:sldLayoutId id="2147483708" r:id="rId47"/>
    <p:sldLayoutId id="2147483709" r:id="rId48"/>
    <p:sldLayoutId id="2147483757" r:id="rId49"/>
    <p:sldLayoutId id="2147483683" r:id="rId50"/>
    <p:sldLayoutId id="2147483749" r:id="rId51"/>
    <p:sldLayoutId id="2147483751" r:id="rId52"/>
    <p:sldLayoutId id="2147483752" r:id="rId53"/>
    <p:sldLayoutId id="2147483750" r:id="rId54"/>
    <p:sldLayoutId id="2147483730" r:id="rId55"/>
    <p:sldLayoutId id="2147483774" r:id="rId56"/>
    <p:sldLayoutId id="2147483764"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4EBABB"/>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file://localhost/Users/flavia/Downloads/http://www.legendsonwheels.com/legends/271.jpg" TargetMode="External"/><Relationship Id="rId2" Type="http://schemas.openxmlformats.org/officeDocument/2006/relationships/notesSlide" Target="../notesSlides/notesSlide90.xml"/><Relationship Id="rId1" Type="http://schemas.openxmlformats.org/officeDocument/2006/relationships/slideLayout" Target="../slideLayouts/slideLayout27.xml"/><Relationship Id="rId6" Type="http://schemas.openxmlformats.org/officeDocument/2006/relationships/image" Target="../media/image148.jpeg"/><Relationship Id="rId5" Type="http://schemas.openxmlformats.org/officeDocument/2006/relationships/image" Target="file://localhost/Users/flavia/Downloads/http://premium.klickeducacao.com.br/Klick_Portal/Enciclopedia/images/Re/415/284.jpg" TargetMode="External"/><Relationship Id="rId4" Type="http://schemas.openxmlformats.org/officeDocument/2006/relationships/image" Target="../media/image147.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27.xml"/><Relationship Id="rId5" Type="http://schemas.openxmlformats.org/officeDocument/2006/relationships/image" Target="../media/image151.jpeg"/><Relationship Id="rId4" Type="http://schemas.openxmlformats.org/officeDocument/2006/relationships/image" Target="../media/image150.jpeg"/></Relationships>
</file>

<file path=ppt/slides/_rels/slide10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notesSlide" Target="../notesSlides/notesSlide92.xml"/><Relationship Id="rId1" Type="http://schemas.openxmlformats.org/officeDocument/2006/relationships/slideLayout" Target="../slideLayouts/slideLayout27.xml"/><Relationship Id="rId6" Type="http://schemas.openxmlformats.org/officeDocument/2006/relationships/image" Target="../media/image155.jpg"/><Relationship Id="rId5" Type="http://schemas.openxmlformats.org/officeDocument/2006/relationships/image" Target="../media/image154.jpeg"/><Relationship Id="rId4" Type="http://schemas.openxmlformats.org/officeDocument/2006/relationships/image" Target="../media/image15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63.jpeg"/><Relationship Id="rId4" Type="http://schemas.openxmlformats.org/officeDocument/2006/relationships/diagramLayout" Target="../diagrams/layout2.xml"/><Relationship Id="rId9" Type="http://schemas.openxmlformats.org/officeDocument/2006/relationships/image" Target="../media/image162.png"/></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4.jpeg"/><Relationship Id="rId7" Type="http://schemas.openxmlformats.org/officeDocument/2006/relationships/diagramQuickStyle" Target="../diagrams/quickStyle3.xml"/><Relationship Id="rId2" Type="http://schemas.openxmlformats.org/officeDocument/2006/relationships/notesSlide" Target="../notesSlides/notesSlide97.xml"/><Relationship Id="rId1" Type="http://schemas.openxmlformats.org/officeDocument/2006/relationships/slideLayout" Target="../slideLayouts/slideLayout2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5.jpeg"/><Relationship Id="rId9" Type="http://schemas.microsoft.com/office/2007/relationships/diagramDrawing" Target="../diagrams/drawing3.xml"/></Relationships>
</file>

<file path=ppt/slides/_rels/slide1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66.jpg"/><Relationship Id="rId7" Type="http://schemas.openxmlformats.org/officeDocument/2006/relationships/diagramData" Target="../diagrams/data4.xml"/><Relationship Id="rId2" Type="http://schemas.openxmlformats.org/officeDocument/2006/relationships/notesSlide" Target="../notesSlides/notesSlide98.xml"/><Relationship Id="rId1" Type="http://schemas.openxmlformats.org/officeDocument/2006/relationships/slideLayout" Target="../slideLayouts/slideLayout27.xml"/><Relationship Id="rId6" Type="http://schemas.openxmlformats.org/officeDocument/2006/relationships/image" Target="../media/image169.jpeg"/><Relationship Id="rId11" Type="http://schemas.microsoft.com/office/2007/relationships/diagramDrawing" Target="../diagrams/drawing4.xml"/><Relationship Id="rId5" Type="http://schemas.openxmlformats.org/officeDocument/2006/relationships/image" Target="../media/image168.jpeg"/><Relationship Id="rId10" Type="http://schemas.openxmlformats.org/officeDocument/2006/relationships/diagramColors" Target="../diagrams/colors4.xml"/><Relationship Id="rId4" Type="http://schemas.openxmlformats.org/officeDocument/2006/relationships/image" Target="../media/image167.png"/><Relationship Id="rId9" Type="http://schemas.openxmlformats.org/officeDocument/2006/relationships/diagramQuickStyle" Target="../diagrams/quickStyle4.xml"/></Relationships>
</file>

<file path=ppt/slides/_rels/slide11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70.jpeg"/><Relationship Id="rId7" Type="http://schemas.openxmlformats.org/officeDocument/2006/relationships/diagramQuickStyle" Target="../diagrams/quickStyle5.xml"/><Relationship Id="rId2" Type="http://schemas.openxmlformats.org/officeDocument/2006/relationships/notesSlide" Target="../notesSlides/notesSlide99.xml"/><Relationship Id="rId1" Type="http://schemas.openxmlformats.org/officeDocument/2006/relationships/slideLayout" Target="../slideLayouts/slideLayout2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71.png"/><Relationship Id="rId9" Type="http://schemas.microsoft.com/office/2007/relationships/diagramDrawing" Target="../diagrams/drawing5.xml"/></Relationships>
</file>

<file path=ppt/slides/_rels/slide1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72.jpeg"/><Relationship Id="rId7" Type="http://schemas.openxmlformats.org/officeDocument/2006/relationships/diagramQuickStyle" Target="../diagrams/quickStyle6.xml"/><Relationship Id="rId2" Type="http://schemas.openxmlformats.org/officeDocument/2006/relationships/notesSlide" Target="../notesSlides/notesSlide100.xml"/><Relationship Id="rId1" Type="http://schemas.openxmlformats.org/officeDocument/2006/relationships/slideLayout" Target="../slideLayouts/slideLayout2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73.jpe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1.xml"/><Relationship Id="rId1" Type="http://schemas.openxmlformats.org/officeDocument/2006/relationships/slideLayout" Target="../slideLayouts/slideLayout27.xml"/><Relationship Id="rId4" Type="http://schemas.openxmlformats.org/officeDocument/2006/relationships/image" Target="../media/image17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notesSlide" Target="../notesSlides/notesSlide103.xml"/><Relationship Id="rId1" Type="http://schemas.openxmlformats.org/officeDocument/2006/relationships/slideLayout" Target="../slideLayouts/slideLayout2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4.xml"/><Relationship Id="rId1" Type="http://schemas.openxmlformats.org/officeDocument/2006/relationships/slideLayout" Target="../slideLayouts/slideLayout27.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26.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86.png"/><Relationship Id="rId7" Type="http://schemas.openxmlformats.org/officeDocument/2006/relationships/image" Target="../media/image180.png"/><Relationship Id="rId2" Type="http://schemas.openxmlformats.org/officeDocument/2006/relationships/notesSlide" Target="../notesSlides/notesSlide105.xml"/><Relationship Id="rId1" Type="http://schemas.openxmlformats.org/officeDocument/2006/relationships/slideLayout" Target="../slideLayouts/slideLayout27.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6.xml"/><Relationship Id="rId1" Type="http://schemas.openxmlformats.org/officeDocument/2006/relationships/slideLayout" Target="../slideLayouts/slideLayout27.xml"/><Relationship Id="rId4" Type="http://schemas.openxmlformats.org/officeDocument/2006/relationships/image" Target="../media/image19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7.xml"/><Relationship Id="rId1" Type="http://schemas.openxmlformats.org/officeDocument/2006/relationships/slideLayout" Target="../slideLayouts/slideLayout27.xml"/><Relationship Id="rId4" Type="http://schemas.openxmlformats.org/officeDocument/2006/relationships/image" Target="../media/image19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08.xml"/><Relationship Id="rId1" Type="http://schemas.openxmlformats.org/officeDocument/2006/relationships/slideLayout" Target="../slideLayouts/slideLayout27.xml"/><Relationship Id="rId4" Type="http://schemas.openxmlformats.org/officeDocument/2006/relationships/image" Target="../media/image195.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09.xml"/><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1.xml"/><Relationship Id="rId1" Type="http://schemas.openxmlformats.org/officeDocument/2006/relationships/slideLayout" Target="../slideLayouts/slideLayout27.xml"/><Relationship Id="rId4" Type="http://schemas.openxmlformats.org/officeDocument/2006/relationships/image" Target="../media/image19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12.xml"/><Relationship Id="rId1" Type="http://schemas.openxmlformats.org/officeDocument/2006/relationships/slideLayout" Target="../slideLayouts/slideLayout27.xml"/><Relationship Id="rId5" Type="http://schemas.openxmlformats.org/officeDocument/2006/relationships/image" Target="../media/image198.jpeg"/><Relationship Id="rId4" Type="http://schemas.openxmlformats.org/officeDocument/2006/relationships/image" Target="../media/image199.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4.xml"/><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15.xml"/><Relationship Id="rId1" Type="http://schemas.openxmlformats.org/officeDocument/2006/relationships/slideLayout" Target="../slideLayouts/slideLayout27.xml"/><Relationship Id="rId4" Type="http://schemas.openxmlformats.org/officeDocument/2006/relationships/image" Target="../media/image202.png"/></Relationships>
</file>

<file path=ppt/slides/_rels/slide13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16.xml"/><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8.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GRP6tpkFGNM&amp;t=145s"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4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9.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0.xml"/><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1.xml"/><Relationship Id="rId1" Type="http://schemas.openxmlformats.org/officeDocument/2006/relationships/slideLayout" Target="../slideLayouts/slideLayout2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209.png"/></Relationships>
</file>

<file path=ppt/slides/_rels/slide1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2.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3.xml"/><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12.png"/><Relationship Id="rId7" Type="http://schemas.openxmlformats.org/officeDocument/2006/relationships/diagramColors" Target="../diagrams/colors7.xml"/><Relationship Id="rId2" Type="http://schemas.openxmlformats.org/officeDocument/2006/relationships/notesSlide" Target="../notesSlides/notesSlide124.xml"/><Relationship Id="rId1" Type="http://schemas.openxmlformats.org/officeDocument/2006/relationships/slideLayout" Target="../slideLayouts/slideLayout2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5.xml"/><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7.xml"/><Relationship Id="rId1" Type="http://schemas.openxmlformats.org/officeDocument/2006/relationships/video" Target="https://www.youtube.com/embed/SM5zvj8qukw?feature=oembed"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26.xml"/><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27.xml"/><Relationship Id="rId4" Type="http://schemas.openxmlformats.org/officeDocument/2006/relationships/image" Target="../media/image220.png"/></Relationships>
</file>

<file path=ppt/slides/_rels/slide15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7.xml"/><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8.xml"/><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181.svg"/><Relationship Id="rId2" Type="http://schemas.openxmlformats.org/officeDocument/2006/relationships/notesSlide" Target="../notesSlides/notesSlide129.xml"/><Relationship Id="rId1" Type="http://schemas.openxmlformats.org/officeDocument/2006/relationships/slideLayout" Target="../slideLayouts/slideLayout27.xml"/><Relationship Id="rId6" Type="http://schemas.openxmlformats.org/officeDocument/2006/relationships/image" Target="../media/image180.png"/><Relationship Id="rId5" Type="http://schemas.openxmlformats.org/officeDocument/2006/relationships/image" Target="../media/image225.png"/><Relationship Id="rId4" Type="http://schemas.openxmlformats.org/officeDocument/2006/relationships/image" Target="../media/image224.png"/></Relationships>
</file>

<file path=ppt/slides/_rels/slide15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30.xml"/><Relationship Id="rId1" Type="http://schemas.openxmlformats.org/officeDocument/2006/relationships/slideLayout" Target="../slideLayouts/slideLayout27.xml"/><Relationship Id="rId5" Type="http://schemas.openxmlformats.org/officeDocument/2006/relationships/image" Target="../media/image228.png"/><Relationship Id="rId4" Type="http://schemas.openxmlformats.org/officeDocument/2006/relationships/image" Target="../media/image227.png"/></Relationships>
</file>

<file path=ppt/slides/_rels/slide15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1.xml"/><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0.png"/><Relationship Id="rId4" Type="http://schemas.openxmlformats.org/officeDocument/2006/relationships/notesSlide" Target="../notesSlides/notesSlide13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3.xml"/><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4.xml"/><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5.xml"/><Relationship Id="rId1" Type="http://schemas.openxmlformats.org/officeDocument/2006/relationships/slideLayout" Target="../slideLayouts/slideLayout27.xml"/></Relationships>
</file>

<file path=ppt/slides/_rels/slide16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36.xml"/><Relationship Id="rId1" Type="http://schemas.openxmlformats.org/officeDocument/2006/relationships/slideLayout" Target="../slideLayouts/slideLayout27.xml"/><Relationship Id="rId5" Type="http://schemas.openxmlformats.org/officeDocument/2006/relationships/image" Target="../media/image181.svg"/><Relationship Id="rId4" Type="http://schemas.openxmlformats.org/officeDocument/2006/relationships/image" Target="../media/image180.png"/></Relationships>
</file>

<file path=ppt/slides/_rels/slide16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7.xml"/><Relationship Id="rId1" Type="http://schemas.openxmlformats.org/officeDocument/2006/relationships/slideLayout" Target="../slideLayouts/slideLayout27.xml"/><Relationship Id="rId4" Type="http://schemas.openxmlformats.org/officeDocument/2006/relationships/image" Target="../media/image236.png"/></Relationships>
</file>

<file path=ppt/slides/_rels/slide16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8.xml"/><Relationship Id="rId1" Type="http://schemas.openxmlformats.org/officeDocument/2006/relationships/slideLayout" Target="../slideLayouts/slideLayout27.xml"/><Relationship Id="rId4" Type="http://schemas.openxmlformats.org/officeDocument/2006/relationships/image" Target="../media/image238.png"/></Relationships>
</file>

<file path=ppt/slides/_rels/slide16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9.xml"/><Relationship Id="rId1" Type="http://schemas.openxmlformats.org/officeDocument/2006/relationships/slideLayout" Target="../slideLayouts/slideLayout27.xml"/></Relationships>
</file>

<file path=ppt/slides/_rels/slide16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0.xml"/><Relationship Id="rId1" Type="http://schemas.openxmlformats.org/officeDocument/2006/relationships/slideLayout" Target="../slideLayouts/slideLayout27.xml"/><Relationship Id="rId5" Type="http://schemas.openxmlformats.org/officeDocument/2006/relationships/image" Target="../media/image181.svg"/><Relationship Id="rId4" Type="http://schemas.openxmlformats.org/officeDocument/2006/relationships/image" Target="../media/image180.png"/></Relationships>
</file>

<file path=ppt/slides/_rels/slide16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1.xml"/><Relationship Id="rId1" Type="http://schemas.openxmlformats.org/officeDocument/2006/relationships/slideLayout" Target="../slideLayouts/slideLayout27.xml"/><Relationship Id="rId4" Type="http://schemas.openxmlformats.org/officeDocument/2006/relationships/image" Target="../media/image242.png"/></Relationships>
</file>

<file path=ppt/slides/_rels/slide1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34.jpeg"/><Relationship Id="rId1" Type="http://schemas.openxmlformats.org/officeDocument/2006/relationships/slideLayout" Target="../slideLayouts/slideLayout27.xml"/><Relationship Id="rId4" Type="http://schemas.openxmlformats.org/officeDocument/2006/relationships/image" Target="../media/image181.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7.xml"/></Relationships>
</file>

<file path=ppt/slides/_rels/slide1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3.xml"/><Relationship Id="rId1" Type="http://schemas.openxmlformats.org/officeDocument/2006/relationships/slideLayout" Target="../slideLayouts/slideLayout27.xml"/></Relationships>
</file>

<file path=ppt/slides/_rels/slide1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4.xml"/><Relationship Id="rId1" Type="http://schemas.openxmlformats.org/officeDocument/2006/relationships/slideLayout" Target="../slideLayouts/slideLayout27.xml"/><Relationship Id="rId4" Type="http://schemas.openxmlformats.org/officeDocument/2006/relationships/image" Target="../media/image243.png"/></Relationships>
</file>

<file path=ppt/slides/_rels/slide17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5.xml"/><Relationship Id="rId1" Type="http://schemas.openxmlformats.org/officeDocument/2006/relationships/slideLayout" Target="../slideLayouts/slideLayout27.xml"/><Relationship Id="rId5" Type="http://schemas.openxmlformats.org/officeDocument/2006/relationships/image" Target="../media/image181.svg"/><Relationship Id="rId4" Type="http://schemas.openxmlformats.org/officeDocument/2006/relationships/image" Target="../media/image180.png"/></Relationships>
</file>

<file path=ppt/slides/_rels/slide17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6.xml"/><Relationship Id="rId1" Type="http://schemas.openxmlformats.org/officeDocument/2006/relationships/slideLayout" Target="../slideLayouts/slideLayout27.xml"/></Relationships>
</file>

<file path=ppt/slides/_rels/slide17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7.xml"/><Relationship Id="rId1" Type="http://schemas.openxmlformats.org/officeDocument/2006/relationships/slideLayout" Target="../slideLayouts/slideLayout27.xml"/><Relationship Id="rId4" Type="http://schemas.openxmlformats.org/officeDocument/2006/relationships/image" Target="../media/image244.png"/></Relationships>
</file>

<file path=ppt/slides/_rels/slide177.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81.svg"/><Relationship Id="rId2" Type="http://schemas.openxmlformats.org/officeDocument/2006/relationships/chart" Target="../charts/chart6.xml"/><Relationship Id="rId1" Type="http://schemas.openxmlformats.org/officeDocument/2006/relationships/slideLayout" Target="../slideLayouts/slideLayout27.xml"/><Relationship Id="rId6" Type="http://schemas.openxmlformats.org/officeDocument/2006/relationships/image" Target="../media/image180.png"/><Relationship Id="rId5" Type="http://schemas.openxmlformats.org/officeDocument/2006/relationships/image" Target="../media/image163.jpeg"/><Relationship Id="rId4" Type="http://schemas.openxmlformats.org/officeDocument/2006/relationships/image" Target="../media/image162.png"/></Relationships>
</file>

<file path=ppt/slides/_rels/slide17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48.xml"/><Relationship Id="rId1" Type="http://schemas.openxmlformats.org/officeDocument/2006/relationships/slideLayout" Target="../slideLayouts/slideLayout27.xml"/><Relationship Id="rId4" Type="http://schemas.openxmlformats.org/officeDocument/2006/relationships/image" Target="../media/image24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49.xml"/><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0.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7.xml"/></Relationships>
</file>

<file path=ppt/slides/_rels/slide18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1.xml"/><Relationship Id="rId1" Type="http://schemas.openxmlformats.org/officeDocument/2006/relationships/slideLayout" Target="../slideLayouts/slideLayout27.xml"/></Relationships>
</file>

<file path=ppt/slides/_rels/slide18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52.xml"/><Relationship Id="rId1" Type="http://schemas.openxmlformats.org/officeDocument/2006/relationships/slideLayout" Target="../slideLayouts/slideLayout2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8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3.xml"/><Relationship Id="rId1" Type="http://schemas.openxmlformats.org/officeDocument/2006/relationships/slideLayout" Target="../slideLayouts/slideLayout27.xml"/><Relationship Id="rId4" Type="http://schemas.openxmlformats.org/officeDocument/2006/relationships/image" Target="../media/image258.png"/></Relationships>
</file>

<file path=ppt/slides/_rels/slide186.xml.rels><?xml version="1.0" encoding="UTF-8" standalone="yes"?>
<Relationships xmlns="http://schemas.openxmlformats.org/package/2006/relationships"><Relationship Id="rId3" Type="http://schemas.openxmlformats.org/officeDocument/2006/relationships/image" Target="../media/image2290.png"/><Relationship Id="rId2" Type="http://schemas.microsoft.com/office/2014/relationships/chartEx" Target="../charts/chartEx1.xml"/><Relationship Id="rId1" Type="http://schemas.openxmlformats.org/officeDocument/2006/relationships/slideLayout" Target="../slideLayouts/slideLayout57.xml"/></Relationships>
</file>

<file path=ppt/slides/_rels/slide187.xml.rels><?xml version="1.0" encoding="UTF-8" standalone="yes"?>
<Relationships xmlns="http://schemas.openxmlformats.org/package/2006/relationships"><Relationship Id="rId3" Type="http://schemas.openxmlformats.org/officeDocument/2006/relationships/image" Target="../media/image2300.png"/><Relationship Id="rId2" Type="http://schemas.microsoft.com/office/2014/relationships/chartEx" Target="../charts/chartEx2.xml"/><Relationship Id="rId1" Type="http://schemas.openxmlformats.org/officeDocument/2006/relationships/slideLayout" Target="../slideLayouts/slideLayout57.xml"/></Relationships>
</file>

<file path=ppt/slides/_rels/slide188.xml.rels><?xml version="1.0" encoding="UTF-8" standalone="yes"?>
<Relationships xmlns="http://schemas.openxmlformats.org/package/2006/relationships"><Relationship Id="rId3" Type="http://schemas.openxmlformats.org/officeDocument/2006/relationships/image" Target="../media/image2300.png"/><Relationship Id="rId2" Type="http://schemas.microsoft.com/office/2014/relationships/chartEx" Target="../charts/chartEx3.xml"/><Relationship Id="rId1" Type="http://schemas.openxmlformats.org/officeDocument/2006/relationships/slideLayout" Target="../slideLayouts/slideLayout57.xml"/></Relationships>
</file>

<file path=ppt/slides/_rels/slide18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4.xml"/><Relationship Id="rId1" Type="http://schemas.openxmlformats.org/officeDocument/2006/relationships/slideLayout" Target="../slideLayouts/slideLayout27.xml"/></Relationships>
</file>

<file path=ppt/slides/_rels/slide19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slideLayout" Target="../slideLayouts/slideLayout27.xml"/><Relationship Id="rId1" Type="http://schemas.openxmlformats.org/officeDocument/2006/relationships/video" Target="https://www.youtube.com/embed/aarjNLRILpo?feature=oembed"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7.xml"/></Relationships>
</file>

<file path=ppt/slides/_rels/slide19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58.xml"/><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59.xml"/><Relationship Id="rId1" Type="http://schemas.openxmlformats.org/officeDocument/2006/relationships/slideLayout" Target="../slideLayouts/slideLayout27.xml"/></Relationships>
</file>

<file path=ppt/slides/_rels/slide19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6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61.xml"/><Relationship Id="rId1" Type="http://schemas.openxmlformats.org/officeDocument/2006/relationships/slideLayout" Target="../slideLayouts/slideLayout27.xml"/><Relationship Id="rId4" Type="http://schemas.openxmlformats.org/officeDocument/2006/relationships/image" Target="../media/image266.jpeg"/></Relationships>
</file>

<file path=ppt/slides/_rels/slide20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62.xml"/><Relationship Id="rId1" Type="http://schemas.openxmlformats.org/officeDocument/2006/relationships/slideLayout" Target="../slideLayouts/slideLayout27.xml"/></Relationships>
</file>

<file path=ppt/slides/_rels/slide20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63.xml"/><Relationship Id="rId1" Type="http://schemas.openxmlformats.org/officeDocument/2006/relationships/slideLayout" Target="../slideLayouts/slideLayout27.xml"/><Relationship Id="rId4" Type="http://schemas.openxmlformats.org/officeDocument/2006/relationships/image" Target="../media/image269.jpeg"/></Relationships>
</file>

<file path=ppt/slides/_rels/slide20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64.xml"/><Relationship Id="rId1" Type="http://schemas.openxmlformats.org/officeDocument/2006/relationships/slideLayout" Target="../slideLayouts/slideLayout27.xml"/></Relationships>
</file>

<file path=ppt/slides/_rels/slide20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65.xml"/><Relationship Id="rId1" Type="http://schemas.openxmlformats.org/officeDocument/2006/relationships/slideLayout" Target="../slideLayouts/slideLayout27.xml"/><Relationship Id="rId5" Type="http://schemas.openxmlformats.org/officeDocument/2006/relationships/image" Target="../media/image273.png"/><Relationship Id="rId4" Type="http://schemas.openxmlformats.org/officeDocument/2006/relationships/image" Target="../media/image272.png"/></Relationships>
</file>

<file path=ppt/slides/_rels/slide205.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66.xml"/><Relationship Id="rId1" Type="http://schemas.openxmlformats.org/officeDocument/2006/relationships/slideLayout" Target="../slideLayouts/slideLayout27.xml"/><Relationship Id="rId4" Type="http://schemas.openxmlformats.org/officeDocument/2006/relationships/image" Target="../media/image275.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7.xml"/></Relationships>
</file>

<file path=ppt/slides/_rels/slide207.xml.rels><?xml version="1.0" encoding="UTF-8" standalone="yes"?>
<Relationships xmlns="http://schemas.openxmlformats.org/package/2006/relationships"><Relationship Id="rId3" Type="http://schemas.openxmlformats.org/officeDocument/2006/relationships/image" Target="../media/image276.tiff"/><Relationship Id="rId2" Type="http://schemas.openxmlformats.org/officeDocument/2006/relationships/notesSlide" Target="../notesSlides/notesSlide168.xml"/><Relationship Id="rId1" Type="http://schemas.openxmlformats.org/officeDocument/2006/relationships/slideLayout" Target="../slideLayouts/slideLayout27.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7.xml"/></Relationships>
</file>

<file path=ppt/slides/_rels/slide20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70.xml"/><Relationship Id="rId1" Type="http://schemas.openxmlformats.org/officeDocument/2006/relationships/slideLayout" Target="../slideLayouts/slideLayout27.xml"/><Relationship Id="rId5" Type="http://schemas.openxmlformats.org/officeDocument/2006/relationships/image" Target="../media/image282.jpeg"/><Relationship Id="rId4" Type="http://schemas.openxmlformats.org/officeDocument/2006/relationships/image" Target="../media/image28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1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71.xml"/><Relationship Id="rId1" Type="http://schemas.openxmlformats.org/officeDocument/2006/relationships/slideLayout" Target="../slideLayouts/slideLayout27.xml"/><Relationship Id="rId4" Type="http://schemas.openxmlformats.org/officeDocument/2006/relationships/image" Target="../media/image284.jpeg"/></Relationships>
</file>

<file path=ppt/slides/_rels/slide211.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2.xml"/><Relationship Id="rId1" Type="http://schemas.openxmlformats.org/officeDocument/2006/relationships/slideLayout" Target="../slideLayouts/slideLayout27.xml"/><Relationship Id="rId6" Type="http://schemas.openxmlformats.org/officeDocument/2006/relationships/diagramColors" Target="../diagrams/colors9.xml"/><Relationship Id="rId11" Type="http://schemas.openxmlformats.org/officeDocument/2006/relationships/image" Target="../media/image288.jpeg"/><Relationship Id="rId5" Type="http://schemas.openxmlformats.org/officeDocument/2006/relationships/diagramQuickStyle" Target="../diagrams/quickStyle9.xml"/><Relationship Id="rId10" Type="http://schemas.openxmlformats.org/officeDocument/2006/relationships/image" Target="../media/image287.jpeg"/><Relationship Id="rId4" Type="http://schemas.openxmlformats.org/officeDocument/2006/relationships/diagramLayout" Target="../diagrams/layout9.xml"/><Relationship Id="rId9" Type="http://schemas.openxmlformats.org/officeDocument/2006/relationships/image" Target="../media/image28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73.xml"/><Relationship Id="rId1" Type="http://schemas.openxmlformats.org/officeDocument/2006/relationships/slideLayout" Target="../slideLayouts/slideLayout37.xml"/><Relationship Id="rId5" Type="http://schemas.openxmlformats.org/officeDocument/2006/relationships/image" Target="../media/image291.png"/><Relationship Id="rId4" Type="http://schemas.openxmlformats.org/officeDocument/2006/relationships/image" Target="../media/image290.png"/></Relationships>
</file>

<file path=ppt/slides/_rels/slide21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4.xml"/><Relationship Id="rId1" Type="http://schemas.openxmlformats.org/officeDocument/2006/relationships/slideLayout" Target="../slideLayouts/slideLayout37.xml"/></Relationships>
</file>

<file path=ppt/slides/_rels/slide2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5.xml"/><Relationship Id="rId1" Type="http://schemas.openxmlformats.org/officeDocument/2006/relationships/slideLayout" Target="../slideLayouts/slideLayout37.xml"/></Relationships>
</file>

<file path=ppt/slides/_rels/slide21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7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2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77.xml"/><Relationship Id="rId1" Type="http://schemas.openxmlformats.org/officeDocument/2006/relationships/slideLayout" Target="../slideLayouts/slideLayout37.xml"/><Relationship Id="rId5" Type="http://schemas.openxmlformats.org/officeDocument/2006/relationships/image" Target="../media/image296.png"/><Relationship Id="rId4" Type="http://schemas.openxmlformats.org/officeDocument/2006/relationships/image" Target="../media/image295.png"/></Relationships>
</file>

<file path=ppt/slides/_rels/slide221.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18" Type="http://schemas.openxmlformats.org/officeDocument/2006/relationships/image" Target="../media/image312.png"/><Relationship Id="rId3" Type="http://schemas.openxmlformats.org/officeDocument/2006/relationships/image" Target="../media/image297.png"/><Relationship Id="rId21" Type="http://schemas.openxmlformats.org/officeDocument/2006/relationships/image" Target="../media/image315.png"/><Relationship Id="rId7" Type="http://schemas.openxmlformats.org/officeDocument/2006/relationships/image" Target="../media/image301.jpeg"/><Relationship Id="rId12" Type="http://schemas.openxmlformats.org/officeDocument/2006/relationships/image" Target="../media/image306.png"/><Relationship Id="rId17" Type="http://schemas.openxmlformats.org/officeDocument/2006/relationships/image" Target="../media/image311.png"/><Relationship Id="rId2" Type="http://schemas.openxmlformats.org/officeDocument/2006/relationships/notesSlide" Target="../notesSlides/notesSlide178.xml"/><Relationship Id="rId16" Type="http://schemas.openxmlformats.org/officeDocument/2006/relationships/image" Target="../media/image310.png"/><Relationship Id="rId20" Type="http://schemas.openxmlformats.org/officeDocument/2006/relationships/image" Target="../media/image314.png"/><Relationship Id="rId1" Type="http://schemas.openxmlformats.org/officeDocument/2006/relationships/slideLayout" Target="../slideLayouts/slideLayout37.xml"/><Relationship Id="rId6" Type="http://schemas.openxmlformats.org/officeDocument/2006/relationships/image" Target="../media/image300.jpeg"/><Relationship Id="rId11" Type="http://schemas.openxmlformats.org/officeDocument/2006/relationships/image" Target="../media/image305.png"/><Relationship Id="rId5" Type="http://schemas.openxmlformats.org/officeDocument/2006/relationships/image" Target="../media/image299.png"/><Relationship Id="rId15" Type="http://schemas.openxmlformats.org/officeDocument/2006/relationships/image" Target="../media/image309.png"/><Relationship Id="rId10" Type="http://schemas.openxmlformats.org/officeDocument/2006/relationships/image" Target="../media/image304.png"/><Relationship Id="rId19" Type="http://schemas.openxmlformats.org/officeDocument/2006/relationships/image" Target="../media/image313.png"/><Relationship Id="rId4" Type="http://schemas.openxmlformats.org/officeDocument/2006/relationships/image" Target="../media/image298.png"/><Relationship Id="rId9" Type="http://schemas.openxmlformats.org/officeDocument/2006/relationships/image" Target="../media/image303.png"/><Relationship Id="rId14" Type="http://schemas.openxmlformats.org/officeDocument/2006/relationships/image" Target="../media/image308.png"/></Relationships>
</file>

<file path=ppt/slides/_rels/slide22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79.xml"/><Relationship Id="rId1" Type="http://schemas.openxmlformats.org/officeDocument/2006/relationships/slideLayout" Target="../slideLayouts/slideLayout37.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hyperlink" Target="https://www.plugshare.com/"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80.xml"/><Relationship Id="rId1" Type="http://schemas.openxmlformats.org/officeDocument/2006/relationships/slideLayout" Target="../slideLayouts/slideLayout37.xml"/><Relationship Id="rId5" Type="http://schemas.openxmlformats.org/officeDocument/2006/relationships/image" Target="../media/image317.png"/><Relationship Id="rId4" Type="http://schemas.openxmlformats.org/officeDocument/2006/relationships/hyperlink" Target="https://www.plugshare.com/"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81.xml"/><Relationship Id="rId1" Type="http://schemas.openxmlformats.org/officeDocument/2006/relationships/slideLayout" Target="../slideLayouts/slideLayout3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7.xml"/></Relationships>
</file>

<file path=ppt/slides/_rels/slide22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84.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7.xml"/></Relationships>
</file>

<file path=ppt/slides/_rels/slide231.xml.rels><?xml version="1.0" encoding="UTF-8" standalone="yes"?>
<Relationships xmlns="http://schemas.openxmlformats.org/package/2006/relationships"><Relationship Id="rId8" Type="http://schemas.openxmlformats.org/officeDocument/2006/relationships/image" Target="../media/image327.jpeg"/><Relationship Id="rId3" Type="http://schemas.openxmlformats.org/officeDocument/2006/relationships/image" Target="../media/image322.png"/><Relationship Id="rId7" Type="http://schemas.openxmlformats.org/officeDocument/2006/relationships/image" Target="../media/image326.png"/><Relationship Id="rId2" Type="http://schemas.openxmlformats.org/officeDocument/2006/relationships/notesSlide" Target="../notesSlides/notesSlide186.xml"/><Relationship Id="rId1" Type="http://schemas.openxmlformats.org/officeDocument/2006/relationships/slideLayout" Target="../slideLayouts/slideLayout37.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323.png"/><Relationship Id="rId9" Type="http://schemas.openxmlformats.org/officeDocument/2006/relationships/image" Target="../media/image328.jpeg"/></Relationships>
</file>

<file path=ppt/slides/_rels/slide232.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187.xml"/><Relationship Id="rId1" Type="http://schemas.openxmlformats.org/officeDocument/2006/relationships/slideLayout" Target="../slideLayouts/slideLayout37.xml"/><Relationship Id="rId4" Type="http://schemas.openxmlformats.org/officeDocument/2006/relationships/image" Target="../media/image330.png"/></Relationships>
</file>

<file path=ppt/slides/_rels/slide23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88.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32.png"/></Relationships>
</file>

<file path=ppt/slides/_rels/slide234.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89.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34.png"/></Relationships>
</file>

<file path=ppt/slides/_rels/slide23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90.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36.png"/></Relationships>
</file>

<file path=ppt/slides/_rels/slide236.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1.png"/><Relationship Id="rId2" Type="http://schemas.openxmlformats.org/officeDocument/2006/relationships/notesSlide" Target="../notesSlides/notesSlide191.xml"/><Relationship Id="rId1" Type="http://schemas.openxmlformats.org/officeDocument/2006/relationships/slideLayout" Target="../slideLayouts/slideLayout37.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23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92.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43.png"/></Relationships>
</file>

<file path=ppt/slides/_rels/slide238.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193.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45.emf"/></Relationships>
</file>

<file path=ppt/slides/_rels/slide239.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346.png"/><Relationship Id="rId7" Type="http://schemas.openxmlformats.org/officeDocument/2006/relationships/image" Target="../media/image180.png"/><Relationship Id="rId2" Type="http://schemas.openxmlformats.org/officeDocument/2006/relationships/notesSlide" Target="../notesSlides/notesSlide194.xml"/><Relationship Id="rId1" Type="http://schemas.openxmlformats.org/officeDocument/2006/relationships/slideLayout" Target="../slideLayouts/slideLayout37.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95.xml"/><Relationship Id="rId1" Type="http://schemas.openxmlformats.org/officeDocument/2006/relationships/slideLayout" Target="../slideLayouts/slideLayout37.xml"/><Relationship Id="rId4" Type="http://schemas.openxmlformats.org/officeDocument/2006/relationships/image" Target="../media/image351.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7.xml"/></Relationships>
</file>

<file path=ppt/slides/_rels/slide24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97.xml"/><Relationship Id="rId1" Type="http://schemas.openxmlformats.org/officeDocument/2006/relationships/slideLayout" Target="../slideLayouts/slideLayout37.xml"/><Relationship Id="rId5" Type="http://schemas.openxmlformats.org/officeDocument/2006/relationships/image" Target="../media/image354.png"/><Relationship Id="rId4" Type="http://schemas.openxmlformats.org/officeDocument/2006/relationships/image" Target="../media/image353.png"/></Relationships>
</file>

<file path=ppt/slides/_rels/slide2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8.xml"/><Relationship Id="rId1" Type="http://schemas.openxmlformats.org/officeDocument/2006/relationships/slideLayout" Target="../slideLayouts/slideLayout37.xml"/><Relationship Id="rId4" Type="http://schemas.openxmlformats.org/officeDocument/2006/relationships/image" Target="../media/image181.svg"/></Relationships>
</file>

<file path=ppt/slides/_rels/slide244.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199.xml"/><Relationship Id="rId1" Type="http://schemas.openxmlformats.org/officeDocument/2006/relationships/slideLayout" Target="../slideLayouts/slideLayout37.xml"/><Relationship Id="rId5" Type="http://schemas.openxmlformats.org/officeDocument/2006/relationships/image" Target="../media/image181.svg"/><Relationship Id="rId4" Type="http://schemas.openxmlformats.org/officeDocument/2006/relationships/image" Target="../media/image180.png"/></Relationships>
</file>

<file path=ppt/slides/_rels/slide245.xml.rels><?xml version="1.0" encoding="UTF-8" standalone="yes"?>
<Relationships xmlns="http://schemas.openxmlformats.org/package/2006/relationships"><Relationship Id="rId3" Type="http://schemas.openxmlformats.org/officeDocument/2006/relationships/image" Target="../media/image356.jpeg"/><Relationship Id="rId7" Type="http://schemas.openxmlformats.org/officeDocument/2006/relationships/image" Target="../media/image181.svg"/><Relationship Id="rId2" Type="http://schemas.openxmlformats.org/officeDocument/2006/relationships/notesSlide" Target="../notesSlides/notesSlide200.xml"/><Relationship Id="rId1" Type="http://schemas.openxmlformats.org/officeDocument/2006/relationships/slideLayout" Target="../slideLayouts/slideLayout37.xml"/><Relationship Id="rId6" Type="http://schemas.openxmlformats.org/officeDocument/2006/relationships/image" Target="../media/image180.png"/><Relationship Id="rId5" Type="http://schemas.openxmlformats.org/officeDocument/2006/relationships/image" Target="../media/image358.png"/><Relationship Id="rId4" Type="http://schemas.openxmlformats.org/officeDocument/2006/relationships/image" Target="../media/image357.png"/></Relationships>
</file>

<file path=ppt/slides/_rels/slide246.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01.xml"/><Relationship Id="rId1" Type="http://schemas.openxmlformats.org/officeDocument/2006/relationships/slideLayout" Target="../slideLayouts/slideLayout37.xml"/><Relationship Id="rId4" Type="http://schemas.openxmlformats.org/officeDocument/2006/relationships/image" Target="../media/image360.png"/></Relationships>
</file>

<file path=ppt/slides/_rels/slide24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02.xml"/><Relationship Id="rId1" Type="http://schemas.openxmlformats.org/officeDocument/2006/relationships/slideLayout" Target="../slideLayouts/slideLayout37.xml"/></Relationships>
</file>

<file path=ppt/slides/_rels/slide24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03.xml"/><Relationship Id="rId1" Type="http://schemas.openxmlformats.org/officeDocument/2006/relationships/slideLayout" Target="../slideLayouts/slideLayout3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64.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04.xml"/><Relationship Id="rId1" Type="http://schemas.openxmlformats.org/officeDocument/2006/relationships/slideLayout" Target="../slideLayouts/slideLayout37.xml"/><Relationship Id="rId6" Type="http://schemas.openxmlformats.org/officeDocument/2006/relationships/image" Target="../media/image365.png"/><Relationship Id="rId5" Type="http://schemas.openxmlformats.org/officeDocument/2006/relationships/image" Target="../media/image364.png"/><Relationship Id="rId4" Type="http://schemas.microsoft.com/office/2007/relationships/hdphoto" Target="../media/hdphoto1.wdp"/></Relationships>
</file>

<file path=ppt/slides/_rels/slide252.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05.xml"/><Relationship Id="rId1" Type="http://schemas.openxmlformats.org/officeDocument/2006/relationships/slideLayout" Target="../slideLayouts/slideLayout37.xml"/><Relationship Id="rId6" Type="http://schemas.openxmlformats.org/officeDocument/2006/relationships/image" Target="../media/image365.png"/><Relationship Id="rId5" Type="http://schemas.openxmlformats.org/officeDocument/2006/relationships/image" Target="../media/image364.png"/><Relationship Id="rId4" Type="http://schemas.microsoft.com/office/2007/relationships/hdphoto" Target="../media/hdphoto1.wdp"/></Relationships>
</file>

<file path=ppt/slides/_rels/slide253.xml.rels><?xml version="1.0" encoding="UTF-8" standalone="yes"?>
<Relationships xmlns="http://schemas.openxmlformats.org/package/2006/relationships"><Relationship Id="rId3" Type="http://schemas.openxmlformats.org/officeDocument/2006/relationships/image" Target="../media/image366.emf"/><Relationship Id="rId2" Type="http://schemas.openxmlformats.org/officeDocument/2006/relationships/notesSlide" Target="../notesSlides/notesSlide206.xml"/><Relationship Id="rId1" Type="http://schemas.openxmlformats.org/officeDocument/2006/relationships/slideLayout" Target="../slideLayouts/slideLayout37.xml"/></Relationships>
</file>

<file path=ppt/slides/_rels/slide254.xml.rels><?xml version="1.0" encoding="UTF-8" standalone="yes"?>
<Relationships xmlns="http://schemas.openxmlformats.org/package/2006/relationships"><Relationship Id="rId3" Type="http://schemas.openxmlformats.org/officeDocument/2006/relationships/image" Target="../media/image367.emf"/><Relationship Id="rId2" Type="http://schemas.openxmlformats.org/officeDocument/2006/relationships/notesSlide" Target="../notesSlides/notesSlide207.xml"/><Relationship Id="rId1" Type="http://schemas.openxmlformats.org/officeDocument/2006/relationships/slideLayout" Target="../slideLayouts/slideLayout37.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7.xml"/></Relationships>
</file>

<file path=ppt/slides/_rels/slide256.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09.xml"/><Relationship Id="rId1" Type="http://schemas.openxmlformats.org/officeDocument/2006/relationships/slideLayout" Target="../slideLayouts/slideLayout37.xml"/><Relationship Id="rId5" Type="http://schemas.openxmlformats.org/officeDocument/2006/relationships/image" Target="../media/image370.png"/><Relationship Id="rId4" Type="http://schemas.openxmlformats.org/officeDocument/2006/relationships/image" Target="../media/image369.png"/></Relationships>
</file>

<file path=ppt/slides/_rels/slide25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10.xml"/><Relationship Id="rId1" Type="http://schemas.openxmlformats.org/officeDocument/2006/relationships/slideLayout" Target="../slideLayouts/slideLayout37.xml"/></Relationships>
</file>

<file path=ppt/slides/_rels/slide258.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11.xml"/><Relationship Id="rId1" Type="http://schemas.openxmlformats.org/officeDocument/2006/relationships/slideLayout" Target="../slideLayouts/slideLayout37.xml"/><Relationship Id="rId6" Type="http://schemas.openxmlformats.org/officeDocument/2006/relationships/image" Target="../media/image365.png"/><Relationship Id="rId5" Type="http://schemas.openxmlformats.org/officeDocument/2006/relationships/image" Target="../media/image364.png"/><Relationship Id="rId4" Type="http://schemas.microsoft.com/office/2007/relationships/hdphoto" Target="../media/hdphoto1.wdp"/></Relationships>
</file>

<file path=ppt/slides/_rels/slide259.xml.rels><?xml version="1.0" encoding="UTF-8" standalone="yes"?>
<Relationships xmlns="http://schemas.openxmlformats.org/package/2006/relationships"><Relationship Id="rId3" Type="http://schemas.openxmlformats.org/officeDocument/2006/relationships/image" Target="../media/image372.emf"/><Relationship Id="rId2" Type="http://schemas.openxmlformats.org/officeDocument/2006/relationships/notesSlide" Target="../notesSlides/notesSlide21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png"/></Relationships>
</file>

<file path=ppt/slides/_rels/slide260.xml.rels><?xml version="1.0" encoding="UTF-8" standalone="yes"?>
<Relationships xmlns="http://schemas.openxmlformats.org/package/2006/relationships"><Relationship Id="rId3" Type="http://schemas.openxmlformats.org/officeDocument/2006/relationships/image" Target="../media/image373.emf"/><Relationship Id="rId2" Type="http://schemas.openxmlformats.org/officeDocument/2006/relationships/notesSlide" Target="../notesSlides/notesSlide213.xml"/><Relationship Id="rId1" Type="http://schemas.openxmlformats.org/officeDocument/2006/relationships/slideLayout" Target="../slideLayouts/slideLayout3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7.xml"/></Relationships>
</file>

<file path=ppt/slides/_rels/slide262.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215.xml"/><Relationship Id="rId1" Type="http://schemas.openxmlformats.org/officeDocument/2006/relationships/slideLayout" Target="../slideLayouts/slideLayout37.xml"/><Relationship Id="rId4" Type="http://schemas.openxmlformats.org/officeDocument/2006/relationships/image" Target="../media/image375.png"/></Relationships>
</file>

<file path=ppt/slides/_rels/slide263.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16.xml"/><Relationship Id="rId1" Type="http://schemas.openxmlformats.org/officeDocument/2006/relationships/slideLayout" Target="../slideLayouts/slideLayout37.xml"/><Relationship Id="rId6" Type="http://schemas.openxmlformats.org/officeDocument/2006/relationships/image" Target="../media/image365.png"/><Relationship Id="rId5" Type="http://schemas.openxmlformats.org/officeDocument/2006/relationships/image" Target="../media/image364.png"/><Relationship Id="rId4" Type="http://schemas.microsoft.com/office/2007/relationships/hdphoto" Target="../media/hdphoto1.wdp"/></Relationships>
</file>

<file path=ppt/slides/_rels/slide264.xml.rels><?xml version="1.0" encoding="UTF-8" standalone="yes"?>
<Relationships xmlns="http://schemas.openxmlformats.org/package/2006/relationships"><Relationship Id="rId3" Type="http://schemas.openxmlformats.org/officeDocument/2006/relationships/image" Target="../media/image376.emf"/><Relationship Id="rId2" Type="http://schemas.openxmlformats.org/officeDocument/2006/relationships/notesSlide" Target="../notesSlides/notesSlide217.xml"/><Relationship Id="rId1" Type="http://schemas.openxmlformats.org/officeDocument/2006/relationships/slideLayout" Target="../slideLayouts/slideLayout37.xml"/></Relationships>
</file>

<file path=ppt/slides/_rels/slide265.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218.xml"/><Relationship Id="rId1" Type="http://schemas.openxmlformats.org/officeDocument/2006/relationships/slideLayout" Target="../slideLayouts/slideLayout37.xml"/></Relationships>
</file>

<file path=ppt/slides/_rels/slide2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19.xml"/><Relationship Id="rId1" Type="http://schemas.openxmlformats.org/officeDocument/2006/relationships/slideLayout" Target="../slideLayouts/slideLayout37.xml"/><Relationship Id="rId4" Type="http://schemas.openxmlformats.org/officeDocument/2006/relationships/image" Target="../media/image181.svg"/></Relationships>
</file>

<file path=ppt/slides/_rels/slide26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220.xml"/><Relationship Id="rId1" Type="http://schemas.openxmlformats.org/officeDocument/2006/relationships/slideLayout" Target="../slideLayouts/slideLayout37.xml"/><Relationship Id="rId4" Type="http://schemas.openxmlformats.org/officeDocument/2006/relationships/image" Target="../media/image379.png"/></Relationships>
</file>

<file path=ppt/slides/_rels/slide26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221.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381.png"/></Relationships>
</file>

<file path=ppt/slides/_rels/slide26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222.xml"/><Relationship Id="rId1" Type="http://schemas.openxmlformats.org/officeDocument/2006/relationships/slideLayout" Target="../slideLayouts/slideLayout37.xml"/><Relationship Id="rId4" Type="http://schemas.openxmlformats.org/officeDocument/2006/relationships/image" Target="../media/image383.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0.png"/></Relationships>
</file>

<file path=ppt/slides/_rels/slide27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223.xml"/><Relationship Id="rId1" Type="http://schemas.openxmlformats.org/officeDocument/2006/relationships/slideLayout" Target="../slideLayouts/slideLayout37.xml"/><Relationship Id="rId6" Type="http://schemas.openxmlformats.org/officeDocument/2006/relationships/image" Target="../media/image387.png"/><Relationship Id="rId5" Type="http://schemas.openxmlformats.org/officeDocument/2006/relationships/image" Target="../media/image386.png"/><Relationship Id="rId4" Type="http://schemas.openxmlformats.org/officeDocument/2006/relationships/image" Target="../media/image385.png"/></Relationships>
</file>

<file path=ppt/slides/_rels/slide271.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224.xml"/><Relationship Id="rId1" Type="http://schemas.openxmlformats.org/officeDocument/2006/relationships/slideLayout" Target="../slideLayouts/slideLayout37.xml"/></Relationships>
</file>

<file path=ppt/slides/_rels/slide272.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225.xml"/><Relationship Id="rId1" Type="http://schemas.openxmlformats.org/officeDocument/2006/relationships/slideLayout" Target="../slideLayouts/slideLayout37.xml"/><Relationship Id="rId5" Type="http://schemas.openxmlformats.org/officeDocument/2006/relationships/image" Target="../media/image391.png"/><Relationship Id="rId4" Type="http://schemas.openxmlformats.org/officeDocument/2006/relationships/image" Target="../media/image390.png"/></Relationships>
</file>

<file path=ppt/slides/_rels/slide273.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226.xml"/><Relationship Id="rId1" Type="http://schemas.openxmlformats.org/officeDocument/2006/relationships/slideLayout" Target="../slideLayouts/slideLayout37.xml"/></Relationships>
</file>

<file path=ppt/slides/_rels/slide274.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227.xml"/><Relationship Id="rId1" Type="http://schemas.openxmlformats.org/officeDocument/2006/relationships/slideLayout" Target="../slideLayouts/slideLayout37.xml"/></Relationships>
</file>

<file path=ppt/slides/_rels/slide275.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228.xml"/><Relationship Id="rId1" Type="http://schemas.openxmlformats.org/officeDocument/2006/relationships/slideLayout" Target="../slideLayouts/slideLayout37.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37.xml"/><Relationship Id="rId1" Type="http://schemas.openxmlformats.org/officeDocument/2006/relationships/themeOverride" Target="../theme/themeOverride4.xml"/><Relationship Id="rId4" Type="http://schemas.openxmlformats.org/officeDocument/2006/relationships/image" Target="../media/image395.png"/></Relationships>
</file>

<file path=ppt/slides/_rels/slide277.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230.xml"/><Relationship Id="rId1" Type="http://schemas.openxmlformats.org/officeDocument/2006/relationships/slideLayout" Target="../slideLayouts/slideLayout37.xml"/></Relationships>
</file>

<file path=ppt/slides/_rels/slide278.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231.xml"/><Relationship Id="rId1" Type="http://schemas.openxmlformats.org/officeDocument/2006/relationships/slideLayout" Target="../slideLayouts/slideLayout37.xml"/></Relationships>
</file>

<file path=ppt/slides/_rels/slide279.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232.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74.png"/><Relationship Id="rId4" Type="http://schemas.openxmlformats.org/officeDocument/2006/relationships/image" Target="../media/image73.jpeg"/></Relationships>
</file>

<file path=ppt/slides/_rels/slide280.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233.xml"/><Relationship Id="rId1" Type="http://schemas.openxmlformats.org/officeDocument/2006/relationships/slideLayout" Target="../slideLayouts/slideLayout37.xml"/></Relationships>
</file>

<file path=ppt/slides/_rels/slide281.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234.xml"/><Relationship Id="rId1" Type="http://schemas.openxmlformats.org/officeDocument/2006/relationships/slideLayout" Target="../slideLayouts/slideLayout37.xml"/><Relationship Id="rId4" Type="http://schemas.openxmlformats.org/officeDocument/2006/relationships/image" Target="../media/image401.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4.xml.rels><?xml version="1.0" encoding="UTF-8" standalone="yes"?>
<Relationships xmlns="http://schemas.openxmlformats.org/package/2006/relationships"><Relationship Id="rId3" Type="http://schemas.openxmlformats.org/officeDocument/2006/relationships/image" Target="../media/image402.jpg"/><Relationship Id="rId2" Type="http://schemas.openxmlformats.org/officeDocument/2006/relationships/notesSlide" Target="../notesSlides/notesSlide235.xml"/><Relationship Id="rId1" Type="http://schemas.openxmlformats.org/officeDocument/2006/relationships/slideLayout" Target="../slideLayouts/slideLayout37.xml"/></Relationships>
</file>

<file path=ppt/slides/_rels/slide285.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236.xml"/><Relationship Id="rId1" Type="http://schemas.openxmlformats.org/officeDocument/2006/relationships/slideLayout" Target="../slideLayouts/slideLayout38.xml"/></Relationships>
</file>

<file path=ppt/slides/_rels/slide286.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237.xml"/><Relationship Id="rId1" Type="http://schemas.openxmlformats.org/officeDocument/2006/relationships/slideLayout" Target="../slideLayouts/slideLayout37.xml"/></Relationships>
</file>

<file path=ppt/slides/_rels/slide287.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238.xml"/><Relationship Id="rId1" Type="http://schemas.openxmlformats.org/officeDocument/2006/relationships/slideLayout" Target="../slideLayouts/slideLayout38.xml"/></Relationships>
</file>

<file path=ppt/slides/_rels/slide288.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239.xml"/><Relationship Id="rId1" Type="http://schemas.openxmlformats.org/officeDocument/2006/relationships/slideLayout" Target="../slideLayouts/slideLayout37.xml"/></Relationships>
</file>

<file path=ppt/slides/_rels/slide289.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240.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7.xml"/></Relationships>
</file>

<file path=ppt/slides/_rels/slide291.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242.xml"/><Relationship Id="rId1" Type="http://schemas.openxmlformats.org/officeDocument/2006/relationships/slideLayout" Target="../slideLayouts/slideLayout37.xml"/></Relationships>
</file>

<file path=ppt/slides/_rels/slide292.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243.xml"/><Relationship Id="rId1" Type="http://schemas.openxmlformats.org/officeDocument/2006/relationships/slideLayout" Target="../slideLayouts/slideLayout38.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7.xml"/></Relationships>
</file>

<file path=ppt/slides/_rels/slide29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45.xml"/><Relationship Id="rId1" Type="http://schemas.openxmlformats.org/officeDocument/2006/relationships/slideLayout" Target="../slideLayouts/slideLayout37.xml"/></Relationships>
</file>

<file path=ppt/slides/_rels/slide29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46.xml"/><Relationship Id="rId1" Type="http://schemas.openxmlformats.org/officeDocument/2006/relationships/slideLayout" Target="../slideLayouts/slideLayout37.xml"/></Relationships>
</file>

<file path=ppt/slides/_rels/slide29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247.xml"/><Relationship Id="rId1" Type="http://schemas.openxmlformats.org/officeDocument/2006/relationships/slideLayout" Target="../slideLayouts/slideLayout37.xml"/></Relationships>
</file>

<file path=ppt/slides/_rels/slide297.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248.xml"/><Relationship Id="rId1" Type="http://schemas.openxmlformats.org/officeDocument/2006/relationships/slideLayout" Target="../slideLayouts/slideLayout38.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7.xml"/></Relationships>
</file>

<file path=ppt/slides/_rels/slide299.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250.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7.xml"/></Relationships>
</file>

<file path=ppt/slides/_rels/slide301.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252.xml"/><Relationship Id="rId1" Type="http://schemas.openxmlformats.org/officeDocument/2006/relationships/slideLayout" Target="../slideLayouts/slideLayout3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37.xml"/></Relationships>
</file>

<file path=ppt/slides/_rels/slide303.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254.xml"/><Relationship Id="rId1" Type="http://schemas.openxmlformats.org/officeDocument/2006/relationships/slideLayout" Target="../slideLayouts/slideLayout37.xml"/></Relationships>
</file>

<file path=ppt/slides/_rels/slide304.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255.xml"/><Relationship Id="rId1" Type="http://schemas.openxmlformats.org/officeDocument/2006/relationships/slideLayout" Target="../slideLayouts/slideLayout38.xml"/></Relationships>
</file>

<file path=ppt/slides/_rels/slide305.xml.rels><?xml version="1.0" encoding="UTF-8" standalone="yes"?>
<Relationships xmlns="http://schemas.openxmlformats.org/package/2006/relationships"><Relationship Id="rId3" Type="http://schemas.openxmlformats.org/officeDocument/2006/relationships/hyperlink" Target="https://driivz.com/blog/seamless-ev-charging-with-ocpi/" TargetMode="External"/><Relationship Id="rId2" Type="http://schemas.openxmlformats.org/officeDocument/2006/relationships/notesSlide" Target="../notesSlides/notesSlide256.xml"/><Relationship Id="rId1" Type="http://schemas.openxmlformats.org/officeDocument/2006/relationships/slideLayout" Target="../slideLayouts/slideLayout37.xml"/><Relationship Id="rId5" Type="http://schemas.openxmlformats.org/officeDocument/2006/relationships/hyperlink" Target="https://driivz.com/solutions/charge-point-operators/" TargetMode="External"/><Relationship Id="rId4" Type="http://schemas.openxmlformats.org/officeDocument/2006/relationships/hyperlink" Target="http://www.ochp.eu/" TargetMode="Externa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8.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257.xml"/><Relationship Id="rId1" Type="http://schemas.openxmlformats.org/officeDocument/2006/relationships/slideLayout" Target="../slideLayouts/slideLayout38.xml"/></Relationships>
</file>

<file path=ppt/slides/_rels/slide309.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258.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31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59.xml"/><Relationship Id="rId1" Type="http://schemas.openxmlformats.org/officeDocument/2006/relationships/slideLayout" Target="../slideLayouts/slideLayout3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260.xml"/><Relationship Id="rId1" Type="http://schemas.openxmlformats.org/officeDocument/2006/relationships/slideLayout" Target="../slideLayouts/slideLayout38.xml"/></Relationships>
</file>

<file path=ppt/slides/_rels/slide314.xml.rels><?xml version="1.0" encoding="UTF-8" standalone="yes"?>
<Relationships xmlns="http://schemas.openxmlformats.org/package/2006/relationships"><Relationship Id="rId3" Type="http://schemas.openxmlformats.org/officeDocument/2006/relationships/image" Target="../media/image422.jpg"/><Relationship Id="rId2" Type="http://schemas.openxmlformats.org/officeDocument/2006/relationships/notesSlide" Target="../notesSlides/notesSlide261.xml"/><Relationship Id="rId1" Type="http://schemas.openxmlformats.org/officeDocument/2006/relationships/slideLayout" Target="../slideLayouts/slideLayout37.xml"/></Relationships>
</file>

<file path=ppt/slides/_rels/slide315.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262.xml"/><Relationship Id="rId1" Type="http://schemas.openxmlformats.org/officeDocument/2006/relationships/slideLayout" Target="../slideLayouts/slideLayout37.xml"/></Relationships>
</file>

<file path=ppt/slides/_rels/slide316.xml.rels><?xml version="1.0" encoding="UTF-8" standalone="yes"?>
<Relationships xmlns="http://schemas.openxmlformats.org/package/2006/relationships"><Relationship Id="rId3" Type="http://schemas.openxmlformats.org/officeDocument/2006/relationships/image" Target="../media/image424.gif"/><Relationship Id="rId2" Type="http://schemas.openxmlformats.org/officeDocument/2006/relationships/notesSlide" Target="../notesSlides/notesSlide263.xml"/><Relationship Id="rId1" Type="http://schemas.openxmlformats.org/officeDocument/2006/relationships/slideLayout" Target="../slideLayouts/slideLayout3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7.xml"/></Relationships>
</file>

<file path=ppt/slides/_rels/slide318.xml.rels><?xml version="1.0" encoding="UTF-8" standalone="yes"?>
<Relationships xmlns="http://schemas.openxmlformats.org/package/2006/relationships"><Relationship Id="rId3" Type="http://schemas.openxmlformats.org/officeDocument/2006/relationships/image" Target="../media/image425.emf"/><Relationship Id="rId2" Type="http://schemas.openxmlformats.org/officeDocument/2006/relationships/notesSlide" Target="../notesSlides/notesSlide265.xml"/><Relationship Id="rId1" Type="http://schemas.openxmlformats.org/officeDocument/2006/relationships/slideLayout" Target="../slideLayouts/slideLayout37.xml"/></Relationships>
</file>

<file path=ppt/slides/_rels/slide319.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notesSlide" Target="../notesSlides/notesSlide266.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0.xml"/><Relationship Id="rId16" Type="http://schemas.openxmlformats.org/officeDocument/2006/relationships/image" Target="../media/image89.png"/><Relationship Id="rId1" Type="http://schemas.openxmlformats.org/officeDocument/2006/relationships/slideLayout" Target="../slideLayouts/slideLayout9.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20.xml.rels><?xml version="1.0" encoding="UTF-8" standalone="yes"?>
<Relationships xmlns="http://schemas.openxmlformats.org/package/2006/relationships"><Relationship Id="rId3" Type="http://schemas.openxmlformats.org/officeDocument/2006/relationships/image" Target="../media/image427.jpg"/><Relationship Id="rId2" Type="http://schemas.openxmlformats.org/officeDocument/2006/relationships/notesSlide" Target="../notesSlides/notesSlide267.xml"/><Relationship Id="rId1" Type="http://schemas.openxmlformats.org/officeDocument/2006/relationships/slideLayout" Target="../slideLayouts/slideLayout37.xml"/></Relationships>
</file>

<file path=ppt/slides/_rels/slide321.xml.rels><?xml version="1.0" encoding="UTF-8" standalone="yes"?>
<Relationships xmlns="http://schemas.openxmlformats.org/package/2006/relationships"><Relationship Id="rId3" Type="http://schemas.openxmlformats.org/officeDocument/2006/relationships/image" Target="../media/image428.jpg"/><Relationship Id="rId2" Type="http://schemas.openxmlformats.org/officeDocument/2006/relationships/notesSlide" Target="../notesSlides/notesSlide268.xml"/><Relationship Id="rId1" Type="http://schemas.openxmlformats.org/officeDocument/2006/relationships/slideLayout" Target="../slideLayouts/slideLayout37.xml"/></Relationships>
</file>

<file path=ppt/slides/_rels/slide322.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269.xml"/><Relationship Id="rId1" Type="http://schemas.openxmlformats.org/officeDocument/2006/relationships/slideLayout" Target="../slideLayouts/slideLayout37.xml"/><Relationship Id="rId5" Type="http://schemas.openxmlformats.org/officeDocument/2006/relationships/image" Target="../media/image431.jpeg"/><Relationship Id="rId4" Type="http://schemas.openxmlformats.org/officeDocument/2006/relationships/image" Target="../media/image430.jpeg"/></Relationships>
</file>

<file path=ppt/slides/_rels/slide323.xml.rels><?xml version="1.0" encoding="UTF-8" standalone="yes"?>
<Relationships xmlns="http://schemas.openxmlformats.org/package/2006/relationships"><Relationship Id="rId3" Type="http://schemas.openxmlformats.org/officeDocument/2006/relationships/image" Target="../media/image432.jpeg"/><Relationship Id="rId7" Type="http://schemas.openxmlformats.org/officeDocument/2006/relationships/image" Target="../media/image181.svg"/><Relationship Id="rId2" Type="http://schemas.openxmlformats.org/officeDocument/2006/relationships/notesSlide" Target="../notesSlides/notesSlide270.xml"/><Relationship Id="rId1" Type="http://schemas.openxmlformats.org/officeDocument/2006/relationships/slideLayout" Target="../slideLayouts/slideLayout37.xml"/><Relationship Id="rId6" Type="http://schemas.openxmlformats.org/officeDocument/2006/relationships/image" Target="../media/image180.png"/><Relationship Id="rId5" Type="http://schemas.openxmlformats.org/officeDocument/2006/relationships/image" Target="../media/image434.jpg"/><Relationship Id="rId4" Type="http://schemas.openxmlformats.org/officeDocument/2006/relationships/image" Target="../media/image433.jpeg"/></Relationships>
</file>

<file path=ppt/slides/_rels/slide324.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271.xml"/><Relationship Id="rId1" Type="http://schemas.openxmlformats.org/officeDocument/2006/relationships/slideLayout" Target="../slideLayouts/slideLayout37.xml"/><Relationship Id="rId4" Type="http://schemas.openxmlformats.org/officeDocument/2006/relationships/image" Target="../media/image436.jpeg"/></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7.xml"/></Relationships>
</file>

<file path=ppt/slides/_rels/slide326.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273.xml"/><Relationship Id="rId1" Type="http://schemas.openxmlformats.org/officeDocument/2006/relationships/slideLayout" Target="../slideLayouts/slideLayout37.xml"/><Relationship Id="rId5" Type="http://schemas.openxmlformats.org/officeDocument/2006/relationships/image" Target="../media/image181.svg"/><Relationship Id="rId4" Type="http://schemas.openxmlformats.org/officeDocument/2006/relationships/image" Target="../media/image180.png"/></Relationships>
</file>

<file path=ppt/slides/_rels/slide32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274.xml"/><Relationship Id="rId1" Type="http://schemas.openxmlformats.org/officeDocument/2006/relationships/slideLayout" Target="../slideLayouts/slideLayout37.xml"/></Relationships>
</file>

<file path=ppt/slides/_rels/slide328.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275.xml"/><Relationship Id="rId1" Type="http://schemas.openxmlformats.org/officeDocument/2006/relationships/slideLayout" Target="../slideLayouts/slideLayout37.xml"/></Relationships>
</file>

<file path=ppt/slides/_rels/slide329.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276.xml"/><Relationship Id="rId1" Type="http://schemas.openxmlformats.org/officeDocument/2006/relationships/slideLayout" Target="../slideLayouts/slideLayout38.xml"/><Relationship Id="rId5" Type="http://schemas.openxmlformats.org/officeDocument/2006/relationships/image" Target="../media/image181.svg"/><Relationship Id="rId4" Type="http://schemas.openxmlformats.org/officeDocument/2006/relationships/image" Target="../media/image180.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0.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277.xml"/><Relationship Id="rId1" Type="http://schemas.openxmlformats.org/officeDocument/2006/relationships/slideLayout" Target="../slideLayouts/slideLayout37.xml"/><Relationship Id="rId4" Type="http://schemas.openxmlformats.org/officeDocument/2006/relationships/image" Target="../media/image442.png"/></Relationships>
</file>

<file path=ppt/slides/_rels/slide331.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notesSlide" Target="../notesSlides/notesSlide278.xml"/><Relationship Id="rId1" Type="http://schemas.openxmlformats.org/officeDocument/2006/relationships/slideLayout" Target="../slideLayouts/slideLayout38.xml"/></Relationships>
</file>

<file path=ppt/slides/_rels/slide332.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notesSlide" Target="../notesSlides/notesSlide279.xml"/><Relationship Id="rId1" Type="http://schemas.openxmlformats.org/officeDocument/2006/relationships/slideLayout" Target="../slideLayouts/slideLayout37.xml"/><Relationship Id="rId4" Type="http://schemas.openxmlformats.org/officeDocument/2006/relationships/image" Target="../media/image445.png"/></Relationships>
</file>

<file path=ppt/slides/_rels/slide333.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notesSlide" Target="../notesSlides/notesSlide280.xml"/><Relationship Id="rId1" Type="http://schemas.openxmlformats.org/officeDocument/2006/relationships/slideLayout" Target="../slideLayouts/slideLayout38.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37.xml"/></Relationships>
</file>

<file path=ppt/slides/_rels/slide335.xml.rels><?xml version="1.0" encoding="UTF-8" standalone="yes"?>
<Relationships xmlns="http://schemas.openxmlformats.org/package/2006/relationships"><Relationship Id="rId3" Type="http://schemas.openxmlformats.org/officeDocument/2006/relationships/image" Target="../media/image447.jpg"/><Relationship Id="rId2" Type="http://schemas.openxmlformats.org/officeDocument/2006/relationships/notesSlide" Target="../notesSlides/notesSlide282.xml"/><Relationship Id="rId1" Type="http://schemas.openxmlformats.org/officeDocument/2006/relationships/slideLayout" Target="../slideLayouts/slideLayout37.xml"/></Relationships>
</file>

<file path=ppt/slides/_rels/slide336.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notesSlide" Target="../notesSlides/notesSlide283.xml"/><Relationship Id="rId1" Type="http://schemas.openxmlformats.org/officeDocument/2006/relationships/slideLayout" Target="../slideLayouts/slideLayout37.xml"/><Relationship Id="rId4" Type="http://schemas.openxmlformats.org/officeDocument/2006/relationships/image" Target="../media/image449.png"/></Relationships>
</file>

<file path=ppt/slides/_rels/slide337.xml.rels><?xml version="1.0" encoding="UTF-8" standalone="yes"?>
<Relationships xmlns="http://schemas.openxmlformats.org/package/2006/relationships"><Relationship Id="rId3" Type="http://schemas.openxmlformats.org/officeDocument/2006/relationships/image" Target="../media/image450.jpeg"/><Relationship Id="rId2" Type="http://schemas.openxmlformats.org/officeDocument/2006/relationships/notesSlide" Target="../notesSlides/notesSlide284.xml"/><Relationship Id="rId1" Type="http://schemas.openxmlformats.org/officeDocument/2006/relationships/slideLayout" Target="../slideLayouts/slideLayout37.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7.xml"/></Relationships>
</file>

<file path=ppt/slides/_rels/slide339.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286.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0.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287.xml"/><Relationship Id="rId1" Type="http://schemas.openxmlformats.org/officeDocument/2006/relationships/slideLayout" Target="../slideLayouts/slideLayout37.xml"/></Relationships>
</file>

<file path=ppt/slides/_rels/slide341.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288.xml"/><Relationship Id="rId1" Type="http://schemas.openxmlformats.org/officeDocument/2006/relationships/slideLayout" Target="../slideLayouts/slideLayout38.xml"/></Relationships>
</file>

<file path=ppt/slides/_rels/slide342.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notesSlide" Target="../notesSlides/notesSlide289.xml"/><Relationship Id="rId1" Type="http://schemas.openxmlformats.org/officeDocument/2006/relationships/slideLayout" Target="../slideLayouts/slideLayout37.xml"/><Relationship Id="rId5" Type="http://schemas.openxmlformats.org/officeDocument/2006/relationships/image" Target="../media/image181.svg"/><Relationship Id="rId4" Type="http://schemas.openxmlformats.org/officeDocument/2006/relationships/image" Target="../media/image180.png"/></Relationships>
</file>

<file path=ppt/slides/_rels/slide343.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notesSlide" Target="../notesSlides/notesSlide290.xml"/><Relationship Id="rId1" Type="http://schemas.openxmlformats.org/officeDocument/2006/relationships/slideLayout" Target="../slideLayouts/slideLayout37.xml"/><Relationship Id="rId5" Type="http://schemas.openxmlformats.org/officeDocument/2006/relationships/image" Target="../media/image181.svg"/><Relationship Id="rId4" Type="http://schemas.openxmlformats.org/officeDocument/2006/relationships/image" Target="../media/image180.png"/></Relationships>
</file>

<file path=ppt/slides/_rels/slide344.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notesSlide" Target="../notesSlides/notesSlide291.xml"/><Relationship Id="rId1" Type="http://schemas.openxmlformats.org/officeDocument/2006/relationships/slideLayout" Target="../slideLayouts/slideLayout37.xml"/></Relationships>
</file>

<file path=ppt/slides/_rels/slide345.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292.xml"/><Relationship Id="rId1" Type="http://schemas.openxmlformats.org/officeDocument/2006/relationships/slideLayout" Target="../slideLayouts/slideLayout37.xml"/></Relationships>
</file>

<file path=ppt/slides/_rels/slide346.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notesSlide" Target="../notesSlides/notesSlide293.xml"/><Relationship Id="rId1" Type="http://schemas.openxmlformats.org/officeDocument/2006/relationships/slideLayout" Target="../slideLayouts/slideLayout37.xml"/></Relationships>
</file>

<file path=ppt/slides/_rels/slide347.xml.rels><?xml version="1.0" encoding="UTF-8" standalone="yes"?>
<Relationships xmlns="http://schemas.openxmlformats.org/package/2006/relationships"><Relationship Id="rId3" Type="http://schemas.openxmlformats.org/officeDocument/2006/relationships/image" Target="../media/image459.jpeg"/><Relationship Id="rId2" Type="http://schemas.openxmlformats.org/officeDocument/2006/relationships/notesSlide" Target="../notesSlides/notesSlide294.xml"/><Relationship Id="rId1" Type="http://schemas.openxmlformats.org/officeDocument/2006/relationships/slideLayout" Target="../slideLayouts/slideLayout37.xml"/></Relationships>
</file>

<file path=ppt/slides/_rels/slide34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295.xml"/><Relationship Id="rId1" Type="http://schemas.openxmlformats.org/officeDocument/2006/relationships/slideLayout" Target="../slideLayouts/slideLayout37.xml"/></Relationships>
</file>

<file path=ppt/slides/_rels/slide349.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296.xml"/><Relationship Id="rId1" Type="http://schemas.openxmlformats.org/officeDocument/2006/relationships/slideLayout" Target="../slideLayouts/slideLayout37.xml"/><Relationship Id="rId4" Type="http://schemas.openxmlformats.org/officeDocument/2006/relationships/image" Target="../media/image462.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0.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297.xml"/><Relationship Id="rId1" Type="http://schemas.openxmlformats.org/officeDocument/2006/relationships/slideLayout" Target="../slideLayouts/slideLayout37.xml"/><Relationship Id="rId4" Type="http://schemas.openxmlformats.org/officeDocument/2006/relationships/image" Target="../media/image464.png"/></Relationships>
</file>

<file path=ppt/slides/_rels/slide351.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298.xml"/><Relationship Id="rId1" Type="http://schemas.openxmlformats.org/officeDocument/2006/relationships/slideLayout" Target="../slideLayouts/slideLayout37.xml"/><Relationship Id="rId5" Type="http://schemas.openxmlformats.org/officeDocument/2006/relationships/image" Target="../media/image466.png"/><Relationship Id="rId4" Type="http://schemas.openxmlformats.org/officeDocument/2006/relationships/image" Target="../media/image465.png"/></Relationships>
</file>

<file path=ppt/slides/_rels/slide352.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299.xml"/><Relationship Id="rId1" Type="http://schemas.openxmlformats.org/officeDocument/2006/relationships/slideLayout" Target="../slideLayouts/slideLayout37.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468.png"/></Relationships>
</file>

<file path=ppt/slides/_rels/slide353.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00.xml"/><Relationship Id="rId1" Type="http://schemas.openxmlformats.org/officeDocument/2006/relationships/slideLayout" Target="../slideLayouts/slideLayout37.xml"/></Relationships>
</file>

<file path=ppt/slides/_rels/slide354.xml.rels><?xml version="1.0" encoding="UTF-8" standalone="yes"?>
<Relationships xmlns="http://schemas.openxmlformats.org/package/2006/relationships"><Relationship Id="rId3" Type="http://schemas.openxmlformats.org/officeDocument/2006/relationships/image" Target="../media/image470.jpeg"/><Relationship Id="rId2" Type="http://schemas.openxmlformats.org/officeDocument/2006/relationships/notesSlide" Target="../notesSlides/notesSlide301.xml"/><Relationship Id="rId1" Type="http://schemas.openxmlformats.org/officeDocument/2006/relationships/slideLayout" Target="../slideLayouts/slideLayout38.xml"/></Relationships>
</file>

<file path=ppt/slides/_rels/slide355.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notesSlide" Target="../notesSlides/notesSlide302.xml"/><Relationship Id="rId1" Type="http://schemas.openxmlformats.org/officeDocument/2006/relationships/slideLayout" Target="../slideLayouts/slideLayout3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4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4.xml"/><Relationship Id="rId1" Type="http://schemas.openxmlformats.org/officeDocument/2006/relationships/slideLayout" Target="../slideLayouts/slideLayout4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7.xml.rels><?xml version="1.0" encoding="UTF-8" standalone="yes"?>
<Relationships xmlns="http://schemas.openxmlformats.org/package/2006/relationships"><Relationship Id="rId8" Type="http://schemas.openxmlformats.org/officeDocument/2006/relationships/image" Target="../media/image472.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5.xml"/><Relationship Id="rId1" Type="http://schemas.openxmlformats.org/officeDocument/2006/relationships/slideLayout" Target="../slideLayouts/slideLayout4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473.jpg"/></Relationships>
</file>

<file path=ppt/slides/_rels/slide368.xml.rels><?xml version="1.0" encoding="UTF-8" standalone="yes"?>
<Relationships xmlns="http://schemas.openxmlformats.org/package/2006/relationships"><Relationship Id="rId8" Type="http://schemas.openxmlformats.org/officeDocument/2006/relationships/image" Target="../media/image472.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6.xml"/><Relationship Id="rId1" Type="http://schemas.openxmlformats.org/officeDocument/2006/relationships/slideLayout" Target="../slideLayouts/slideLayout4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73.jp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45.xml"/></Relationships>
</file>

<file path=ppt/slides/_rels/slide371.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308.xml"/><Relationship Id="rId1" Type="http://schemas.openxmlformats.org/officeDocument/2006/relationships/slideLayout" Target="../slideLayouts/slideLayout47.xml"/></Relationships>
</file>

<file path=ppt/slides/_rels/slide372.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309.xml"/><Relationship Id="rId1" Type="http://schemas.openxmlformats.org/officeDocument/2006/relationships/slideLayout" Target="../slideLayouts/slideLayout45.xml"/></Relationships>
</file>

<file path=ppt/slides/_rels/slide373.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310.xml"/><Relationship Id="rId1" Type="http://schemas.openxmlformats.org/officeDocument/2006/relationships/slideLayout" Target="../slideLayouts/slideLayout45.xml"/></Relationships>
</file>

<file path=ppt/slides/_rels/slide374.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311.xml"/><Relationship Id="rId1" Type="http://schemas.openxmlformats.org/officeDocument/2006/relationships/slideLayout" Target="../slideLayouts/slideLayout45.xml"/></Relationships>
</file>

<file path=ppt/slides/_rels/slide375.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312.xml"/><Relationship Id="rId1" Type="http://schemas.openxmlformats.org/officeDocument/2006/relationships/slideLayout" Target="../slideLayouts/slideLayout45.xml"/></Relationships>
</file>

<file path=ppt/slides/_rels/slide376.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notesSlide" Target="../notesSlides/notesSlide313.xml"/><Relationship Id="rId1" Type="http://schemas.openxmlformats.org/officeDocument/2006/relationships/slideLayout" Target="../slideLayouts/slideLayout45.xml"/><Relationship Id="rId4" Type="http://schemas.openxmlformats.org/officeDocument/2006/relationships/image" Target="../media/image477.png"/></Relationships>
</file>

<file path=ppt/slides/_rels/slide377.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notesSlide" Target="../notesSlides/notesSlide314.xml"/><Relationship Id="rId1" Type="http://schemas.openxmlformats.org/officeDocument/2006/relationships/slideLayout" Target="../slideLayouts/slideLayout45.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45.xml"/></Relationships>
</file>

<file path=ppt/slides/_rels/slide379.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notesSlide" Target="../notesSlides/notesSlide316.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0.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notesSlide" Target="../notesSlides/notesSlide317.xml"/><Relationship Id="rId1" Type="http://schemas.openxmlformats.org/officeDocument/2006/relationships/slideLayout" Target="../slideLayouts/slideLayout45.xml"/></Relationships>
</file>

<file path=ppt/slides/_rels/slide38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318.xml"/><Relationship Id="rId1" Type="http://schemas.openxmlformats.org/officeDocument/2006/relationships/slideLayout" Target="../slideLayouts/slideLayout45.xml"/></Relationships>
</file>

<file path=ppt/slides/_rels/slide382.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notesSlide" Target="../notesSlides/notesSlide319.xml"/><Relationship Id="rId1" Type="http://schemas.openxmlformats.org/officeDocument/2006/relationships/slideLayout" Target="../slideLayouts/slideLayout45.xml"/></Relationships>
</file>

<file path=ppt/slides/_rels/slide383.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notesSlide" Target="../notesSlides/notesSlide320.xml"/><Relationship Id="rId1" Type="http://schemas.openxmlformats.org/officeDocument/2006/relationships/slideLayout" Target="../slideLayouts/slideLayout45.xml"/></Relationships>
</file>

<file path=ppt/slides/_rels/slide384.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notesSlide" Target="../notesSlides/notesSlide321.xml"/><Relationship Id="rId1" Type="http://schemas.openxmlformats.org/officeDocument/2006/relationships/slideLayout" Target="../slideLayouts/slideLayout45.xml"/></Relationships>
</file>

<file path=ppt/slides/_rels/slide385.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notesSlide" Target="../notesSlides/notesSlide322.xml"/><Relationship Id="rId1" Type="http://schemas.openxmlformats.org/officeDocument/2006/relationships/slideLayout" Target="../slideLayouts/slideLayout47.xml"/></Relationships>
</file>

<file path=ppt/slides/_rels/slide386.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notesSlide" Target="../notesSlides/notesSlide323.xml"/><Relationship Id="rId1" Type="http://schemas.openxmlformats.org/officeDocument/2006/relationships/slideLayout" Target="../slideLayouts/slideLayout47.xml"/></Relationships>
</file>

<file path=ppt/slides/_rels/slide387.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notesSlide" Target="../notesSlides/notesSlide324.xml"/><Relationship Id="rId1" Type="http://schemas.openxmlformats.org/officeDocument/2006/relationships/slideLayout" Target="../slideLayouts/slideLayout47.xml"/></Relationships>
</file>

<file path=ppt/slides/_rels/slide388.xml.rels><?xml version="1.0" encoding="UTF-8" standalone="yes"?>
<Relationships xmlns="http://schemas.openxmlformats.org/package/2006/relationships"><Relationship Id="rId3" Type="http://schemas.openxmlformats.org/officeDocument/2006/relationships/image" Target="../media/image487.png"/><Relationship Id="rId2" Type="http://schemas.openxmlformats.org/officeDocument/2006/relationships/notesSlide" Target="../notesSlides/notesSlide325.xml"/><Relationship Id="rId1" Type="http://schemas.openxmlformats.org/officeDocument/2006/relationships/slideLayout" Target="../slideLayouts/slideLayout45.xml"/></Relationships>
</file>

<file path=ppt/slides/_rels/slide389.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notesSlide" Target="../notesSlides/notesSlide326.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0.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notesSlide" Target="../notesSlides/notesSlide327.xml"/><Relationship Id="rId1" Type="http://schemas.openxmlformats.org/officeDocument/2006/relationships/slideLayout" Target="../slideLayouts/slideLayout45.xml"/></Relationships>
</file>

<file path=ppt/slides/_rels/slide391.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328.xml"/><Relationship Id="rId1" Type="http://schemas.openxmlformats.org/officeDocument/2006/relationships/slideLayout" Target="../slideLayouts/slideLayout45.xml"/></Relationships>
</file>

<file path=ppt/slides/_rels/slide392.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notesSlide" Target="../notesSlides/notesSlide329.xml"/><Relationship Id="rId1" Type="http://schemas.openxmlformats.org/officeDocument/2006/relationships/slideLayout" Target="../slideLayouts/slideLayout45.xml"/></Relationships>
</file>

<file path=ppt/slides/_rels/slide393.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notesSlide" Target="../notesSlides/notesSlide330.xml"/><Relationship Id="rId1" Type="http://schemas.openxmlformats.org/officeDocument/2006/relationships/slideLayout" Target="../slideLayouts/slideLayout45.xml"/></Relationships>
</file>

<file path=ppt/slides/_rels/slide394.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notesSlide" Target="../notesSlides/notesSlide331.xml"/><Relationship Id="rId1" Type="http://schemas.openxmlformats.org/officeDocument/2006/relationships/slideLayout" Target="../slideLayouts/slideLayout45.xml"/></Relationships>
</file>

<file path=ppt/slides/_rels/slide395.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notesSlide" Target="../notesSlides/notesSlide332.xml"/><Relationship Id="rId1" Type="http://schemas.openxmlformats.org/officeDocument/2006/relationships/slideLayout" Target="../slideLayouts/slideLayout45.xml"/></Relationships>
</file>

<file path=ppt/slides/_rels/slide396.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notesSlide" Target="../notesSlides/notesSlide333.xml"/><Relationship Id="rId1" Type="http://schemas.openxmlformats.org/officeDocument/2006/relationships/slideLayout" Target="../slideLayouts/slideLayout45.xml"/></Relationships>
</file>

<file path=ppt/slides/_rels/slide397.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notesSlide" Target="../notesSlides/notesSlide334.xml"/><Relationship Id="rId1" Type="http://schemas.openxmlformats.org/officeDocument/2006/relationships/slideLayout" Target="../slideLayouts/slideLayout45.xml"/><Relationship Id="rId4" Type="http://schemas.openxmlformats.org/officeDocument/2006/relationships/image" Target="../media/image497.png"/></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45.xml"/><Relationship Id="rId1" Type="http://schemas.openxmlformats.org/officeDocument/2006/relationships/video" Target="https://www.youtube.com/embed/sMBTOlb78vY?feature=oembed" TargetMode="External"/><Relationship Id="rId4" Type="http://schemas.openxmlformats.org/officeDocument/2006/relationships/image" Target="../media/image498.jpeg"/></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1.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notesSlide" Target="../notesSlides/notesSlide337.xml"/><Relationship Id="rId1" Type="http://schemas.openxmlformats.org/officeDocument/2006/relationships/slideLayout" Target="../slideLayouts/slideLayout45.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48.xml"/></Relationships>
</file>

<file path=ppt/slides/_rels/slide403.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339.xml"/><Relationship Id="rId1" Type="http://schemas.openxmlformats.org/officeDocument/2006/relationships/slideLayout" Target="../slideLayouts/slideLayout45.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45.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46.xml"/></Relationships>
</file>

<file path=ppt/slides/_rels/slide406.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notesSlide" Target="../notesSlides/notesSlide342.xml"/><Relationship Id="rId1" Type="http://schemas.openxmlformats.org/officeDocument/2006/relationships/slideLayout" Target="../slideLayouts/slideLayout45.xml"/></Relationships>
</file>

<file path=ppt/slides/_rels/slide407.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notesSlide" Target="../notesSlides/notesSlide343.xml"/><Relationship Id="rId1" Type="http://schemas.openxmlformats.org/officeDocument/2006/relationships/slideLayout" Target="../slideLayouts/slideLayout45.xml"/><Relationship Id="rId4" Type="http://schemas.openxmlformats.org/officeDocument/2006/relationships/image" Target="../media/image503.png"/></Relationships>
</file>

<file path=ppt/slides/_rels/slide408.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notesSlide" Target="../notesSlides/notesSlide344.xml"/><Relationship Id="rId1" Type="http://schemas.openxmlformats.org/officeDocument/2006/relationships/slideLayout" Target="../slideLayouts/slideLayout45.xml"/></Relationships>
</file>

<file path=ppt/slides/_rels/slide409.xml.rels><?xml version="1.0" encoding="UTF-8" standalone="yes"?>
<Relationships xmlns="http://schemas.openxmlformats.org/package/2006/relationships"><Relationship Id="rId3" Type="http://schemas.openxmlformats.org/officeDocument/2006/relationships/hyperlink" Target="http://www.youtube.com/watch?v=rI0Ak7xihAQ" TargetMode="External"/><Relationship Id="rId2" Type="http://schemas.openxmlformats.org/officeDocument/2006/relationships/notesSlide" Target="../notesSlides/notesSlide345.xml"/><Relationship Id="rId1" Type="http://schemas.openxmlformats.org/officeDocument/2006/relationships/slideLayout" Target="../slideLayouts/slideLayout45.xml"/><Relationship Id="rId4" Type="http://schemas.openxmlformats.org/officeDocument/2006/relationships/image" Target="../media/image505.jp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1.xml.rels><?xml version="1.0" encoding="UTF-8" standalone="yes"?>
<Relationships xmlns="http://schemas.openxmlformats.org/package/2006/relationships"><Relationship Id="rId3" Type="http://schemas.openxmlformats.org/officeDocument/2006/relationships/image" Target="../media/image506.jpeg"/><Relationship Id="rId2" Type="http://schemas.openxmlformats.org/officeDocument/2006/relationships/notesSlide" Target="../notesSlides/notesSlide346.xml"/><Relationship Id="rId1" Type="http://schemas.openxmlformats.org/officeDocument/2006/relationships/slideLayout" Target="../slideLayouts/slideLayout45.xml"/><Relationship Id="rId4" Type="http://schemas.openxmlformats.org/officeDocument/2006/relationships/image" Target="../media/image507.png"/></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45.xml"/></Relationships>
</file>

<file path=ppt/slides/_rels/slide413.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notesSlide" Target="../notesSlides/notesSlide348.xml"/><Relationship Id="rId1" Type="http://schemas.openxmlformats.org/officeDocument/2006/relationships/slideLayout" Target="../slideLayouts/slideLayout45.xml"/></Relationships>
</file>

<file path=ppt/slides/_rels/slide414.xml.rels><?xml version="1.0" encoding="UTF-8" standalone="yes"?>
<Relationships xmlns="http://schemas.openxmlformats.org/package/2006/relationships"><Relationship Id="rId3" Type="http://schemas.openxmlformats.org/officeDocument/2006/relationships/image" Target="../media/image4380.png"/><Relationship Id="rId2" Type="http://schemas.openxmlformats.org/officeDocument/2006/relationships/notesSlide" Target="../notesSlides/notesSlide349.xml"/><Relationship Id="rId1" Type="http://schemas.openxmlformats.org/officeDocument/2006/relationships/slideLayout" Target="../slideLayouts/slideLayout45.xml"/></Relationships>
</file>

<file path=ppt/slides/_rels/slide415.xml.rels><?xml version="1.0" encoding="UTF-8" standalone="yes"?>
<Relationships xmlns="http://schemas.openxmlformats.org/package/2006/relationships"><Relationship Id="rId3" Type="http://schemas.openxmlformats.org/officeDocument/2006/relationships/image" Target="../media/image509.jpeg"/><Relationship Id="rId2" Type="http://schemas.openxmlformats.org/officeDocument/2006/relationships/notesSlide" Target="../notesSlides/notesSlide350.xml"/><Relationship Id="rId1" Type="http://schemas.openxmlformats.org/officeDocument/2006/relationships/slideLayout" Target="../slideLayouts/slideLayout45.xml"/><Relationship Id="rId4" Type="http://schemas.openxmlformats.org/officeDocument/2006/relationships/image" Target="../media/image510.jpeg"/></Relationships>
</file>

<file path=ppt/slides/_rels/slide416.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351.xml"/><Relationship Id="rId1" Type="http://schemas.openxmlformats.org/officeDocument/2006/relationships/slideLayout" Target="../slideLayouts/slideLayout45.xml"/></Relationships>
</file>

<file path=ppt/slides/_rels/slide417.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352.xml"/><Relationship Id="rId1" Type="http://schemas.openxmlformats.org/officeDocument/2006/relationships/slideLayout" Target="../slideLayouts/slideLayout45.xml"/></Relationships>
</file>

<file path=ppt/slides/_rels/slide4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3.xml"/><Relationship Id="rId1" Type="http://schemas.openxmlformats.org/officeDocument/2006/relationships/slideLayout" Target="../slideLayouts/slideLayout4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9.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notesSlide" Target="../notesSlides/notesSlide354.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9.xml"/><Relationship Id="rId1" Type="http://schemas.openxmlformats.org/officeDocument/2006/relationships/video" Target="https://www.youtube.com/embed/wHNFYMPFUv4?feature=oembed" TargetMode="External"/></Relationships>
</file>

<file path=ppt/slides/_rels/slide420.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notesSlide" Target="../notesSlides/notesSlide355.xml"/><Relationship Id="rId1" Type="http://schemas.openxmlformats.org/officeDocument/2006/relationships/slideLayout" Target="../slideLayouts/slideLayout45.xml"/></Relationships>
</file>

<file path=ppt/slides/_rels/slide421.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notesSlide" Target="../notesSlides/notesSlide356.xml"/><Relationship Id="rId1" Type="http://schemas.openxmlformats.org/officeDocument/2006/relationships/slideLayout" Target="../slideLayouts/slideLayout45.xml"/></Relationships>
</file>

<file path=ppt/slides/_rels/slide422.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notesSlide" Target="../notesSlides/notesSlide357.xml"/><Relationship Id="rId1" Type="http://schemas.openxmlformats.org/officeDocument/2006/relationships/slideLayout" Target="../slideLayouts/slideLayout45.xml"/><Relationship Id="rId5" Type="http://schemas.openxmlformats.org/officeDocument/2006/relationships/image" Target="../media/image518.png"/><Relationship Id="rId4" Type="http://schemas.openxmlformats.org/officeDocument/2006/relationships/image" Target="../media/image517.png"/></Relationships>
</file>

<file path=ppt/slides/_rels/slide423.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notesSlide" Target="../notesSlides/notesSlide358.xml"/><Relationship Id="rId1" Type="http://schemas.openxmlformats.org/officeDocument/2006/relationships/slideLayout" Target="../slideLayouts/slideLayout45.xml"/><Relationship Id="rId5" Type="http://schemas.openxmlformats.org/officeDocument/2006/relationships/image" Target="../media/image516.png"/><Relationship Id="rId4" Type="http://schemas.openxmlformats.org/officeDocument/2006/relationships/image" Target="../media/image520.png"/></Relationships>
</file>

<file path=ppt/slides/_rels/slide424.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slideLayout" Target="../slideLayouts/slideLayout45.xml"/><Relationship Id="rId1" Type="http://schemas.openxmlformats.org/officeDocument/2006/relationships/video" Target="https://www.youtube.com/embed/gxDVS-xBQz4?feature=oembed" TargetMode="Externa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7.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62.png"/><Relationship Id="rId1" Type="http://schemas.openxmlformats.org/officeDocument/2006/relationships/slideLayout" Target="../slideLayouts/slideLayout45.xml"/><Relationship Id="rId6" Type="http://schemas.openxmlformats.org/officeDocument/2006/relationships/image" Target="../media/image525.png"/><Relationship Id="rId5" Type="http://schemas.openxmlformats.org/officeDocument/2006/relationships/image" Target="../media/image524.png"/><Relationship Id="rId4" Type="http://schemas.openxmlformats.org/officeDocument/2006/relationships/image" Target="../media/image523.png"/></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9.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notesSlide" Target="../notesSlides/notesSlide359.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0.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notesSlide" Target="../notesSlides/notesSlide360.xml"/><Relationship Id="rId1" Type="http://schemas.openxmlformats.org/officeDocument/2006/relationships/slideLayout" Target="../slideLayouts/slideLayout45.xml"/><Relationship Id="rId4" Type="http://schemas.openxmlformats.org/officeDocument/2006/relationships/image" Target="../media/image528.png"/></Relationships>
</file>

<file path=ppt/slides/_rels/slide431.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notesSlide" Target="../notesSlides/notesSlide361.xml"/><Relationship Id="rId1" Type="http://schemas.openxmlformats.org/officeDocument/2006/relationships/slideLayout" Target="../slideLayouts/slideLayout45.xml"/><Relationship Id="rId4" Type="http://schemas.openxmlformats.org/officeDocument/2006/relationships/image" Target="../media/image530.png"/></Relationships>
</file>

<file path=ppt/slides/_rels/slide432.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362.xml"/><Relationship Id="rId1" Type="http://schemas.openxmlformats.org/officeDocument/2006/relationships/slideLayout" Target="../slideLayouts/slideLayout45.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45.xml"/></Relationships>
</file>

<file path=ppt/slides/_rels/slide434.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notesSlide" Target="../notesSlides/notesSlide364.xml"/><Relationship Id="rId1" Type="http://schemas.openxmlformats.org/officeDocument/2006/relationships/slideLayout" Target="../slideLayouts/slideLayout45.xml"/></Relationships>
</file>

<file path=ppt/slides/_rels/slide435.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notesSlide" Target="../notesSlides/notesSlide365.xml"/><Relationship Id="rId1" Type="http://schemas.openxmlformats.org/officeDocument/2006/relationships/slideLayout" Target="../slideLayouts/slideLayout45.xml"/></Relationships>
</file>

<file path=ppt/slides/_rels/slide436.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notesSlide" Target="../notesSlides/notesSlide366.xml"/><Relationship Id="rId1" Type="http://schemas.openxmlformats.org/officeDocument/2006/relationships/slideLayout" Target="../slideLayouts/slideLayout45.xml"/></Relationships>
</file>

<file path=ppt/slides/_rels/slide437.xml.rels><?xml version="1.0" encoding="UTF-8" standalone="yes"?>
<Relationships xmlns="http://schemas.openxmlformats.org/package/2006/relationships"><Relationship Id="rId3" Type="http://schemas.openxmlformats.org/officeDocument/2006/relationships/image" Target="../media/image535.jpeg"/><Relationship Id="rId2" Type="http://schemas.openxmlformats.org/officeDocument/2006/relationships/notesSlide" Target="../notesSlides/notesSlide367.xml"/><Relationship Id="rId1" Type="http://schemas.openxmlformats.org/officeDocument/2006/relationships/slideLayout" Target="../slideLayouts/slideLayout57.xml"/></Relationships>
</file>

<file path=ppt/slides/_rels/slide438.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368.xml"/><Relationship Id="rId1" Type="http://schemas.openxmlformats.org/officeDocument/2006/relationships/slideLayout" Target="../slideLayouts/slideLayout45.xml"/></Relationships>
</file>

<file path=ppt/slides/_rels/slide439.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notesSlide" Target="../notesSlides/notesSlide369.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40.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notesSlide" Target="../notesSlides/notesSlide370.xml"/><Relationship Id="rId1" Type="http://schemas.openxmlformats.org/officeDocument/2006/relationships/slideLayout" Target="../slideLayouts/slideLayout45.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45.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45.xml"/></Relationships>
</file>

<file path=ppt/slides/_rels/slide443.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notesSlide" Target="../notesSlides/notesSlide373.xml"/><Relationship Id="rId1" Type="http://schemas.openxmlformats.org/officeDocument/2006/relationships/slideLayout" Target="../slideLayouts/slideLayout45.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45.xml"/></Relationships>
</file>

<file path=ppt/slides/_rels/slide447.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375.xml"/><Relationship Id="rId1" Type="http://schemas.openxmlformats.org/officeDocument/2006/relationships/slideLayout" Target="../slideLayouts/slideLayout45.xml"/><Relationship Id="rId5" Type="http://schemas.openxmlformats.org/officeDocument/2006/relationships/image" Target="../media/image181.svg"/><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376.xml"/><Relationship Id="rId1" Type="http://schemas.openxmlformats.org/officeDocument/2006/relationships/slideLayout" Target="../slideLayouts/slideLayout45.xml"/></Relationships>
</file>

<file path=ppt/slides/_rels/slide449.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notesSlide" Target="../notesSlides/notesSlide377.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0.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notesSlide" Target="../notesSlides/notesSlide378.xml"/><Relationship Id="rId1" Type="http://schemas.openxmlformats.org/officeDocument/2006/relationships/slideLayout" Target="../slideLayouts/slideLayout45.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5.xml.rels><?xml version="1.0" encoding="UTF-8" standalone="yes"?>
<Relationships xmlns="http://schemas.openxmlformats.org/package/2006/relationships"><Relationship Id="rId3" Type="http://schemas.openxmlformats.org/officeDocument/2006/relationships/image" Target="../media/image544.webp"/><Relationship Id="rId2" Type="http://schemas.openxmlformats.org/officeDocument/2006/relationships/notesSlide" Target="../notesSlides/notesSlide379.xml"/><Relationship Id="rId1" Type="http://schemas.openxmlformats.org/officeDocument/2006/relationships/slideLayout" Target="../slideLayouts/slideLayout55.xml"/><Relationship Id="rId4" Type="http://schemas.openxmlformats.org/officeDocument/2006/relationships/image" Target="../media/image545.png"/></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55.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55.xml"/></Relationships>
</file>

<file path=ppt/slides/_rels/slide458.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notesSlide" Target="../notesSlides/notesSlide382.xml"/><Relationship Id="rId1" Type="http://schemas.openxmlformats.org/officeDocument/2006/relationships/slideLayout" Target="../slideLayouts/slideLayout55.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0.xml.rels><?xml version="1.0" encoding="UTF-8" standalone="yes"?>
<Relationships xmlns="http://schemas.openxmlformats.org/package/2006/relationships"><Relationship Id="rId3" Type="http://schemas.openxmlformats.org/officeDocument/2006/relationships/image" Target="../media/image547.jpeg"/><Relationship Id="rId2" Type="http://schemas.openxmlformats.org/officeDocument/2006/relationships/notesSlide" Target="../notesSlides/notesSlide384.xml"/><Relationship Id="rId1" Type="http://schemas.openxmlformats.org/officeDocument/2006/relationships/slideLayout" Target="../slideLayouts/slideLayout55.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55.xml"/></Relationships>
</file>

<file path=ppt/slides/_rels/slide46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63.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notesSlide" Target="../notesSlides/notesSlide386.xml"/><Relationship Id="rId1" Type="http://schemas.openxmlformats.org/officeDocument/2006/relationships/slideLayout" Target="../slideLayouts/slideLayout55.xml"/></Relationships>
</file>

<file path=ppt/slides/_rels/slide464.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notesSlide" Target="../notesSlides/notesSlide387.xml"/><Relationship Id="rId1" Type="http://schemas.openxmlformats.org/officeDocument/2006/relationships/slideLayout" Target="../slideLayouts/slideLayout55.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55.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55.xml"/></Relationships>
</file>

<file path=ppt/slides/_rels/slide46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90.xml"/><Relationship Id="rId1" Type="http://schemas.openxmlformats.org/officeDocument/2006/relationships/slideLayout" Target="../slideLayouts/slideLayout5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8.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391.xml"/><Relationship Id="rId1" Type="http://schemas.openxmlformats.org/officeDocument/2006/relationships/slideLayout" Target="../slideLayouts/slideLayout55.xml"/></Relationships>
</file>

<file path=ppt/slides/_rels/slide46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92.xml"/><Relationship Id="rId1" Type="http://schemas.openxmlformats.org/officeDocument/2006/relationships/slideLayout" Target="../slideLayouts/slideLayout5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55.xml"/></Relationships>
</file>

<file path=ppt/slides/_rels/slide471.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notesSlide" Target="../notesSlides/notesSlide394.xml"/><Relationship Id="rId1" Type="http://schemas.openxmlformats.org/officeDocument/2006/relationships/slideLayout" Target="../slideLayouts/slideLayout55.xml"/></Relationships>
</file>

<file path=ppt/slides/_rels/slide472.xml.rels><?xml version="1.0" encoding="UTF-8" standalone="yes"?>
<Relationships xmlns="http://schemas.openxmlformats.org/package/2006/relationships"><Relationship Id="rId3" Type="http://schemas.openxmlformats.org/officeDocument/2006/relationships/image" Target="../media/image552.jpeg"/><Relationship Id="rId2" Type="http://schemas.openxmlformats.org/officeDocument/2006/relationships/notesSlide" Target="../notesSlides/notesSlide395.xml"/><Relationship Id="rId1" Type="http://schemas.openxmlformats.org/officeDocument/2006/relationships/slideLayout" Target="../slideLayouts/slideLayout55.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5.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396.xml"/><Relationship Id="rId1" Type="http://schemas.openxmlformats.org/officeDocument/2006/relationships/slideLayout" Target="../slideLayouts/slideLayout55.xml"/></Relationships>
</file>

<file path=ppt/slides/_rels/slide476.xml.rels><?xml version="1.0" encoding="UTF-8" standalone="yes"?>
<Relationships xmlns="http://schemas.openxmlformats.org/package/2006/relationships"><Relationship Id="rId3" Type="http://schemas.openxmlformats.org/officeDocument/2006/relationships/image" Target="../media/image554.jpeg"/><Relationship Id="rId2" Type="http://schemas.openxmlformats.org/officeDocument/2006/relationships/notesSlide" Target="../notesSlides/notesSlide397.xml"/><Relationship Id="rId1" Type="http://schemas.openxmlformats.org/officeDocument/2006/relationships/slideLayout" Target="../slideLayouts/slideLayout55.xml"/></Relationships>
</file>

<file path=ppt/slides/_rels/slide477.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notesSlide" Target="../notesSlides/notesSlide398.xml"/><Relationship Id="rId1" Type="http://schemas.openxmlformats.org/officeDocument/2006/relationships/slideLayout" Target="../slideLayouts/slideLayout55.xml"/></Relationships>
</file>

<file path=ppt/slides/_rels/slide478.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notesSlide" Target="../notesSlides/notesSlide399.xml"/><Relationship Id="rId1" Type="http://schemas.openxmlformats.org/officeDocument/2006/relationships/slideLayout" Target="../slideLayouts/slideLayout55.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80.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notesSlide" Target="../notesSlides/notesSlide401.xml"/><Relationship Id="rId1" Type="http://schemas.openxmlformats.org/officeDocument/2006/relationships/slideLayout" Target="../slideLayouts/slideLayout55.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55.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55.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55.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9.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notesSlide" Target="../notesSlides/notesSlide405.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55.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3.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notesSlide" Target="../notesSlides/notesSlide407.xml"/><Relationship Id="rId1" Type="http://schemas.openxmlformats.org/officeDocument/2006/relationships/slideLayout" Target="../slideLayouts/slideLayout55.xml"/></Relationships>
</file>

<file path=ppt/slides/_rels/slide49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408.xml"/><Relationship Id="rId1" Type="http://schemas.openxmlformats.org/officeDocument/2006/relationships/slideLayout" Target="../slideLayouts/slideLayout55.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55.xml"/></Relationships>
</file>

<file path=ppt/slides/_rels/slide496.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notesSlide" Target="../notesSlides/notesSlide410.xml"/><Relationship Id="rId1" Type="http://schemas.openxmlformats.org/officeDocument/2006/relationships/slideLayout" Target="../slideLayouts/slideLayout55.xml"/></Relationships>
</file>

<file path=ppt/slides/_rels/slide497.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411.xml"/><Relationship Id="rId1" Type="http://schemas.openxmlformats.org/officeDocument/2006/relationships/slideLayout" Target="../slideLayouts/slideLayout55.xml"/><Relationship Id="rId4" Type="http://schemas.openxmlformats.org/officeDocument/2006/relationships/image" Target="../media/image563.png"/></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55.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55.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55.xml"/></Relationships>
</file>

<file path=ppt/slides/_rels/slide503.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notesSlide" Target="../notesSlides/notesSlide415.xml"/><Relationship Id="rId1" Type="http://schemas.openxmlformats.org/officeDocument/2006/relationships/slideLayout" Target="../slideLayouts/slideLayout55.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416.xml"/><Relationship Id="rId1" Type="http://schemas.openxmlformats.org/officeDocument/2006/relationships/slideLayout" Target="../slideLayouts/slideLayout55.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55.xml"/></Relationships>
</file>

<file path=ppt/slides/_rels/slide506.xml.rels><?xml version="1.0" encoding="UTF-8" standalone="yes"?>
<Relationships xmlns="http://schemas.openxmlformats.org/package/2006/relationships"><Relationship Id="rId3" Type="http://schemas.openxmlformats.org/officeDocument/2006/relationships/image" Target="../media/image565.png"/><Relationship Id="rId2" Type="http://schemas.openxmlformats.org/officeDocument/2006/relationships/notesSlide" Target="../notesSlides/notesSlide418.xml"/><Relationship Id="rId1" Type="http://schemas.openxmlformats.org/officeDocument/2006/relationships/slideLayout" Target="../slideLayouts/slideLayout55.xml"/></Relationships>
</file>

<file path=ppt/slides/_rels/slide507.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notesSlide" Target="../notesSlides/notesSlide419.xml"/><Relationship Id="rId1" Type="http://schemas.openxmlformats.org/officeDocument/2006/relationships/slideLayout" Target="../slideLayouts/slideLayout55.xml"/><Relationship Id="rId5" Type="http://schemas.openxmlformats.org/officeDocument/2006/relationships/image" Target="../media/image181.svg"/><Relationship Id="rId4" Type="http://schemas.openxmlformats.org/officeDocument/2006/relationships/image" Target="../media/image180.png"/></Relationships>
</file>

<file path=ppt/slides/_rels/slide508.xml.rels><?xml version="1.0" encoding="UTF-8" standalone="yes"?>
<Relationships xmlns="http://schemas.openxmlformats.org/package/2006/relationships"><Relationship Id="rId3" Type="http://schemas.openxmlformats.org/officeDocument/2006/relationships/image" Target="../media/image567.png"/><Relationship Id="rId2" Type="http://schemas.openxmlformats.org/officeDocument/2006/relationships/notesSlide" Target="../notesSlides/notesSlide420.xml"/><Relationship Id="rId1" Type="http://schemas.openxmlformats.org/officeDocument/2006/relationships/slideLayout" Target="../slideLayouts/slideLayout55.xml"/><Relationship Id="rId5" Type="http://schemas.openxmlformats.org/officeDocument/2006/relationships/image" Target="../media/image181.svg"/><Relationship Id="rId4" Type="http://schemas.openxmlformats.org/officeDocument/2006/relationships/image" Target="../media/image180.png"/></Relationships>
</file>

<file path=ppt/slides/_rels/slide509.xml.rels><?xml version="1.0" encoding="UTF-8" standalone="yes"?>
<Relationships xmlns="http://schemas.openxmlformats.org/package/2006/relationships"><Relationship Id="rId3" Type="http://schemas.openxmlformats.org/officeDocument/2006/relationships/image" Target="../media/image568.gif"/><Relationship Id="rId2" Type="http://schemas.openxmlformats.org/officeDocument/2006/relationships/notesSlide" Target="../notesSlides/notesSlide421.xml"/><Relationship Id="rId1" Type="http://schemas.openxmlformats.org/officeDocument/2006/relationships/slideLayout" Target="../slideLayouts/slideLayout55.xml"/><Relationship Id="rId5" Type="http://schemas.openxmlformats.org/officeDocument/2006/relationships/image" Target="../media/image181.svg"/><Relationship Id="rId4" Type="http://schemas.openxmlformats.org/officeDocument/2006/relationships/image" Target="../media/image180.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0.xml.rels><?xml version="1.0" encoding="UTF-8" standalone="yes"?>
<Relationships xmlns="http://schemas.openxmlformats.org/package/2006/relationships"><Relationship Id="rId3" Type="http://schemas.openxmlformats.org/officeDocument/2006/relationships/image" Target="../media/image569.jpeg"/><Relationship Id="rId2" Type="http://schemas.openxmlformats.org/officeDocument/2006/relationships/notesSlide" Target="../notesSlides/notesSlide422.xml"/><Relationship Id="rId1" Type="http://schemas.openxmlformats.org/officeDocument/2006/relationships/slideLayout" Target="../slideLayouts/slideLayout55.xml"/><Relationship Id="rId5" Type="http://schemas.openxmlformats.org/officeDocument/2006/relationships/image" Target="../media/image181.svg"/><Relationship Id="rId4" Type="http://schemas.openxmlformats.org/officeDocument/2006/relationships/image" Target="../media/image180.png"/></Relationships>
</file>

<file path=ppt/slides/_rels/slide5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23.xml"/><Relationship Id="rId1" Type="http://schemas.openxmlformats.org/officeDocument/2006/relationships/slideLayout" Target="../slideLayouts/slideLayout55.xml"/><Relationship Id="rId4" Type="http://schemas.openxmlformats.org/officeDocument/2006/relationships/image" Target="../media/image181.svg"/></Relationships>
</file>

<file path=ppt/slides/_rels/slide5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24.xml"/><Relationship Id="rId1" Type="http://schemas.openxmlformats.org/officeDocument/2006/relationships/slideLayout" Target="../slideLayouts/slideLayout55.xml"/><Relationship Id="rId4" Type="http://schemas.openxmlformats.org/officeDocument/2006/relationships/image" Target="../media/image181.svg"/></Relationships>
</file>

<file path=ppt/slides/_rels/slide513.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425.xml"/><Relationship Id="rId1" Type="http://schemas.openxmlformats.org/officeDocument/2006/relationships/slideLayout" Target="../slideLayouts/slideLayout55.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55.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55.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55.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55.xml"/></Relationships>
</file>

<file path=ppt/slides/_rels/slide5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0.xml"/><Relationship Id="rId1" Type="http://schemas.openxmlformats.org/officeDocument/2006/relationships/slideLayout" Target="../slideLayouts/slideLayout55.xml"/><Relationship Id="rId4" Type="http://schemas.openxmlformats.org/officeDocument/2006/relationships/image" Target="../media/image181.svg"/></Relationships>
</file>

<file path=ppt/slides/_rels/slide5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1.xml"/><Relationship Id="rId1" Type="http://schemas.openxmlformats.org/officeDocument/2006/relationships/slideLayout" Target="../slideLayouts/slideLayout55.xml"/><Relationship Id="rId4" Type="http://schemas.openxmlformats.org/officeDocument/2006/relationships/image" Target="../media/image181.sv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2.xml"/><Relationship Id="rId1" Type="http://schemas.openxmlformats.org/officeDocument/2006/relationships/slideLayout" Target="../slideLayouts/slideLayout55.xml"/><Relationship Id="rId4" Type="http://schemas.openxmlformats.org/officeDocument/2006/relationships/image" Target="../media/image181.svg"/></Relationships>
</file>

<file path=ppt/slides/_rels/slide521.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notesSlide" Target="../notesSlides/notesSlide433.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17.xml"/><Relationship Id="rId5" Type="http://schemas.openxmlformats.org/officeDocument/2006/relationships/image" Target="../media/image126.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578275" y="278717"/>
            <a:ext cx="11360700" cy="810300"/>
          </a:xfrm>
          <a:prstGeom prst="rect">
            <a:avLst/>
          </a:prstGeom>
          <a:noFill/>
          <a:ln>
            <a:noFill/>
          </a:ln>
        </p:spPr>
        <p:txBody>
          <a:bodyPr spcFirstLastPara="1" wrap="square" lIns="121900" tIns="121900" rIns="121900" bIns="121900" anchor="t" anchorCtr="0">
            <a:noAutofit/>
          </a:bodyPr>
          <a:lstStyle/>
          <a:p>
            <a:r>
              <a:rPr lang="pt-BR" dirty="0"/>
              <a:t>Queda do VE</a:t>
            </a:r>
            <a:endParaRPr dirty="0"/>
          </a:p>
        </p:txBody>
      </p:sp>
      <p:sp>
        <p:nvSpPr>
          <p:cNvPr id="137" name="Google Shape;137;p10"/>
          <p:cNvSpPr txBox="1">
            <a:spLocks noGrp="1"/>
          </p:cNvSpPr>
          <p:nvPr>
            <p:ph type="body" idx="13"/>
          </p:nvPr>
        </p:nvSpPr>
        <p:spPr>
          <a:xfrm>
            <a:off x="415599" y="1639967"/>
            <a:ext cx="6213801" cy="445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pt-BR" sz="2000" dirty="0"/>
              <a:t>A invenção da </a:t>
            </a:r>
            <a:r>
              <a:rPr lang="pt-BR" sz="2000" dirty="0">
                <a:solidFill>
                  <a:srgbClr val="FFFFFF"/>
                </a:solidFill>
                <a:highlight>
                  <a:srgbClr val="4EBABB"/>
                </a:highlight>
              </a:rPr>
              <a:t>partida elétrica</a:t>
            </a:r>
            <a:r>
              <a:rPr lang="pt-BR" sz="2000" dirty="0">
                <a:highlight>
                  <a:srgbClr val="4EBABB"/>
                </a:highlight>
              </a:rPr>
              <a:t> </a:t>
            </a:r>
            <a:r>
              <a:rPr lang="pt-BR" sz="2000" dirty="0"/>
              <a:t>e a melhoria das estradas, o que </a:t>
            </a:r>
            <a:r>
              <a:rPr lang="pt-BR" sz="2000" dirty="0">
                <a:solidFill>
                  <a:srgbClr val="FFFFFF"/>
                </a:solidFill>
                <a:highlight>
                  <a:srgbClr val="4EBABB"/>
                </a:highlight>
              </a:rPr>
              <a:t>facilitou viagens entre cidades</a:t>
            </a:r>
            <a:r>
              <a:rPr lang="pt-BR" sz="2000" dirty="0">
                <a:highlight>
                  <a:srgbClr val="4EBABB"/>
                </a:highlight>
              </a:rPr>
              <a:t> </a:t>
            </a:r>
            <a:r>
              <a:rPr lang="pt-BR" sz="2000" dirty="0"/>
              <a:t>fez com que os veículos a combustão interna ganhassem popularidade, e fazendo com que o veículo elétrico caísse em desuso na década de 1920.</a:t>
            </a:r>
          </a:p>
          <a:p>
            <a:pPr marL="0" lvl="0" indent="0" algn="l" rtl="0">
              <a:lnSpc>
                <a:spcPct val="115000"/>
              </a:lnSpc>
              <a:spcBef>
                <a:spcPts val="2100"/>
              </a:spcBef>
              <a:spcAft>
                <a:spcPts val="0"/>
              </a:spcAft>
              <a:buNone/>
            </a:pPr>
            <a:r>
              <a:rPr lang="pt-BR" sz="2000" dirty="0"/>
              <a:t>Outro fator que contribuiu foi a </a:t>
            </a:r>
            <a:r>
              <a:rPr lang="pt-BR" sz="2000" dirty="0">
                <a:solidFill>
                  <a:srgbClr val="FFFFFF"/>
                </a:solidFill>
                <a:highlight>
                  <a:srgbClr val="4EBABB"/>
                </a:highlight>
              </a:rPr>
              <a:t>produção em série do modelo Ford T</a:t>
            </a:r>
            <a:r>
              <a:rPr lang="pt-BR" sz="2000" dirty="0"/>
              <a:t>, uma revolução na produtividade industrial que trouxe uma forte queda nos preços dos veículos à combustão</a:t>
            </a:r>
            <a:r>
              <a:rPr lang="pt-BR" sz="2000" dirty="0">
                <a:solidFill>
                  <a:schemeClr val="dk1"/>
                </a:solidFill>
              </a:rPr>
              <a:t>.</a:t>
            </a:r>
            <a:endParaRPr lang="pt-BR" sz="2000" dirty="0"/>
          </a:p>
        </p:txBody>
      </p:sp>
      <p:pic>
        <p:nvPicPr>
          <p:cNvPr id="138" name="Google Shape;138;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93821" y="1520786"/>
            <a:ext cx="4856892" cy="381642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53b8f2285d_0_23"/>
          <p:cNvPicPr preferRelativeResize="0"/>
          <p:nvPr/>
        </p:nvPicPr>
        <p:blipFill rotWithShape="1">
          <a:blip r:embed="rId3" cstate="screen">
            <a:alphaModFix/>
            <a:extLst>
              <a:ext uri="{28A0092B-C50C-407E-A947-70E740481C1C}">
                <a14:useLocalDpi xmlns:a14="http://schemas.microsoft.com/office/drawing/2010/main"/>
              </a:ext>
            </a:extLst>
          </a:blip>
          <a:srcRect t="4041" b="21325"/>
          <a:stretch/>
        </p:blipFill>
        <p:spPr>
          <a:xfrm>
            <a:off x="0" y="1376501"/>
            <a:ext cx="10902461" cy="4496760"/>
          </a:xfrm>
          <a:prstGeom prst="rect">
            <a:avLst/>
          </a:prstGeom>
          <a:noFill/>
          <a:ln>
            <a:noFill/>
          </a:ln>
        </p:spPr>
      </p:pic>
      <p:sp>
        <p:nvSpPr>
          <p:cNvPr id="470" name="Google Shape;470;g53b8f2285d_0_23"/>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Capacidade Instalada em 2019 e 2029</a:t>
            </a:r>
            <a:endParaRPr dirty="0"/>
          </a:p>
        </p:txBody>
      </p:sp>
    </p:spTree>
    <p:extLst>
      <p:ext uri="{BB962C8B-B14F-4D97-AF65-F5344CB8AC3E}">
        <p14:creationId xmlns:p14="http://schemas.microsoft.com/office/powerpoint/2010/main" val="1741220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9e656ae37b_0_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3368" y="1314549"/>
            <a:ext cx="10585263" cy="4373926"/>
          </a:xfrm>
          <a:prstGeom prst="rect">
            <a:avLst/>
          </a:prstGeom>
          <a:noFill/>
          <a:ln>
            <a:noFill/>
          </a:ln>
        </p:spPr>
      </p:pic>
      <p:sp>
        <p:nvSpPr>
          <p:cNvPr id="500" name="Google Shape;500;g9e656ae37b_0_85"/>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Modernização da Regulação do Setor Elétrico</a:t>
            </a:r>
            <a:endParaRPr dirty="0"/>
          </a:p>
        </p:txBody>
      </p:sp>
    </p:spTree>
    <p:extLst>
      <p:ext uri="{BB962C8B-B14F-4D97-AF65-F5344CB8AC3E}">
        <p14:creationId xmlns:p14="http://schemas.microsoft.com/office/powerpoint/2010/main" val="941119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F07503-8FF8-4848-B753-FCD6246DAEC1}"/>
              </a:ext>
            </a:extLst>
          </p:cNvPr>
          <p:cNvSpPr>
            <a:spLocks noGrp="1"/>
          </p:cNvSpPr>
          <p:nvPr>
            <p:ph type="title"/>
          </p:nvPr>
        </p:nvSpPr>
        <p:spPr/>
        <p:txBody>
          <a:bodyPr/>
          <a:lstStyle/>
          <a:p>
            <a:r>
              <a:rPr lang="pt-BR" dirty="0"/>
              <a:t>Ementa</a:t>
            </a:r>
          </a:p>
        </p:txBody>
      </p:sp>
    </p:spTree>
    <p:extLst>
      <p:ext uri="{BB962C8B-B14F-4D97-AF65-F5344CB8AC3E}">
        <p14:creationId xmlns:p14="http://schemas.microsoft.com/office/powerpoint/2010/main" val="3576296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068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6919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4ED3E96-32B4-4D1D-A18C-CD2346034FEC}"/>
              </a:ext>
            </a:extLst>
          </p:cNvPr>
          <p:cNvSpPr>
            <a:spLocks noGrp="1"/>
          </p:cNvSpPr>
          <p:nvPr>
            <p:ph type="title"/>
          </p:nvPr>
        </p:nvSpPr>
        <p:spPr/>
        <p:txBody>
          <a:bodyPr/>
          <a:lstStyle/>
          <a:p>
            <a:r>
              <a:rPr lang="pt-BR" dirty="0"/>
              <a:t>2.1 Histórico</a:t>
            </a:r>
          </a:p>
        </p:txBody>
      </p:sp>
    </p:spTree>
    <p:extLst>
      <p:ext uri="{BB962C8B-B14F-4D97-AF65-F5344CB8AC3E}">
        <p14:creationId xmlns:p14="http://schemas.microsoft.com/office/powerpoint/2010/main" val="25037213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02303" y="1226649"/>
            <a:ext cx="4887010" cy="1008609"/>
          </a:xfrm>
          <a:prstGeom prst="rect">
            <a:avLst/>
          </a:prstGeom>
        </p:spPr>
        <p:txBody>
          <a:bodyPr wrap="square">
            <a:spAutoFit/>
          </a:bodyPr>
          <a:lstStyle/>
          <a:p>
            <a:pPr lvl="1" algn="ctr"/>
            <a:r>
              <a:rPr lang="pt-BR" dirty="0">
                <a:latin typeface="Abadi" panose="020B0604020104020204" pitchFamily="34" charset="0"/>
                <a:ea typeface="Times New Roman" panose="02020603050405020304" pitchFamily="18" charset="0"/>
              </a:rPr>
              <a:t>Os anos de formação da indústria automobilística global</a:t>
            </a:r>
            <a:br>
              <a:rPr lang="pt-BR" dirty="0">
                <a:latin typeface="Abadi" panose="020B0604020104020204" pitchFamily="34" charset="0"/>
                <a:ea typeface="Times New Roman" panose="02020603050405020304" pitchFamily="18" charset="0"/>
              </a:rPr>
            </a:br>
            <a:r>
              <a:rPr lang="pt-BR" dirty="0">
                <a:latin typeface="Abadi" panose="020B0604020104020204" pitchFamily="34" charset="0"/>
                <a:ea typeface="Times New Roman" panose="02020603050405020304" pitchFamily="18" charset="0"/>
              </a:rPr>
              <a:t>(1885-1905)</a:t>
            </a:r>
          </a:p>
          <a:p>
            <a:pPr lvl="1" algn="ctr">
              <a:lnSpc>
                <a:spcPct val="150000"/>
              </a:lnSpc>
            </a:pPr>
            <a:endParaRPr lang="pt-BR" sz="2399" b="1" dirty="0">
              <a:latin typeface="+mj-lt"/>
              <a:ea typeface="Times New Roman" panose="02020603050405020304" pitchFamily="18" charset="0"/>
            </a:endParaRPr>
          </a:p>
        </p:txBody>
      </p:sp>
      <p:pic>
        <p:nvPicPr>
          <p:cNvPr id="10" name="Picture 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283" y="1911449"/>
            <a:ext cx="1415532" cy="1748630"/>
          </a:xfrm>
          <a:prstGeom prst="rect">
            <a:avLst/>
          </a:prstGeom>
          <a:noFill/>
          <a:ln>
            <a:noFill/>
          </a:ln>
        </p:spPr>
      </p:pic>
      <p:pic>
        <p:nvPicPr>
          <p:cNvPr id="11" name="Picture 2" descr="http://premium.klickeducacao.com.br/Klick_Portal/Enciclopedia/images/Re/415/284.jpg"/>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243685" y="3770405"/>
            <a:ext cx="2402123" cy="1264545"/>
          </a:xfrm>
          <a:prstGeom prst="rect">
            <a:avLst/>
          </a:prstGeom>
          <a:noFill/>
          <a:ln>
            <a:noFill/>
          </a:ln>
        </p:spPr>
      </p:pic>
      <p:pic>
        <p:nvPicPr>
          <p:cNvPr id="12" name="Picture 3" descr="http://www.legendsonwheels.com/legends/271.jpg"/>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374897" y="5145275"/>
            <a:ext cx="2062306" cy="1456990"/>
          </a:xfrm>
          <a:prstGeom prst="rect">
            <a:avLst/>
          </a:prstGeom>
          <a:noFill/>
          <a:ln>
            <a:noFill/>
          </a:ln>
        </p:spPr>
      </p:pic>
      <p:sp>
        <p:nvSpPr>
          <p:cNvPr id="13" name="Retângulo 12"/>
          <p:cNvSpPr/>
          <p:nvPr/>
        </p:nvSpPr>
        <p:spPr>
          <a:xfrm>
            <a:off x="2463112" y="5689154"/>
            <a:ext cx="2517036" cy="369332"/>
          </a:xfrm>
          <a:prstGeom prst="rect">
            <a:avLst/>
          </a:prstGeom>
        </p:spPr>
        <p:txBody>
          <a:bodyPr wrap="none">
            <a:spAutoFit/>
          </a:bodyPr>
          <a:lstStyle/>
          <a:p>
            <a:r>
              <a:rPr lang="pt-BR" sz="1800" dirty="0">
                <a:latin typeface="Abadi Extra Light" panose="020B0204020104020204" pitchFamily="34" charset="0"/>
                <a:ea typeface="Calibri" panose="020F0502020204030204" pitchFamily="34" charset="0"/>
              </a:rPr>
              <a:t>Automóvel elétrico híbrido</a:t>
            </a:r>
            <a:endParaRPr lang="pt-BR" sz="1800" dirty="0">
              <a:latin typeface="Abadi Extra Light" panose="020B0204020104020204" pitchFamily="34" charset="0"/>
            </a:endParaRPr>
          </a:p>
        </p:txBody>
      </p:sp>
      <p:sp>
        <p:nvSpPr>
          <p:cNvPr id="14" name="Retângulo 13"/>
          <p:cNvSpPr/>
          <p:nvPr/>
        </p:nvSpPr>
        <p:spPr>
          <a:xfrm>
            <a:off x="1987093" y="2003354"/>
            <a:ext cx="2842082" cy="877291"/>
          </a:xfrm>
          <a:prstGeom prst="rect">
            <a:avLst/>
          </a:prstGeom>
        </p:spPr>
        <p:txBody>
          <a:bodyPr wrap="square">
            <a:spAutoFit/>
          </a:bodyPr>
          <a:lstStyle/>
          <a:p>
            <a:pPr algn="ctr">
              <a:lnSpc>
                <a:spcPct val="150000"/>
              </a:lnSpc>
            </a:pPr>
            <a:r>
              <a:rPr lang="pt-BR" sz="1800" dirty="0">
                <a:latin typeface="Abadi Extra Light" panose="020B0204020104020204" pitchFamily="34" charset="0"/>
                <a:ea typeface="Calibri" panose="020F0502020204030204" pitchFamily="34" charset="0"/>
              </a:rPr>
              <a:t>MCI: patente concedida a Karl Friedrich Michael Benz</a:t>
            </a:r>
          </a:p>
        </p:txBody>
      </p:sp>
      <p:sp>
        <p:nvSpPr>
          <p:cNvPr id="15" name="Retângulo 14"/>
          <p:cNvSpPr/>
          <p:nvPr/>
        </p:nvSpPr>
        <p:spPr>
          <a:xfrm>
            <a:off x="2645808" y="4218060"/>
            <a:ext cx="2228495" cy="369332"/>
          </a:xfrm>
          <a:prstGeom prst="rect">
            <a:avLst/>
          </a:prstGeom>
        </p:spPr>
        <p:txBody>
          <a:bodyPr wrap="none">
            <a:spAutoFit/>
          </a:bodyPr>
          <a:lstStyle/>
          <a:p>
            <a:r>
              <a:rPr lang="pt-BR" sz="1800" dirty="0">
                <a:latin typeface="Abadi Extra Light" panose="020B0204020104020204" pitchFamily="34" charset="0"/>
                <a:ea typeface="Calibri" panose="020F0502020204030204" pitchFamily="34" charset="0"/>
              </a:rPr>
              <a:t>1º Locomotiva a vapor</a:t>
            </a:r>
            <a:endParaRPr lang="pt-BR" sz="1800" dirty="0">
              <a:latin typeface="Abadi Extra Light" panose="020B0204020104020204" pitchFamily="34" charset="0"/>
            </a:endParaRPr>
          </a:p>
        </p:txBody>
      </p:sp>
      <p:sp>
        <p:nvSpPr>
          <p:cNvPr id="16" name="Retângulo 15"/>
          <p:cNvSpPr/>
          <p:nvPr/>
        </p:nvSpPr>
        <p:spPr>
          <a:xfrm>
            <a:off x="5478028" y="1225882"/>
            <a:ext cx="6359316" cy="523220"/>
          </a:xfrm>
          <a:prstGeom prst="rect">
            <a:avLst/>
          </a:prstGeom>
        </p:spPr>
        <p:txBody>
          <a:bodyPr wrap="square">
            <a:spAutoFit/>
          </a:bodyPr>
          <a:lstStyle/>
          <a:p>
            <a:pPr lvl="1" algn="ctr"/>
            <a:r>
              <a:rPr lang="pt-BR" dirty="0">
                <a:latin typeface="Abadi" panose="020B0604020104020204" pitchFamily="34" charset="0"/>
                <a:ea typeface="Times New Roman" panose="02020603050405020304" pitchFamily="18" charset="0"/>
              </a:rPr>
              <a:t> Competição entre os motores a vapor, elétrico e a combustão interna EUA</a:t>
            </a:r>
          </a:p>
          <a:p>
            <a:pPr lvl="1" algn="ctr"/>
            <a:r>
              <a:rPr lang="pt-BR" dirty="0">
                <a:latin typeface="Abadi" panose="020B0604020104020204" pitchFamily="34" charset="0"/>
                <a:ea typeface="Times New Roman" panose="02020603050405020304" pitchFamily="18" charset="0"/>
              </a:rPr>
              <a:t> (1905-1920)</a:t>
            </a:r>
          </a:p>
        </p:txBody>
      </p:sp>
      <p:sp>
        <p:nvSpPr>
          <p:cNvPr id="17" name="Retângulo 16"/>
          <p:cNvSpPr/>
          <p:nvPr/>
        </p:nvSpPr>
        <p:spPr>
          <a:xfrm>
            <a:off x="5945347" y="2022813"/>
            <a:ext cx="6094413" cy="1477328"/>
          </a:xfrm>
          <a:prstGeom prst="rect">
            <a:avLst/>
          </a:prstGeom>
        </p:spPr>
        <p:txBody>
          <a:bodyPr>
            <a:spAutoFit/>
          </a:bodyPr>
          <a:lstStyle/>
          <a:p>
            <a:r>
              <a:rPr lang="pt-BR" sz="1800" dirty="0">
                <a:latin typeface="Abadi" panose="020B0604020104020204" pitchFamily="34" charset="0"/>
                <a:ea typeface="Calibri" panose="020F0502020204030204" pitchFamily="34" charset="0"/>
              </a:rPr>
              <a:t>1900: </a:t>
            </a:r>
          </a:p>
          <a:p>
            <a:r>
              <a:rPr lang="pt-BR" sz="1800" dirty="0">
                <a:latin typeface="Abadi Extra Light" panose="020B0204020104020204" pitchFamily="34" charset="0"/>
                <a:ea typeface="Calibri" panose="020F0502020204030204" pitchFamily="34" charset="0"/>
              </a:rPr>
              <a:t>1.575 veículos elétricos, </a:t>
            </a:r>
          </a:p>
          <a:p>
            <a:r>
              <a:rPr lang="pt-BR" sz="1800" dirty="0">
                <a:latin typeface="Abadi Extra Light" panose="020B0204020104020204" pitchFamily="34" charset="0"/>
                <a:ea typeface="Calibri" panose="020F0502020204030204" pitchFamily="34" charset="0"/>
              </a:rPr>
              <a:t>1.681 veículos movidos a motores a vapor e </a:t>
            </a:r>
          </a:p>
          <a:p>
            <a:r>
              <a:rPr lang="pt-BR" sz="1800" dirty="0">
                <a:latin typeface="Abadi Extra Light" panose="020B0204020104020204" pitchFamily="34" charset="0"/>
                <a:ea typeface="Calibri" panose="020F0502020204030204" pitchFamily="34" charset="0"/>
              </a:rPr>
              <a:t>936 veículos movidos ao motor a combustão interna nos Estados Unidos </a:t>
            </a:r>
          </a:p>
        </p:txBody>
      </p:sp>
      <p:sp>
        <p:nvSpPr>
          <p:cNvPr id="18" name="Retângulo 17"/>
          <p:cNvSpPr/>
          <p:nvPr/>
        </p:nvSpPr>
        <p:spPr>
          <a:xfrm>
            <a:off x="5742931" y="4370759"/>
            <a:ext cx="6094413" cy="646331"/>
          </a:xfrm>
          <a:prstGeom prst="rect">
            <a:avLst/>
          </a:prstGeom>
        </p:spPr>
        <p:txBody>
          <a:bodyPr>
            <a:spAutoFit/>
          </a:bodyPr>
          <a:lstStyle/>
          <a:p>
            <a:pPr algn="ctr"/>
            <a:r>
              <a:rPr lang="pt-BR" sz="1800" dirty="0">
                <a:latin typeface="Abadi Extra Light" panose="020B0204020104020204" pitchFamily="34" charset="0"/>
                <a:ea typeface="Calibri" panose="020F0502020204030204" pitchFamily="34" charset="0"/>
              </a:rPr>
              <a:t>Entre 1900 e 1909, as vendas de veículos movidos ao MCI aumentaram mais que 120 vezes!</a:t>
            </a:r>
            <a:endParaRPr lang="pt-BR" sz="1800" dirty="0">
              <a:latin typeface="Abadi Extra Light" panose="020B0204020104020204" pitchFamily="34" charset="0"/>
            </a:endParaRPr>
          </a:p>
        </p:txBody>
      </p:sp>
      <p:sp>
        <p:nvSpPr>
          <p:cNvPr id="19" name="Seta para baixo 18"/>
          <p:cNvSpPr/>
          <p:nvPr/>
        </p:nvSpPr>
        <p:spPr>
          <a:xfrm>
            <a:off x="8206090" y="3660079"/>
            <a:ext cx="1168094" cy="550741"/>
          </a:xfrm>
          <a:prstGeom prst="downArrow">
            <a:avLst>
              <a:gd name="adj1" fmla="val 50000"/>
              <a:gd name="adj2" fmla="val 52913"/>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defTabSz="914126" hangingPunct="0"/>
            <a:endParaRPr lang="pt-BR" sz="1799" dirty="0">
              <a:latin typeface="+mj-lt"/>
              <a:ea typeface="+mj-ea"/>
              <a:cs typeface="+mj-cs"/>
              <a:sym typeface="Calibri"/>
            </a:endParaRPr>
          </a:p>
        </p:txBody>
      </p:sp>
      <p:sp>
        <p:nvSpPr>
          <p:cNvPr id="21" name="Retângulo 20"/>
          <p:cNvSpPr/>
          <p:nvPr/>
        </p:nvSpPr>
        <p:spPr>
          <a:xfrm>
            <a:off x="5173391" y="5493618"/>
            <a:ext cx="6968590" cy="276999"/>
          </a:xfrm>
          <a:prstGeom prst="rect">
            <a:avLst/>
          </a:prstGeom>
        </p:spPr>
        <p:txBody>
          <a:bodyPr wrap="square">
            <a:spAutoFit/>
          </a:bodyPr>
          <a:lstStyle/>
          <a:p>
            <a:pPr algn="ctr"/>
            <a:r>
              <a:rPr lang="pt-BR" sz="1200" dirty="0">
                <a:latin typeface="Abadi Extra Light" panose="020B0204020104020204" pitchFamily="34" charset="0"/>
                <a:ea typeface="Calibri" panose="020F0502020204030204" pitchFamily="34" charset="0"/>
              </a:rPr>
              <a:t>Fonte: (BARASSA, 2015; COWAN &amp; HÚLTEN,1996; MOWERY &amp; ROSENBERG, 2005; CHAN, 2007).</a:t>
            </a:r>
            <a:endParaRPr lang="pt-BR" sz="1200" dirty="0">
              <a:latin typeface="Abadi Extra Light" panose="020B0204020104020204" pitchFamily="34" charset="0"/>
            </a:endParaRPr>
          </a:p>
        </p:txBody>
      </p:sp>
      <p:cxnSp>
        <p:nvCxnSpPr>
          <p:cNvPr id="23" name="Conector de seta reta 22"/>
          <p:cNvCxnSpPr/>
          <p:nvPr/>
        </p:nvCxnSpPr>
        <p:spPr>
          <a:xfrm>
            <a:off x="953592" y="1821672"/>
            <a:ext cx="10152000" cy="0"/>
          </a:xfrm>
          <a:prstGeom prst="straightConnector1">
            <a:avLst/>
          </a:prstGeom>
          <a:ln w="9525">
            <a:prstDash val="sysDash"/>
            <a:tailEnd type="triangle"/>
          </a:ln>
        </p:spPr>
        <p:style>
          <a:lnRef idx="3">
            <a:schemeClr val="accent1"/>
          </a:lnRef>
          <a:fillRef idx="0">
            <a:schemeClr val="accent1"/>
          </a:fillRef>
          <a:effectRef idx="2">
            <a:schemeClr val="accent1"/>
          </a:effectRef>
          <a:fontRef idx="minor">
            <a:schemeClr val="tx1"/>
          </a:fontRef>
        </p:style>
      </p:cxnSp>
      <p:sp>
        <p:nvSpPr>
          <p:cNvPr id="4" name="Título 3">
            <a:extLst>
              <a:ext uri="{FF2B5EF4-FFF2-40B4-BE49-F238E27FC236}">
                <a16:creationId xmlns:a16="http://schemas.microsoft.com/office/drawing/2014/main" id="{E67C9387-1F5A-4ABA-9DE6-1A4A47687B47}"/>
              </a:ext>
            </a:extLst>
          </p:cNvPr>
          <p:cNvSpPr>
            <a:spLocks noGrp="1"/>
          </p:cNvSpPr>
          <p:nvPr>
            <p:ph type="title"/>
          </p:nvPr>
        </p:nvSpPr>
        <p:spPr>
          <a:xfrm>
            <a:off x="692337" y="258101"/>
            <a:ext cx="11687623" cy="1118400"/>
          </a:xfrm>
        </p:spPr>
        <p:txBody>
          <a:bodyPr/>
          <a:lstStyle/>
          <a:p>
            <a:r>
              <a:rPr lang="pt-BR" sz="3600" dirty="0"/>
              <a:t>Linha do Tempo: Gênese da indústria automotiva </a:t>
            </a:r>
          </a:p>
        </p:txBody>
      </p:sp>
    </p:spTree>
    <p:extLst>
      <p:ext uri="{BB962C8B-B14F-4D97-AF65-F5344CB8AC3E}">
        <p14:creationId xmlns:p14="http://schemas.microsoft.com/office/powerpoint/2010/main" val="38330043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90973" y="1258426"/>
            <a:ext cx="4887010" cy="830997"/>
          </a:xfrm>
          <a:prstGeom prst="rect">
            <a:avLst/>
          </a:prstGeom>
        </p:spPr>
        <p:txBody>
          <a:bodyPr wrap="square">
            <a:spAutoFit/>
          </a:bodyPr>
          <a:lstStyle/>
          <a:p>
            <a:pPr lvl="1" algn="ctr"/>
            <a:r>
              <a:rPr lang="pt-BR" dirty="0">
                <a:latin typeface="Abadi" panose="020B0604020104020204" pitchFamily="34" charset="0"/>
                <a:ea typeface="Times New Roman" panose="02020603050405020304" pitchFamily="18" charset="0"/>
              </a:rPr>
              <a:t>Afirmação do MCI</a:t>
            </a:r>
            <a:br>
              <a:rPr lang="pt-BR" dirty="0">
                <a:latin typeface="Abadi" panose="020B0604020104020204" pitchFamily="34" charset="0"/>
                <a:ea typeface="Times New Roman" panose="02020603050405020304" pitchFamily="18" charset="0"/>
              </a:rPr>
            </a:br>
            <a:r>
              <a:rPr lang="pt-BR" dirty="0">
                <a:latin typeface="Abadi" panose="020B0604020104020204" pitchFamily="34" charset="0"/>
                <a:ea typeface="Times New Roman" panose="02020603050405020304" pitchFamily="18" charset="0"/>
              </a:rPr>
              <a:t>(1900s- 1920)</a:t>
            </a:r>
          </a:p>
          <a:p>
            <a:pPr lvl="1" algn="ctr"/>
            <a:endParaRPr lang="pt-BR" sz="2000" b="1" dirty="0">
              <a:latin typeface="+mj-lt"/>
              <a:ea typeface="Times New Roman" panose="02020603050405020304" pitchFamily="18" charset="0"/>
            </a:endParaRPr>
          </a:p>
        </p:txBody>
      </p:sp>
      <p:sp>
        <p:nvSpPr>
          <p:cNvPr id="2" name="Retângulo 1"/>
          <p:cNvSpPr/>
          <p:nvPr/>
        </p:nvSpPr>
        <p:spPr>
          <a:xfrm>
            <a:off x="764430" y="1856546"/>
            <a:ext cx="5043809" cy="646331"/>
          </a:xfrm>
          <a:prstGeom prst="rect">
            <a:avLst/>
          </a:prstGeom>
        </p:spPr>
        <p:txBody>
          <a:bodyPr wrap="square">
            <a:spAutoFit/>
          </a:bodyPr>
          <a:lstStyle/>
          <a:p>
            <a:r>
              <a:rPr lang="pt-BR" sz="1800" dirty="0">
                <a:latin typeface="Abadi Extra Light" panose="020B0204020104020204" pitchFamily="34" charset="0"/>
                <a:ea typeface="Calibri" panose="020F0502020204030204" pitchFamily="34" charset="0"/>
              </a:rPr>
              <a:t>MCI: tecnologia que apresentou de maneira mais rápida as soluções para seus entraves.</a:t>
            </a:r>
          </a:p>
        </p:txBody>
      </p:sp>
      <p:sp>
        <p:nvSpPr>
          <p:cNvPr id="20" name="Retângulo 19"/>
          <p:cNvSpPr/>
          <p:nvPr/>
        </p:nvSpPr>
        <p:spPr>
          <a:xfrm>
            <a:off x="6477941" y="1221237"/>
            <a:ext cx="4887010" cy="830997"/>
          </a:xfrm>
          <a:prstGeom prst="rect">
            <a:avLst/>
          </a:prstGeom>
        </p:spPr>
        <p:txBody>
          <a:bodyPr wrap="square">
            <a:spAutoFit/>
          </a:bodyPr>
          <a:lstStyle/>
          <a:p>
            <a:pPr lvl="1" algn="ctr"/>
            <a:r>
              <a:rPr lang="pt-BR" dirty="0">
                <a:latin typeface="Abadi" panose="020B0604020104020204" pitchFamily="34" charset="0"/>
                <a:ea typeface="Times New Roman" panose="02020603050405020304" pitchFamily="18" charset="0"/>
              </a:rPr>
              <a:t>Consolidação do MCI</a:t>
            </a:r>
            <a:br>
              <a:rPr lang="pt-BR" dirty="0">
                <a:latin typeface="Abadi" panose="020B0604020104020204" pitchFamily="34" charset="0"/>
                <a:ea typeface="Times New Roman" panose="02020603050405020304" pitchFamily="18" charset="0"/>
              </a:rPr>
            </a:br>
            <a:r>
              <a:rPr lang="pt-BR" dirty="0">
                <a:latin typeface="Abadi" panose="020B0604020104020204" pitchFamily="34" charset="0"/>
                <a:ea typeface="Times New Roman" panose="02020603050405020304" pitchFamily="18" charset="0"/>
              </a:rPr>
              <a:t>(1920-1970s)</a:t>
            </a:r>
          </a:p>
          <a:p>
            <a:pPr lvl="1" algn="ctr"/>
            <a:endParaRPr lang="pt-BR" sz="2000" b="1" dirty="0">
              <a:latin typeface="+mj-lt"/>
              <a:ea typeface="Times New Roman" panose="02020603050405020304" pitchFamily="18" charset="0"/>
            </a:endParaRPr>
          </a:p>
        </p:txBody>
      </p:sp>
      <p:sp>
        <p:nvSpPr>
          <p:cNvPr id="3" name="AutoShape 2" descr="Resultado de imagem para gas station early&quot;"/>
          <p:cNvSpPr>
            <a:spLocks noChangeAspect="1" noChangeArrowheads="1"/>
          </p:cNvSpPr>
          <p:nvPr/>
        </p:nvSpPr>
        <p:spPr bwMode="auto">
          <a:xfrm>
            <a:off x="157123"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4" name="AutoShape 4" descr="Resultado de imagem para gas station early&quot;"/>
          <p:cNvSpPr>
            <a:spLocks noChangeAspect="1" noChangeArrowheads="1"/>
          </p:cNvSpPr>
          <p:nvPr/>
        </p:nvSpPr>
        <p:spPr bwMode="auto">
          <a:xfrm>
            <a:off x="309483" y="8828"/>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pic>
        <p:nvPicPr>
          <p:cNvPr id="1030" name="Picture 6" descr="Resultado de imagem para gas station early&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4430" y="4200356"/>
            <a:ext cx="1913928" cy="1112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early starter motor&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994" y="5379743"/>
            <a:ext cx="1913928" cy="1116678"/>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734478" y="5753416"/>
            <a:ext cx="2034531" cy="369332"/>
          </a:xfrm>
          <a:prstGeom prst="rect">
            <a:avLst/>
          </a:prstGeom>
        </p:spPr>
        <p:txBody>
          <a:bodyPr wrap="none">
            <a:spAutoFit/>
          </a:bodyPr>
          <a:lstStyle/>
          <a:p>
            <a:pPr marL="342900" indent="-342900">
              <a:buFont typeface="Arial" panose="020B0604020202020204" pitchFamily="34" charset="0"/>
              <a:buChar char="•"/>
            </a:pPr>
            <a:r>
              <a:rPr lang="pt-BR" sz="1800" dirty="0">
                <a:latin typeface="Abadi Extra Light" panose="020B0204020104020204" pitchFamily="34" charset="0"/>
              </a:rPr>
              <a:t>Motor de partida</a:t>
            </a:r>
          </a:p>
        </p:txBody>
      </p:sp>
      <p:sp>
        <p:nvSpPr>
          <p:cNvPr id="7" name="Retângulo 6"/>
          <p:cNvSpPr/>
          <p:nvPr/>
        </p:nvSpPr>
        <p:spPr>
          <a:xfrm>
            <a:off x="2729215" y="4467620"/>
            <a:ext cx="2381983" cy="646331"/>
          </a:xfrm>
          <a:prstGeom prst="rect">
            <a:avLst/>
          </a:prstGeom>
        </p:spPr>
        <p:txBody>
          <a:bodyPr wrap="square">
            <a:spAutoFit/>
          </a:bodyPr>
          <a:lstStyle/>
          <a:p>
            <a:pPr marL="285750" indent="-285750">
              <a:buFont typeface="Arial" panose="020B0604020202020204" pitchFamily="34" charset="0"/>
              <a:buChar char="•"/>
            </a:pPr>
            <a:r>
              <a:rPr lang="pt-BR" sz="1800" dirty="0">
                <a:latin typeface="Abadi Extra Light" panose="020B0204020104020204" pitchFamily="34" charset="0"/>
              </a:rPr>
              <a:t>Infraestrutura de abastecimento </a:t>
            </a:r>
          </a:p>
        </p:txBody>
      </p:sp>
      <p:sp>
        <p:nvSpPr>
          <p:cNvPr id="9" name="Retângulo 8"/>
          <p:cNvSpPr/>
          <p:nvPr/>
        </p:nvSpPr>
        <p:spPr>
          <a:xfrm>
            <a:off x="2701486" y="2904826"/>
            <a:ext cx="3385510" cy="923330"/>
          </a:xfrm>
          <a:prstGeom prst="rect">
            <a:avLst/>
          </a:prstGeom>
        </p:spPr>
        <p:txBody>
          <a:bodyPr wrap="square">
            <a:spAutoFit/>
          </a:bodyPr>
          <a:lstStyle/>
          <a:p>
            <a:pPr marL="342900" indent="-342900">
              <a:buFont typeface="Arial" panose="020B0604020202020204" pitchFamily="34" charset="0"/>
              <a:buChar char="•"/>
            </a:pPr>
            <a:r>
              <a:rPr lang="pt-BR" sz="1800" dirty="0">
                <a:latin typeface="Abadi Extra Light" panose="020B0204020104020204" pitchFamily="34" charset="0"/>
              </a:rPr>
              <a:t>Metodologia de fabricação de componentes e Difusão em massa (FORDISMO)</a:t>
            </a:r>
          </a:p>
        </p:txBody>
      </p:sp>
      <p:pic>
        <p:nvPicPr>
          <p:cNvPr id="1034" name="Picture 10" descr="Resultado de imagem para fordism beginning century&qu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4430" y="2607074"/>
            <a:ext cx="1937056" cy="1526399"/>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p:cNvSpPr txBox="1"/>
          <p:nvPr/>
        </p:nvSpPr>
        <p:spPr>
          <a:xfrm>
            <a:off x="6517383" y="1937097"/>
            <a:ext cx="5389461" cy="3400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t">
            <a:spAutoFit/>
          </a:bodyPr>
          <a:lstStyle/>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Economias de escala </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Lock-in tecnológico</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Aprisionamento institucional</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Consolidação dos combustíveis fosseis líquidos</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Industria automotiva e MCI no coração das principais economias</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 Criação de extensa rede de fornecedores</a:t>
            </a:r>
          </a:p>
          <a:p>
            <a:pPr marL="285750" indent="-285750" defTabSz="914126" hangingPunct="0">
              <a:spcAft>
                <a:spcPts val="600"/>
              </a:spcAft>
              <a:buClr>
                <a:srgbClr val="382960"/>
              </a:buClr>
              <a:buFont typeface="Arial" panose="020B0604020202020204" pitchFamily="34" charset="0"/>
              <a:buChar char="•"/>
            </a:pPr>
            <a:r>
              <a:rPr lang="pt-BR" sz="1800" dirty="0">
                <a:latin typeface="Abadi Extra Light" panose="020B0204020104020204" pitchFamily="34" charset="0"/>
                <a:ea typeface="+mj-ea"/>
                <a:cs typeface="+mj-cs"/>
                <a:sym typeface="Calibri"/>
              </a:rPr>
              <a:t>Aprimoramento tecnológico (P&amp;D) continuo em toda a cadeia</a:t>
            </a:r>
          </a:p>
          <a:p>
            <a:pPr marL="285664" indent="-285664" defTabSz="914126" hangingPunct="0">
              <a:buFont typeface="Wingdings" panose="05000000000000000000" pitchFamily="2" charset="2"/>
              <a:buChar char="ü"/>
            </a:pPr>
            <a:endParaRPr lang="pt-BR" sz="1799" dirty="0">
              <a:latin typeface="+mj-lt"/>
              <a:ea typeface="+mj-ea"/>
              <a:cs typeface="+mj-cs"/>
              <a:sym typeface="Calibri"/>
            </a:endParaRPr>
          </a:p>
        </p:txBody>
      </p:sp>
      <p:sp>
        <p:nvSpPr>
          <p:cNvPr id="5" name="Título 4">
            <a:extLst>
              <a:ext uri="{FF2B5EF4-FFF2-40B4-BE49-F238E27FC236}">
                <a16:creationId xmlns:a16="http://schemas.microsoft.com/office/drawing/2014/main" id="{5E246A5A-2EDA-472E-BA87-CE687C33280A}"/>
              </a:ext>
            </a:extLst>
          </p:cNvPr>
          <p:cNvSpPr>
            <a:spLocks noGrp="1"/>
          </p:cNvSpPr>
          <p:nvPr>
            <p:ph type="title"/>
          </p:nvPr>
        </p:nvSpPr>
        <p:spPr>
          <a:xfrm>
            <a:off x="692337" y="258101"/>
            <a:ext cx="11083961" cy="1118400"/>
          </a:xfrm>
        </p:spPr>
        <p:txBody>
          <a:bodyPr/>
          <a:lstStyle/>
          <a:p>
            <a:r>
              <a:rPr lang="pt-BR" dirty="0"/>
              <a:t>Linha do Tempo: Consolidação do MCI</a:t>
            </a:r>
          </a:p>
        </p:txBody>
      </p:sp>
      <p:cxnSp>
        <p:nvCxnSpPr>
          <p:cNvPr id="16" name="Conector de seta reta 15"/>
          <p:cNvCxnSpPr/>
          <p:nvPr/>
        </p:nvCxnSpPr>
        <p:spPr>
          <a:xfrm>
            <a:off x="953592" y="1821672"/>
            <a:ext cx="10152000" cy="0"/>
          </a:xfrm>
          <a:prstGeom prst="straightConnector1">
            <a:avLst/>
          </a:prstGeom>
          <a:ln w="9525">
            <a:prstDash val="sysDash"/>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4462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sultado de imagem para gas station early&quot;"/>
          <p:cNvSpPr>
            <a:spLocks noChangeAspect="1" noChangeArrowheads="1"/>
          </p:cNvSpPr>
          <p:nvPr/>
        </p:nvSpPr>
        <p:spPr bwMode="auto">
          <a:xfrm>
            <a:off x="157123"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4" name="AutoShape 4" descr="Resultado de imagem para gas station early&quot;"/>
          <p:cNvSpPr>
            <a:spLocks noChangeAspect="1" noChangeArrowheads="1"/>
          </p:cNvSpPr>
          <p:nvPr/>
        </p:nvSpPr>
        <p:spPr bwMode="auto">
          <a:xfrm>
            <a:off x="309483" y="8828"/>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5" name="Retângulo 4"/>
          <p:cNvSpPr/>
          <p:nvPr/>
        </p:nvSpPr>
        <p:spPr>
          <a:xfrm>
            <a:off x="9148659" y="1336545"/>
            <a:ext cx="1922166" cy="369332"/>
          </a:xfrm>
          <a:prstGeom prst="rect">
            <a:avLst/>
          </a:prstGeom>
        </p:spPr>
        <p:txBody>
          <a:bodyPr wrap="square">
            <a:spAutoFit/>
          </a:bodyPr>
          <a:lstStyle/>
          <a:p>
            <a:r>
              <a:rPr lang="pt-BR" sz="1800" dirty="0">
                <a:solidFill>
                  <a:schemeClr val="accent1"/>
                </a:solidFill>
                <a:latin typeface="Abadi" panose="020B0604020104020204" pitchFamily="34" charset="0"/>
              </a:rPr>
              <a:t>Políticas Públicas </a:t>
            </a:r>
          </a:p>
        </p:txBody>
      </p:sp>
      <p:cxnSp>
        <p:nvCxnSpPr>
          <p:cNvPr id="11" name="Conector reto 10"/>
          <p:cNvCxnSpPr/>
          <p:nvPr/>
        </p:nvCxnSpPr>
        <p:spPr>
          <a:xfrm>
            <a:off x="614203" y="1684112"/>
            <a:ext cx="3646218" cy="1451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Conector reto 18"/>
          <p:cNvCxnSpPr/>
          <p:nvPr/>
        </p:nvCxnSpPr>
        <p:spPr>
          <a:xfrm>
            <a:off x="4553806" y="1698622"/>
            <a:ext cx="3508368" cy="1451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Conector reto 21"/>
          <p:cNvCxnSpPr/>
          <p:nvPr/>
        </p:nvCxnSpPr>
        <p:spPr>
          <a:xfrm>
            <a:off x="8355558" y="1713132"/>
            <a:ext cx="3508368" cy="1451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Retângulo 13"/>
          <p:cNvSpPr/>
          <p:nvPr/>
        </p:nvSpPr>
        <p:spPr>
          <a:xfrm>
            <a:off x="640882" y="1336609"/>
            <a:ext cx="3634328" cy="738536"/>
          </a:xfrm>
          <a:prstGeom prst="rect">
            <a:avLst/>
          </a:prstGeom>
        </p:spPr>
        <p:txBody>
          <a:bodyPr wrap="none">
            <a:spAutoFit/>
          </a:bodyPr>
          <a:lstStyle/>
          <a:p>
            <a:pPr algn="ctr"/>
            <a:r>
              <a:rPr lang="pt-BR" sz="1800" dirty="0">
                <a:solidFill>
                  <a:schemeClr val="accent1"/>
                </a:solidFill>
                <a:latin typeface="Abadi" panose="020B0604020104020204" pitchFamily="34" charset="0"/>
              </a:rPr>
              <a:t>Agenda Ambiental e Saúde Pública</a:t>
            </a:r>
          </a:p>
          <a:p>
            <a:pPr algn="ctr"/>
            <a:endParaRPr lang="pt-BR" sz="2399" b="1" dirty="0">
              <a:solidFill>
                <a:schemeClr val="accent1"/>
              </a:solidFill>
              <a:latin typeface="+mj-lt"/>
            </a:endParaRPr>
          </a:p>
        </p:txBody>
      </p:sp>
      <p:sp>
        <p:nvSpPr>
          <p:cNvPr id="15" name="Retângulo 14"/>
          <p:cNvSpPr/>
          <p:nvPr/>
        </p:nvSpPr>
        <p:spPr>
          <a:xfrm>
            <a:off x="5287208" y="1329290"/>
            <a:ext cx="2294218" cy="369332"/>
          </a:xfrm>
          <a:prstGeom prst="rect">
            <a:avLst/>
          </a:prstGeom>
        </p:spPr>
        <p:txBody>
          <a:bodyPr wrap="none">
            <a:spAutoFit/>
          </a:bodyPr>
          <a:lstStyle/>
          <a:p>
            <a:r>
              <a:rPr lang="pt-BR" sz="1800" dirty="0">
                <a:solidFill>
                  <a:schemeClr val="accent1"/>
                </a:solidFill>
                <a:latin typeface="Abadi" panose="020B0604020104020204" pitchFamily="34" charset="0"/>
              </a:rPr>
              <a:t>Combustíveis fósseis </a:t>
            </a:r>
          </a:p>
        </p:txBody>
      </p:sp>
      <p:sp>
        <p:nvSpPr>
          <p:cNvPr id="17" name="CaixaDeTexto 16"/>
          <p:cNvSpPr txBox="1"/>
          <p:nvPr/>
        </p:nvSpPr>
        <p:spPr>
          <a:xfrm>
            <a:off x="8704242" y="1892004"/>
            <a:ext cx="2811000" cy="1754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07" tIns="45707" rIns="45707" bIns="45707" numCol="1" spcCol="38100" rtlCol="0" anchor="t">
            <a:spAutoFit/>
          </a:bodyPr>
          <a:lstStyle/>
          <a:p>
            <a:pPr algn="ctr" defTabSz="914126" hangingPunct="0">
              <a:lnSpc>
                <a:spcPct val="150000"/>
              </a:lnSpc>
            </a:pPr>
            <a:r>
              <a:rPr lang="pt-BR" sz="1800" dirty="0">
                <a:latin typeface="Abadi Extra Light" panose="020B0204020104020204" pitchFamily="34" charset="0"/>
                <a:ea typeface="+mj-ea"/>
                <a:cs typeface="+mj-cs"/>
                <a:sym typeface="Calibri"/>
              </a:rPr>
              <a:t>Localizada principalmente em:</a:t>
            </a:r>
          </a:p>
          <a:p>
            <a:pPr algn="ctr" defTabSz="914126" hangingPunct="0">
              <a:lnSpc>
                <a:spcPct val="150000"/>
              </a:lnSpc>
            </a:pPr>
            <a:r>
              <a:rPr lang="pt-BR" sz="1800" dirty="0">
                <a:latin typeface="Abadi Extra Light" panose="020B0204020104020204" pitchFamily="34" charset="0"/>
                <a:ea typeface="+mj-ea"/>
                <a:cs typeface="+mj-cs"/>
                <a:sym typeface="Calibri"/>
              </a:rPr>
              <a:t>Estados Unidos</a:t>
            </a:r>
          </a:p>
          <a:p>
            <a:pPr algn="ctr" defTabSz="914126" hangingPunct="0">
              <a:lnSpc>
                <a:spcPct val="150000"/>
              </a:lnSpc>
            </a:pPr>
            <a:r>
              <a:rPr lang="pt-BR" sz="1800" dirty="0">
                <a:latin typeface="Abadi Extra Light" panose="020B0204020104020204" pitchFamily="34" charset="0"/>
                <a:ea typeface="+mj-ea"/>
                <a:cs typeface="+mj-cs"/>
                <a:sym typeface="Calibri"/>
              </a:rPr>
              <a:t>França </a:t>
            </a:r>
          </a:p>
          <a:p>
            <a:pPr algn="ctr" defTabSz="914126" hangingPunct="0">
              <a:lnSpc>
                <a:spcPct val="150000"/>
              </a:lnSpc>
            </a:pPr>
            <a:r>
              <a:rPr lang="pt-BR" sz="1800" dirty="0">
                <a:latin typeface="Abadi Extra Light" panose="020B0204020104020204" pitchFamily="34" charset="0"/>
                <a:ea typeface="+mj-ea"/>
                <a:cs typeface="+mj-cs"/>
                <a:sym typeface="Calibri"/>
              </a:rPr>
              <a:t>Japão</a:t>
            </a:r>
          </a:p>
        </p:txBody>
      </p:sp>
      <p:sp>
        <p:nvSpPr>
          <p:cNvPr id="27" name="CaixaDeTexto 26"/>
          <p:cNvSpPr txBox="1"/>
          <p:nvPr/>
        </p:nvSpPr>
        <p:spPr>
          <a:xfrm>
            <a:off x="4838697" y="1923386"/>
            <a:ext cx="3191242" cy="1338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t">
            <a:spAutoFit/>
          </a:bodyPr>
          <a:lstStyle/>
          <a:p>
            <a:pPr algn="ctr" defTabSz="914126" hangingPunct="0">
              <a:lnSpc>
                <a:spcPct val="150000"/>
              </a:lnSpc>
            </a:pPr>
            <a:r>
              <a:rPr lang="pt-BR" sz="1800" dirty="0">
                <a:latin typeface="Abadi Extra Light" panose="020B0204020104020204" pitchFamily="34" charset="0"/>
                <a:ea typeface="+mj-ea"/>
                <a:cs typeface="+mj-cs"/>
                <a:sym typeface="Calibri"/>
              </a:rPr>
              <a:t>Choques do petróleo (1973 e 1979) alavancaram o preço dos combustíveis </a:t>
            </a:r>
            <a:endParaRPr lang="pt-BR" dirty="0">
              <a:latin typeface="Abadi Extra Light" panose="020B0204020104020204" pitchFamily="34" charset="0"/>
              <a:ea typeface="+mj-ea"/>
              <a:cs typeface="+mj-cs"/>
              <a:sym typeface="Calibri"/>
            </a:endParaRPr>
          </a:p>
        </p:txBody>
      </p:sp>
      <p:pic>
        <p:nvPicPr>
          <p:cNvPr id="2050" name="Picture 2" descr="Resultado de imagem para oil crisis 1970s price&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3147" y="3791593"/>
            <a:ext cx="3792411" cy="2278634"/>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4" descr="Resultado de imagem para richard carson silent spring&quot;"/>
          <p:cNvSpPr>
            <a:spLocks noChangeAspect="1" noChangeArrowheads="1"/>
          </p:cNvSpPr>
          <p:nvPr/>
        </p:nvSpPr>
        <p:spPr bwMode="auto">
          <a:xfrm>
            <a:off x="461843" y="16118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24" name="AutoShape 8" descr="Resultado de imagem para richard carson silent spring&quot;"/>
          <p:cNvSpPr>
            <a:spLocks noChangeAspect="1" noChangeArrowheads="1"/>
          </p:cNvSpPr>
          <p:nvPr/>
        </p:nvSpPr>
        <p:spPr bwMode="auto">
          <a:xfrm>
            <a:off x="766564" y="46590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28" name="AutoShape 10" descr="Resultado de imagem para richard carson silent spring&quot;"/>
          <p:cNvSpPr>
            <a:spLocks noChangeAspect="1" noChangeArrowheads="1"/>
          </p:cNvSpPr>
          <p:nvPr/>
        </p:nvSpPr>
        <p:spPr bwMode="auto">
          <a:xfrm>
            <a:off x="614204" y="31354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29" name="AutoShape 12" descr="Resultado de imagem para richard carson silent spring&quot;"/>
          <p:cNvSpPr>
            <a:spLocks noChangeAspect="1" noChangeArrowheads="1"/>
          </p:cNvSpPr>
          <p:nvPr/>
        </p:nvSpPr>
        <p:spPr bwMode="auto">
          <a:xfrm>
            <a:off x="766564" y="46590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pic>
        <p:nvPicPr>
          <p:cNvPr id="30" name="Imagem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8045" y="1771964"/>
            <a:ext cx="1600586" cy="2255371"/>
          </a:xfrm>
          <a:prstGeom prst="rect">
            <a:avLst/>
          </a:prstGeom>
        </p:spPr>
      </p:pic>
      <p:sp>
        <p:nvSpPr>
          <p:cNvPr id="31" name="AutoShape 14" descr="Resultado de imagem para limits of growth book&quot;"/>
          <p:cNvSpPr>
            <a:spLocks noChangeAspect="1" noChangeArrowheads="1"/>
          </p:cNvSpPr>
          <p:nvPr/>
        </p:nvSpPr>
        <p:spPr bwMode="auto">
          <a:xfrm>
            <a:off x="918924" y="61826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pic>
        <p:nvPicPr>
          <p:cNvPr id="32" name="Imagem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4740" y="1779009"/>
            <a:ext cx="1478356" cy="2210539"/>
          </a:xfrm>
          <a:prstGeom prst="rect">
            <a:avLst/>
          </a:prstGeom>
        </p:spPr>
      </p:pic>
      <p:pic>
        <p:nvPicPr>
          <p:cNvPr id="33" name="Imagem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44740" y="4137329"/>
            <a:ext cx="1387105" cy="2073117"/>
          </a:xfrm>
          <a:prstGeom prst="rect">
            <a:avLst/>
          </a:prstGeom>
        </p:spPr>
      </p:pic>
      <p:sp>
        <p:nvSpPr>
          <p:cNvPr id="34" name="AutoShape 16" descr="Resultado de imagem para california air resoruces boardpublic health 1970s&quot;"/>
          <p:cNvSpPr>
            <a:spLocks noChangeAspect="1" noChangeArrowheads="1"/>
          </p:cNvSpPr>
          <p:nvPr/>
        </p:nvSpPr>
        <p:spPr bwMode="auto">
          <a:xfrm>
            <a:off x="1071285" y="770630"/>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2" name="AutoShape 2" descr="Resultado de imagem para california air resoruces boardpublic health 1970s&quot;"/>
          <p:cNvSpPr>
            <a:spLocks noChangeAspect="1" noChangeArrowheads="1"/>
          </p:cNvSpPr>
          <p:nvPr/>
        </p:nvSpPr>
        <p:spPr bwMode="auto">
          <a:xfrm>
            <a:off x="1223645" y="922990"/>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pic>
        <p:nvPicPr>
          <p:cNvPr id="6" name="Imagem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3818" y="4100677"/>
            <a:ext cx="1775490" cy="1210409"/>
          </a:xfrm>
          <a:prstGeom prst="rect">
            <a:avLst/>
          </a:prstGeom>
        </p:spPr>
      </p:pic>
      <p:pic>
        <p:nvPicPr>
          <p:cNvPr id="35" name="Imagem 3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9832" y="5370695"/>
            <a:ext cx="1779476" cy="1171211"/>
          </a:xfrm>
          <a:prstGeom prst="rect">
            <a:avLst/>
          </a:prstGeom>
        </p:spPr>
      </p:pic>
      <p:sp>
        <p:nvSpPr>
          <p:cNvPr id="7" name="Seta para a direita 6"/>
          <p:cNvSpPr/>
          <p:nvPr/>
        </p:nvSpPr>
        <p:spPr>
          <a:xfrm rot="19248011">
            <a:off x="7703303" y="2883499"/>
            <a:ext cx="1879011" cy="733468"/>
          </a:xfrm>
          <a:prstGeom prst="rightArrow">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defTabSz="914126" hangingPunct="0"/>
            <a:r>
              <a:rPr lang="pt-BR" sz="1799" b="1" dirty="0">
                <a:solidFill>
                  <a:schemeClr val="bg1"/>
                </a:solidFill>
                <a:latin typeface="+mj-lt"/>
                <a:ea typeface="+mj-ea"/>
                <a:cs typeface="+mj-cs"/>
                <a:sym typeface="Calibri"/>
              </a:rPr>
              <a:t>pioneiros</a:t>
            </a:r>
          </a:p>
        </p:txBody>
      </p:sp>
      <p:sp>
        <p:nvSpPr>
          <p:cNvPr id="8" name="Título 7">
            <a:extLst>
              <a:ext uri="{FF2B5EF4-FFF2-40B4-BE49-F238E27FC236}">
                <a16:creationId xmlns:a16="http://schemas.microsoft.com/office/drawing/2014/main" id="{13DFA0FD-8721-4FC0-B38B-04FFF14084A7}"/>
              </a:ext>
            </a:extLst>
          </p:cNvPr>
          <p:cNvSpPr>
            <a:spLocks noGrp="1"/>
          </p:cNvSpPr>
          <p:nvPr>
            <p:ph type="title"/>
          </p:nvPr>
        </p:nvSpPr>
        <p:spPr>
          <a:xfrm>
            <a:off x="692337" y="258101"/>
            <a:ext cx="11418383" cy="1118400"/>
          </a:xfrm>
        </p:spPr>
        <p:txBody>
          <a:bodyPr/>
          <a:lstStyle/>
          <a:p>
            <a:r>
              <a:rPr lang="pt-BR" sz="3600" dirty="0"/>
              <a:t>Linha do Tempo: Questionamento do MCI nos 1970s</a:t>
            </a:r>
          </a:p>
        </p:txBody>
      </p:sp>
    </p:spTree>
    <p:extLst>
      <p:ext uri="{BB962C8B-B14F-4D97-AF65-F5344CB8AC3E}">
        <p14:creationId xmlns:p14="http://schemas.microsoft.com/office/powerpoint/2010/main" val="27431368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81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11"/>
          <p:cNvSpPr txBox="1">
            <a:spLocks noGrp="1"/>
          </p:cNvSpPr>
          <p:nvPr>
            <p:ph type="title"/>
          </p:nvPr>
        </p:nvSpPr>
        <p:spPr>
          <a:xfrm>
            <a:off x="578275" y="278717"/>
            <a:ext cx="11360700" cy="810300"/>
          </a:xfrm>
          <a:prstGeom prst="rect">
            <a:avLst/>
          </a:prstGeom>
          <a:noFill/>
          <a:ln>
            <a:noFill/>
          </a:ln>
        </p:spPr>
        <p:txBody>
          <a:bodyPr spcFirstLastPara="1" wrap="square" lIns="121900" tIns="121900" rIns="121900" bIns="121900" anchor="t" anchorCtr="0">
            <a:noAutofit/>
          </a:bodyPr>
          <a:lstStyle/>
          <a:p>
            <a:r>
              <a:rPr lang="pt-BR" dirty="0"/>
              <a:t>Ascenção do VE</a:t>
            </a:r>
            <a:endParaRPr dirty="0"/>
          </a:p>
        </p:txBody>
      </p:sp>
      <p:sp>
        <p:nvSpPr>
          <p:cNvPr id="145" name="Google Shape;145;p11"/>
          <p:cNvSpPr txBox="1">
            <a:spLocks noGrp="1"/>
          </p:cNvSpPr>
          <p:nvPr>
            <p:ph type="body" idx="13"/>
          </p:nvPr>
        </p:nvSpPr>
        <p:spPr>
          <a:xfrm>
            <a:off x="415599" y="1639967"/>
            <a:ext cx="7212521" cy="445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2100"/>
              </a:spcAft>
              <a:buNone/>
            </a:pPr>
            <a:r>
              <a:rPr lang="pt-BR" sz="2000" dirty="0"/>
              <a:t>O interesse ressurgiu nos anos 60s, quando alguns veículos conceito foram lançados como versões do </a:t>
            </a:r>
            <a:r>
              <a:rPr lang="pt-BR" sz="2000" b="1" dirty="0" err="1"/>
              <a:t>Electrovair</a:t>
            </a:r>
            <a:r>
              <a:rPr lang="pt-BR" sz="2000" b="1" dirty="0"/>
              <a:t> da General Motors</a:t>
            </a:r>
            <a:r>
              <a:rPr lang="pt-BR" sz="2000" dirty="0"/>
              <a:t> e do </a:t>
            </a:r>
            <a:r>
              <a:rPr lang="pt-BR" sz="2000" b="1" dirty="0" err="1"/>
              <a:t>Rambler</a:t>
            </a:r>
            <a:r>
              <a:rPr lang="pt-BR" sz="2000" b="1" dirty="0"/>
              <a:t> American da American Motors Corporation</a:t>
            </a:r>
            <a:endParaRPr sz="2000" b="1" dirty="0"/>
          </a:p>
        </p:txBody>
      </p:sp>
      <p:pic>
        <p:nvPicPr>
          <p:cNvPr id="148" name="Google Shape;14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0900" y="2870830"/>
            <a:ext cx="2318525" cy="3544075"/>
          </a:xfrm>
          <a:prstGeom prst="rect">
            <a:avLst/>
          </a:prstGeom>
          <a:noFill/>
          <a:ln>
            <a:noFill/>
          </a:ln>
        </p:spPr>
      </p:pic>
      <p:pic>
        <p:nvPicPr>
          <p:cNvPr id="149" name="Google Shape;149;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69425" y="2870829"/>
            <a:ext cx="2708395" cy="3544074"/>
          </a:xfrm>
          <a:prstGeom prst="rect">
            <a:avLst/>
          </a:prstGeom>
          <a:noFill/>
          <a:ln>
            <a:noFill/>
          </a:ln>
        </p:spPr>
      </p:pic>
      <p:grpSp>
        <p:nvGrpSpPr>
          <p:cNvPr id="2" name="Agrupar 1">
            <a:extLst>
              <a:ext uri="{FF2B5EF4-FFF2-40B4-BE49-F238E27FC236}">
                <a16:creationId xmlns:a16="http://schemas.microsoft.com/office/drawing/2014/main" id="{7F67A132-AB93-4AF9-A6CA-B5CA11E30D5D}"/>
              </a:ext>
            </a:extLst>
          </p:cNvPr>
          <p:cNvGrpSpPr/>
          <p:nvPr/>
        </p:nvGrpSpPr>
        <p:grpSpPr>
          <a:xfrm>
            <a:off x="7628120" y="1254031"/>
            <a:ext cx="3005619" cy="5160872"/>
            <a:chOff x="7717175" y="352875"/>
            <a:chExt cx="3728100" cy="6126900"/>
          </a:xfrm>
        </p:grpSpPr>
        <p:sp>
          <p:nvSpPr>
            <p:cNvPr id="143" name="Google Shape;143;p11"/>
            <p:cNvSpPr/>
            <p:nvPr/>
          </p:nvSpPr>
          <p:spPr>
            <a:xfrm>
              <a:off x="7717175" y="352875"/>
              <a:ext cx="3728100" cy="6126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11"/>
            <p:cNvPicPr preferRelativeResize="0"/>
            <p:nvPr/>
          </p:nvPicPr>
          <p:blipFill rotWithShape="1">
            <a:blip r:embed="rId5">
              <a:alphaModFix/>
            </a:blip>
            <a:srcRect/>
            <a:stretch/>
          </p:blipFill>
          <p:spPr>
            <a:xfrm>
              <a:off x="7823762" y="2239818"/>
              <a:ext cx="3532458" cy="2121807"/>
            </a:xfrm>
            <a:prstGeom prst="rect">
              <a:avLst/>
            </a:prstGeom>
            <a:noFill/>
            <a:ln>
              <a:noFill/>
            </a:ln>
          </p:spPr>
        </p:pic>
        <p:pic>
          <p:nvPicPr>
            <p:cNvPr id="147" name="Google Shape;147;p11"/>
            <p:cNvPicPr preferRelativeResize="0"/>
            <p:nvPr/>
          </p:nvPicPr>
          <p:blipFill rotWithShape="1">
            <a:blip r:embed="rId6">
              <a:alphaModFix/>
            </a:blip>
            <a:srcRect/>
            <a:stretch/>
          </p:blipFill>
          <p:spPr>
            <a:xfrm>
              <a:off x="7830543" y="4361621"/>
              <a:ext cx="3518875" cy="2061086"/>
            </a:xfrm>
            <a:prstGeom prst="rect">
              <a:avLst/>
            </a:prstGeom>
            <a:noFill/>
            <a:ln>
              <a:noFill/>
            </a:ln>
          </p:spPr>
        </p:pic>
        <p:pic>
          <p:nvPicPr>
            <p:cNvPr id="150" name="Google Shape;150;p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30560" y="435293"/>
              <a:ext cx="3525660" cy="1804526"/>
            </a:xfrm>
            <a:prstGeom prst="rect">
              <a:avLst/>
            </a:prstGeom>
            <a:noFill/>
            <a:ln>
              <a:noFill/>
            </a:ln>
          </p:spPr>
        </p:pic>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C9786E3-F3F9-46FE-AAD7-A8B65DFF5426}"/>
              </a:ext>
            </a:extLst>
          </p:cNvPr>
          <p:cNvSpPr>
            <a:spLocks noGrp="1"/>
          </p:cNvSpPr>
          <p:nvPr>
            <p:ph type="title"/>
          </p:nvPr>
        </p:nvSpPr>
        <p:spPr/>
        <p:txBody>
          <a:bodyPr/>
          <a:lstStyle/>
          <a:p>
            <a:r>
              <a:rPr lang="pt-BR" dirty="0"/>
              <a:t>2.2 Conceitos e Definições Tecnológicas</a:t>
            </a:r>
          </a:p>
        </p:txBody>
      </p:sp>
    </p:spTree>
    <p:extLst>
      <p:ext uri="{BB962C8B-B14F-4D97-AF65-F5344CB8AC3E}">
        <p14:creationId xmlns:p14="http://schemas.microsoft.com/office/powerpoint/2010/main" val="25794963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4E9D14B2-705C-4FF1-810A-243437182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2284" y="2486372"/>
            <a:ext cx="7518679" cy="3271114"/>
          </a:xfrm>
          <a:prstGeom prst="rect">
            <a:avLst/>
          </a:prstGeom>
        </p:spPr>
      </p:pic>
      <p:sp>
        <p:nvSpPr>
          <p:cNvPr id="13" name="CaixaDeTexto 12">
            <a:extLst>
              <a:ext uri="{FF2B5EF4-FFF2-40B4-BE49-F238E27FC236}">
                <a16:creationId xmlns:a16="http://schemas.microsoft.com/office/drawing/2014/main" id="{A111B253-E05E-414E-BB52-B740D54F2A4F}"/>
              </a:ext>
            </a:extLst>
          </p:cNvPr>
          <p:cNvSpPr txBox="1"/>
          <p:nvPr/>
        </p:nvSpPr>
        <p:spPr>
          <a:xfrm>
            <a:off x="3201536" y="2097446"/>
            <a:ext cx="5618499" cy="307697"/>
          </a:xfrm>
          <a:prstGeom prst="rect">
            <a:avLst/>
          </a:prstGeom>
          <a:noFill/>
        </p:spPr>
        <p:txBody>
          <a:bodyPr wrap="square">
            <a:spAutoFit/>
          </a:bodyPr>
          <a:lstStyle/>
          <a:p>
            <a:pPr algn="ctr" defTabSz="914126">
              <a:defRPr/>
            </a:pPr>
            <a:r>
              <a:rPr lang="en-US" dirty="0" err="1">
                <a:solidFill>
                  <a:prstClr val="black"/>
                </a:solidFill>
              </a:rPr>
              <a:t>Pìlares</a:t>
            </a:r>
            <a:r>
              <a:rPr lang="en-US" dirty="0">
                <a:solidFill>
                  <a:prstClr val="black"/>
                </a:solidFill>
              </a:rPr>
              <a:t> da </a:t>
            </a:r>
            <a:r>
              <a:rPr lang="en-US" dirty="0" err="1">
                <a:solidFill>
                  <a:prstClr val="black"/>
                </a:solidFill>
              </a:rPr>
              <a:t>Mobilidade</a:t>
            </a:r>
            <a:r>
              <a:rPr lang="en-US" dirty="0">
                <a:solidFill>
                  <a:prstClr val="black"/>
                </a:solidFill>
              </a:rPr>
              <a:t> </a:t>
            </a:r>
            <a:r>
              <a:rPr lang="en-US" dirty="0" err="1">
                <a:solidFill>
                  <a:prstClr val="black"/>
                </a:solidFill>
              </a:rPr>
              <a:t>Sustentável</a:t>
            </a:r>
            <a:endParaRPr lang="pt-BR" dirty="0">
              <a:solidFill>
                <a:prstClr val="black"/>
              </a:solidFill>
            </a:endParaRPr>
          </a:p>
        </p:txBody>
      </p:sp>
      <p:sp>
        <p:nvSpPr>
          <p:cNvPr id="16" name="Retângulo 15">
            <a:extLst>
              <a:ext uri="{FF2B5EF4-FFF2-40B4-BE49-F238E27FC236}">
                <a16:creationId xmlns:a16="http://schemas.microsoft.com/office/drawing/2014/main" id="{8116FE9E-0C45-40B9-A2D9-9D7537E63A4B}"/>
              </a:ext>
            </a:extLst>
          </p:cNvPr>
          <p:cNvSpPr/>
          <p:nvPr/>
        </p:nvSpPr>
        <p:spPr>
          <a:xfrm>
            <a:off x="7727686" y="2484678"/>
            <a:ext cx="2025916" cy="3146868"/>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pt-BR" sz="1799">
              <a:solidFill>
                <a:prstClr val="white"/>
              </a:solidFill>
              <a:latin typeface="Arial" panose="020B0604020202020204"/>
            </a:endParaRPr>
          </a:p>
        </p:txBody>
      </p:sp>
      <p:sp>
        <p:nvSpPr>
          <p:cNvPr id="3" name="Espaço Reservado para Texto 2">
            <a:extLst>
              <a:ext uri="{FF2B5EF4-FFF2-40B4-BE49-F238E27FC236}">
                <a16:creationId xmlns:a16="http://schemas.microsoft.com/office/drawing/2014/main" id="{68E4E3E0-4551-47C5-BD53-98186E6FDFA9}"/>
              </a:ext>
            </a:extLst>
          </p:cNvPr>
          <p:cNvSpPr>
            <a:spLocks noGrp="1"/>
          </p:cNvSpPr>
          <p:nvPr>
            <p:ph type="body" idx="13"/>
          </p:nvPr>
        </p:nvSpPr>
        <p:spPr>
          <a:xfrm>
            <a:off x="415598" y="1494827"/>
            <a:ext cx="10694361" cy="523084"/>
          </a:xfrm>
        </p:spPr>
        <p:txBody>
          <a:bodyPr/>
          <a:lstStyle/>
          <a:p>
            <a:r>
              <a:rPr lang="pt-BR" dirty="0"/>
              <a:t>Acoplamento da mobilidade de pessoas e bens perante aos conceitos da sustentabilidade</a:t>
            </a:r>
            <a:endParaRPr lang="en-US" dirty="0"/>
          </a:p>
        </p:txBody>
      </p:sp>
      <p:sp>
        <p:nvSpPr>
          <p:cNvPr id="2" name="Título 1">
            <a:extLst>
              <a:ext uri="{FF2B5EF4-FFF2-40B4-BE49-F238E27FC236}">
                <a16:creationId xmlns:a16="http://schemas.microsoft.com/office/drawing/2014/main" id="{F6B6179F-2D5A-4876-8EF5-3DD48593FAEF}"/>
              </a:ext>
            </a:extLst>
          </p:cNvPr>
          <p:cNvSpPr>
            <a:spLocks noGrp="1"/>
          </p:cNvSpPr>
          <p:nvPr>
            <p:ph type="title"/>
          </p:nvPr>
        </p:nvSpPr>
        <p:spPr>
          <a:xfrm>
            <a:off x="692337" y="258101"/>
            <a:ext cx="11083961" cy="1118400"/>
          </a:xfrm>
        </p:spPr>
        <p:txBody>
          <a:bodyPr/>
          <a:lstStyle/>
          <a:p>
            <a:r>
              <a:rPr lang="pt-BR" dirty="0"/>
              <a:t>Mobilidade Sustentável: Conceitos </a:t>
            </a:r>
          </a:p>
        </p:txBody>
      </p:sp>
    </p:spTree>
    <p:extLst>
      <p:ext uri="{BB962C8B-B14F-4D97-AF65-F5344CB8AC3E}">
        <p14:creationId xmlns:p14="http://schemas.microsoft.com/office/powerpoint/2010/main" val="18958918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ess (cars) is more: how to go from new to sustainable mobility | Transport  &amp; Environment">
            <a:extLst>
              <a:ext uri="{FF2B5EF4-FFF2-40B4-BE49-F238E27FC236}">
                <a16:creationId xmlns:a16="http://schemas.microsoft.com/office/drawing/2014/main" id="{C814792E-EF6C-4B8D-AA54-81C7FF5679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606" y="1604664"/>
            <a:ext cx="5163041" cy="3648674"/>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87DB73B2-BB4D-49C1-9CA4-9E4A6BEAEA03}"/>
              </a:ext>
            </a:extLst>
          </p:cNvPr>
          <p:cNvSpPr>
            <a:spLocks noGrp="1"/>
          </p:cNvSpPr>
          <p:nvPr>
            <p:ph type="body" idx="13"/>
          </p:nvPr>
        </p:nvSpPr>
        <p:spPr>
          <a:xfrm>
            <a:off x="553967" y="1604663"/>
            <a:ext cx="5671469" cy="4452000"/>
          </a:xfrm>
        </p:spPr>
        <p:txBody>
          <a:bodyPr/>
          <a:lstStyle/>
          <a:p>
            <a:r>
              <a:rPr lang="pt-BR" dirty="0"/>
              <a:t>Pêndulo orienta-se a mobilidade sobretudo no espaço urbano</a:t>
            </a:r>
          </a:p>
          <a:p>
            <a:r>
              <a:rPr lang="pt-BR" dirty="0"/>
              <a:t>Pondera as questões relacionadas a pegada de emissão e suas abordagens</a:t>
            </a:r>
          </a:p>
          <a:p>
            <a:r>
              <a:rPr lang="pt-BR" dirty="0"/>
              <a:t>Adota uma perspectiva tecnológica abrangente</a:t>
            </a:r>
          </a:p>
        </p:txBody>
      </p:sp>
      <p:sp>
        <p:nvSpPr>
          <p:cNvPr id="2" name="Título 1">
            <a:extLst>
              <a:ext uri="{FF2B5EF4-FFF2-40B4-BE49-F238E27FC236}">
                <a16:creationId xmlns:a16="http://schemas.microsoft.com/office/drawing/2014/main" id="{8187E02F-0CD3-443F-9A6F-0E6D92B61C11}"/>
              </a:ext>
            </a:extLst>
          </p:cNvPr>
          <p:cNvSpPr>
            <a:spLocks noGrp="1"/>
          </p:cNvSpPr>
          <p:nvPr>
            <p:ph type="title"/>
          </p:nvPr>
        </p:nvSpPr>
        <p:spPr>
          <a:xfrm>
            <a:off x="692337" y="258101"/>
            <a:ext cx="11083961" cy="1118400"/>
          </a:xfrm>
        </p:spPr>
        <p:txBody>
          <a:bodyPr/>
          <a:lstStyle/>
          <a:p>
            <a:r>
              <a:rPr lang="pt-BR" dirty="0"/>
              <a:t>Mobilidade Sustentável: Conceitos </a:t>
            </a:r>
          </a:p>
        </p:txBody>
      </p:sp>
    </p:spTree>
    <p:extLst>
      <p:ext uri="{BB962C8B-B14F-4D97-AF65-F5344CB8AC3E}">
        <p14:creationId xmlns:p14="http://schemas.microsoft.com/office/powerpoint/2010/main" val="2771144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rban transport – information, recherche et analyse – The Conversation  France, page 1">
            <a:extLst>
              <a:ext uri="{FF2B5EF4-FFF2-40B4-BE49-F238E27FC236}">
                <a16:creationId xmlns:a16="http://schemas.microsoft.com/office/drawing/2014/main" id="{809B9EE5-7FBA-4876-BD95-FE0BA3DE3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11" r="5166" b="-1"/>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D5CA646-D3EF-41D4-A0CD-4DF3B6655456}"/>
              </a:ext>
            </a:extLst>
          </p:cNvPr>
          <p:cNvSpPr/>
          <p:nvPr/>
        </p:nvSpPr>
        <p:spPr>
          <a:xfrm>
            <a:off x="0" y="2794360"/>
            <a:ext cx="10370372" cy="634635"/>
          </a:xfrm>
          <a:prstGeom prst="rect">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3600" dirty="0">
                <a:solidFill>
                  <a:schemeClr val="bg1"/>
                </a:solidFill>
                <a:latin typeface="Abadi" panose="020B0604020104020204" pitchFamily="34" charset="0"/>
                <a:ea typeface="+mj-ea"/>
                <a:cs typeface="+mj-cs"/>
              </a:rPr>
              <a:t>Transporte Terrestre Deep Dive</a:t>
            </a:r>
          </a:p>
        </p:txBody>
      </p:sp>
    </p:spTree>
    <p:extLst>
      <p:ext uri="{BB962C8B-B14F-4D97-AF65-F5344CB8AC3E}">
        <p14:creationId xmlns:p14="http://schemas.microsoft.com/office/powerpoint/2010/main" val="5398983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65CF28F-79BB-49D9-B3F4-EA31A4C4836A}"/>
              </a:ext>
            </a:extLst>
          </p:cNvPr>
          <p:cNvGraphicFramePr/>
          <p:nvPr>
            <p:extLst>
              <p:ext uri="{D42A27DB-BD31-4B8C-83A1-F6EECF244321}">
                <p14:modId xmlns:p14="http://schemas.microsoft.com/office/powerpoint/2010/main" val="3342443384"/>
              </p:ext>
            </p:extLst>
          </p:nvPr>
        </p:nvGraphicFramePr>
        <p:xfrm>
          <a:off x="653267" y="1334373"/>
          <a:ext cx="10336366" cy="5050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70A049CC-27B8-4815-BD80-0F73F071ECEF}"/>
              </a:ext>
            </a:extLst>
          </p:cNvPr>
          <p:cNvSpPr>
            <a:spLocks noGrp="1"/>
          </p:cNvSpPr>
          <p:nvPr>
            <p:ph type="title"/>
          </p:nvPr>
        </p:nvSpPr>
        <p:spPr>
          <a:xfrm>
            <a:off x="692337" y="258101"/>
            <a:ext cx="11083961" cy="1118400"/>
          </a:xfrm>
        </p:spPr>
        <p:txBody>
          <a:bodyPr/>
          <a:lstStyle/>
          <a:p>
            <a:r>
              <a:rPr lang="en-US" sz="3600" dirty="0" err="1"/>
              <a:t>Mapa</a:t>
            </a:r>
            <a:r>
              <a:rPr lang="en-US" sz="3600" dirty="0"/>
              <a:t> </a:t>
            </a:r>
            <a:r>
              <a:rPr lang="en-US" sz="3600" dirty="0" err="1"/>
              <a:t>geral</a:t>
            </a:r>
            <a:r>
              <a:rPr lang="en-US" sz="3600" dirty="0"/>
              <a:t> das </a:t>
            </a:r>
            <a:r>
              <a:rPr lang="en-US" sz="3600" dirty="0" err="1"/>
              <a:t>categorias</a:t>
            </a:r>
            <a:r>
              <a:rPr lang="en-US" sz="3600" dirty="0"/>
              <a:t> de </a:t>
            </a:r>
            <a:r>
              <a:rPr lang="en-US" sz="3600" dirty="0" err="1"/>
              <a:t>veículos</a:t>
            </a:r>
            <a:r>
              <a:rPr lang="en-US" sz="3600" dirty="0"/>
              <a:t> </a:t>
            </a:r>
            <a:r>
              <a:rPr lang="en-US" sz="3600" dirty="0" err="1"/>
              <a:t>rodoviários</a:t>
            </a:r>
            <a:endParaRPr lang="pt-BR" sz="3600" dirty="0"/>
          </a:p>
        </p:txBody>
      </p:sp>
    </p:spTree>
    <p:extLst>
      <p:ext uri="{BB962C8B-B14F-4D97-AF65-F5344CB8AC3E}">
        <p14:creationId xmlns:p14="http://schemas.microsoft.com/office/powerpoint/2010/main" val="27151238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C2839EC-BB78-4767-8329-C479D8484FDD}"/>
              </a:ext>
            </a:extLst>
          </p:cNvPr>
          <p:cNvGraphicFramePr/>
          <p:nvPr>
            <p:extLst>
              <p:ext uri="{D42A27DB-BD31-4B8C-83A1-F6EECF244321}">
                <p14:modId xmlns:p14="http://schemas.microsoft.com/office/powerpoint/2010/main" val="178940009"/>
              </p:ext>
            </p:extLst>
          </p:nvPr>
        </p:nvGraphicFramePr>
        <p:xfrm>
          <a:off x="8619666" y="3446470"/>
          <a:ext cx="3357961" cy="22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ângulo 5">
            <a:extLst>
              <a:ext uri="{FF2B5EF4-FFF2-40B4-BE49-F238E27FC236}">
                <a16:creationId xmlns:a16="http://schemas.microsoft.com/office/drawing/2014/main" id="{A2564578-F683-4344-911D-56876F0E2B17}"/>
              </a:ext>
            </a:extLst>
          </p:cNvPr>
          <p:cNvSpPr/>
          <p:nvPr/>
        </p:nvSpPr>
        <p:spPr>
          <a:xfrm>
            <a:off x="10298646" y="4241799"/>
            <a:ext cx="918687" cy="1524127"/>
          </a:xfrm>
          <a:prstGeom prst="rect">
            <a:avLst/>
          </a:prstGeom>
          <a:solidFill>
            <a:srgbClr val="3829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pic>
        <p:nvPicPr>
          <p:cNvPr id="8" name="Imagem 7">
            <a:extLst>
              <a:ext uri="{FF2B5EF4-FFF2-40B4-BE49-F238E27FC236}">
                <a16:creationId xmlns:a16="http://schemas.microsoft.com/office/drawing/2014/main" id="{4434FFDF-9EE6-4B99-874E-01EBCA0051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46995" y="2357709"/>
            <a:ext cx="1333153" cy="1088761"/>
          </a:xfrm>
          <a:prstGeom prst="rect">
            <a:avLst/>
          </a:prstGeom>
          <a:ln w="28575">
            <a:solidFill>
              <a:schemeClr val="tx1"/>
            </a:solidFill>
          </a:ln>
        </p:spPr>
      </p:pic>
      <p:pic>
        <p:nvPicPr>
          <p:cNvPr id="10" name="Imagem 9">
            <a:extLst>
              <a:ext uri="{FF2B5EF4-FFF2-40B4-BE49-F238E27FC236}">
                <a16:creationId xmlns:a16="http://schemas.microsoft.com/office/drawing/2014/main" id="{339616AF-785D-4509-BEE1-3FBAD754741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03218" y="2515148"/>
            <a:ext cx="1580738" cy="1209360"/>
          </a:xfrm>
          <a:prstGeom prst="rect">
            <a:avLst/>
          </a:prstGeom>
          <a:ln w="28575">
            <a:solidFill>
              <a:schemeClr val="tx1"/>
            </a:solidFill>
          </a:ln>
        </p:spPr>
      </p:pic>
      <p:pic>
        <p:nvPicPr>
          <p:cNvPr id="12" name="Picture 2" descr="Yamaha prepara scooter elétrico 'que anda como um 125 cc' | Salão de Tóquio  2019 | G1">
            <a:extLst>
              <a:ext uri="{FF2B5EF4-FFF2-40B4-BE49-F238E27FC236}">
                <a16:creationId xmlns:a16="http://schemas.microsoft.com/office/drawing/2014/main" id="{7C1768EE-4CB3-4B1F-B749-A8633D61AD9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90404" y="2259064"/>
            <a:ext cx="1791811" cy="100938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4811587A-AD82-432B-B342-0C998C041A3C}"/>
              </a:ext>
            </a:extLst>
          </p:cNvPr>
          <p:cNvSpPr txBox="1"/>
          <p:nvPr/>
        </p:nvSpPr>
        <p:spPr>
          <a:xfrm>
            <a:off x="6398024" y="1896172"/>
            <a:ext cx="1435008" cy="461537"/>
          </a:xfrm>
          <a:prstGeom prst="rect">
            <a:avLst/>
          </a:prstGeom>
          <a:noFill/>
        </p:spPr>
        <p:txBody>
          <a:bodyPr wrap="none" rtlCol="0">
            <a:spAutoFit/>
          </a:bodyPr>
          <a:lstStyle/>
          <a:p>
            <a:r>
              <a:rPr lang="pt-BR" sz="2399" dirty="0"/>
              <a:t>CityCoco</a:t>
            </a:r>
          </a:p>
        </p:txBody>
      </p:sp>
      <p:sp>
        <p:nvSpPr>
          <p:cNvPr id="16" name="CaixaDeTexto 15">
            <a:extLst>
              <a:ext uri="{FF2B5EF4-FFF2-40B4-BE49-F238E27FC236}">
                <a16:creationId xmlns:a16="http://schemas.microsoft.com/office/drawing/2014/main" id="{A37BD61A-B4C9-4077-A327-37A447AB4A94}"/>
              </a:ext>
            </a:extLst>
          </p:cNvPr>
          <p:cNvSpPr txBox="1"/>
          <p:nvPr/>
        </p:nvSpPr>
        <p:spPr>
          <a:xfrm>
            <a:off x="8361790" y="2050993"/>
            <a:ext cx="1058303" cy="461537"/>
          </a:xfrm>
          <a:prstGeom prst="rect">
            <a:avLst/>
          </a:prstGeom>
          <a:noFill/>
        </p:spPr>
        <p:txBody>
          <a:bodyPr wrap="none" rtlCol="0">
            <a:spAutoFit/>
          </a:bodyPr>
          <a:lstStyle/>
          <a:p>
            <a:r>
              <a:rPr lang="pt-BR" sz="2399" dirty="0"/>
              <a:t>E-bike</a:t>
            </a:r>
          </a:p>
        </p:txBody>
      </p:sp>
      <p:sp>
        <p:nvSpPr>
          <p:cNvPr id="18" name="CaixaDeTexto 17">
            <a:extLst>
              <a:ext uri="{FF2B5EF4-FFF2-40B4-BE49-F238E27FC236}">
                <a16:creationId xmlns:a16="http://schemas.microsoft.com/office/drawing/2014/main" id="{B77F8633-DA3F-4D93-98AE-093AE5252B7D}"/>
              </a:ext>
            </a:extLst>
          </p:cNvPr>
          <p:cNvSpPr txBox="1"/>
          <p:nvPr/>
        </p:nvSpPr>
        <p:spPr>
          <a:xfrm>
            <a:off x="10143606" y="1797527"/>
            <a:ext cx="1502334" cy="461537"/>
          </a:xfrm>
          <a:prstGeom prst="rect">
            <a:avLst/>
          </a:prstGeom>
          <a:noFill/>
        </p:spPr>
        <p:txBody>
          <a:bodyPr wrap="none" rtlCol="0">
            <a:spAutoFit/>
          </a:bodyPr>
          <a:lstStyle/>
          <a:p>
            <a:r>
              <a:rPr lang="pt-BR" sz="2399" dirty="0"/>
              <a:t>E-scooter</a:t>
            </a:r>
          </a:p>
        </p:txBody>
      </p:sp>
      <p:sp>
        <p:nvSpPr>
          <p:cNvPr id="20" name="CaixaDeTexto 19">
            <a:extLst>
              <a:ext uri="{FF2B5EF4-FFF2-40B4-BE49-F238E27FC236}">
                <a16:creationId xmlns:a16="http://schemas.microsoft.com/office/drawing/2014/main" id="{4C546AC4-01FE-4DCA-95B3-4BCFD32D8828}"/>
              </a:ext>
            </a:extLst>
          </p:cNvPr>
          <p:cNvSpPr txBox="1"/>
          <p:nvPr/>
        </p:nvSpPr>
        <p:spPr>
          <a:xfrm>
            <a:off x="7981171" y="1476107"/>
            <a:ext cx="1638590" cy="461537"/>
          </a:xfrm>
          <a:prstGeom prst="rect">
            <a:avLst/>
          </a:prstGeom>
          <a:noFill/>
        </p:spPr>
        <p:txBody>
          <a:bodyPr wrap="none" rtlCol="0">
            <a:spAutoFit/>
          </a:bodyPr>
          <a:lstStyle/>
          <a:p>
            <a:pPr algn="ctr"/>
            <a:r>
              <a:rPr lang="pt-BR" sz="2399" b="1" dirty="0"/>
              <a:t>Exemplos</a:t>
            </a:r>
          </a:p>
        </p:txBody>
      </p:sp>
      <p:sp>
        <p:nvSpPr>
          <p:cNvPr id="24" name="CaixaDeTexto 23">
            <a:extLst>
              <a:ext uri="{FF2B5EF4-FFF2-40B4-BE49-F238E27FC236}">
                <a16:creationId xmlns:a16="http://schemas.microsoft.com/office/drawing/2014/main" id="{2502C38B-8BC5-4D19-A794-F07A56644AC2}"/>
              </a:ext>
            </a:extLst>
          </p:cNvPr>
          <p:cNvSpPr txBox="1"/>
          <p:nvPr/>
        </p:nvSpPr>
        <p:spPr>
          <a:xfrm>
            <a:off x="199707" y="6091967"/>
            <a:ext cx="6150228" cy="553854"/>
          </a:xfrm>
          <a:prstGeom prst="rect">
            <a:avLst/>
          </a:prstGeom>
          <a:noFill/>
        </p:spPr>
        <p:txBody>
          <a:bodyPr wrap="square">
            <a:spAutoFit/>
          </a:bodyPr>
          <a:lstStyle/>
          <a:p>
            <a:r>
              <a:rPr lang="pt-BR" sz="1000" dirty="0">
                <a:solidFill>
                  <a:srgbClr val="121754"/>
                </a:solidFill>
                <a:latin typeface="Arial" panose="020B0604020202020204" pitchFamily="34" charset="0"/>
                <a:ea typeface="MS Mincho" panose="02020609040205080304" pitchFamily="49" charset="-128"/>
                <a:cs typeface="Arial" panose="020B0604020202020204" pitchFamily="34" charset="0"/>
              </a:rPr>
              <a:t>A ABVE apresenta uma abordagem mais ampla da categoria dos levíssimos elétricos, considerando os seguintes: Motocicletas, bicicletas, diciclos, triciclos, quadriciclos, scooters, skates, patinetes, veículos de apoio a atividades esportivas, veículos de logística, empilhadeiras.</a:t>
            </a:r>
            <a:endParaRPr lang="pt-BR" sz="1000" dirty="0"/>
          </a:p>
        </p:txBody>
      </p:sp>
      <p:sp>
        <p:nvSpPr>
          <p:cNvPr id="3" name="Espaço Reservado para Texto 2">
            <a:extLst>
              <a:ext uri="{FF2B5EF4-FFF2-40B4-BE49-F238E27FC236}">
                <a16:creationId xmlns:a16="http://schemas.microsoft.com/office/drawing/2014/main" id="{0980AC50-215B-4E8E-A853-AB600AC4EAAF}"/>
              </a:ext>
            </a:extLst>
          </p:cNvPr>
          <p:cNvSpPr>
            <a:spLocks noGrp="1"/>
          </p:cNvSpPr>
          <p:nvPr>
            <p:ph type="body" idx="13"/>
          </p:nvPr>
        </p:nvSpPr>
        <p:spPr>
          <a:xfrm>
            <a:off x="415600" y="1639967"/>
            <a:ext cx="6485264" cy="4452000"/>
          </a:xfrm>
        </p:spPr>
        <p:txBody>
          <a:bodyPr/>
          <a:lstStyle/>
          <a:p>
            <a:r>
              <a:rPr lang="pt-BR" dirty="0"/>
              <a:t>Veículos de baixa velocidade</a:t>
            </a:r>
          </a:p>
          <a:p>
            <a:r>
              <a:rPr lang="pt-BR" dirty="0"/>
              <a:t>Veículo não rodoviário</a:t>
            </a:r>
          </a:p>
          <a:p>
            <a:r>
              <a:rPr lang="pt-BR" dirty="0"/>
              <a:t>Com autonomia limitada, em geral até 50 km</a:t>
            </a:r>
          </a:p>
          <a:p>
            <a:r>
              <a:rPr lang="pt-BR" dirty="0"/>
              <a:t>Bicicletas, quadriciclos ou scooters elétricos</a:t>
            </a:r>
          </a:p>
          <a:p>
            <a:r>
              <a:rPr lang="pt-BR" dirty="0"/>
              <a:t>Objetivo: o transporte de pessoas e pequenas cargas a curtas</a:t>
            </a:r>
            <a:r>
              <a:rPr lang="en-US" dirty="0"/>
              <a:t> </a:t>
            </a:r>
            <a:r>
              <a:rPr lang="en-US" dirty="0" err="1"/>
              <a:t>distâncias</a:t>
            </a:r>
            <a:r>
              <a:rPr lang="en-US" dirty="0"/>
              <a:t>, </a:t>
            </a:r>
            <a:r>
              <a:rPr lang="en-US" dirty="0" err="1"/>
              <a:t>em</a:t>
            </a:r>
            <a:r>
              <a:rPr lang="en-US" dirty="0"/>
              <a:t> especial dentro do </a:t>
            </a:r>
            <a:r>
              <a:rPr lang="en-US" dirty="0" err="1"/>
              <a:t>perímetro</a:t>
            </a:r>
            <a:r>
              <a:rPr lang="en-US" dirty="0"/>
              <a:t> </a:t>
            </a:r>
            <a:r>
              <a:rPr lang="en-US" dirty="0" err="1"/>
              <a:t>urbano</a:t>
            </a:r>
            <a:endParaRPr lang="en-US" dirty="0"/>
          </a:p>
        </p:txBody>
      </p:sp>
      <p:sp>
        <p:nvSpPr>
          <p:cNvPr id="2" name="Título 1">
            <a:extLst>
              <a:ext uri="{FF2B5EF4-FFF2-40B4-BE49-F238E27FC236}">
                <a16:creationId xmlns:a16="http://schemas.microsoft.com/office/drawing/2014/main" id="{D3F19731-C3F0-47F5-9B37-82B1C2242E6C}"/>
              </a:ext>
            </a:extLst>
          </p:cNvPr>
          <p:cNvSpPr>
            <a:spLocks noGrp="1"/>
          </p:cNvSpPr>
          <p:nvPr>
            <p:ph type="title"/>
          </p:nvPr>
        </p:nvSpPr>
        <p:spPr>
          <a:xfrm>
            <a:off x="692337" y="258101"/>
            <a:ext cx="11083961" cy="1118400"/>
          </a:xfrm>
        </p:spPr>
        <p:txBody>
          <a:bodyPr/>
          <a:lstStyle/>
          <a:p>
            <a:r>
              <a:rPr lang="en-US" dirty="0" err="1"/>
              <a:t>Levíssimos</a:t>
            </a:r>
            <a:endParaRPr lang="pt-BR" dirty="0"/>
          </a:p>
        </p:txBody>
      </p:sp>
    </p:spTree>
    <p:extLst>
      <p:ext uri="{BB962C8B-B14F-4D97-AF65-F5344CB8AC3E}">
        <p14:creationId xmlns:p14="http://schemas.microsoft.com/office/powerpoint/2010/main" val="268987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4C546AC4-01FE-4DCA-95B3-4BCFD32D8828}"/>
              </a:ext>
            </a:extLst>
          </p:cNvPr>
          <p:cNvSpPr txBox="1"/>
          <p:nvPr/>
        </p:nvSpPr>
        <p:spPr>
          <a:xfrm>
            <a:off x="6234317" y="1247181"/>
            <a:ext cx="5513049" cy="461537"/>
          </a:xfrm>
          <a:prstGeom prst="rect">
            <a:avLst/>
          </a:prstGeom>
          <a:noFill/>
        </p:spPr>
        <p:txBody>
          <a:bodyPr wrap="none" rtlCol="0">
            <a:spAutoFit/>
          </a:bodyPr>
          <a:lstStyle/>
          <a:p>
            <a:pPr algn="ctr"/>
            <a:r>
              <a:rPr lang="pt-BR" sz="2399" dirty="0">
                <a:latin typeface="Abadi" panose="020B0604020104020204" pitchFamily="34" charset="0"/>
              </a:rPr>
              <a:t>Exemplos de automóveis de passageiros</a:t>
            </a:r>
          </a:p>
        </p:txBody>
      </p:sp>
      <p:pic>
        <p:nvPicPr>
          <p:cNvPr id="2" name="Picture 2" descr="Resultado de imagem para all electric cars">
            <a:extLst>
              <a:ext uri="{FF2B5EF4-FFF2-40B4-BE49-F238E27FC236}">
                <a16:creationId xmlns:a16="http://schemas.microsoft.com/office/drawing/2014/main" id="{6EFDBF2A-F95C-4E59-8B3E-84FF29C9CC2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43019" y="1708718"/>
            <a:ext cx="4101850" cy="147324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Primeira picape elétrica do mundo é JAC de R$ 289.900, mas não é para você  | Quatro Rodas">
            <a:extLst>
              <a:ext uri="{FF2B5EF4-FFF2-40B4-BE49-F238E27FC236}">
                <a16:creationId xmlns:a16="http://schemas.microsoft.com/office/drawing/2014/main" id="{0AEFC680-34EA-40ED-99F1-49DB3C0F2E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5855" y="3752074"/>
            <a:ext cx="2155665" cy="16167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ED65EE19-85E6-4449-AD5E-5F73E0F66DA4}"/>
              </a:ext>
            </a:extLst>
          </p:cNvPr>
          <p:cNvSpPr txBox="1"/>
          <p:nvPr/>
        </p:nvSpPr>
        <p:spPr>
          <a:xfrm>
            <a:off x="6234317" y="3198231"/>
            <a:ext cx="3717685" cy="461537"/>
          </a:xfrm>
          <a:prstGeom prst="rect">
            <a:avLst/>
          </a:prstGeom>
          <a:noFill/>
        </p:spPr>
        <p:txBody>
          <a:bodyPr wrap="none" rtlCol="0">
            <a:spAutoFit/>
          </a:bodyPr>
          <a:lstStyle/>
          <a:p>
            <a:pPr algn="ctr"/>
            <a:r>
              <a:rPr lang="pt-BR" sz="2399" dirty="0">
                <a:latin typeface="Abadi" panose="020B0604020104020204" pitchFamily="34" charset="0"/>
              </a:rPr>
              <a:t>Exemplo de Pickup elétrica</a:t>
            </a:r>
          </a:p>
        </p:txBody>
      </p:sp>
      <p:sp>
        <p:nvSpPr>
          <p:cNvPr id="3" name="Espaço Reservado para Texto 2">
            <a:extLst>
              <a:ext uri="{FF2B5EF4-FFF2-40B4-BE49-F238E27FC236}">
                <a16:creationId xmlns:a16="http://schemas.microsoft.com/office/drawing/2014/main" id="{350398F5-5E2F-4C4B-BD7A-37F69E085AB4}"/>
              </a:ext>
            </a:extLst>
          </p:cNvPr>
          <p:cNvSpPr>
            <a:spLocks noGrp="1"/>
          </p:cNvSpPr>
          <p:nvPr>
            <p:ph type="body" idx="13"/>
          </p:nvPr>
        </p:nvSpPr>
        <p:spPr>
          <a:xfrm>
            <a:off x="444634" y="1628854"/>
            <a:ext cx="5571387" cy="4452000"/>
          </a:xfrm>
        </p:spPr>
        <p:txBody>
          <a:bodyPr/>
          <a:lstStyle/>
          <a:p>
            <a:r>
              <a:rPr lang="pt-BR" dirty="0"/>
              <a:t>Veículo rodoviário motorizado</a:t>
            </a:r>
          </a:p>
          <a:p>
            <a:r>
              <a:rPr lang="pt-BR" dirty="0"/>
              <a:t>Objetivo: </a:t>
            </a:r>
          </a:p>
          <a:p>
            <a:pPr lvl="1"/>
            <a:r>
              <a:rPr lang="pt-BR" dirty="0">
                <a:latin typeface="Abadi Extra Light" panose="020B0204020104020204" pitchFamily="34" charset="0"/>
              </a:rPr>
              <a:t>Carros: destinado ao transporte de passageiros e projetado para acomodar, no máximo, nove pessoas (incluindo o motorista)</a:t>
            </a:r>
          </a:p>
          <a:p>
            <a:pPr lvl="1"/>
            <a:r>
              <a:rPr lang="pt-BR" dirty="0" err="1">
                <a:latin typeface="Abadi Extra Light" panose="020B0204020104020204" pitchFamily="34" charset="0"/>
              </a:rPr>
              <a:t>Pickups</a:t>
            </a:r>
            <a:r>
              <a:rPr lang="pt-BR" dirty="0">
                <a:latin typeface="Abadi Extra Light" panose="020B0204020104020204" pitchFamily="34" charset="0"/>
              </a:rPr>
              <a:t>: transporte de pequenas cargas também é possível</a:t>
            </a:r>
          </a:p>
        </p:txBody>
      </p:sp>
      <p:sp>
        <p:nvSpPr>
          <p:cNvPr id="7" name="Título 6">
            <a:extLst>
              <a:ext uri="{FF2B5EF4-FFF2-40B4-BE49-F238E27FC236}">
                <a16:creationId xmlns:a16="http://schemas.microsoft.com/office/drawing/2014/main" id="{C78A756B-AD7C-43CA-A2BB-1BD311197C88}"/>
              </a:ext>
            </a:extLst>
          </p:cNvPr>
          <p:cNvSpPr>
            <a:spLocks noGrp="1"/>
          </p:cNvSpPr>
          <p:nvPr>
            <p:ph type="title"/>
          </p:nvPr>
        </p:nvSpPr>
        <p:spPr>
          <a:xfrm>
            <a:off x="692337" y="258101"/>
            <a:ext cx="11083961" cy="1118400"/>
          </a:xfrm>
        </p:spPr>
        <p:txBody>
          <a:bodyPr/>
          <a:lstStyle/>
          <a:p>
            <a:r>
              <a:rPr lang="en-US"/>
              <a:t>Leves: Carros</a:t>
            </a:r>
            <a:r>
              <a:rPr lang="en-US" dirty="0"/>
              <a:t> e Pickups </a:t>
            </a:r>
            <a:endParaRPr lang="pt-BR" dirty="0"/>
          </a:p>
        </p:txBody>
      </p:sp>
      <p:graphicFrame>
        <p:nvGraphicFramePr>
          <p:cNvPr id="10" name="Diagrama 9">
            <a:extLst>
              <a:ext uri="{FF2B5EF4-FFF2-40B4-BE49-F238E27FC236}">
                <a16:creationId xmlns:a16="http://schemas.microsoft.com/office/drawing/2014/main" id="{887141BF-BA85-4774-A126-FDB20B4DBA55}"/>
              </a:ext>
            </a:extLst>
          </p:cNvPr>
          <p:cNvGraphicFramePr/>
          <p:nvPr>
            <p:extLst>
              <p:ext uri="{D42A27DB-BD31-4B8C-83A1-F6EECF244321}">
                <p14:modId xmlns:p14="http://schemas.microsoft.com/office/powerpoint/2010/main" val="1010962133"/>
              </p:ext>
            </p:extLst>
          </p:nvPr>
        </p:nvGraphicFramePr>
        <p:xfrm>
          <a:off x="8619666" y="3446470"/>
          <a:ext cx="3357961" cy="2280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tângulo 10">
            <a:extLst>
              <a:ext uri="{FF2B5EF4-FFF2-40B4-BE49-F238E27FC236}">
                <a16:creationId xmlns:a16="http://schemas.microsoft.com/office/drawing/2014/main" id="{9151D88C-9764-4B4A-B63C-9CC0A5DB5CE8}"/>
              </a:ext>
            </a:extLst>
          </p:cNvPr>
          <p:cNvSpPr/>
          <p:nvPr/>
        </p:nvSpPr>
        <p:spPr>
          <a:xfrm>
            <a:off x="8619666" y="4297679"/>
            <a:ext cx="918687" cy="1524127"/>
          </a:xfrm>
          <a:prstGeom prst="rect">
            <a:avLst/>
          </a:prstGeom>
          <a:solidFill>
            <a:srgbClr val="3829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Tree>
    <p:extLst>
      <p:ext uri="{BB962C8B-B14F-4D97-AF65-F5344CB8AC3E}">
        <p14:creationId xmlns:p14="http://schemas.microsoft.com/office/powerpoint/2010/main" val="20507053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4C546AC4-01FE-4DCA-95B3-4BCFD32D8828}"/>
              </a:ext>
            </a:extLst>
          </p:cNvPr>
          <p:cNvSpPr txBox="1"/>
          <p:nvPr/>
        </p:nvSpPr>
        <p:spPr>
          <a:xfrm>
            <a:off x="6238746" y="1224173"/>
            <a:ext cx="5513049" cy="461537"/>
          </a:xfrm>
          <a:prstGeom prst="rect">
            <a:avLst/>
          </a:prstGeom>
          <a:noFill/>
        </p:spPr>
        <p:txBody>
          <a:bodyPr wrap="none" rtlCol="0">
            <a:spAutoFit/>
          </a:bodyPr>
          <a:lstStyle/>
          <a:p>
            <a:pPr algn="ctr"/>
            <a:r>
              <a:rPr lang="pt-BR" sz="2399" dirty="0">
                <a:latin typeface="Abadi" panose="020B0604020104020204" pitchFamily="34" charset="0"/>
              </a:rPr>
              <a:t>Exemplos de automóveis de passageiros</a:t>
            </a:r>
          </a:p>
        </p:txBody>
      </p:sp>
      <p:sp>
        <p:nvSpPr>
          <p:cNvPr id="4" name="CaixaDeTexto 3">
            <a:extLst>
              <a:ext uri="{FF2B5EF4-FFF2-40B4-BE49-F238E27FC236}">
                <a16:creationId xmlns:a16="http://schemas.microsoft.com/office/drawing/2014/main" id="{ED65EE19-85E6-4449-AD5E-5F73E0F66DA4}"/>
              </a:ext>
            </a:extLst>
          </p:cNvPr>
          <p:cNvSpPr txBox="1"/>
          <p:nvPr/>
        </p:nvSpPr>
        <p:spPr>
          <a:xfrm>
            <a:off x="6098483" y="3028766"/>
            <a:ext cx="3057248" cy="461537"/>
          </a:xfrm>
          <a:prstGeom prst="rect">
            <a:avLst/>
          </a:prstGeom>
          <a:noFill/>
        </p:spPr>
        <p:txBody>
          <a:bodyPr wrap="none" rtlCol="0">
            <a:spAutoFit/>
          </a:bodyPr>
          <a:lstStyle/>
          <a:p>
            <a:pPr algn="ctr"/>
            <a:r>
              <a:rPr lang="pt-BR" sz="2399" dirty="0">
                <a:latin typeface="Abadi" panose="020B0604020104020204" pitchFamily="34" charset="0"/>
              </a:rPr>
              <a:t>Células a Combustivel</a:t>
            </a:r>
          </a:p>
        </p:txBody>
      </p:sp>
      <p:pic>
        <p:nvPicPr>
          <p:cNvPr id="7" name="Imagem 6">
            <a:extLst>
              <a:ext uri="{FF2B5EF4-FFF2-40B4-BE49-F238E27FC236}">
                <a16:creationId xmlns:a16="http://schemas.microsoft.com/office/drawing/2014/main" id="{4DC1D1F2-A6E8-4304-B0F4-8A4652ADDD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6854" y="1738712"/>
            <a:ext cx="2380872" cy="1188271"/>
          </a:xfrm>
          <a:prstGeom prst="rect">
            <a:avLst/>
          </a:prstGeom>
          <a:ln w="28575">
            <a:solidFill>
              <a:schemeClr val="tx1"/>
            </a:solidFill>
          </a:ln>
        </p:spPr>
      </p:pic>
      <p:pic>
        <p:nvPicPr>
          <p:cNvPr id="9" name="Picture 14" descr="http://www.respirasaopaulo.com.br/emtu%20hidrogenio%20novo.png">
            <a:extLst>
              <a:ext uri="{FF2B5EF4-FFF2-40B4-BE49-F238E27FC236}">
                <a16:creationId xmlns:a16="http://schemas.microsoft.com/office/drawing/2014/main" id="{A9A32385-AE70-44DA-BC93-25F3728DCB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95270" y="1724566"/>
            <a:ext cx="2236707" cy="11854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Ônibus 100% elétrico da chinesa BYD começa a circular na Unicamp">
            <a:extLst>
              <a:ext uri="{FF2B5EF4-FFF2-40B4-BE49-F238E27FC236}">
                <a16:creationId xmlns:a16="http://schemas.microsoft.com/office/drawing/2014/main" id="{29F801AE-53F5-4697-8549-8B724E5451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36822" y="3507265"/>
            <a:ext cx="2233829" cy="125652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Trólebus” a R$ 5,10: Bilhete de papel é opção para sentir aumento um pouco  depois">
            <a:extLst>
              <a:ext uri="{FF2B5EF4-FFF2-40B4-BE49-F238E27FC236}">
                <a16:creationId xmlns:a16="http://schemas.microsoft.com/office/drawing/2014/main" id="{474EC971-EF39-40FD-AD79-853B94EF0BD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62449" y="4884765"/>
            <a:ext cx="2208202" cy="116810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52FD305F-1E5B-4E95-AFD3-2DDD1D241164}"/>
              </a:ext>
            </a:extLst>
          </p:cNvPr>
          <p:cNvSpPr>
            <a:spLocks noGrp="1"/>
          </p:cNvSpPr>
          <p:nvPr>
            <p:ph type="body" idx="13"/>
          </p:nvPr>
        </p:nvSpPr>
        <p:spPr>
          <a:xfrm>
            <a:off x="415600" y="1639967"/>
            <a:ext cx="5145380" cy="4452000"/>
          </a:xfrm>
        </p:spPr>
        <p:txBody>
          <a:bodyPr/>
          <a:lstStyle/>
          <a:p>
            <a:r>
              <a:rPr lang="pt-BR" dirty="0"/>
              <a:t>Veículo rodoviário</a:t>
            </a:r>
          </a:p>
          <a:p>
            <a:r>
              <a:rPr lang="pt-BR" dirty="0"/>
              <a:t>Objetivo: usado para transporte coletivo (urbano, interurbano, intermunicipal, interestadual, </a:t>
            </a:r>
            <a:r>
              <a:rPr lang="pt-BR" dirty="0" err="1"/>
              <a:t>etc</a:t>
            </a:r>
            <a:r>
              <a:rPr lang="pt-BR" dirty="0"/>
              <a:t>) de passageiros, com rota prefixada</a:t>
            </a:r>
          </a:p>
          <a:p>
            <a:r>
              <a:rPr lang="pt-BR" dirty="0"/>
              <a:t>Amplo leque de arranjos de sistema de propulsão: elétricos a bateria, híbridos plug-in e híbridos, trólebus, além dos veículos a células a combustível)</a:t>
            </a:r>
          </a:p>
          <a:p>
            <a:r>
              <a:rPr lang="pt-BR" dirty="0" err="1"/>
              <a:t>Pickups</a:t>
            </a:r>
            <a:r>
              <a:rPr lang="pt-BR" dirty="0"/>
              <a:t>: transporte de pequenas cargas também é possível</a:t>
            </a:r>
          </a:p>
          <a:p>
            <a:r>
              <a:rPr lang="pt-BR" dirty="0"/>
              <a:t>Escala de autonomia varia (entre 200 km a mais de 500 km, por exemplo)</a:t>
            </a:r>
          </a:p>
          <a:p>
            <a:endParaRPr lang="pt-BR" dirty="0"/>
          </a:p>
        </p:txBody>
      </p:sp>
      <p:sp>
        <p:nvSpPr>
          <p:cNvPr id="2" name="Título 1">
            <a:extLst>
              <a:ext uri="{FF2B5EF4-FFF2-40B4-BE49-F238E27FC236}">
                <a16:creationId xmlns:a16="http://schemas.microsoft.com/office/drawing/2014/main" id="{5CD01B31-D366-4479-8585-D3AD2D9201C2}"/>
              </a:ext>
            </a:extLst>
          </p:cNvPr>
          <p:cNvSpPr>
            <a:spLocks noGrp="1"/>
          </p:cNvSpPr>
          <p:nvPr>
            <p:ph type="title"/>
          </p:nvPr>
        </p:nvSpPr>
        <p:spPr>
          <a:xfrm>
            <a:off x="692337" y="258101"/>
            <a:ext cx="11083961" cy="1118400"/>
          </a:xfrm>
        </p:spPr>
        <p:txBody>
          <a:bodyPr/>
          <a:lstStyle/>
          <a:p>
            <a:r>
              <a:rPr lang="en-US" dirty="0" err="1"/>
              <a:t>Pesados</a:t>
            </a:r>
            <a:r>
              <a:rPr lang="en-US" dirty="0"/>
              <a:t>: </a:t>
            </a:r>
            <a:r>
              <a:rPr lang="en-US" dirty="0" err="1"/>
              <a:t>Ônibus</a:t>
            </a:r>
            <a:r>
              <a:rPr lang="en-US" dirty="0"/>
              <a:t> </a:t>
            </a:r>
            <a:r>
              <a:rPr lang="en-US" dirty="0" err="1"/>
              <a:t>Elétricos</a:t>
            </a:r>
            <a:endParaRPr lang="pt-BR" dirty="0"/>
          </a:p>
        </p:txBody>
      </p:sp>
      <p:graphicFrame>
        <p:nvGraphicFramePr>
          <p:cNvPr id="12" name="Diagrama 11">
            <a:extLst>
              <a:ext uri="{FF2B5EF4-FFF2-40B4-BE49-F238E27FC236}">
                <a16:creationId xmlns:a16="http://schemas.microsoft.com/office/drawing/2014/main" id="{C55E9CF4-6D05-4D85-BDA3-7F4F31B29DB8}"/>
              </a:ext>
            </a:extLst>
          </p:cNvPr>
          <p:cNvGraphicFramePr/>
          <p:nvPr>
            <p:extLst>
              <p:ext uri="{D42A27DB-BD31-4B8C-83A1-F6EECF244321}">
                <p14:modId xmlns:p14="http://schemas.microsoft.com/office/powerpoint/2010/main" val="1010962133"/>
              </p:ext>
            </p:extLst>
          </p:nvPr>
        </p:nvGraphicFramePr>
        <p:xfrm>
          <a:off x="8619666" y="3446470"/>
          <a:ext cx="3357961" cy="22808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Retângulo 12">
            <a:extLst>
              <a:ext uri="{FF2B5EF4-FFF2-40B4-BE49-F238E27FC236}">
                <a16:creationId xmlns:a16="http://schemas.microsoft.com/office/drawing/2014/main" id="{52F2F542-6BE0-4AD9-8161-D4FD6777EE78}"/>
              </a:ext>
            </a:extLst>
          </p:cNvPr>
          <p:cNvSpPr/>
          <p:nvPr/>
        </p:nvSpPr>
        <p:spPr>
          <a:xfrm>
            <a:off x="9429966" y="4287519"/>
            <a:ext cx="918687" cy="1524127"/>
          </a:xfrm>
          <a:prstGeom prst="rect">
            <a:avLst/>
          </a:prstGeom>
          <a:solidFill>
            <a:srgbClr val="3829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Tree>
    <p:extLst>
      <p:ext uri="{BB962C8B-B14F-4D97-AF65-F5344CB8AC3E}">
        <p14:creationId xmlns:p14="http://schemas.microsoft.com/office/powerpoint/2010/main" val="15041298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4C546AC4-01FE-4DCA-95B3-4BCFD32D8828}"/>
              </a:ext>
            </a:extLst>
          </p:cNvPr>
          <p:cNvSpPr txBox="1"/>
          <p:nvPr/>
        </p:nvSpPr>
        <p:spPr>
          <a:xfrm>
            <a:off x="6234317" y="1376501"/>
            <a:ext cx="5513049" cy="461537"/>
          </a:xfrm>
          <a:prstGeom prst="rect">
            <a:avLst/>
          </a:prstGeom>
          <a:noFill/>
        </p:spPr>
        <p:txBody>
          <a:bodyPr wrap="none" rtlCol="0">
            <a:spAutoFit/>
          </a:bodyPr>
          <a:lstStyle/>
          <a:p>
            <a:pPr algn="ctr"/>
            <a:r>
              <a:rPr lang="pt-BR" sz="2399" dirty="0">
                <a:latin typeface="Abadi" panose="020B0604020104020204" pitchFamily="34" charset="0"/>
              </a:rPr>
              <a:t>Exemplos de automóveis de passageiros</a:t>
            </a:r>
          </a:p>
        </p:txBody>
      </p:sp>
      <p:sp>
        <p:nvSpPr>
          <p:cNvPr id="2" name="AutoShape 2" descr="Volkswagen vai produzir caminhão elétrico no Brasil em 2020">
            <a:extLst>
              <a:ext uri="{FF2B5EF4-FFF2-40B4-BE49-F238E27FC236}">
                <a16:creationId xmlns:a16="http://schemas.microsoft.com/office/drawing/2014/main" id="{90CCF851-C94C-40CC-B78A-83425E4445E8}"/>
              </a:ext>
            </a:extLst>
          </p:cNvPr>
          <p:cNvSpPr>
            <a:spLocks noChangeAspect="1" noChangeArrowheads="1"/>
          </p:cNvSpPr>
          <p:nvPr/>
        </p:nvSpPr>
        <p:spPr bwMode="auto">
          <a:xfrm>
            <a:off x="5943641" y="3276641"/>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a:p>
        </p:txBody>
      </p:sp>
      <p:pic>
        <p:nvPicPr>
          <p:cNvPr id="1028" name="Picture 4" descr="Volkswagen vai produzir caminhão elétrico no Brasil em 2020">
            <a:extLst>
              <a:ext uri="{FF2B5EF4-FFF2-40B4-BE49-F238E27FC236}">
                <a16:creationId xmlns:a16="http://schemas.microsoft.com/office/drawing/2014/main" id="{C9EB50DD-EF69-4F76-B519-8BAE3DF19E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2673" y="1964462"/>
            <a:ext cx="2539339" cy="142837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5CEBEAC8-3378-45E2-8642-AE241F974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1446" y="1942148"/>
            <a:ext cx="2177798" cy="1450694"/>
          </a:xfrm>
          <a:prstGeom prst="rect">
            <a:avLst/>
          </a:prstGeom>
          <a:ln w="28575">
            <a:solidFill>
              <a:schemeClr val="tx1"/>
            </a:solidFill>
          </a:ln>
        </p:spPr>
      </p:pic>
      <p:sp>
        <p:nvSpPr>
          <p:cNvPr id="3" name="Espaço Reservado para Texto 2">
            <a:extLst>
              <a:ext uri="{FF2B5EF4-FFF2-40B4-BE49-F238E27FC236}">
                <a16:creationId xmlns:a16="http://schemas.microsoft.com/office/drawing/2014/main" id="{0E8D04EB-FDBF-4DB7-8443-FDE0F4E5F81E}"/>
              </a:ext>
            </a:extLst>
          </p:cNvPr>
          <p:cNvSpPr>
            <a:spLocks noGrp="1"/>
          </p:cNvSpPr>
          <p:nvPr>
            <p:ph type="body" idx="13"/>
          </p:nvPr>
        </p:nvSpPr>
        <p:spPr>
          <a:xfrm>
            <a:off x="452757" y="1279203"/>
            <a:ext cx="6049916" cy="4452000"/>
          </a:xfrm>
        </p:spPr>
        <p:txBody>
          <a:bodyPr/>
          <a:lstStyle/>
          <a:p>
            <a:pPr marL="285750" indent="-285750">
              <a:lnSpc>
                <a:spcPct val="150000"/>
              </a:lnSpc>
              <a:buFont typeface="Arial" panose="020B0604020202020204" pitchFamily="34" charset="0"/>
              <a:buChar char="•"/>
            </a:pPr>
            <a:r>
              <a:rPr lang="pt-BR" sz="1800" dirty="0"/>
              <a:t>Veículo rodoviário</a:t>
            </a:r>
            <a:r>
              <a:rPr lang="pt-BR" sz="1800" dirty="0">
                <a:solidFill>
                  <a:srgbClr val="222222"/>
                </a:solidFill>
              </a:rPr>
              <a:t>.</a:t>
            </a:r>
            <a:endParaRPr lang="pt-BR" sz="1800" dirty="0"/>
          </a:p>
          <a:p>
            <a:pPr marL="285750" indent="-285750">
              <a:lnSpc>
                <a:spcPct val="150000"/>
              </a:lnSpc>
              <a:buFont typeface="Arial" panose="020B0604020202020204" pitchFamily="34" charset="0"/>
              <a:buChar char="•"/>
            </a:pPr>
            <a:r>
              <a:rPr lang="pt-BR" sz="1800" dirty="0"/>
              <a:t>Objetivo: usado para T</a:t>
            </a:r>
            <a:r>
              <a:rPr lang="pt-BR" sz="1800" dirty="0">
                <a:solidFill>
                  <a:srgbClr val="222222"/>
                </a:solidFill>
              </a:rPr>
              <a:t>ransporte de carga coletivo (urbano, interurbano, intermunicipal, interestadual etc.) de passageiros, com rota prefixada</a:t>
            </a:r>
            <a:endParaRPr lang="pt-BR" sz="1800" dirty="0"/>
          </a:p>
          <a:p>
            <a:pPr marL="285750" lvl="3" indent="-285750">
              <a:lnSpc>
                <a:spcPct val="150000"/>
              </a:lnSpc>
              <a:buFont typeface="Arial" panose="020B0604020202020204" pitchFamily="34" charset="0"/>
              <a:buChar char="•"/>
            </a:pPr>
            <a:r>
              <a:rPr lang="pt-BR" sz="1800" dirty="0">
                <a:latin typeface="Abadi Extra Light" panose="020B0204020104020204" pitchFamily="34" charset="0"/>
              </a:rPr>
              <a:t>Amplo leque de arranjos de sistemas de propulsão: (elétricos a bateria, híbridos plug-in e híbridos, trólebus além dos veículos a células a combustíveis)</a:t>
            </a:r>
          </a:p>
          <a:p>
            <a:pPr marL="285750" lvl="3" indent="-285750">
              <a:lnSpc>
                <a:spcPct val="150000"/>
              </a:lnSpc>
              <a:buFont typeface="Arial" panose="020B0604020202020204" pitchFamily="34" charset="0"/>
              <a:buChar char="•"/>
            </a:pPr>
            <a:r>
              <a:rPr lang="pt-BR" sz="1800" dirty="0" err="1">
                <a:latin typeface="Abadi Extra Light" panose="020B0204020104020204" pitchFamily="34" charset="0"/>
              </a:rPr>
              <a:t>Pickups</a:t>
            </a:r>
            <a:r>
              <a:rPr lang="pt-BR" sz="1800" dirty="0">
                <a:latin typeface="Abadi Extra Light" panose="020B0204020104020204" pitchFamily="34" charset="0"/>
              </a:rPr>
              <a:t>: transporte de pequenas cargas também é possível</a:t>
            </a:r>
          </a:p>
          <a:p>
            <a:pPr marL="285750" indent="-285750">
              <a:lnSpc>
                <a:spcPct val="150000"/>
              </a:lnSpc>
              <a:buFont typeface="Arial" panose="020B0604020202020204" pitchFamily="34" charset="0"/>
              <a:buChar char="•"/>
            </a:pPr>
            <a:r>
              <a:rPr lang="pt-BR" sz="1800" dirty="0"/>
              <a:t>Escala de autonomia varia (entre 200km a mais de 500km por exemplo)</a:t>
            </a:r>
          </a:p>
          <a:p>
            <a:pPr marL="285750" indent="-285750">
              <a:lnSpc>
                <a:spcPct val="150000"/>
              </a:lnSpc>
              <a:buFont typeface="Arial" panose="020B0604020202020204" pitchFamily="34" charset="0"/>
              <a:buChar char="•"/>
            </a:pPr>
            <a:r>
              <a:rPr lang="pt-BR" sz="1800" dirty="0"/>
              <a:t>Maior volume de vendas de </a:t>
            </a:r>
            <a:r>
              <a:rPr lang="pt-BR" sz="1800" dirty="0" err="1"/>
              <a:t>VEs</a:t>
            </a:r>
            <a:r>
              <a:rPr lang="pt-BR" sz="1800" dirty="0"/>
              <a:t> se posiciona nesta categoria </a:t>
            </a:r>
          </a:p>
          <a:p>
            <a:endParaRPr lang="en-US" dirty="0"/>
          </a:p>
        </p:txBody>
      </p:sp>
      <p:sp>
        <p:nvSpPr>
          <p:cNvPr id="4" name="Título 3">
            <a:extLst>
              <a:ext uri="{FF2B5EF4-FFF2-40B4-BE49-F238E27FC236}">
                <a16:creationId xmlns:a16="http://schemas.microsoft.com/office/drawing/2014/main" id="{04F9F075-5483-457C-9E0F-6E81C93C188F}"/>
              </a:ext>
            </a:extLst>
          </p:cNvPr>
          <p:cNvSpPr>
            <a:spLocks noGrp="1"/>
          </p:cNvSpPr>
          <p:nvPr>
            <p:ph type="title"/>
          </p:nvPr>
        </p:nvSpPr>
        <p:spPr>
          <a:xfrm>
            <a:off x="692337" y="258101"/>
            <a:ext cx="11083961" cy="1118400"/>
          </a:xfrm>
        </p:spPr>
        <p:txBody>
          <a:bodyPr/>
          <a:lstStyle/>
          <a:p>
            <a:r>
              <a:rPr lang="en-US" dirty="0" err="1"/>
              <a:t>Pesados</a:t>
            </a:r>
            <a:r>
              <a:rPr lang="en-US" dirty="0"/>
              <a:t>: </a:t>
            </a:r>
            <a:r>
              <a:rPr lang="en-US" dirty="0" err="1"/>
              <a:t>Comerciais</a:t>
            </a:r>
            <a:r>
              <a:rPr lang="en-US" dirty="0"/>
              <a:t> </a:t>
            </a:r>
            <a:r>
              <a:rPr lang="en-US" dirty="0" err="1"/>
              <a:t>Elétricos</a:t>
            </a:r>
            <a:endParaRPr lang="pt-BR" dirty="0"/>
          </a:p>
        </p:txBody>
      </p:sp>
      <p:graphicFrame>
        <p:nvGraphicFramePr>
          <p:cNvPr id="10" name="Diagrama 9">
            <a:extLst>
              <a:ext uri="{FF2B5EF4-FFF2-40B4-BE49-F238E27FC236}">
                <a16:creationId xmlns:a16="http://schemas.microsoft.com/office/drawing/2014/main" id="{D30A5F29-D00D-472E-BB04-8C05084224D7}"/>
              </a:ext>
            </a:extLst>
          </p:cNvPr>
          <p:cNvGraphicFramePr/>
          <p:nvPr>
            <p:extLst>
              <p:ext uri="{D42A27DB-BD31-4B8C-83A1-F6EECF244321}">
                <p14:modId xmlns:p14="http://schemas.microsoft.com/office/powerpoint/2010/main" val="1952686949"/>
              </p:ext>
            </p:extLst>
          </p:nvPr>
        </p:nvGraphicFramePr>
        <p:xfrm>
          <a:off x="8619666" y="3556364"/>
          <a:ext cx="3357961" cy="21709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tângulo 10">
            <a:extLst>
              <a:ext uri="{FF2B5EF4-FFF2-40B4-BE49-F238E27FC236}">
                <a16:creationId xmlns:a16="http://schemas.microsoft.com/office/drawing/2014/main" id="{7EEEA710-4BF9-46D0-B412-864D7AAB4E09}"/>
              </a:ext>
            </a:extLst>
          </p:cNvPr>
          <p:cNvSpPr/>
          <p:nvPr/>
        </p:nvSpPr>
        <p:spPr>
          <a:xfrm flipH="1">
            <a:off x="11217331" y="4378960"/>
            <a:ext cx="796867" cy="513080"/>
          </a:xfrm>
          <a:prstGeom prst="rect">
            <a:avLst/>
          </a:prstGeom>
          <a:solidFill>
            <a:srgbClr val="3829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Tree>
    <p:extLst>
      <p:ext uri="{BB962C8B-B14F-4D97-AF65-F5344CB8AC3E}">
        <p14:creationId xmlns:p14="http://schemas.microsoft.com/office/powerpoint/2010/main" val="907433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esla electric heavy duty semi truck | Electrek | Custom trucks, Trucks,  Electric truck">
            <a:extLst>
              <a:ext uri="{FF2B5EF4-FFF2-40B4-BE49-F238E27FC236}">
                <a16:creationId xmlns:a16="http://schemas.microsoft.com/office/drawing/2014/main" id="{AE5D090F-742D-4F5A-9A23-450D6763B4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5324" y="1679448"/>
            <a:ext cx="3199891" cy="14557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4C546AC4-01FE-4DCA-95B3-4BCFD32D8828}"/>
              </a:ext>
            </a:extLst>
          </p:cNvPr>
          <p:cNvSpPr txBox="1"/>
          <p:nvPr/>
        </p:nvSpPr>
        <p:spPr>
          <a:xfrm>
            <a:off x="6238746" y="1224173"/>
            <a:ext cx="5513049" cy="461537"/>
          </a:xfrm>
          <a:prstGeom prst="rect">
            <a:avLst/>
          </a:prstGeom>
          <a:noFill/>
        </p:spPr>
        <p:txBody>
          <a:bodyPr wrap="none" rtlCol="0">
            <a:spAutoFit/>
          </a:bodyPr>
          <a:lstStyle/>
          <a:p>
            <a:pPr algn="ctr"/>
            <a:r>
              <a:rPr lang="pt-BR" sz="2399" dirty="0">
                <a:latin typeface="Abadi" panose="020B0604020104020204" pitchFamily="34" charset="0"/>
              </a:rPr>
              <a:t>Exemplos de automóveis de passageiros</a:t>
            </a:r>
          </a:p>
        </p:txBody>
      </p:sp>
      <p:sp>
        <p:nvSpPr>
          <p:cNvPr id="2" name="AutoShape 2" descr="Volkswagen vai produzir caminhão elétrico no Brasil em 2020">
            <a:extLst>
              <a:ext uri="{FF2B5EF4-FFF2-40B4-BE49-F238E27FC236}">
                <a16:creationId xmlns:a16="http://schemas.microsoft.com/office/drawing/2014/main" id="{90CCF851-C94C-40CC-B78A-83425E4445E8}"/>
              </a:ext>
            </a:extLst>
          </p:cNvPr>
          <p:cNvSpPr>
            <a:spLocks noChangeAspect="1" noChangeArrowheads="1"/>
          </p:cNvSpPr>
          <p:nvPr/>
        </p:nvSpPr>
        <p:spPr bwMode="auto">
          <a:xfrm>
            <a:off x="5943641" y="3276641"/>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a:p>
        </p:txBody>
      </p:sp>
      <p:pic>
        <p:nvPicPr>
          <p:cNvPr id="2050" name="Picture 2" descr="Heavy Duty Electric Battery Truck Manufactured in Germany | 2020-02-17 |  ASSEMBLY">
            <a:extLst>
              <a:ext uri="{FF2B5EF4-FFF2-40B4-BE49-F238E27FC236}">
                <a16:creationId xmlns:a16="http://schemas.microsoft.com/office/drawing/2014/main" id="{A7BE6C1D-FDF6-4A6A-81BD-9EF620E0E1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5820" y="3276641"/>
            <a:ext cx="2291663" cy="14580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40E5E654-C39A-493C-B203-F94D7694EB03}"/>
              </a:ext>
            </a:extLst>
          </p:cNvPr>
          <p:cNvSpPr>
            <a:spLocks noGrp="1"/>
          </p:cNvSpPr>
          <p:nvPr>
            <p:ph type="body" idx="13"/>
          </p:nvPr>
        </p:nvSpPr>
        <p:spPr>
          <a:xfrm>
            <a:off x="415599" y="1639967"/>
            <a:ext cx="5680401" cy="4452000"/>
          </a:xfrm>
        </p:spPr>
        <p:txBody>
          <a:bodyPr/>
          <a:lstStyle/>
          <a:p>
            <a:r>
              <a:rPr lang="pt-BR" sz="2000" dirty="0"/>
              <a:t>Veículo rodoviário do tipo pesado (mais de 15 toneladas, considerando peso bruto: carga + cavalo)</a:t>
            </a:r>
          </a:p>
          <a:p>
            <a:r>
              <a:rPr lang="pt-BR" sz="2000" dirty="0"/>
              <a:t>Objetivo: usado para transporte de carga interestadual/</a:t>
            </a:r>
            <a:r>
              <a:rPr lang="pt-BR" sz="2000" dirty="0" err="1"/>
              <a:t>interegional</a:t>
            </a:r>
            <a:r>
              <a:rPr lang="pt-BR" sz="2000" dirty="0"/>
              <a:t> com rota prefixada</a:t>
            </a:r>
          </a:p>
          <a:p>
            <a:r>
              <a:rPr lang="pt-BR" sz="2000" dirty="0"/>
              <a:t>Amplo leque de arranjos de sistema de propulsão: elétricos a bateria, híbridos plug-in e veículos a células a combustível</a:t>
            </a:r>
          </a:p>
        </p:txBody>
      </p:sp>
      <p:sp>
        <p:nvSpPr>
          <p:cNvPr id="4" name="Título 3">
            <a:extLst>
              <a:ext uri="{FF2B5EF4-FFF2-40B4-BE49-F238E27FC236}">
                <a16:creationId xmlns:a16="http://schemas.microsoft.com/office/drawing/2014/main" id="{F58513A3-BDA3-497C-95C2-D95CAAA35331}"/>
              </a:ext>
            </a:extLst>
          </p:cNvPr>
          <p:cNvSpPr>
            <a:spLocks noGrp="1"/>
          </p:cNvSpPr>
          <p:nvPr>
            <p:ph type="title"/>
          </p:nvPr>
        </p:nvSpPr>
        <p:spPr>
          <a:xfrm>
            <a:off x="692337" y="258101"/>
            <a:ext cx="11083961" cy="1118400"/>
          </a:xfrm>
        </p:spPr>
        <p:txBody>
          <a:bodyPr/>
          <a:lstStyle/>
          <a:p>
            <a:r>
              <a:rPr lang="en-US"/>
              <a:t>Pesados: Caminhões </a:t>
            </a:r>
            <a:r>
              <a:rPr lang="en-US" dirty="0" err="1"/>
              <a:t>Elétricos</a:t>
            </a:r>
            <a:endParaRPr lang="pt-BR" dirty="0"/>
          </a:p>
        </p:txBody>
      </p:sp>
      <p:graphicFrame>
        <p:nvGraphicFramePr>
          <p:cNvPr id="10" name="Diagrama 9">
            <a:extLst>
              <a:ext uri="{FF2B5EF4-FFF2-40B4-BE49-F238E27FC236}">
                <a16:creationId xmlns:a16="http://schemas.microsoft.com/office/drawing/2014/main" id="{0F88A081-F083-4801-94D8-F4AC613A8FEA}"/>
              </a:ext>
            </a:extLst>
          </p:cNvPr>
          <p:cNvGraphicFramePr/>
          <p:nvPr>
            <p:extLst>
              <p:ext uri="{D42A27DB-BD31-4B8C-83A1-F6EECF244321}">
                <p14:modId xmlns:p14="http://schemas.microsoft.com/office/powerpoint/2010/main" val="1010962133"/>
              </p:ext>
            </p:extLst>
          </p:nvPr>
        </p:nvGraphicFramePr>
        <p:xfrm>
          <a:off x="8619666" y="3446470"/>
          <a:ext cx="3357961" cy="2280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tângulo 10">
            <a:extLst>
              <a:ext uri="{FF2B5EF4-FFF2-40B4-BE49-F238E27FC236}">
                <a16:creationId xmlns:a16="http://schemas.microsoft.com/office/drawing/2014/main" id="{6D7BCA7D-0A99-448C-9B95-A2E839332765}"/>
              </a:ext>
            </a:extLst>
          </p:cNvPr>
          <p:cNvSpPr/>
          <p:nvPr/>
        </p:nvSpPr>
        <p:spPr>
          <a:xfrm flipH="1">
            <a:off x="11217332" y="4820920"/>
            <a:ext cx="842587" cy="538480"/>
          </a:xfrm>
          <a:prstGeom prst="rect">
            <a:avLst/>
          </a:prstGeom>
          <a:solidFill>
            <a:srgbClr val="3829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Tree>
    <p:extLst>
      <p:ext uri="{BB962C8B-B14F-4D97-AF65-F5344CB8AC3E}">
        <p14:creationId xmlns:p14="http://schemas.microsoft.com/office/powerpoint/2010/main" val="2647639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g9c19a21fbe_0_72"/>
          <p:cNvSpPr txBox="1">
            <a:spLocks noGrp="1"/>
          </p:cNvSpPr>
          <p:nvPr>
            <p:ph type="title"/>
          </p:nvPr>
        </p:nvSpPr>
        <p:spPr>
          <a:xfrm>
            <a:off x="578275" y="278717"/>
            <a:ext cx="11360700" cy="810300"/>
          </a:xfrm>
          <a:prstGeom prst="rect">
            <a:avLst/>
          </a:prstGeom>
          <a:noFill/>
          <a:ln>
            <a:noFill/>
          </a:ln>
        </p:spPr>
        <p:txBody>
          <a:bodyPr spcFirstLastPara="1" wrap="square" lIns="121900" tIns="121900" rIns="121900" bIns="121900" anchor="t" anchorCtr="0">
            <a:noAutofit/>
          </a:bodyPr>
          <a:lstStyle/>
          <a:p>
            <a:r>
              <a:rPr lang="pt-BR" dirty="0"/>
              <a:t>Linha do Tempo</a:t>
            </a:r>
            <a:endParaRPr dirty="0"/>
          </a:p>
        </p:txBody>
      </p:sp>
      <p:sp>
        <p:nvSpPr>
          <p:cNvPr id="156" name="Google Shape;156;g9c19a21fbe_0_72"/>
          <p:cNvSpPr txBox="1">
            <a:spLocks noGrp="1"/>
          </p:cNvSpPr>
          <p:nvPr>
            <p:ph type="body" idx="13"/>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sz="2000" b="1" dirty="0">
                <a:solidFill>
                  <a:srgbClr val="FFFFFF"/>
                </a:solidFill>
                <a:highlight>
                  <a:srgbClr val="4EBABB"/>
                </a:highlight>
              </a:rPr>
              <a:t>1920</a:t>
            </a:r>
            <a:r>
              <a:rPr lang="pt-BR" sz="2000" dirty="0"/>
              <a:t> Durante esta década, o VE deixa de ser um produto comercial viável. A queda do carro elétrico é atribuída a vários fatores, incluindo o desejo por veículos de maior autonomia, a falta de potência e a maior disponibilidade de gasolina. </a:t>
            </a:r>
            <a:endParaRPr sz="2000" dirty="0"/>
          </a:p>
          <a:p>
            <a:pPr marL="0" lvl="0" indent="0" algn="l" rtl="0">
              <a:spcBef>
                <a:spcPts val="2100"/>
              </a:spcBef>
              <a:spcAft>
                <a:spcPts val="0"/>
              </a:spcAft>
              <a:buNone/>
            </a:pPr>
            <a:r>
              <a:rPr lang="pt-BR" sz="2000" b="1" dirty="0">
                <a:solidFill>
                  <a:srgbClr val="FFFFFF"/>
                </a:solidFill>
                <a:highlight>
                  <a:srgbClr val="4EBABB"/>
                </a:highlight>
              </a:rPr>
              <a:t>1997</a:t>
            </a:r>
            <a:r>
              <a:rPr lang="pt-BR" sz="2000" dirty="0"/>
              <a:t> A Toyota apresenta o </a:t>
            </a:r>
            <a:r>
              <a:rPr lang="pt-BR" sz="2000" dirty="0" err="1"/>
              <a:t>Prius</a:t>
            </a:r>
            <a:r>
              <a:rPr lang="pt-BR" sz="2000" dirty="0"/>
              <a:t> - o primeiro carro híbrido comercialmente produzido em massa. Japão quase 18.000 são vendidas no primeiro ano de produção. </a:t>
            </a:r>
            <a:endParaRPr sz="2000" dirty="0"/>
          </a:p>
          <a:p>
            <a:pPr marL="0" lvl="0" indent="0" algn="l" rtl="0">
              <a:spcBef>
                <a:spcPts val="2100"/>
              </a:spcBef>
              <a:spcAft>
                <a:spcPts val="0"/>
              </a:spcAft>
              <a:buNone/>
            </a:pPr>
            <a:r>
              <a:rPr lang="pt-BR" sz="2000" b="1" dirty="0">
                <a:solidFill>
                  <a:srgbClr val="FFFFFF"/>
                </a:solidFill>
                <a:highlight>
                  <a:srgbClr val="4EBABB"/>
                </a:highlight>
              </a:rPr>
              <a:t>1997 - 2000</a:t>
            </a:r>
            <a:r>
              <a:rPr lang="pt-BR" sz="2000" dirty="0">
                <a:highlight>
                  <a:srgbClr val="4EBABB"/>
                </a:highlight>
              </a:rPr>
              <a:t> </a:t>
            </a:r>
            <a:r>
              <a:rPr lang="pt-BR" sz="2000" dirty="0"/>
              <a:t>Milhares de carros totalmente elétricos (como EV da Honda, EV1 da GM, Ranger da Ford, </a:t>
            </a:r>
            <a:r>
              <a:rPr lang="pt-BR" sz="2000" dirty="0" err="1"/>
              <a:t>Altra</a:t>
            </a:r>
            <a:r>
              <a:rPr lang="pt-BR" sz="2000" dirty="0"/>
              <a:t> EV da Nissan, S-10 EV da </a:t>
            </a:r>
            <a:r>
              <a:rPr lang="pt-BR" sz="2000" dirty="0" err="1"/>
              <a:t>Chevy</a:t>
            </a:r>
            <a:r>
              <a:rPr lang="pt-BR" sz="2000" dirty="0"/>
              <a:t> e Toyota RAV4 EV) são produzidos mas a maioria disponíveis apenas para locação. Na França a Peugeot com o 106 e a </a:t>
            </a:r>
            <a:r>
              <a:rPr lang="pt-BR" sz="2000" dirty="0" err="1"/>
              <a:t>Partner</a:t>
            </a:r>
            <a:r>
              <a:rPr lang="pt-BR" sz="2000" dirty="0"/>
              <a:t> vende 6.000 unidades ao ano.</a:t>
            </a:r>
            <a:endParaRPr sz="2000" dirty="0"/>
          </a:p>
          <a:p>
            <a:pPr marL="0" lvl="0" indent="0" algn="l" rtl="0">
              <a:spcBef>
                <a:spcPts val="2100"/>
              </a:spcBef>
              <a:spcAft>
                <a:spcPts val="0"/>
              </a:spcAft>
              <a:buNone/>
            </a:pPr>
            <a:r>
              <a:rPr lang="pt-BR" sz="2000" b="1" dirty="0">
                <a:solidFill>
                  <a:srgbClr val="FFFFFF"/>
                </a:solidFill>
                <a:highlight>
                  <a:srgbClr val="4EBABB"/>
                </a:highlight>
              </a:rPr>
              <a:t>2006</a:t>
            </a:r>
            <a:r>
              <a:rPr lang="pt-BR" sz="2000" dirty="0"/>
              <a:t>  Tesla Motors apresenta o ultra esportivo Tesla </a:t>
            </a:r>
            <a:r>
              <a:rPr lang="pt-BR" sz="2000" dirty="0" err="1"/>
              <a:t>Roadster</a:t>
            </a:r>
            <a:r>
              <a:rPr lang="pt-BR" sz="2000" dirty="0"/>
              <a:t> no San Francisco </a:t>
            </a:r>
            <a:r>
              <a:rPr lang="pt-BR" sz="2000" dirty="0" err="1"/>
              <a:t>International</a:t>
            </a:r>
            <a:r>
              <a:rPr lang="pt-BR" sz="2000" dirty="0"/>
              <a:t> Auto Show, em novembro. Os primeiros </a:t>
            </a:r>
            <a:r>
              <a:rPr lang="pt-BR" sz="2000" dirty="0" err="1"/>
              <a:t>Roadsters</a:t>
            </a:r>
            <a:r>
              <a:rPr lang="pt-BR" sz="2000" dirty="0"/>
              <a:t> são vendidos em 2008 por US$ 98.950,00</a:t>
            </a:r>
            <a:endParaRPr sz="2000" dirty="0"/>
          </a:p>
          <a:p>
            <a:pPr marL="0" lvl="0" indent="0" algn="l" rtl="0">
              <a:spcBef>
                <a:spcPts val="2100"/>
              </a:spcBef>
              <a:spcAft>
                <a:spcPts val="2100"/>
              </a:spcAft>
              <a:buNone/>
            </a:pPr>
            <a:endParaRPr sz="2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0240F6A7-D14B-4208-BF95-FDC58DB9FD9E}"/>
              </a:ext>
            </a:extLst>
          </p:cNvPr>
          <p:cNvSpPr>
            <a:spLocks noGrp="1"/>
          </p:cNvSpPr>
          <p:nvPr>
            <p:ph type="title"/>
          </p:nvPr>
        </p:nvSpPr>
        <p:spPr>
          <a:xfrm>
            <a:off x="692337" y="258101"/>
            <a:ext cx="11083961" cy="1118400"/>
          </a:xfrm>
        </p:spPr>
        <p:txBody>
          <a:bodyPr/>
          <a:lstStyle/>
          <a:p>
            <a:r>
              <a:rPr lang="en-US" dirty="0" err="1"/>
              <a:t>Perspectiva</a:t>
            </a:r>
            <a:r>
              <a:rPr lang="en-US" dirty="0"/>
              <a:t> Terra, </a:t>
            </a:r>
            <a:r>
              <a:rPr lang="en-US" dirty="0" err="1"/>
              <a:t>Água</a:t>
            </a:r>
            <a:r>
              <a:rPr lang="en-US" dirty="0"/>
              <a:t> e </a:t>
            </a:r>
            <a:r>
              <a:rPr lang="en-US" dirty="0" err="1"/>
              <a:t>Ar</a:t>
            </a:r>
            <a:endParaRPr lang="en-US" dirty="0"/>
          </a:p>
        </p:txBody>
      </p:sp>
      <p:pic>
        <p:nvPicPr>
          <p:cNvPr id="2" name="Picture 4" descr="Michelin - A new tool to advance sustainable mobility">
            <a:extLst>
              <a:ext uri="{FF2B5EF4-FFF2-40B4-BE49-F238E27FC236}">
                <a16:creationId xmlns:a16="http://schemas.microsoft.com/office/drawing/2014/main" id="{8A01E3C9-85A4-43D5-8BB3-078DD36E8EB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497676" y="1783219"/>
            <a:ext cx="6863964" cy="4741035"/>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8A12483-40E4-45F5-97A7-CAE7BF488DA2}"/>
              </a:ext>
            </a:extLst>
          </p:cNvPr>
          <p:cNvSpPr/>
          <p:nvPr/>
        </p:nvSpPr>
        <p:spPr>
          <a:xfrm>
            <a:off x="1685358" y="2121241"/>
            <a:ext cx="3097993" cy="130775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r>
              <a:rPr lang="pt-BR" sz="1799" dirty="0">
                <a:solidFill>
                  <a:prstClr val="white"/>
                </a:solidFill>
                <a:latin typeface="Arial" panose="020B0604020202020204"/>
              </a:rPr>
              <a:t>Deve ser encarada como uma perspectiva </a:t>
            </a:r>
            <a:br>
              <a:rPr lang="pt-BR" sz="1799" dirty="0">
                <a:solidFill>
                  <a:prstClr val="white"/>
                </a:solidFill>
                <a:latin typeface="Arial" panose="020B0604020202020204"/>
              </a:rPr>
            </a:br>
            <a:r>
              <a:rPr lang="pt-BR" sz="2399" b="1" dirty="0">
                <a:solidFill>
                  <a:prstClr val="white"/>
                </a:solidFill>
                <a:latin typeface="Arial" panose="020B0604020202020204"/>
              </a:rPr>
              <a:t>terra, agua e ar</a:t>
            </a:r>
            <a:endParaRPr lang="pt-BR" sz="1799" b="1" dirty="0">
              <a:solidFill>
                <a:prstClr val="white"/>
              </a:solidFill>
              <a:latin typeface="Arial" panose="020B0604020202020204"/>
            </a:endParaRPr>
          </a:p>
        </p:txBody>
      </p:sp>
      <p:pic>
        <p:nvPicPr>
          <p:cNvPr id="2054" name="Picture 6" descr="Seta Icon #334019 - Free Icons Library">
            <a:extLst>
              <a:ext uri="{FF2B5EF4-FFF2-40B4-BE49-F238E27FC236}">
                <a16:creationId xmlns:a16="http://schemas.microsoft.com/office/drawing/2014/main" id="{8240D971-366D-4889-9918-873489EA94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7731">
            <a:off x="8806731" y="3839130"/>
            <a:ext cx="1904504" cy="135219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8A0B2BA5-7257-42D1-815D-74A8A66871ED}"/>
              </a:ext>
            </a:extLst>
          </p:cNvPr>
          <p:cNvSpPr txBox="1"/>
          <p:nvPr/>
        </p:nvSpPr>
        <p:spPr>
          <a:xfrm>
            <a:off x="10613262" y="3664550"/>
            <a:ext cx="1287197" cy="369236"/>
          </a:xfrm>
          <a:prstGeom prst="rect">
            <a:avLst/>
          </a:prstGeom>
          <a:noFill/>
        </p:spPr>
        <p:txBody>
          <a:bodyPr wrap="none" rtlCol="0">
            <a:spAutoFit/>
          </a:bodyPr>
          <a:lstStyle/>
          <a:p>
            <a:pPr defTabSz="914126">
              <a:defRPr/>
            </a:pPr>
            <a:r>
              <a:rPr lang="pt-BR" sz="1799" dirty="0">
                <a:solidFill>
                  <a:prstClr val="black"/>
                </a:solidFill>
              </a:rPr>
              <a:t>Agricultura</a:t>
            </a:r>
          </a:p>
        </p:txBody>
      </p:sp>
      <p:pic>
        <p:nvPicPr>
          <p:cNvPr id="5" name="Picture 6" descr="Seta Icon #334019 - Free Icons Library">
            <a:extLst>
              <a:ext uri="{FF2B5EF4-FFF2-40B4-BE49-F238E27FC236}">
                <a16:creationId xmlns:a16="http://schemas.microsoft.com/office/drawing/2014/main" id="{10F19E6C-1B59-4B81-87C8-F11040A918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4096949">
            <a:off x="6795249" y="1439986"/>
            <a:ext cx="1426821" cy="101304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25C6CC1-BF27-4AF7-B409-05A353E62683}"/>
              </a:ext>
            </a:extLst>
          </p:cNvPr>
          <p:cNvSpPr txBox="1"/>
          <p:nvPr/>
        </p:nvSpPr>
        <p:spPr>
          <a:xfrm>
            <a:off x="5653503" y="1538360"/>
            <a:ext cx="1030782" cy="369236"/>
          </a:xfrm>
          <a:prstGeom prst="rect">
            <a:avLst/>
          </a:prstGeom>
          <a:noFill/>
        </p:spPr>
        <p:txBody>
          <a:bodyPr wrap="none" rtlCol="0">
            <a:spAutoFit/>
          </a:bodyPr>
          <a:lstStyle/>
          <a:p>
            <a:pPr defTabSz="914126">
              <a:defRPr/>
            </a:pPr>
            <a:r>
              <a:rPr lang="pt-BR" sz="1799" dirty="0">
                <a:solidFill>
                  <a:prstClr val="black"/>
                </a:solidFill>
              </a:rPr>
              <a:t>Cidades</a:t>
            </a:r>
          </a:p>
        </p:txBody>
      </p:sp>
      <p:pic>
        <p:nvPicPr>
          <p:cNvPr id="8" name="Picture 6" descr="Seta Icon #334019 - Free Icons Library">
            <a:extLst>
              <a:ext uri="{FF2B5EF4-FFF2-40B4-BE49-F238E27FC236}">
                <a16:creationId xmlns:a16="http://schemas.microsoft.com/office/drawing/2014/main" id="{65C861B3-3108-4307-850C-C4742F93EB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131100">
            <a:off x="2888938" y="4726596"/>
            <a:ext cx="1904504" cy="1352198"/>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3278AE66-9161-45DB-8731-C503EF871D31}"/>
              </a:ext>
            </a:extLst>
          </p:cNvPr>
          <p:cNvSpPr txBox="1"/>
          <p:nvPr/>
        </p:nvSpPr>
        <p:spPr>
          <a:xfrm>
            <a:off x="1225088" y="5764473"/>
            <a:ext cx="2611253" cy="646163"/>
          </a:xfrm>
          <a:prstGeom prst="rect">
            <a:avLst/>
          </a:prstGeom>
          <a:noFill/>
        </p:spPr>
        <p:txBody>
          <a:bodyPr wrap="square" rtlCol="0">
            <a:spAutoFit/>
          </a:bodyPr>
          <a:lstStyle/>
          <a:p>
            <a:pPr algn="ctr" defTabSz="914126">
              <a:defRPr/>
            </a:pPr>
            <a:r>
              <a:rPr lang="pt-BR" sz="1799" dirty="0">
                <a:solidFill>
                  <a:prstClr val="black"/>
                </a:solidFill>
              </a:rPr>
              <a:t>Transporte de carga marítimo</a:t>
            </a:r>
          </a:p>
        </p:txBody>
      </p:sp>
      <p:pic>
        <p:nvPicPr>
          <p:cNvPr id="17" name="Picture 6" descr="Seta Icon #334019 - Free Icons Library">
            <a:extLst>
              <a:ext uri="{FF2B5EF4-FFF2-40B4-BE49-F238E27FC236}">
                <a16:creationId xmlns:a16="http://schemas.microsoft.com/office/drawing/2014/main" id="{5D0DBC8D-3D48-4039-AB38-AB3557D3F2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0366137">
            <a:off x="4380626" y="2197868"/>
            <a:ext cx="1904504" cy="1352198"/>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C7B4238D-8BDD-4470-A76F-49B86F7ABBF3}"/>
              </a:ext>
            </a:extLst>
          </p:cNvPr>
          <p:cNvSpPr txBox="1"/>
          <p:nvPr/>
        </p:nvSpPr>
        <p:spPr>
          <a:xfrm>
            <a:off x="4005743" y="3728024"/>
            <a:ext cx="1000975" cy="369236"/>
          </a:xfrm>
          <a:prstGeom prst="rect">
            <a:avLst/>
          </a:prstGeom>
          <a:noFill/>
        </p:spPr>
        <p:txBody>
          <a:bodyPr wrap="none" rtlCol="0">
            <a:spAutoFit/>
          </a:bodyPr>
          <a:lstStyle/>
          <a:p>
            <a:pPr defTabSz="914126">
              <a:defRPr/>
            </a:pPr>
            <a:r>
              <a:rPr lang="pt-BR" sz="1799" dirty="0">
                <a:solidFill>
                  <a:prstClr val="black"/>
                </a:solidFill>
              </a:rPr>
              <a:t>Aviação</a:t>
            </a:r>
          </a:p>
        </p:txBody>
      </p:sp>
    </p:spTree>
    <p:extLst>
      <p:ext uri="{BB962C8B-B14F-4D97-AF65-F5344CB8AC3E}">
        <p14:creationId xmlns:p14="http://schemas.microsoft.com/office/powerpoint/2010/main" val="10882544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329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172736B-CC54-4AC3-980E-8FE3A83EECDA}"/>
              </a:ext>
            </a:extLst>
          </p:cNvPr>
          <p:cNvSpPr>
            <a:spLocks noGrp="1"/>
          </p:cNvSpPr>
          <p:nvPr>
            <p:ph type="title"/>
          </p:nvPr>
        </p:nvSpPr>
        <p:spPr>
          <a:xfrm>
            <a:off x="2343729" y="2869800"/>
            <a:ext cx="8852591" cy="1118400"/>
          </a:xfrm>
        </p:spPr>
        <p:txBody>
          <a:bodyPr/>
          <a:lstStyle/>
          <a:p>
            <a:r>
              <a:rPr lang="pt-BR" dirty="0"/>
              <a:t>2.3 Arquitetura, Sistemas de Propulsão e suas Tecnologias Embarcadas </a:t>
            </a:r>
          </a:p>
        </p:txBody>
      </p:sp>
    </p:spTree>
    <p:extLst>
      <p:ext uri="{BB962C8B-B14F-4D97-AF65-F5344CB8AC3E}">
        <p14:creationId xmlns:p14="http://schemas.microsoft.com/office/powerpoint/2010/main" val="2845851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D7B91856-3233-4393-B5B6-A6D79565ACDB}"/>
              </a:ext>
            </a:extLst>
          </p:cNvPr>
          <p:cNvGraphicFramePr>
            <a:graphicFrameLocks noGrp="1"/>
          </p:cNvGraphicFramePr>
          <p:nvPr>
            <p:extLst>
              <p:ext uri="{D42A27DB-BD31-4B8C-83A1-F6EECF244321}">
                <p14:modId xmlns:p14="http://schemas.microsoft.com/office/powerpoint/2010/main" val="662100706"/>
              </p:ext>
            </p:extLst>
          </p:nvPr>
        </p:nvGraphicFramePr>
        <p:xfrm>
          <a:off x="571499" y="1376501"/>
          <a:ext cx="11049002" cy="4798692"/>
        </p:xfrm>
        <a:graphic>
          <a:graphicData uri="http://schemas.openxmlformats.org/drawingml/2006/table">
            <a:tbl>
              <a:tblPr firstRow="1" firstCol="1" bandRow="1">
                <a:tableStyleId>{3B4B98B0-60AC-42C2-AFA5-B58CD77FA1E5}</a:tableStyleId>
              </a:tblPr>
              <a:tblGrid>
                <a:gridCol w="4305976">
                  <a:extLst>
                    <a:ext uri="{9D8B030D-6E8A-4147-A177-3AD203B41FA5}">
                      <a16:colId xmlns:a16="http://schemas.microsoft.com/office/drawing/2014/main" val="3363808778"/>
                    </a:ext>
                  </a:extLst>
                </a:gridCol>
                <a:gridCol w="288628">
                  <a:extLst>
                    <a:ext uri="{9D8B030D-6E8A-4147-A177-3AD203B41FA5}">
                      <a16:colId xmlns:a16="http://schemas.microsoft.com/office/drawing/2014/main" val="1535878252"/>
                    </a:ext>
                  </a:extLst>
                </a:gridCol>
                <a:gridCol w="6454398">
                  <a:extLst>
                    <a:ext uri="{9D8B030D-6E8A-4147-A177-3AD203B41FA5}">
                      <a16:colId xmlns:a16="http://schemas.microsoft.com/office/drawing/2014/main" val="4098790326"/>
                    </a:ext>
                  </a:extLst>
                </a:gridCol>
              </a:tblGrid>
              <a:tr h="285486">
                <a:tc gridSpan="2">
                  <a:txBody>
                    <a:bodyPr/>
                    <a:lstStyle/>
                    <a:p>
                      <a:pPr algn="ctr">
                        <a:lnSpc>
                          <a:spcPct val="150000"/>
                        </a:lnSpc>
                        <a:spcAft>
                          <a:spcPts val="800"/>
                        </a:spcAft>
                      </a:pPr>
                      <a:r>
                        <a:rPr lang="pt-BR" sz="1400" dirty="0">
                          <a:effectLst/>
                        </a:rPr>
                        <a:t>Opções Tecnológicas</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tc>
                <a:tc hMerge="1">
                  <a:txBody>
                    <a:bodyPr/>
                    <a:lstStyle/>
                    <a:p>
                      <a:endParaRPr lang="pt-BR"/>
                    </a:p>
                  </a:txBody>
                  <a:tcPr/>
                </a:tc>
                <a:tc>
                  <a:txBody>
                    <a:bodyPr/>
                    <a:lstStyle/>
                    <a:p>
                      <a:pPr algn="ctr">
                        <a:lnSpc>
                          <a:spcPct val="150000"/>
                        </a:lnSpc>
                        <a:spcAft>
                          <a:spcPts val="800"/>
                        </a:spcAft>
                      </a:pPr>
                      <a:r>
                        <a:rPr lang="pt-BR" sz="1400" dirty="0">
                          <a:effectLst/>
                        </a:rPr>
                        <a:t>Características</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tc>
                <a:extLst>
                  <a:ext uri="{0D108BD9-81ED-4DB2-BD59-A6C34878D82A}">
                    <a16:rowId xmlns:a16="http://schemas.microsoft.com/office/drawing/2014/main" val="4192361717"/>
                  </a:ext>
                </a:extLst>
              </a:tr>
              <a:tr h="793226">
                <a:tc>
                  <a:txBody>
                    <a:bodyPr/>
                    <a:lstStyle/>
                    <a:p>
                      <a:pPr algn="ctr">
                        <a:lnSpc>
                          <a:spcPct val="150000"/>
                        </a:lnSpc>
                        <a:spcAft>
                          <a:spcPts val="800"/>
                        </a:spcAft>
                      </a:pPr>
                      <a:r>
                        <a:rPr lang="pt-BR" sz="1200" dirty="0">
                          <a:effectLst/>
                        </a:rPr>
                        <a:t>Veículo Elétrico a Bateria (VEB)</a:t>
                      </a:r>
                      <a:endParaRPr lang="pt-BR" sz="1400" dirty="0">
                        <a:effectLst/>
                      </a:endParaRPr>
                    </a:p>
                    <a:p>
                      <a:pPr algn="ctr">
                        <a:lnSpc>
                          <a:spcPct val="150000"/>
                        </a:lnSpc>
                        <a:spcAft>
                          <a:spcPts val="800"/>
                        </a:spcAft>
                      </a:pPr>
                      <a:r>
                        <a:rPr lang="pt-BR" sz="1200" b="0" i="1" dirty="0">
                          <a:effectLst/>
                        </a:rPr>
                        <a:t>(Battery Electric Vehicle (BEV))</a:t>
                      </a:r>
                      <a:endParaRPr lang="pt-BR" sz="1400" b="0" i="1"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tc>
                <a:tc gridSpan="2">
                  <a:txBody>
                    <a:bodyPr/>
                    <a:lstStyle/>
                    <a:p>
                      <a:pPr algn="just">
                        <a:lnSpc>
                          <a:spcPct val="150000"/>
                        </a:lnSpc>
                        <a:spcAft>
                          <a:spcPts val="800"/>
                        </a:spcAft>
                      </a:pPr>
                      <a:r>
                        <a:rPr lang="pt-BR" sz="1200" dirty="0">
                          <a:effectLst/>
                        </a:rPr>
                        <a:t>Apresenta propulsão elétrica dedicada</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tc>
                <a:tc hMerge="1">
                  <a:txBody>
                    <a:bodyPr/>
                    <a:lstStyle/>
                    <a:p>
                      <a:endParaRPr lang="pt-BR"/>
                    </a:p>
                  </a:txBody>
                  <a:tcPr/>
                </a:tc>
                <a:extLst>
                  <a:ext uri="{0D108BD9-81ED-4DB2-BD59-A6C34878D82A}">
                    <a16:rowId xmlns:a16="http://schemas.microsoft.com/office/drawing/2014/main" val="4111514015"/>
                  </a:ext>
                </a:extLst>
              </a:tr>
              <a:tr h="1615972">
                <a:tc>
                  <a:txBody>
                    <a:bodyPr/>
                    <a:lstStyle/>
                    <a:p>
                      <a:pPr algn="ctr">
                        <a:lnSpc>
                          <a:spcPct val="150000"/>
                        </a:lnSpc>
                        <a:spcAft>
                          <a:spcPts val="800"/>
                        </a:spcAft>
                      </a:pPr>
                      <a:r>
                        <a:rPr lang="pt-BR" sz="1200" dirty="0">
                          <a:effectLst/>
                        </a:rPr>
                        <a:t>Veículo Elétrico Híbrido (VEH)</a:t>
                      </a:r>
                      <a:endParaRPr lang="pt-BR" sz="1400" dirty="0">
                        <a:effectLst/>
                      </a:endParaRPr>
                    </a:p>
                    <a:p>
                      <a:pPr algn="ctr">
                        <a:lnSpc>
                          <a:spcPct val="150000"/>
                        </a:lnSpc>
                        <a:spcAft>
                          <a:spcPts val="800"/>
                        </a:spcAft>
                      </a:pPr>
                      <a:r>
                        <a:rPr lang="pt-BR" sz="1200" b="0" i="1" dirty="0">
                          <a:effectLst/>
                        </a:rPr>
                        <a:t>(Hybrid Electric Vehicle (HEV))</a:t>
                      </a:r>
                      <a:endParaRPr lang="pt-BR" sz="1400" b="0" i="1"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tc>
                <a:tc gridSpan="2">
                  <a:txBody>
                    <a:bodyPr/>
                    <a:lstStyle/>
                    <a:p>
                      <a:pPr algn="just">
                        <a:lnSpc>
                          <a:spcPct val="150000"/>
                        </a:lnSpc>
                        <a:spcAft>
                          <a:spcPts val="800"/>
                        </a:spcAft>
                      </a:pPr>
                      <a:r>
                        <a:rPr lang="pt-BR" sz="1200" dirty="0">
                          <a:effectLst/>
                        </a:rPr>
                        <a:t>Veículos que apresentam em paralelo um motor elétrico, cuja energia é suprida por uma bateria e um motor à combustão convencional, abastecido pelos combustíveis líquidos (fósseis ou renováveis).</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tc>
                <a:tc hMerge="1">
                  <a:txBody>
                    <a:bodyPr/>
                    <a:lstStyle/>
                    <a:p>
                      <a:endParaRPr lang="pt-BR"/>
                    </a:p>
                  </a:txBody>
                  <a:tcPr/>
                </a:tc>
                <a:extLst>
                  <a:ext uri="{0D108BD9-81ED-4DB2-BD59-A6C34878D82A}">
                    <a16:rowId xmlns:a16="http://schemas.microsoft.com/office/drawing/2014/main" val="1911643365"/>
                  </a:ext>
                </a:extLst>
              </a:tr>
              <a:tr h="793226">
                <a:tc>
                  <a:txBody>
                    <a:bodyPr/>
                    <a:lstStyle/>
                    <a:p>
                      <a:pPr algn="ctr">
                        <a:lnSpc>
                          <a:spcPct val="150000"/>
                        </a:lnSpc>
                        <a:spcAft>
                          <a:spcPts val="800"/>
                        </a:spcAft>
                      </a:pPr>
                      <a:r>
                        <a:rPr lang="pt-BR" sz="1200" dirty="0">
                          <a:effectLst/>
                        </a:rPr>
                        <a:t>Veículo Elétrico Híbrido Plug-in (VEHP)</a:t>
                      </a:r>
                      <a:endParaRPr lang="pt-BR" sz="1400" dirty="0">
                        <a:effectLst/>
                      </a:endParaRPr>
                    </a:p>
                    <a:p>
                      <a:pPr algn="ctr">
                        <a:lnSpc>
                          <a:spcPct val="150000"/>
                        </a:lnSpc>
                        <a:spcAft>
                          <a:spcPts val="800"/>
                        </a:spcAft>
                      </a:pPr>
                      <a:r>
                        <a:rPr lang="en-US" sz="1200" b="0" i="1" dirty="0">
                          <a:effectLst/>
                        </a:rPr>
                        <a:t>(Plug-in Hybrid Electric Vehicle (PHEV))</a:t>
                      </a:r>
                      <a:endParaRPr lang="pt-BR" sz="1400" b="0" i="1"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lnB>
                      <a:noFill/>
                    </a:lnB>
                  </a:tcPr>
                </a:tc>
                <a:tc gridSpan="2">
                  <a:txBody>
                    <a:bodyPr/>
                    <a:lstStyle/>
                    <a:p>
                      <a:pPr algn="just">
                        <a:lnSpc>
                          <a:spcPct val="150000"/>
                        </a:lnSpc>
                        <a:spcAft>
                          <a:spcPts val="800"/>
                        </a:spcAft>
                      </a:pPr>
                      <a:r>
                        <a:rPr lang="pt-BR" sz="1200" dirty="0">
                          <a:effectLst/>
                        </a:rPr>
                        <a:t>Veículos que combinam elementos do híbrido e do elétrico puro.</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lnB>
                      <a:noFill/>
                    </a:lnB>
                  </a:tcPr>
                </a:tc>
                <a:tc hMerge="1">
                  <a:txBody>
                    <a:bodyPr/>
                    <a:lstStyle/>
                    <a:p>
                      <a:endParaRPr lang="pt-BR"/>
                    </a:p>
                  </a:txBody>
                  <a:tcPr/>
                </a:tc>
                <a:extLst>
                  <a:ext uri="{0D108BD9-81ED-4DB2-BD59-A6C34878D82A}">
                    <a16:rowId xmlns:a16="http://schemas.microsoft.com/office/drawing/2014/main" val="1873198114"/>
                  </a:ext>
                </a:extLst>
              </a:tr>
              <a:tr h="1310782">
                <a:tc>
                  <a:txBody>
                    <a:bodyPr/>
                    <a:lstStyle/>
                    <a:p>
                      <a:pPr algn="ctr">
                        <a:lnSpc>
                          <a:spcPct val="150000"/>
                        </a:lnSpc>
                        <a:spcAft>
                          <a:spcPts val="800"/>
                        </a:spcAft>
                      </a:pPr>
                      <a:r>
                        <a:rPr lang="pt-BR" sz="1200" dirty="0">
                          <a:effectLst/>
                        </a:rPr>
                        <a:t>Veículo Elétrico a Célula de Combustível (VECC)</a:t>
                      </a:r>
                      <a:endParaRPr lang="pt-BR" sz="1400" dirty="0">
                        <a:effectLst/>
                      </a:endParaRPr>
                    </a:p>
                    <a:p>
                      <a:pPr algn="ctr">
                        <a:lnSpc>
                          <a:spcPct val="150000"/>
                        </a:lnSpc>
                        <a:spcAft>
                          <a:spcPts val="800"/>
                        </a:spcAft>
                      </a:pPr>
                      <a:r>
                        <a:rPr lang="en-US" sz="1200" b="0" i="1" dirty="0">
                          <a:effectLst/>
                        </a:rPr>
                        <a:t>(Fuel Cell Electric Vehicles (FCEV))</a:t>
                      </a:r>
                      <a:endParaRPr lang="pt-BR" sz="1400" b="0" i="1"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nchor="ctr">
                    <a:lnL>
                      <a:noFill/>
                    </a:lnL>
                    <a:lnR>
                      <a:noFill/>
                    </a:lnR>
                    <a:lnT>
                      <a:noFill/>
                    </a:lnT>
                    <a:lnB w="12700" cmpd="sng">
                      <a:noFill/>
                    </a:lnB>
                    <a:lnTlToBr w="12700" cmpd="sng">
                      <a:noFill/>
                      <a:prstDash val="solid"/>
                    </a:lnTlToBr>
                    <a:lnBlToTr w="12700" cmpd="sng">
                      <a:noFill/>
                      <a:prstDash val="solid"/>
                    </a:lnBlToTr>
                  </a:tcPr>
                </a:tc>
                <a:tc gridSpan="2">
                  <a:txBody>
                    <a:bodyPr/>
                    <a:lstStyle/>
                    <a:p>
                      <a:pPr algn="just">
                        <a:lnSpc>
                          <a:spcPct val="150000"/>
                        </a:lnSpc>
                        <a:spcAft>
                          <a:spcPts val="800"/>
                        </a:spcAft>
                      </a:pPr>
                      <a:r>
                        <a:rPr lang="pt-BR" sz="1200" dirty="0">
                          <a:effectLst/>
                        </a:rPr>
                        <a:t>Apresenta propulsão elétrica dedicada, cuja fonte energética provém de células a combustíveis, principalmente do hidrogênio, em vez de combustíveis líquidos. Estes veículos são semelhantes aos convencionais, mas usam tecnologias de ponta, o fuel </a:t>
                      </a:r>
                      <a:r>
                        <a:rPr lang="pt-BR" sz="1200" dirty="0" err="1">
                          <a:effectLst/>
                        </a:rPr>
                        <a:t>cell</a:t>
                      </a:r>
                      <a:r>
                        <a:rPr lang="pt-BR" sz="1200" dirty="0">
                          <a:effectLst/>
                        </a:rPr>
                        <a:t> </a:t>
                      </a:r>
                      <a:r>
                        <a:rPr lang="pt-BR" sz="1200" dirty="0" err="1">
                          <a:effectLst/>
                        </a:rPr>
                        <a:t>stack</a:t>
                      </a:r>
                      <a:r>
                        <a:rPr lang="pt-BR" sz="1200" dirty="0">
                          <a:effectLst/>
                        </a:rPr>
                        <a:t>. </a:t>
                      </a:r>
                      <a:endParaRPr lang="pt-BR" sz="1400" dirty="0">
                        <a:effectLst/>
                        <a:latin typeface="Arial" panose="020B0604020202020204" pitchFamily="34" charset="0"/>
                        <a:ea typeface="Arial" panose="020B0604020202020204" pitchFamily="34" charset="0"/>
                        <a:cs typeface="Times New Roman" panose="02020603050405020304" pitchFamily="18" charset="0"/>
                      </a:endParaRPr>
                    </a:p>
                  </a:txBody>
                  <a:tcPr marL="38928" marR="38928" marT="0" marB="0">
                    <a:lnL>
                      <a:noFill/>
                    </a:lnL>
                    <a:lnR>
                      <a:noFill/>
                    </a:lnR>
                    <a:lnT>
                      <a:noFill/>
                    </a:lnT>
                    <a:lnB w="12700" cmpd="sng">
                      <a:noFill/>
                    </a:lnB>
                    <a:lnTlToBr w="12700" cmpd="sng">
                      <a:noFill/>
                      <a:prstDash val="solid"/>
                    </a:lnTlToBr>
                    <a:lnBlToTr w="12700" cmpd="sng">
                      <a:noFill/>
                      <a:prstDash val="solid"/>
                    </a:lnBlToTr>
                  </a:tcPr>
                </a:tc>
                <a:tc hMerge="1">
                  <a:txBody>
                    <a:bodyPr/>
                    <a:lstStyle/>
                    <a:p>
                      <a:endParaRPr lang="pt-BR"/>
                    </a:p>
                  </a:txBody>
                  <a:tcPr/>
                </a:tc>
                <a:extLst>
                  <a:ext uri="{0D108BD9-81ED-4DB2-BD59-A6C34878D82A}">
                    <a16:rowId xmlns:a16="http://schemas.microsoft.com/office/drawing/2014/main" val="746664313"/>
                  </a:ext>
                </a:extLst>
              </a:tr>
            </a:tbl>
          </a:graphicData>
        </a:graphic>
      </p:graphicFrame>
      <p:sp>
        <p:nvSpPr>
          <p:cNvPr id="2" name="Título 1">
            <a:extLst>
              <a:ext uri="{FF2B5EF4-FFF2-40B4-BE49-F238E27FC236}">
                <a16:creationId xmlns:a16="http://schemas.microsoft.com/office/drawing/2014/main" id="{991EC1B1-8E0C-4268-8A4B-E6B1AFC06150}"/>
              </a:ext>
            </a:extLst>
          </p:cNvPr>
          <p:cNvSpPr>
            <a:spLocks noGrp="1"/>
          </p:cNvSpPr>
          <p:nvPr>
            <p:ph type="title"/>
          </p:nvPr>
        </p:nvSpPr>
        <p:spPr>
          <a:xfrm>
            <a:off x="692337" y="258101"/>
            <a:ext cx="11083961" cy="1118400"/>
          </a:xfrm>
        </p:spPr>
        <p:txBody>
          <a:bodyPr/>
          <a:lstStyle/>
          <a:p>
            <a:r>
              <a:rPr lang="pt-BR" dirty="0"/>
              <a:t>Opções tecnológicas e suas características</a:t>
            </a:r>
          </a:p>
        </p:txBody>
      </p:sp>
    </p:spTree>
    <p:extLst>
      <p:ext uri="{BB962C8B-B14F-4D97-AF65-F5344CB8AC3E}">
        <p14:creationId xmlns:p14="http://schemas.microsoft.com/office/powerpoint/2010/main" val="8156636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DF9B71E-3F13-4D7B-9AA6-A73B6592DD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52550" y="2010524"/>
            <a:ext cx="2215335" cy="3871656"/>
          </a:xfrm>
          <a:prstGeom prst="rect">
            <a:avLst/>
          </a:prstGeom>
          <a:ln w="38100">
            <a:solidFill>
              <a:schemeClr val="tx1"/>
            </a:solidFill>
          </a:ln>
        </p:spPr>
      </p:pic>
      <p:pic>
        <p:nvPicPr>
          <p:cNvPr id="1026" name="Picture 2" descr="Tesla Model S Plaid: 200mph saloon promises 520-mile range | Autocar">
            <a:extLst>
              <a:ext uri="{FF2B5EF4-FFF2-40B4-BE49-F238E27FC236}">
                <a16:creationId xmlns:a16="http://schemas.microsoft.com/office/drawing/2014/main" id="{9F3C447C-FF41-4E38-96D6-234B383C14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2337" y="2041723"/>
            <a:ext cx="1957678" cy="12964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Novo Renault Zoe estreia mais equipado e com 390 km de autonomia">
            <a:extLst>
              <a:ext uri="{FF2B5EF4-FFF2-40B4-BE49-F238E27FC236}">
                <a16:creationId xmlns:a16="http://schemas.microsoft.com/office/drawing/2014/main" id="{6CDEDF2E-BF73-4D53-9903-048A40CB24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12337" y="3499622"/>
            <a:ext cx="1974292" cy="11105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BMW i3 - Visão geral | BMW.com.br">
            <a:extLst>
              <a:ext uri="{FF2B5EF4-FFF2-40B4-BE49-F238E27FC236}">
                <a16:creationId xmlns:a16="http://schemas.microsoft.com/office/drawing/2014/main" id="{03C62C71-F473-4746-AA38-8FB3430C059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93521" y="4771642"/>
            <a:ext cx="1976494" cy="11105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67679109-06E9-4013-979F-46FFC0A18025}"/>
              </a:ext>
            </a:extLst>
          </p:cNvPr>
          <p:cNvSpPr txBox="1"/>
          <p:nvPr/>
        </p:nvSpPr>
        <p:spPr>
          <a:xfrm>
            <a:off x="7011741" y="1480131"/>
            <a:ext cx="2210862" cy="400110"/>
          </a:xfrm>
          <a:prstGeom prst="rect">
            <a:avLst/>
          </a:prstGeom>
          <a:noFill/>
        </p:spPr>
        <p:txBody>
          <a:bodyPr wrap="none" rtlCol="0">
            <a:spAutoFit/>
          </a:bodyPr>
          <a:lstStyle/>
          <a:p>
            <a:r>
              <a:rPr lang="pt-BR" sz="2000" dirty="0">
                <a:latin typeface="Abadi" panose="020B0604020104020204" pitchFamily="34" charset="0"/>
              </a:rPr>
              <a:t>Exemplos de VEBs</a:t>
            </a:r>
          </a:p>
        </p:txBody>
      </p:sp>
      <p:sp>
        <p:nvSpPr>
          <p:cNvPr id="4" name="CaixaDeTexto 3">
            <a:extLst>
              <a:ext uri="{FF2B5EF4-FFF2-40B4-BE49-F238E27FC236}">
                <a16:creationId xmlns:a16="http://schemas.microsoft.com/office/drawing/2014/main" id="{B2C25CBB-A077-418D-A961-A59F5016563F}"/>
              </a:ext>
            </a:extLst>
          </p:cNvPr>
          <p:cNvSpPr txBox="1"/>
          <p:nvPr/>
        </p:nvSpPr>
        <p:spPr>
          <a:xfrm>
            <a:off x="9352550" y="1172355"/>
            <a:ext cx="2574299" cy="707886"/>
          </a:xfrm>
          <a:prstGeom prst="rect">
            <a:avLst/>
          </a:prstGeom>
          <a:noFill/>
        </p:spPr>
        <p:txBody>
          <a:bodyPr wrap="square" rtlCol="0">
            <a:spAutoFit/>
          </a:bodyPr>
          <a:lstStyle/>
          <a:p>
            <a:pPr algn="ctr"/>
            <a:r>
              <a:rPr lang="pt-BR" sz="2000" dirty="0">
                <a:latin typeface="Abadi" panose="020B0604020104020204" pitchFamily="34" charset="0"/>
              </a:rPr>
              <a:t>Representação da arquitetura dos VEBs</a:t>
            </a:r>
          </a:p>
        </p:txBody>
      </p:sp>
      <p:sp>
        <p:nvSpPr>
          <p:cNvPr id="6" name="Espaço Reservado para Texto 5">
            <a:extLst>
              <a:ext uri="{FF2B5EF4-FFF2-40B4-BE49-F238E27FC236}">
                <a16:creationId xmlns:a16="http://schemas.microsoft.com/office/drawing/2014/main" id="{E84B6BB1-2A6D-4EBE-9927-1D19481BB5F0}"/>
              </a:ext>
            </a:extLst>
          </p:cNvPr>
          <p:cNvSpPr>
            <a:spLocks noGrp="1"/>
          </p:cNvSpPr>
          <p:nvPr>
            <p:ph type="body" idx="13"/>
          </p:nvPr>
        </p:nvSpPr>
        <p:spPr>
          <a:xfrm>
            <a:off x="372261" y="1323954"/>
            <a:ext cx="6639480" cy="4452000"/>
          </a:xfrm>
        </p:spPr>
        <p:txBody>
          <a:bodyPr/>
          <a:lstStyle/>
          <a:p>
            <a:r>
              <a:rPr lang="pt-BR" dirty="0"/>
              <a:t>Apresenta propulsão elétrica dedicada, cuja fonte energética provém da eletricidade</a:t>
            </a:r>
          </a:p>
          <a:p>
            <a:r>
              <a:rPr lang="pt-BR" dirty="0"/>
              <a:t>A energia elétrica que alimenta o motor é armazenada numa bateria e provém de uma fonte externa ao veículos (p. ex.: rede elétrica)</a:t>
            </a:r>
          </a:p>
          <a:p>
            <a:r>
              <a:rPr lang="pt-BR" dirty="0"/>
              <a:t>Estão se tornando cada vez mais atraentes com os preços mais altos dos combustíveis fosseis líquidos e o avanço das novas tecnologias de baterias (íon de lítio) que tem maior potência e densidade de energia.</a:t>
            </a:r>
          </a:p>
        </p:txBody>
      </p:sp>
      <p:sp>
        <p:nvSpPr>
          <p:cNvPr id="5" name="Título 4">
            <a:extLst>
              <a:ext uri="{FF2B5EF4-FFF2-40B4-BE49-F238E27FC236}">
                <a16:creationId xmlns:a16="http://schemas.microsoft.com/office/drawing/2014/main" id="{97EB982D-3F7F-4966-A5C4-AB71A82E6786}"/>
              </a:ext>
            </a:extLst>
          </p:cNvPr>
          <p:cNvSpPr>
            <a:spLocks noGrp="1"/>
          </p:cNvSpPr>
          <p:nvPr>
            <p:ph type="title"/>
          </p:nvPr>
        </p:nvSpPr>
        <p:spPr>
          <a:xfrm>
            <a:off x="692337" y="258101"/>
            <a:ext cx="11083961" cy="1118400"/>
          </a:xfrm>
        </p:spPr>
        <p:txBody>
          <a:bodyPr/>
          <a:lstStyle/>
          <a:p>
            <a:r>
              <a:rPr lang="pt-BR" dirty="0"/>
              <a:t>Veículo Elétrico a Bateria (VEB)</a:t>
            </a:r>
          </a:p>
        </p:txBody>
      </p:sp>
      <p:pic>
        <p:nvPicPr>
          <p:cNvPr id="12" name="Gráfico 11">
            <a:extLst>
              <a:ext uri="{FF2B5EF4-FFF2-40B4-BE49-F238E27FC236}">
                <a16:creationId xmlns:a16="http://schemas.microsoft.com/office/drawing/2014/main" id="{74C9A30D-C585-49E1-B052-FCF118F3A5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1546415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7679109-06E9-4013-979F-46FFC0A18025}"/>
              </a:ext>
            </a:extLst>
          </p:cNvPr>
          <p:cNvSpPr txBox="1"/>
          <p:nvPr/>
        </p:nvSpPr>
        <p:spPr>
          <a:xfrm>
            <a:off x="6461921" y="1456651"/>
            <a:ext cx="2664512" cy="369332"/>
          </a:xfrm>
          <a:prstGeom prst="rect">
            <a:avLst/>
          </a:prstGeom>
          <a:noFill/>
        </p:spPr>
        <p:txBody>
          <a:bodyPr wrap="none" rtlCol="0">
            <a:spAutoFit/>
          </a:bodyPr>
          <a:lstStyle/>
          <a:p>
            <a:r>
              <a:rPr lang="pt-BR" sz="1800" dirty="0">
                <a:latin typeface="Abadi" panose="020B0604020104020204" pitchFamily="34" charset="0"/>
              </a:rPr>
              <a:t>Exemplos de VEH/VEHPL</a:t>
            </a:r>
          </a:p>
        </p:txBody>
      </p:sp>
      <p:sp>
        <p:nvSpPr>
          <p:cNvPr id="4" name="CaixaDeTexto 3">
            <a:extLst>
              <a:ext uri="{FF2B5EF4-FFF2-40B4-BE49-F238E27FC236}">
                <a16:creationId xmlns:a16="http://schemas.microsoft.com/office/drawing/2014/main" id="{B2C25CBB-A077-418D-A961-A59F5016563F}"/>
              </a:ext>
            </a:extLst>
          </p:cNvPr>
          <p:cNvSpPr txBox="1"/>
          <p:nvPr/>
        </p:nvSpPr>
        <p:spPr>
          <a:xfrm>
            <a:off x="9126433" y="1178302"/>
            <a:ext cx="2800416" cy="923330"/>
          </a:xfrm>
          <a:prstGeom prst="rect">
            <a:avLst/>
          </a:prstGeom>
          <a:noFill/>
        </p:spPr>
        <p:txBody>
          <a:bodyPr wrap="square" rtlCol="0">
            <a:spAutoFit/>
          </a:bodyPr>
          <a:lstStyle/>
          <a:p>
            <a:pPr algn="ctr"/>
            <a:r>
              <a:rPr lang="pt-BR" sz="1800" dirty="0">
                <a:latin typeface="Abadi" panose="020B0604020104020204" pitchFamily="34" charset="0"/>
              </a:rPr>
              <a:t>Representação da arquitetura dos VEH/VEHPL</a:t>
            </a:r>
          </a:p>
        </p:txBody>
      </p:sp>
      <p:pic>
        <p:nvPicPr>
          <p:cNvPr id="5" name="Imagem 4">
            <a:extLst>
              <a:ext uri="{FF2B5EF4-FFF2-40B4-BE49-F238E27FC236}">
                <a16:creationId xmlns:a16="http://schemas.microsoft.com/office/drawing/2014/main" id="{67C39C42-512B-4178-8700-C7A53331A5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49601" y="2101632"/>
            <a:ext cx="1954079" cy="3816786"/>
          </a:xfrm>
          <a:prstGeom prst="rect">
            <a:avLst/>
          </a:prstGeom>
          <a:ln w="38100">
            <a:solidFill>
              <a:schemeClr val="tx1"/>
            </a:solidFill>
          </a:ln>
        </p:spPr>
      </p:pic>
      <p:pic>
        <p:nvPicPr>
          <p:cNvPr id="2050" name="Picture 2" descr="Avaliação: Toyota Prius 2019 vive à sombra do irmão | Revista Carro">
            <a:extLst>
              <a:ext uri="{FF2B5EF4-FFF2-40B4-BE49-F238E27FC236}">
                <a16:creationId xmlns:a16="http://schemas.microsoft.com/office/drawing/2014/main" id="{C9A0E727-C029-4AB1-9481-B450166BA0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7121" y="1977966"/>
            <a:ext cx="1848507" cy="11091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TECHNICALLY SPEAKING: Mitsubishi Outlander now Canada's top-selling PHEV |  Wheels | SaltWire">
            <a:extLst>
              <a:ext uri="{FF2B5EF4-FFF2-40B4-BE49-F238E27FC236}">
                <a16:creationId xmlns:a16="http://schemas.microsoft.com/office/drawing/2014/main" id="{39874FC1-BA2A-485D-A482-CE609A7B85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27121" y="3289614"/>
            <a:ext cx="1817551" cy="1215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íbrido mais barato do Brasil, novo Toyota Corolla parte de R$ 99.990 |  Quatro Rodas">
            <a:extLst>
              <a:ext uri="{FF2B5EF4-FFF2-40B4-BE49-F238E27FC236}">
                <a16:creationId xmlns:a16="http://schemas.microsoft.com/office/drawing/2014/main" id="{BBB26651-2998-47D1-AAF8-AD4D5381C0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88989" y="4707646"/>
            <a:ext cx="1848507" cy="12323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Espaço Reservado para Texto 5">
            <a:extLst>
              <a:ext uri="{FF2B5EF4-FFF2-40B4-BE49-F238E27FC236}">
                <a16:creationId xmlns:a16="http://schemas.microsoft.com/office/drawing/2014/main" id="{CBB8B14D-9737-485D-846C-BECC28BF6A9F}"/>
              </a:ext>
            </a:extLst>
          </p:cNvPr>
          <p:cNvSpPr>
            <a:spLocks noGrp="1"/>
          </p:cNvSpPr>
          <p:nvPr>
            <p:ph type="body" idx="13"/>
          </p:nvPr>
        </p:nvSpPr>
        <p:spPr>
          <a:xfrm>
            <a:off x="415599" y="1639967"/>
            <a:ext cx="6046321" cy="4452000"/>
          </a:xfrm>
        </p:spPr>
        <p:txBody>
          <a:bodyPr/>
          <a:lstStyle/>
          <a:p>
            <a:r>
              <a:rPr lang="pt-BR" sz="1800" dirty="0"/>
              <a:t>Apresenta propulsão elétrica compartilhada: motor elétrico, cuja energia é suprida por uma bateria e um motor à combustão convencional, abastecido por combustíveis líquidos (fósseis ou renováveis)</a:t>
            </a:r>
          </a:p>
          <a:p>
            <a:r>
              <a:rPr lang="pt-BR" sz="1800" dirty="0"/>
              <a:t>Esta rota tecnológica se subdivide em diversas possibilidades</a:t>
            </a:r>
          </a:p>
          <a:p>
            <a:r>
              <a:rPr lang="pt-BR" sz="1800" dirty="0"/>
              <a:t>Maiores volumes de vendas mundiais com tecnologias de eletrificação</a:t>
            </a:r>
          </a:p>
          <a:p>
            <a:r>
              <a:rPr lang="pt-BR" sz="1800" dirty="0"/>
              <a:t>Estratégia de produto empreendida por diversas montadoras para o alcance das metas de emissões veiculares</a:t>
            </a:r>
          </a:p>
        </p:txBody>
      </p:sp>
      <p:sp>
        <p:nvSpPr>
          <p:cNvPr id="2" name="Título 1">
            <a:extLst>
              <a:ext uri="{FF2B5EF4-FFF2-40B4-BE49-F238E27FC236}">
                <a16:creationId xmlns:a16="http://schemas.microsoft.com/office/drawing/2014/main" id="{5CD97233-620D-4FFC-9761-0BD93208E3CD}"/>
              </a:ext>
            </a:extLst>
          </p:cNvPr>
          <p:cNvSpPr>
            <a:spLocks noGrp="1"/>
          </p:cNvSpPr>
          <p:nvPr>
            <p:ph type="title"/>
          </p:nvPr>
        </p:nvSpPr>
        <p:spPr>
          <a:xfrm>
            <a:off x="692337" y="258101"/>
            <a:ext cx="11083961" cy="1118400"/>
          </a:xfrm>
        </p:spPr>
        <p:txBody>
          <a:bodyPr/>
          <a:lstStyle/>
          <a:p>
            <a:r>
              <a:rPr lang="pt-BR" dirty="0"/>
              <a:t>Veículo Elétrico Híbrido e sua variável plug-in</a:t>
            </a:r>
          </a:p>
        </p:txBody>
      </p:sp>
    </p:spTree>
    <p:extLst>
      <p:ext uri="{BB962C8B-B14F-4D97-AF65-F5344CB8AC3E}">
        <p14:creationId xmlns:p14="http://schemas.microsoft.com/office/powerpoint/2010/main" val="14499167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7679109-06E9-4013-979F-46FFC0A18025}"/>
              </a:ext>
            </a:extLst>
          </p:cNvPr>
          <p:cNvSpPr txBox="1"/>
          <p:nvPr/>
        </p:nvSpPr>
        <p:spPr>
          <a:xfrm>
            <a:off x="6612697" y="1754655"/>
            <a:ext cx="2791149" cy="461537"/>
          </a:xfrm>
          <a:prstGeom prst="rect">
            <a:avLst/>
          </a:prstGeom>
          <a:noFill/>
        </p:spPr>
        <p:txBody>
          <a:bodyPr wrap="none" rtlCol="0">
            <a:spAutoFit/>
          </a:bodyPr>
          <a:lstStyle/>
          <a:p>
            <a:r>
              <a:rPr lang="pt-BR" sz="2399" dirty="0">
                <a:latin typeface="Abadi" panose="020B0604020104020204" pitchFamily="34" charset="0"/>
              </a:rPr>
              <a:t>Exemplos de </a:t>
            </a:r>
            <a:r>
              <a:rPr lang="pt-BR" sz="2399" dirty="0" err="1">
                <a:latin typeface="Abadi" panose="020B0604020104020204" pitchFamily="34" charset="0"/>
              </a:rPr>
              <a:t>VECCs</a:t>
            </a:r>
            <a:endParaRPr lang="pt-BR" sz="2399" dirty="0">
              <a:latin typeface="Abadi" panose="020B0604020104020204" pitchFamily="34" charset="0"/>
            </a:endParaRPr>
          </a:p>
        </p:txBody>
      </p:sp>
      <p:sp>
        <p:nvSpPr>
          <p:cNvPr id="4" name="CaixaDeTexto 3">
            <a:extLst>
              <a:ext uri="{FF2B5EF4-FFF2-40B4-BE49-F238E27FC236}">
                <a16:creationId xmlns:a16="http://schemas.microsoft.com/office/drawing/2014/main" id="{B2C25CBB-A077-418D-A961-A59F5016563F}"/>
              </a:ext>
            </a:extLst>
          </p:cNvPr>
          <p:cNvSpPr txBox="1"/>
          <p:nvPr/>
        </p:nvSpPr>
        <p:spPr>
          <a:xfrm>
            <a:off x="9352550" y="1394735"/>
            <a:ext cx="2574299" cy="1199632"/>
          </a:xfrm>
          <a:prstGeom prst="rect">
            <a:avLst/>
          </a:prstGeom>
          <a:noFill/>
        </p:spPr>
        <p:txBody>
          <a:bodyPr wrap="square" rtlCol="0">
            <a:spAutoFit/>
          </a:bodyPr>
          <a:lstStyle/>
          <a:p>
            <a:pPr algn="ctr"/>
            <a:r>
              <a:rPr lang="pt-BR" sz="2399" dirty="0">
                <a:latin typeface="Abadi" panose="020B0604020104020204" pitchFamily="34" charset="0"/>
              </a:rPr>
              <a:t>Representação da arquitetura dos VECC</a:t>
            </a:r>
          </a:p>
        </p:txBody>
      </p:sp>
      <p:pic>
        <p:nvPicPr>
          <p:cNvPr id="2" name="Imagem 1">
            <a:extLst>
              <a:ext uri="{FF2B5EF4-FFF2-40B4-BE49-F238E27FC236}">
                <a16:creationId xmlns:a16="http://schemas.microsoft.com/office/drawing/2014/main" id="{8B13867E-21EF-4780-AA82-FADCE109BF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84040" y="2239075"/>
            <a:ext cx="1911318" cy="3734422"/>
          </a:xfrm>
          <a:prstGeom prst="rect">
            <a:avLst/>
          </a:prstGeom>
          <a:ln w="38100">
            <a:solidFill>
              <a:schemeClr val="tx1"/>
            </a:solidFill>
          </a:ln>
        </p:spPr>
      </p:pic>
      <p:pic>
        <p:nvPicPr>
          <p:cNvPr id="1028" name="Picture 4" descr="Toyota to boost investment in hydrogen fuel cell vehicles - Thoughtful  Journalism About Energy's Future">
            <a:extLst>
              <a:ext uri="{FF2B5EF4-FFF2-40B4-BE49-F238E27FC236}">
                <a16:creationId xmlns:a16="http://schemas.microsoft.com/office/drawing/2014/main" id="{E1DCA5B6-EB6D-4EE9-B343-3C9BC4E9C3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4300" y="2313380"/>
            <a:ext cx="2155089" cy="9212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yundai começa a produzir ix35 Fuel Cell | Quatro Rodas">
            <a:extLst>
              <a:ext uri="{FF2B5EF4-FFF2-40B4-BE49-F238E27FC236}">
                <a16:creationId xmlns:a16="http://schemas.microsoft.com/office/drawing/2014/main" id="{879E170C-3FA5-4F74-A79C-8F3A7E5AAA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4301" y="3429000"/>
            <a:ext cx="2155089" cy="12165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Com tamanho de Accord, Honda Clarity Fuel Cell é movido a hidrogênio |  Quatro Rodas">
            <a:extLst>
              <a:ext uri="{FF2B5EF4-FFF2-40B4-BE49-F238E27FC236}">
                <a16:creationId xmlns:a16="http://schemas.microsoft.com/office/drawing/2014/main" id="{844A568D-79BF-49C8-85F5-5A78155BD3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54301" y="4839958"/>
            <a:ext cx="2155089" cy="121658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Espaço Reservado para Texto 5">
            <a:extLst>
              <a:ext uri="{FF2B5EF4-FFF2-40B4-BE49-F238E27FC236}">
                <a16:creationId xmlns:a16="http://schemas.microsoft.com/office/drawing/2014/main" id="{BB572049-079C-45CA-B41A-305634137A91}"/>
              </a:ext>
            </a:extLst>
          </p:cNvPr>
          <p:cNvSpPr>
            <a:spLocks noGrp="1"/>
          </p:cNvSpPr>
          <p:nvPr>
            <p:ph type="body" idx="13"/>
          </p:nvPr>
        </p:nvSpPr>
        <p:spPr>
          <a:xfrm>
            <a:off x="415599" y="1639966"/>
            <a:ext cx="5998967" cy="5148687"/>
          </a:xfrm>
        </p:spPr>
        <p:txBody>
          <a:bodyPr/>
          <a:lstStyle/>
          <a:p>
            <a:r>
              <a:rPr lang="pt-BR" sz="1800" dirty="0"/>
              <a:t>Apresenta propulsão elétrica dedicada, cuja fonte energética provém de células a combustível, principalmente do hidrogênio, em vez de combustível líquido</a:t>
            </a:r>
          </a:p>
          <a:p>
            <a:r>
              <a:rPr lang="pt-BR" sz="1800" i="1" dirty="0" err="1">
                <a:latin typeface="Abadi" panose="020B0604020104020204" pitchFamily="34" charset="0"/>
              </a:rPr>
              <a:t>Fuel</a:t>
            </a:r>
            <a:r>
              <a:rPr lang="pt-BR" sz="1800" i="1" dirty="0">
                <a:latin typeface="Abadi" panose="020B0604020104020204" pitchFamily="34" charset="0"/>
              </a:rPr>
              <a:t> </a:t>
            </a:r>
            <a:r>
              <a:rPr lang="pt-BR" sz="1800" i="1" dirty="0" err="1">
                <a:latin typeface="Abadi" panose="020B0604020104020204" pitchFamily="34" charset="0"/>
              </a:rPr>
              <a:t>Cell</a:t>
            </a:r>
            <a:r>
              <a:rPr lang="pt-BR" sz="1800" i="1" dirty="0">
                <a:latin typeface="Abadi" panose="020B0604020104020204" pitchFamily="34" charset="0"/>
              </a:rPr>
              <a:t> </a:t>
            </a:r>
            <a:r>
              <a:rPr lang="pt-BR" sz="1800" i="1" dirty="0" err="1">
                <a:latin typeface="Abadi" panose="020B0604020104020204" pitchFamily="34" charset="0"/>
              </a:rPr>
              <a:t>Stack</a:t>
            </a:r>
            <a:r>
              <a:rPr lang="pt-BR" sz="1800" dirty="0"/>
              <a:t>: transformar o hidrogênio em eletricidade, o qual alimenta o motor elétrico do veículo</a:t>
            </a:r>
          </a:p>
          <a:p>
            <a:r>
              <a:rPr lang="pt-BR" sz="1800" dirty="0"/>
              <a:t>Existem diversas configurações para fornecer e armazenar o hidrogênio – inclusive a partir de fontes renováveis (como por exemplo, o etanol)</a:t>
            </a:r>
          </a:p>
        </p:txBody>
      </p:sp>
      <p:sp>
        <p:nvSpPr>
          <p:cNvPr id="5" name="Título 4">
            <a:extLst>
              <a:ext uri="{FF2B5EF4-FFF2-40B4-BE49-F238E27FC236}">
                <a16:creationId xmlns:a16="http://schemas.microsoft.com/office/drawing/2014/main" id="{8F99143E-95C3-4EF1-8F9B-C9A691A942A1}"/>
              </a:ext>
            </a:extLst>
          </p:cNvPr>
          <p:cNvSpPr>
            <a:spLocks noGrp="1"/>
          </p:cNvSpPr>
          <p:nvPr>
            <p:ph type="title"/>
          </p:nvPr>
        </p:nvSpPr>
        <p:spPr>
          <a:xfrm>
            <a:off x="692337" y="258101"/>
            <a:ext cx="11083961" cy="1118400"/>
          </a:xfrm>
        </p:spPr>
        <p:txBody>
          <a:bodyPr/>
          <a:lstStyle/>
          <a:p>
            <a:r>
              <a:rPr lang="pt-BR" dirty="0"/>
              <a:t>Veículo Elétrico a Células a Combustível</a:t>
            </a:r>
          </a:p>
        </p:txBody>
      </p:sp>
      <p:pic>
        <p:nvPicPr>
          <p:cNvPr id="10" name="Gráfico 9">
            <a:extLst>
              <a:ext uri="{FF2B5EF4-FFF2-40B4-BE49-F238E27FC236}">
                <a16:creationId xmlns:a16="http://schemas.microsoft.com/office/drawing/2014/main" id="{5E13730C-17EB-4D49-9B8E-E67A91B1A2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6368431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windon Powertrain developing compact, high-power “crate” EV powertrain;  targeting June 2020 production - Green Car Congress">
            <a:extLst>
              <a:ext uri="{FF2B5EF4-FFF2-40B4-BE49-F238E27FC236}">
                <a16:creationId xmlns:a16="http://schemas.microsoft.com/office/drawing/2014/main" id="{BA261193-2037-4861-8263-EB342CF9A8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1528" y="1695570"/>
            <a:ext cx="2434949" cy="24349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ecrets of Electric Cars and Their Motors: It's Not All About the  Battery, Folks">
            <a:extLst>
              <a:ext uri="{FF2B5EF4-FFF2-40B4-BE49-F238E27FC236}">
                <a16:creationId xmlns:a16="http://schemas.microsoft.com/office/drawing/2014/main" id="{068EFA84-CAAF-48B2-8462-2ECB283AC1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96328" y="3754783"/>
            <a:ext cx="2734140" cy="1946841"/>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F56DD1F7-D43E-4035-87C7-8370440E8DE7}"/>
              </a:ext>
            </a:extLst>
          </p:cNvPr>
          <p:cNvSpPr txBox="1"/>
          <p:nvPr/>
        </p:nvSpPr>
        <p:spPr>
          <a:xfrm>
            <a:off x="6572250" y="1376501"/>
            <a:ext cx="3193503" cy="400110"/>
          </a:xfrm>
          <a:prstGeom prst="rect">
            <a:avLst/>
          </a:prstGeom>
          <a:noFill/>
        </p:spPr>
        <p:txBody>
          <a:bodyPr wrap="none" rtlCol="0">
            <a:spAutoFit/>
          </a:bodyPr>
          <a:lstStyle/>
          <a:p>
            <a:r>
              <a:rPr lang="en-US" sz="2000" dirty="0">
                <a:latin typeface="Abadi" panose="020B0604020104020204" pitchFamily="34" charset="0"/>
              </a:rPr>
              <a:t>#1 </a:t>
            </a:r>
            <a:r>
              <a:rPr lang="en-US" sz="2000" dirty="0" err="1">
                <a:latin typeface="Abadi" panose="020B0604020104020204" pitchFamily="34" charset="0"/>
              </a:rPr>
              <a:t>Exemplo</a:t>
            </a:r>
            <a:r>
              <a:rPr lang="en-US" sz="2000" dirty="0">
                <a:latin typeface="Abadi" panose="020B0604020104020204" pitchFamily="34" charset="0"/>
              </a:rPr>
              <a:t> de powertrain </a:t>
            </a:r>
          </a:p>
        </p:txBody>
      </p:sp>
      <p:sp>
        <p:nvSpPr>
          <p:cNvPr id="12" name="CaixaDeTexto 11">
            <a:extLst>
              <a:ext uri="{FF2B5EF4-FFF2-40B4-BE49-F238E27FC236}">
                <a16:creationId xmlns:a16="http://schemas.microsoft.com/office/drawing/2014/main" id="{5930CF75-BCAE-4878-861F-7B095979A9AE}"/>
              </a:ext>
            </a:extLst>
          </p:cNvPr>
          <p:cNvSpPr txBox="1"/>
          <p:nvPr/>
        </p:nvSpPr>
        <p:spPr>
          <a:xfrm>
            <a:off x="8796328" y="3554728"/>
            <a:ext cx="3193503" cy="400110"/>
          </a:xfrm>
          <a:prstGeom prst="rect">
            <a:avLst/>
          </a:prstGeom>
          <a:noFill/>
        </p:spPr>
        <p:txBody>
          <a:bodyPr wrap="none" rtlCol="0">
            <a:spAutoFit/>
          </a:bodyPr>
          <a:lstStyle/>
          <a:p>
            <a:r>
              <a:rPr lang="en-US" sz="2000" dirty="0">
                <a:latin typeface="Abadi" panose="020B0604020104020204" pitchFamily="34" charset="0"/>
              </a:rPr>
              <a:t>#2 </a:t>
            </a:r>
            <a:r>
              <a:rPr lang="en-US" sz="2000" dirty="0" err="1">
                <a:latin typeface="Abadi" panose="020B0604020104020204" pitchFamily="34" charset="0"/>
              </a:rPr>
              <a:t>Exemplo</a:t>
            </a:r>
            <a:r>
              <a:rPr lang="en-US" sz="2000" dirty="0">
                <a:latin typeface="Abadi" panose="020B0604020104020204" pitchFamily="34" charset="0"/>
              </a:rPr>
              <a:t> de powertrain </a:t>
            </a:r>
          </a:p>
        </p:txBody>
      </p:sp>
      <p:sp>
        <p:nvSpPr>
          <p:cNvPr id="5" name="Espaço Reservado para Texto 4">
            <a:extLst>
              <a:ext uri="{FF2B5EF4-FFF2-40B4-BE49-F238E27FC236}">
                <a16:creationId xmlns:a16="http://schemas.microsoft.com/office/drawing/2014/main" id="{274B2BA5-F410-4F58-BBB3-DBA1A1CD43E7}"/>
              </a:ext>
            </a:extLst>
          </p:cNvPr>
          <p:cNvSpPr>
            <a:spLocks noGrp="1"/>
          </p:cNvSpPr>
          <p:nvPr>
            <p:ph type="body" idx="13"/>
          </p:nvPr>
        </p:nvSpPr>
        <p:spPr>
          <a:xfrm>
            <a:off x="415600" y="1639967"/>
            <a:ext cx="6427160" cy="4452000"/>
          </a:xfrm>
        </p:spPr>
        <p:txBody>
          <a:bodyPr/>
          <a:lstStyle/>
          <a:p>
            <a:r>
              <a:rPr lang="pt-BR" sz="2000" dirty="0"/>
              <a:t>Conjunto de tecnologias e componentes que estão acoplados entre si e são responsáveis por gerar a força que será transmitida às rodas e, assim, resultará na tração do veículo. </a:t>
            </a:r>
          </a:p>
          <a:p>
            <a:r>
              <a:rPr lang="pt-BR" sz="2000" dirty="0"/>
              <a:t>Neste sistema, o MCI perde seu protagonismo, paradigmático na indústria automobilística, ao dar lugar a um motor elétrico. </a:t>
            </a:r>
          </a:p>
          <a:p>
            <a:endParaRPr lang="en-US" dirty="0"/>
          </a:p>
        </p:txBody>
      </p:sp>
      <p:sp>
        <p:nvSpPr>
          <p:cNvPr id="3" name="Título 2">
            <a:extLst>
              <a:ext uri="{FF2B5EF4-FFF2-40B4-BE49-F238E27FC236}">
                <a16:creationId xmlns:a16="http://schemas.microsoft.com/office/drawing/2014/main" id="{563D2349-37E7-407A-90B0-5439CE42E6D2}"/>
              </a:ext>
            </a:extLst>
          </p:cNvPr>
          <p:cNvSpPr>
            <a:spLocks noGrp="1"/>
          </p:cNvSpPr>
          <p:nvPr>
            <p:ph type="title"/>
          </p:nvPr>
        </p:nvSpPr>
        <p:spPr>
          <a:xfrm>
            <a:off x="692337" y="258101"/>
            <a:ext cx="11083961" cy="1118400"/>
          </a:xfrm>
        </p:spPr>
        <p:txBody>
          <a:bodyPr/>
          <a:lstStyle/>
          <a:p>
            <a:r>
              <a:rPr lang="pt-BR" dirty="0" err="1"/>
              <a:t>Powertrain</a:t>
            </a:r>
            <a:r>
              <a:rPr lang="pt-BR" dirty="0"/>
              <a:t> elétrico </a:t>
            </a:r>
          </a:p>
        </p:txBody>
      </p:sp>
    </p:spTree>
    <p:extLst>
      <p:ext uri="{BB962C8B-B14F-4D97-AF65-F5344CB8AC3E}">
        <p14:creationId xmlns:p14="http://schemas.microsoft.com/office/powerpoint/2010/main" val="41162216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560C732-4C08-4778-9FF1-E4B89526E8BB}"/>
              </a:ext>
            </a:extLst>
          </p:cNvPr>
          <p:cNvSpPr>
            <a:spLocks noGrp="1"/>
          </p:cNvSpPr>
          <p:nvPr>
            <p:ph type="title"/>
          </p:nvPr>
        </p:nvSpPr>
        <p:spPr>
          <a:xfrm>
            <a:off x="692337" y="258101"/>
            <a:ext cx="11083961" cy="1118400"/>
          </a:xfrm>
        </p:spPr>
        <p:txBody>
          <a:bodyPr/>
          <a:lstStyle/>
          <a:p>
            <a:r>
              <a:rPr lang="pt-BR" dirty="0" err="1"/>
              <a:t>Powertrain</a:t>
            </a:r>
            <a:r>
              <a:rPr lang="pt-BR" dirty="0"/>
              <a:t> elétrico – Visão Geral</a:t>
            </a:r>
            <a:endParaRPr lang="en-US" dirty="0"/>
          </a:p>
        </p:txBody>
      </p:sp>
      <p:sp>
        <p:nvSpPr>
          <p:cNvPr id="7" name="CaixaDeTexto 6">
            <a:extLst>
              <a:ext uri="{FF2B5EF4-FFF2-40B4-BE49-F238E27FC236}">
                <a16:creationId xmlns:a16="http://schemas.microsoft.com/office/drawing/2014/main" id="{3F7E3F7C-A787-4C73-8674-ABA0A1E9B1DC}"/>
              </a:ext>
            </a:extLst>
          </p:cNvPr>
          <p:cNvSpPr txBox="1"/>
          <p:nvPr/>
        </p:nvSpPr>
        <p:spPr>
          <a:xfrm>
            <a:off x="878598" y="3487855"/>
            <a:ext cx="10434804" cy="698717"/>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pt-BR" dirty="0">
                <a:latin typeface="Abadi Extra Light" panose="020B0204020104020204" pitchFamily="34" charset="0"/>
                <a:cs typeface="Segoe UI" panose="020B0502040204020203" pitchFamily="34" charset="0"/>
              </a:rPr>
              <a:t>A configuração mais difundida do powertrain é aquela em que se tem um motor único, com a derivação do movimento via transmissão para as rodas dianteiras, traseiras ou ambas;</a:t>
            </a:r>
          </a:p>
        </p:txBody>
      </p:sp>
      <p:grpSp>
        <p:nvGrpSpPr>
          <p:cNvPr id="34" name="Agrupar 33">
            <a:extLst>
              <a:ext uri="{FF2B5EF4-FFF2-40B4-BE49-F238E27FC236}">
                <a16:creationId xmlns:a16="http://schemas.microsoft.com/office/drawing/2014/main" id="{B7BFD4C0-6050-44EE-AB2B-901E2C8B08BD}"/>
              </a:ext>
            </a:extLst>
          </p:cNvPr>
          <p:cNvGrpSpPr/>
          <p:nvPr/>
        </p:nvGrpSpPr>
        <p:grpSpPr>
          <a:xfrm>
            <a:off x="1164468" y="4150976"/>
            <a:ext cx="4416387" cy="2283006"/>
            <a:chOff x="692337" y="3913030"/>
            <a:chExt cx="5224863" cy="2554377"/>
          </a:xfrm>
        </p:grpSpPr>
        <p:pic>
          <p:nvPicPr>
            <p:cNvPr id="4" name="Picture 2" descr="VW provides details on e-Golf prior to launch at LA Auto Show - Green Car  Congress">
              <a:extLst>
                <a:ext uri="{FF2B5EF4-FFF2-40B4-BE49-F238E27FC236}">
                  <a16:creationId xmlns:a16="http://schemas.microsoft.com/office/drawing/2014/main" id="{D86BE1E7-1433-4C41-B90D-516FA1F7A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7" y="3913030"/>
              <a:ext cx="5224863" cy="2554377"/>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96E59D57-5ED9-4550-96A9-736414A196B3}"/>
                </a:ext>
              </a:extLst>
            </p:cNvPr>
            <p:cNvSpPr/>
            <p:nvPr/>
          </p:nvSpPr>
          <p:spPr>
            <a:xfrm>
              <a:off x="1653030" y="4346459"/>
              <a:ext cx="670024" cy="107285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25" name="CaixaDeTexto 24">
              <a:extLst>
                <a:ext uri="{FF2B5EF4-FFF2-40B4-BE49-F238E27FC236}">
                  <a16:creationId xmlns:a16="http://schemas.microsoft.com/office/drawing/2014/main" id="{A5525E15-3234-42B6-8867-EBFED0F4BAB5}"/>
                </a:ext>
              </a:extLst>
            </p:cNvPr>
            <p:cNvSpPr txBox="1"/>
            <p:nvPr/>
          </p:nvSpPr>
          <p:spPr>
            <a:xfrm>
              <a:off x="693671" y="6087828"/>
              <a:ext cx="3552149" cy="344361"/>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VW e-GOLF: motor elétrico na dianteira</a:t>
              </a:r>
            </a:p>
          </p:txBody>
        </p:sp>
      </p:grpSp>
      <p:grpSp>
        <p:nvGrpSpPr>
          <p:cNvPr id="32" name="Agrupar 31">
            <a:extLst>
              <a:ext uri="{FF2B5EF4-FFF2-40B4-BE49-F238E27FC236}">
                <a16:creationId xmlns:a16="http://schemas.microsoft.com/office/drawing/2014/main" id="{F04B7FDE-0583-48C5-8C69-B43D481EFE80}"/>
              </a:ext>
            </a:extLst>
          </p:cNvPr>
          <p:cNvGrpSpPr/>
          <p:nvPr/>
        </p:nvGrpSpPr>
        <p:grpSpPr>
          <a:xfrm>
            <a:off x="6096000" y="3044807"/>
            <a:ext cx="4718996" cy="3318564"/>
            <a:chOff x="5540241" y="2544949"/>
            <a:chExt cx="5980244" cy="4012036"/>
          </a:xfrm>
        </p:grpSpPr>
        <p:sp>
          <p:nvSpPr>
            <p:cNvPr id="20" name="CaixaDeTexto 19">
              <a:extLst>
                <a:ext uri="{FF2B5EF4-FFF2-40B4-BE49-F238E27FC236}">
                  <a16:creationId xmlns:a16="http://schemas.microsoft.com/office/drawing/2014/main" id="{6067F0CE-93C6-4BA0-9BF6-3E440674E8A2}"/>
                </a:ext>
              </a:extLst>
            </p:cNvPr>
            <p:cNvSpPr txBox="1"/>
            <p:nvPr/>
          </p:nvSpPr>
          <p:spPr>
            <a:xfrm>
              <a:off x="5540241" y="2544949"/>
              <a:ext cx="5191726" cy="372092"/>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Fonte: Adaptado de Denton (2018)</a:t>
              </a:r>
            </a:p>
          </p:txBody>
        </p:sp>
        <p:pic>
          <p:nvPicPr>
            <p:cNvPr id="22" name="Picture 4" descr="All-Electric: Taycan Tech | Issue 269 | Excellence | The Magazine About  Porsche">
              <a:extLst>
                <a:ext uri="{FF2B5EF4-FFF2-40B4-BE49-F238E27FC236}">
                  <a16:creationId xmlns:a16="http://schemas.microsoft.com/office/drawing/2014/main" id="{3BE9BB22-13D3-4C82-B1A8-770D92C96D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89" b="23394"/>
            <a:stretch/>
          </p:blipFill>
          <p:spPr bwMode="auto">
            <a:xfrm>
              <a:off x="6696104" y="3781615"/>
              <a:ext cx="4775894" cy="2136942"/>
            </a:xfrm>
            <a:prstGeom prst="rect">
              <a:avLst/>
            </a:prstGeom>
            <a:noFill/>
            <a:extLst>
              <a:ext uri="{909E8E84-426E-40DD-AFC4-6F175D3DCCD1}">
                <a14:hiddenFill xmlns:a14="http://schemas.microsoft.com/office/drawing/2010/main">
                  <a:solidFill>
                    <a:srgbClr val="FFFFFF"/>
                  </a:solidFill>
                </a14:hiddenFill>
              </a:ext>
            </a:extLst>
          </p:spPr>
        </p:pic>
        <p:sp>
          <p:nvSpPr>
            <p:cNvPr id="23" name="Retângulo 22">
              <a:extLst>
                <a:ext uri="{FF2B5EF4-FFF2-40B4-BE49-F238E27FC236}">
                  <a16:creationId xmlns:a16="http://schemas.microsoft.com/office/drawing/2014/main" id="{C65C2E26-FB69-4BC1-B21C-07F68A06F07E}"/>
                </a:ext>
              </a:extLst>
            </p:cNvPr>
            <p:cNvSpPr/>
            <p:nvPr/>
          </p:nvSpPr>
          <p:spPr>
            <a:xfrm>
              <a:off x="7415911" y="4160372"/>
              <a:ext cx="670024" cy="107285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24" name="Retângulo 23">
              <a:extLst>
                <a:ext uri="{FF2B5EF4-FFF2-40B4-BE49-F238E27FC236}">
                  <a16:creationId xmlns:a16="http://schemas.microsoft.com/office/drawing/2014/main" id="{D681C820-693F-450F-B596-AB0520DCE0CE}"/>
                </a:ext>
              </a:extLst>
            </p:cNvPr>
            <p:cNvSpPr/>
            <p:nvPr/>
          </p:nvSpPr>
          <p:spPr>
            <a:xfrm>
              <a:off x="10396768" y="4160372"/>
              <a:ext cx="670024" cy="107285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26" name="CaixaDeTexto 25">
              <a:extLst>
                <a:ext uri="{FF2B5EF4-FFF2-40B4-BE49-F238E27FC236}">
                  <a16:creationId xmlns:a16="http://schemas.microsoft.com/office/drawing/2014/main" id="{EE7746AD-D4DC-4B1E-9275-35794597C9A7}"/>
                </a:ext>
              </a:extLst>
            </p:cNvPr>
            <p:cNvSpPr txBox="1"/>
            <p:nvPr/>
          </p:nvSpPr>
          <p:spPr>
            <a:xfrm>
              <a:off x="6794635" y="5924429"/>
              <a:ext cx="4725850" cy="632556"/>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Porsche Taycan: motor elétrico na dianteira e traseira</a:t>
              </a:r>
            </a:p>
          </p:txBody>
        </p:sp>
      </p:grpSp>
      <p:grpSp>
        <p:nvGrpSpPr>
          <p:cNvPr id="33" name="Agrupar 32">
            <a:extLst>
              <a:ext uri="{FF2B5EF4-FFF2-40B4-BE49-F238E27FC236}">
                <a16:creationId xmlns:a16="http://schemas.microsoft.com/office/drawing/2014/main" id="{0C5A03D0-CD62-49CB-8902-B746509A508F}"/>
              </a:ext>
            </a:extLst>
          </p:cNvPr>
          <p:cNvGrpSpPr/>
          <p:nvPr/>
        </p:nvGrpSpPr>
        <p:grpSpPr>
          <a:xfrm>
            <a:off x="1318740" y="1396477"/>
            <a:ext cx="9682635" cy="1993141"/>
            <a:chOff x="1318740" y="1396477"/>
            <a:chExt cx="10490078" cy="2152951"/>
          </a:xfrm>
        </p:grpSpPr>
        <p:sp>
          <p:nvSpPr>
            <p:cNvPr id="5" name="Retângulo 4">
              <a:extLst>
                <a:ext uri="{FF2B5EF4-FFF2-40B4-BE49-F238E27FC236}">
                  <a16:creationId xmlns:a16="http://schemas.microsoft.com/office/drawing/2014/main" id="{4AB9F298-5D82-41B7-910A-27D8F14BEB53}"/>
                </a:ext>
              </a:extLst>
            </p:cNvPr>
            <p:cNvSpPr/>
            <p:nvPr/>
          </p:nvSpPr>
          <p:spPr>
            <a:xfrm>
              <a:off x="6634452" y="1455840"/>
              <a:ext cx="3621318" cy="1648918"/>
            </a:xfrm>
            <a:prstGeom prst="rect">
              <a:avLst/>
            </a:prstGeom>
            <a:solidFill>
              <a:schemeClr val="bg1">
                <a:lumMod val="6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dirty="0">
                  <a:latin typeface="Abadi Extra Light" panose="020B0204020104020204" pitchFamily="34" charset="0"/>
                </a:rPr>
                <a:t>POWERTRAIN</a:t>
              </a:r>
            </a:p>
          </p:txBody>
        </p:sp>
        <p:sp>
          <p:nvSpPr>
            <p:cNvPr id="6" name="Seta: Dobrada 5">
              <a:extLst>
                <a:ext uri="{FF2B5EF4-FFF2-40B4-BE49-F238E27FC236}">
                  <a16:creationId xmlns:a16="http://schemas.microsoft.com/office/drawing/2014/main" id="{F81030B8-4A7E-432C-B24B-831E6020419E}"/>
                </a:ext>
              </a:extLst>
            </p:cNvPr>
            <p:cNvSpPr/>
            <p:nvPr/>
          </p:nvSpPr>
          <p:spPr>
            <a:xfrm rot="10800000">
              <a:off x="4527312" y="2472033"/>
              <a:ext cx="685977" cy="887931"/>
            </a:xfrm>
            <a:prstGeom prst="ben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Extra Light" panose="020B0204020104020204" pitchFamily="34" charset="0"/>
              </a:endParaRPr>
            </a:p>
          </p:txBody>
        </p:sp>
        <p:sp>
          <p:nvSpPr>
            <p:cNvPr id="8" name="Retângulo: Cantos Arredondados 7">
              <a:extLst>
                <a:ext uri="{FF2B5EF4-FFF2-40B4-BE49-F238E27FC236}">
                  <a16:creationId xmlns:a16="http://schemas.microsoft.com/office/drawing/2014/main" id="{A5E3ABD9-476B-448B-8552-A8365D04AE7E}"/>
                </a:ext>
              </a:extLst>
            </p:cNvPr>
            <p:cNvSpPr/>
            <p:nvPr/>
          </p:nvSpPr>
          <p:spPr>
            <a:xfrm>
              <a:off x="3492658" y="1992231"/>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Bateria</a:t>
              </a:r>
            </a:p>
          </p:txBody>
        </p:sp>
        <p:sp>
          <p:nvSpPr>
            <p:cNvPr id="9" name="Retângulo: Cantos Arredondados 8">
              <a:extLst>
                <a:ext uri="{FF2B5EF4-FFF2-40B4-BE49-F238E27FC236}">
                  <a16:creationId xmlns:a16="http://schemas.microsoft.com/office/drawing/2014/main" id="{3F37DBB8-DD35-42D4-808B-A2519D2C89E1}"/>
                </a:ext>
              </a:extLst>
            </p:cNvPr>
            <p:cNvSpPr/>
            <p:nvPr/>
          </p:nvSpPr>
          <p:spPr>
            <a:xfrm>
              <a:off x="5188576" y="1951593"/>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Controle de direção</a:t>
              </a:r>
            </a:p>
          </p:txBody>
        </p:sp>
        <p:sp>
          <p:nvSpPr>
            <p:cNvPr id="10" name="Retângulo: Cantos Arredondados 9">
              <a:extLst>
                <a:ext uri="{FF2B5EF4-FFF2-40B4-BE49-F238E27FC236}">
                  <a16:creationId xmlns:a16="http://schemas.microsoft.com/office/drawing/2014/main" id="{9C90EF0E-5761-4966-9AD7-6CDCE1B2CF22}"/>
                </a:ext>
              </a:extLst>
            </p:cNvPr>
            <p:cNvSpPr/>
            <p:nvPr/>
          </p:nvSpPr>
          <p:spPr>
            <a:xfrm>
              <a:off x="6884494" y="1951593"/>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Motor</a:t>
              </a:r>
            </a:p>
          </p:txBody>
        </p:sp>
        <p:sp>
          <p:nvSpPr>
            <p:cNvPr id="11" name="Retângulo: Cantos Arredondados 10">
              <a:extLst>
                <a:ext uri="{FF2B5EF4-FFF2-40B4-BE49-F238E27FC236}">
                  <a16:creationId xmlns:a16="http://schemas.microsoft.com/office/drawing/2014/main" id="{31A351D4-CF3F-409D-9630-F6472E75E2FB}"/>
                </a:ext>
              </a:extLst>
            </p:cNvPr>
            <p:cNvSpPr/>
            <p:nvPr/>
          </p:nvSpPr>
          <p:spPr>
            <a:xfrm>
              <a:off x="8580412" y="1951593"/>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Transmissão</a:t>
              </a:r>
            </a:p>
          </p:txBody>
        </p:sp>
        <p:sp>
          <p:nvSpPr>
            <p:cNvPr id="12" name="Retângulo: Cantos Arredondados 11">
              <a:extLst>
                <a:ext uri="{FF2B5EF4-FFF2-40B4-BE49-F238E27FC236}">
                  <a16:creationId xmlns:a16="http://schemas.microsoft.com/office/drawing/2014/main" id="{E97B46A7-F691-45F5-91EA-305B25ED953F}"/>
                </a:ext>
              </a:extLst>
            </p:cNvPr>
            <p:cNvSpPr/>
            <p:nvPr/>
          </p:nvSpPr>
          <p:spPr>
            <a:xfrm>
              <a:off x="10276330" y="1951593"/>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Rodas</a:t>
              </a:r>
            </a:p>
          </p:txBody>
        </p:sp>
        <p:sp>
          <p:nvSpPr>
            <p:cNvPr id="13" name="Retângulo: Cantos Arredondados 12">
              <a:extLst>
                <a:ext uri="{FF2B5EF4-FFF2-40B4-BE49-F238E27FC236}">
                  <a16:creationId xmlns:a16="http://schemas.microsoft.com/office/drawing/2014/main" id="{47E34540-2620-4954-8609-5B287FD14289}"/>
                </a:ext>
              </a:extLst>
            </p:cNvPr>
            <p:cNvSpPr/>
            <p:nvPr/>
          </p:nvSpPr>
          <p:spPr>
            <a:xfrm>
              <a:off x="3034179" y="2829428"/>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Conversor DC/DC</a:t>
              </a:r>
            </a:p>
          </p:txBody>
        </p:sp>
        <p:sp>
          <p:nvSpPr>
            <p:cNvPr id="14" name="Retângulo: Cantos Arredondados 13">
              <a:extLst>
                <a:ext uri="{FF2B5EF4-FFF2-40B4-BE49-F238E27FC236}">
                  <a16:creationId xmlns:a16="http://schemas.microsoft.com/office/drawing/2014/main" id="{3DEA5F03-ADE3-4B18-BDA3-BD56EC9A9B6A}"/>
                </a:ext>
              </a:extLst>
            </p:cNvPr>
            <p:cNvSpPr/>
            <p:nvPr/>
          </p:nvSpPr>
          <p:spPr>
            <a:xfrm>
              <a:off x="1318740" y="2829428"/>
              <a:ext cx="1532488" cy="720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badi Extra Light" panose="020B0204020104020204" pitchFamily="34" charset="0"/>
                </a:rPr>
                <a:t>Bateria 12/24V</a:t>
              </a:r>
            </a:p>
          </p:txBody>
        </p:sp>
        <p:sp>
          <p:nvSpPr>
            <p:cNvPr id="15" name="Seta: para a Direita 14">
              <a:extLst>
                <a:ext uri="{FF2B5EF4-FFF2-40B4-BE49-F238E27FC236}">
                  <a16:creationId xmlns:a16="http://schemas.microsoft.com/office/drawing/2014/main" id="{6D4A84B9-6867-4225-BE93-0B98F5BC55E7}"/>
                </a:ext>
              </a:extLst>
            </p:cNvPr>
            <p:cNvSpPr/>
            <p:nvPr/>
          </p:nvSpPr>
          <p:spPr>
            <a:xfrm>
              <a:off x="4931223" y="2077593"/>
              <a:ext cx="430730" cy="468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16" name="Seta: para a Direita 15">
              <a:extLst>
                <a:ext uri="{FF2B5EF4-FFF2-40B4-BE49-F238E27FC236}">
                  <a16:creationId xmlns:a16="http://schemas.microsoft.com/office/drawing/2014/main" id="{04B03E86-21C6-46FF-9EC0-EF17CED17639}"/>
                </a:ext>
              </a:extLst>
            </p:cNvPr>
            <p:cNvSpPr/>
            <p:nvPr/>
          </p:nvSpPr>
          <p:spPr>
            <a:xfrm>
              <a:off x="6646662" y="2077593"/>
              <a:ext cx="430730" cy="468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17" name="Seta: para a Direita 16">
              <a:extLst>
                <a:ext uri="{FF2B5EF4-FFF2-40B4-BE49-F238E27FC236}">
                  <a16:creationId xmlns:a16="http://schemas.microsoft.com/office/drawing/2014/main" id="{7AD31075-1A9D-4A7C-84E5-B0E266BF59EC}"/>
                </a:ext>
              </a:extLst>
            </p:cNvPr>
            <p:cNvSpPr/>
            <p:nvPr/>
          </p:nvSpPr>
          <p:spPr>
            <a:xfrm>
              <a:off x="8346647" y="2077593"/>
              <a:ext cx="430730" cy="468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18" name="Seta: para a Direita 17">
              <a:extLst>
                <a:ext uri="{FF2B5EF4-FFF2-40B4-BE49-F238E27FC236}">
                  <a16:creationId xmlns:a16="http://schemas.microsoft.com/office/drawing/2014/main" id="{8CC70F97-9CAA-4D9C-868C-34064CD0729D}"/>
                </a:ext>
              </a:extLst>
            </p:cNvPr>
            <p:cNvSpPr/>
            <p:nvPr/>
          </p:nvSpPr>
          <p:spPr>
            <a:xfrm>
              <a:off x="10062086" y="2077593"/>
              <a:ext cx="430730" cy="468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19" name="Seta: para a Direita 18">
              <a:extLst>
                <a:ext uri="{FF2B5EF4-FFF2-40B4-BE49-F238E27FC236}">
                  <a16:creationId xmlns:a16="http://schemas.microsoft.com/office/drawing/2014/main" id="{262D0E0B-240C-4D38-815E-D2DC97FC8870}"/>
                </a:ext>
              </a:extLst>
            </p:cNvPr>
            <p:cNvSpPr/>
            <p:nvPr/>
          </p:nvSpPr>
          <p:spPr>
            <a:xfrm rot="10800000">
              <a:off x="2699992" y="2955428"/>
              <a:ext cx="430730" cy="4680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sp>
          <p:nvSpPr>
            <p:cNvPr id="27" name="Retângulo 26">
              <a:extLst>
                <a:ext uri="{FF2B5EF4-FFF2-40B4-BE49-F238E27FC236}">
                  <a16:creationId xmlns:a16="http://schemas.microsoft.com/office/drawing/2014/main" id="{AED05FFA-21F9-4E02-A137-5F6AAE7CC9B4}"/>
                </a:ext>
              </a:extLst>
            </p:cNvPr>
            <p:cNvSpPr/>
            <p:nvPr/>
          </p:nvSpPr>
          <p:spPr>
            <a:xfrm>
              <a:off x="7001875" y="2513320"/>
              <a:ext cx="1015674" cy="34385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latin typeface="Abadi Extra Light" panose="020B0204020104020204" pitchFamily="34" charset="0"/>
                </a:rPr>
                <a:t>Eletrônica de Potência</a:t>
              </a:r>
            </a:p>
          </p:txBody>
        </p:sp>
        <p:sp>
          <p:nvSpPr>
            <p:cNvPr id="28" name="CaixaDeTexto 27">
              <a:extLst>
                <a:ext uri="{FF2B5EF4-FFF2-40B4-BE49-F238E27FC236}">
                  <a16:creationId xmlns:a16="http://schemas.microsoft.com/office/drawing/2014/main" id="{96D2ED6F-D039-4654-B794-30E874593AF1}"/>
                </a:ext>
              </a:extLst>
            </p:cNvPr>
            <p:cNvSpPr txBox="1"/>
            <p:nvPr/>
          </p:nvSpPr>
          <p:spPr>
            <a:xfrm>
              <a:off x="4307029" y="1396477"/>
              <a:ext cx="1117745" cy="332455"/>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Acelerador</a:t>
              </a:r>
            </a:p>
          </p:txBody>
        </p:sp>
        <p:sp>
          <p:nvSpPr>
            <p:cNvPr id="29" name="CaixaDeTexto 28">
              <a:extLst>
                <a:ext uri="{FF2B5EF4-FFF2-40B4-BE49-F238E27FC236}">
                  <a16:creationId xmlns:a16="http://schemas.microsoft.com/office/drawing/2014/main" id="{849BB701-98DF-4AEE-A515-948D811007D7}"/>
                </a:ext>
              </a:extLst>
            </p:cNvPr>
            <p:cNvSpPr txBox="1"/>
            <p:nvPr/>
          </p:nvSpPr>
          <p:spPr>
            <a:xfrm>
              <a:off x="6125740" y="1396477"/>
              <a:ext cx="629841" cy="332455"/>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Freio</a:t>
              </a:r>
            </a:p>
          </p:txBody>
        </p:sp>
        <p:cxnSp>
          <p:nvCxnSpPr>
            <p:cNvPr id="30" name="Conector de Seta Reta 29">
              <a:extLst>
                <a:ext uri="{FF2B5EF4-FFF2-40B4-BE49-F238E27FC236}">
                  <a16:creationId xmlns:a16="http://schemas.microsoft.com/office/drawing/2014/main" id="{6BAD809F-7DD9-47F0-9EA5-01EFEA7BFDE7}"/>
                </a:ext>
              </a:extLst>
            </p:cNvPr>
            <p:cNvCxnSpPr>
              <a:cxnSpLocks/>
              <a:stCxn id="28" idx="3"/>
            </p:cNvCxnSpPr>
            <p:nvPr/>
          </p:nvCxnSpPr>
          <p:spPr>
            <a:xfrm>
              <a:off x="5424774" y="1562705"/>
              <a:ext cx="255917" cy="33107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1AB67AFA-BB00-4005-A0EE-AEBEB7E5B01D}"/>
                </a:ext>
              </a:extLst>
            </p:cNvPr>
            <p:cNvCxnSpPr>
              <a:cxnSpLocks/>
              <a:stCxn id="29" idx="1"/>
            </p:cNvCxnSpPr>
            <p:nvPr/>
          </p:nvCxnSpPr>
          <p:spPr>
            <a:xfrm flipH="1">
              <a:off x="5936610" y="1562705"/>
              <a:ext cx="189130" cy="33626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11934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594CC43-91FA-4C3D-BD66-D3B2CF621039}"/>
              </a:ext>
            </a:extLst>
          </p:cNvPr>
          <p:cNvSpPr>
            <a:spLocks noGrp="1"/>
          </p:cNvSpPr>
          <p:nvPr>
            <p:ph type="title"/>
          </p:nvPr>
        </p:nvSpPr>
        <p:spPr>
          <a:xfrm>
            <a:off x="692337" y="258101"/>
            <a:ext cx="11083961" cy="1118400"/>
          </a:xfrm>
        </p:spPr>
        <p:txBody>
          <a:bodyPr/>
          <a:lstStyle/>
          <a:p>
            <a:r>
              <a:rPr lang="pt-BR" dirty="0" err="1"/>
              <a:t>Powertrain</a:t>
            </a:r>
            <a:r>
              <a:rPr lang="pt-BR" dirty="0"/>
              <a:t> elétrico – Visão Geral</a:t>
            </a:r>
            <a:endParaRPr lang="en-US" dirty="0"/>
          </a:p>
        </p:txBody>
      </p:sp>
      <p:sp>
        <p:nvSpPr>
          <p:cNvPr id="5" name="CaixaDeTexto 4">
            <a:extLst>
              <a:ext uri="{FF2B5EF4-FFF2-40B4-BE49-F238E27FC236}">
                <a16:creationId xmlns:a16="http://schemas.microsoft.com/office/drawing/2014/main" id="{23F85475-1A1C-47A2-B9CE-596A97CD140B}"/>
              </a:ext>
            </a:extLst>
          </p:cNvPr>
          <p:cNvSpPr txBox="1"/>
          <p:nvPr/>
        </p:nvSpPr>
        <p:spPr>
          <a:xfrm>
            <a:off x="643128" y="1152550"/>
            <a:ext cx="12006483" cy="461793"/>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Há também a variante em que os motores elétricos são aplicados diretamente ao cubo das rodas;</a:t>
            </a:r>
          </a:p>
        </p:txBody>
      </p:sp>
      <p:pic>
        <p:nvPicPr>
          <p:cNvPr id="7" name="Picture 2" descr="Protean Unveils Production In-Wheel Electric Motor | Electric car  conversion, Electric motor, Electric motor for car">
            <a:extLst>
              <a:ext uri="{FF2B5EF4-FFF2-40B4-BE49-F238E27FC236}">
                <a16:creationId xmlns:a16="http://schemas.microsoft.com/office/drawing/2014/main" id="{5F96129F-3CCB-4247-B3E4-D60B7319A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24" y="1964832"/>
            <a:ext cx="5076000" cy="35989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Yahoo | Electric motor for car, Electric cars, Electric car conversion">
            <a:extLst>
              <a:ext uri="{FF2B5EF4-FFF2-40B4-BE49-F238E27FC236}">
                <a16:creationId xmlns:a16="http://schemas.microsoft.com/office/drawing/2014/main" id="{5A8A3AAF-6F34-41FC-89F7-7CFA8E8C0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538" y="2468477"/>
            <a:ext cx="5076000" cy="3047211"/>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FD0C61F6-378C-4640-8C8D-3CDB6B3D3755}"/>
              </a:ext>
            </a:extLst>
          </p:cNvPr>
          <p:cNvSpPr txBox="1"/>
          <p:nvPr/>
        </p:nvSpPr>
        <p:spPr>
          <a:xfrm>
            <a:off x="494224" y="5596570"/>
            <a:ext cx="6152146" cy="307777"/>
          </a:xfrm>
          <a:prstGeom prst="rect">
            <a:avLst/>
          </a:prstGeom>
          <a:noFill/>
        </p:spPr>
        <p:txBody>
          <a:bodyPr wrap="square">
            <a:spAutoFit/>
          </a:bodyPr>
          <a:lstStyle/>
          <a:p>
            <a:r>
              <a:rPr lang="pt-BR" dirty="0">
                <a:solidFill>
                  <a:srgbClr val="555555"/>
                </a:solidFill>
                <a:latin typeface="Abadi Extra Light" panose="020B0204020104020204" pitchFamily="34" charset="0"/>
                <a:cs typeface="Segoe UI" panose="020B0502040204020203" pitchFamily="34" charset="0"/>
              </a:rPr>
              <a:t>Fonte: Protean Electric (2013)</a:t>
            </a:r>
            <a:endParaRPr lang="pt-BR" dirty="0">
              <a:latin typeface="Abadi Extra Light" panose="020B0204020104020204" pitchFamily="34" charset="0"/>
              <a:cs typeface="Segoe UI" panose="020B0502040204020203" pitchFamily="34" charset="0"/>
            </a:endParaRPr>
          </a:p>
        </p:txBody>
      </p:sp>
      <p:sp>
        <p:nvSpPr>
          <p:cNvPr id="13" name="CaixaDeTexto 12">
            <a:extLst>
              <a:ext uri="{FF2B5EF4-FFF2-40B4-BE49-F238E27FC236}">
                <a16:creationId xmlns:a16="http://schemas.microsoft.com/office/drawing/2014/main" id="{C4501885-9096-476B-B15D-BBA82BB7E695}"/>
              </a:ext>
            </a:extLst>
          </p:cNvPr>
          <p:cNvSpPr txBox="1"/>
          <p:nvPr/>
        </p:nvSpPr>
        <p:spPr>
          <a:xfrm>
            <a:off x="6656538" y="5592637"/>
            <a:ext cx="3139803" cy="307777"/>
          </a:xfrm>
          <a:prstGeom prst="rect">
            <a:avLst/>
          </a:prstGeom>
          <a:noFill/>
        </p:spPr>
        <p:txBody>
          <a:bodyPr wrap="square">
            <a:spAutoFit/>
          </a:bodyPr>
          <a:lstStyle/>
          <a:p>
            <a:r>
              <a:rPr lang="pt-BR" dirty="0">
                <a:solidFill>
                  <a:srgbClr val="555555"/>
                </a:solidFill>
                <a:latin typeface="Abadi Extra Light" panose="020B0204020104020204" pitchFamily="34" charset="0"/>
                <a:cs typeface="Segoe UI" panose="020B0502040204020203" pitchFamily="34" charset="0"/>
              </a:rPr>
              <a:t>Fonte: Brabus (2020)</a:t>
            </a:r>
            <a:endParaRPr lang="pt-BR"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123422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ga088f95fe3_0_1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5" name="Google Shape;165;ga088f95fe3_0_14"/>
          <p:cNvSpPr txBox="1"/>
          <p:nvPr/>
        </p:nvSpPr>
        <p:spPr>
          <a:xfrm>
            <a:off x="303213" y="99975"/>
            <a:ext cx="11476500" cy="3558900"/>
          </a:xfrm>
          <a:prstGeom prst="rect">
            <a:avLst/>
          </a:prstGeom>
          <a:noFill/>
          <a:ln>
            <a:noFill/>
          </a:ln>
        </p:spPr>
        <p:txBody>
          <a:bodyPr spcFirstLastPara="1" wrap="square" lIns="91425" tIns="91425" rIns="91425" bIns="91425" anchor="t" anchorCtr="0">
            <a:noAutofit/>
          </a:bodyPr>
          <a:lstStyle/>
          <a:p>
            <a:pPr marL="609600" lvl="0" indent="0" algn="l" rtl="0">
              <a:lnSpc>
                <a:spcPct val="90000"/>
              </a:lnSpc>
              <a:spcBef>
                <a:spcPts val="0"/>
              </a:spcBef>
              <a:spcAft>
                <a:spcPts val="0"/>
              </a:spcAft>
              <a:buNone/>
            </a:pPr>
            <a:r>
              <a:rPr lang="pt-BR" sz="2000" dirty="0">
                <a:solidFill>
                  <a:srgbClr val="FFFFFF"/>
                </a:solidFill>
                <a:highlight>
                  <a:srgbClr val="4EBABB"/>
                </a:highlight>
                <a:latin typeface="Abadi Extra Light" panose="020B0204020104020204" pitchFamily="34" charset="0"/>
                <a:ea typeface="Roboto"/>
                <a:cs typeface="Roboto"/>
                <a:sym typeface="Roboto"/>
              </a:rPr>
              <a:t>Os veículos elétricos só ganharam real potencial a partir dos anos 2000s, quando evoluções nos sistemas de propulsão, em </a:t>
            </a:r>
            <a:r>
              <a:rPr lang="pt-BR" sz="2000" b="1" dirty="0">
                <a:solidFill>
                  <a:srgbClr val="FFFFFF"/>
                </a:solidFill>
                <a:highlight>
                  <a:srgbClr val="4EBABB"/>
                </a:highlight>
                <a:latin typeface="Abadi Extra Light" panose="020B0204020104020204" pitchFamily="34" charset="0"/>
                <a:ea typeface="Roboto"/>
                <a:cs typeface="Roboto"/>
                <a:sym typeface="Roboto"/>
              </a:rPr>
              <a:t>especial das baterias</a:t>
            </a:r>
            <a:endParaRPr sz="2000" dirty="0">
              <a:solidFill>
                <a:srgbClr val="FFFFFF"/>
              </a:solidFill>
              <a:highlight>
                <a:srgbClr val="4EBABB"/>
              </a:highlight>
              <a:latin typeface="Abadi Extra Light" panose="020B0204020104020204" pitchFamily="34" charset="0"/>
              <a:ea typeface="Roboto"/>
              <a:cs typeface="Roboto"/>
              <a:sym typeface="Roboto"/>
            </a:endParaRPr>
          </a:p>
          <a:p>
            <a:pPr marL="609600" lvl="0" indent="0" algn="l" rtl="0">
              <a:lnSpc>
                <a:spcPct val="90000"/>
              </a:lnSpc>
              <a:spcBef>
                <a:spcPts val="1000"/>
              </a:spcBef>
              <a:spcAft>
                <a:spcPts val="0"/>
              </a:spcAft>
              <a:buNone/>
            </a:pPr>
            <a:r>
              <a:rPr lang="pt-BR" sz="2000" dirty="0">
                <a:solidFill>
                  <a:srgbClr val="FFFFFF"/>
                </a:solidFill>
                <a:highlight>
                  <a:srgbClr val="4EBABB"/>
                </a:highlight>
                <a:latin typeface="Abadi Extra Light" panose="020B0204020104020204" pitchFamily="34" charset="0"/>
                <a:ea typeface="Roboto"/>
                <a:cs typeface="Roboto"/>
                <a:sym typeface="Roboto"/>
              </a:rPr>
              <a:t>O Tesla modelo </a:t>
            </a:r>
            <a:r>
              <a:rPr lang="pt-BR" sz="2000" b="1" dirty="0" err="1">
                <a:solidFill>
                  <a:srgbClr val="FFFFFF"/>
                </a:solidFill>
                <a:highlight>
                  <a:srgbClr val="4EBABB"/>
                </a:highlight>
                <a:latin typeface="Abadi Extra Light" panose="020B0204020104020204" pitchFamily="34" charset="0"/>
                <a:ea typeface="Roboto"/>
                <a:cs typeface="Roboto"/>
                <a:sym typeface="Roboto"/>
              </a:rPr>
              <a:t>Roadster</a:t>
            </a:r>
            <a:r>
              <a:rPr lang="pt-BR" sz="2000" dirty="0">
                <a:solidFill>
                  <a:srgbClr val="FFFFFF"/>
                </a:solidFill>
                <a:highlight>
                  <a:srgbClr val="4EBABB"/>
                </a:highlight>
                <a:latin typeface="Abadi Extra Light" panose="020B0204020104020204" pitchFamily="34" charset="0"/>
                <a:ea typeface="Roboto"/>
                <a:cs typeface="Roboto"/>
                <a:sym typeface="Roboto"/>
              </a:rPr>
              <a:t> marcou a popularização definitiva da propulsão elétrica em veículos com o início de sua comercialização entre 2008 e 2012 com aproximadamente 2500 unidades vendidas. </a:t>
            </a:r>
            <a:endParaRPr sz="2000" dirty="0">
              <a:solidFill>
                <a:srgbClr val="FFFFFF"/>
              </a:solidFill>
              <a:highlight>
                <a:srgbClr val="4EBABB"/>
              </a:highlight>
              <a:latin typeface="Abadi Extra Light" panose="020B0204020104020204" pitchFamily="34" charset="0"/>
              <a:ea typeface="Roboto"/>
              <a:cs typeface="Roboto"/>
              <a:sym typeface="Roboto"/>
            </a:endParaRPr>
          </a:p>
          <a:p>
            <a:pPr marL="609600" lvl="0" indent="0" algn="l" rtl="0">
              <a:lnSpc>
                <a:spcPct val="90000"/>
              </a:lnSpc>
              <a:spcBef>
                <a:spcPts val="1000"/>
              </a:spcBef>
              <a:spcAft>
                <a:spcPts val="0"/>
              </a:spcAft>
              <a:buNone/>
            </a:pPr>
            <a:r>
              <a:rPr lang="pt-BR" sz="2000" dirty="0">
                <a:solidFill>
                  <a:srgbClr val="FFFFFF"/>
                </a:solidFill>
                <a:highlight>
                  <a:srgbClr val="4EBABB"/>
                </a:highlight>
                <a:latin typeface="Abadi Extra Light" panose="020B0204020104020204" pitchFamily="34" charset="0"/>
                <a:ea typeface="Roboto"/>
                <a:cs typeface="Roboto"/>
                <a:sym typeface="Roboto"/>
              </a:rPr>
              <a:t>Desde então, diversos outros modelos foram lançados diversos outros modelos como: o Nissan LEAF, o Renault Zoe, os modelos S e X da Tesla e o Toyota </a:t>
            </a:r>
            <a:r>
              <a:rPr lang="pt-BR" sz="2000" dirty="0" err="1">
                <a:solidFill>
                  <a:srgbClr val="FFFFFF"/>
                </a:solidFill>
                <a:highlight>
                  <a:srgbClr val="4EBABB"/>
                </a:highlight>
                <a:latin typeface="Abadi Extra Light" panose="020B0204020104020204" pitchFamily="34" charset="0"/>
                <a:ea typeface="Roboto"/>
                <a:cs typeface="Roboto"/>
                <a:sym typeface="Roboto"/>
              </a:rPr>
              <a:t>Prius</a:t>
            </a:r>
            <a:r>
              <a:rPr lang="pt-BR" sz="2000" dirty="0">
                <a:solidFill>
                  <a:srgbClr val="FFFFFF"/>
                </a:solidFill>
                <a:highlight>
                  <a:srgbClr val="4EBABB"/>
                </a:highlight>
                <a:latin typeface="Abadi Extra Light" panose="020B0204020104020204" pitchFamily="34" charset="0"/>
                <a:ea typeface="Roboto"/>
                <a:cs typeface="Roboto"/>
                <a:sym typeface="Roboto"/>
              </a:rPr>
              <a:t> (esse híbrido).</a:t>
            </a:r>
            <a:endParaRPr sz="2000" dirty="0">
              <a:solidFill>
                <a:srgbClr val="FFFFFF"/>
              </a:solidFill>
              <a:highlight>
                <a:srgbClr val="4EBABB"/>
              </a:highlight>
              <a:latin typeface="Abadi Extra Light" panose="020B0204020104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282A6A9-2944-4CA2-B929-9D581B48ADC4}"/>
              </a:ext>
            </a:extLst>
          </p:cNvPr>
          <p:cNvSpPr>
            <a:spLocks noGrp="1"/>
          </p:cNvSpPr>
          <p:nvPr>
            <p:ph type="title"/>
          </p:nvPr>
        </p:nvSpPr>
        <p:spPr>
          <a:xfrm>
            <a:off x="692337" y="258101"/>
            <a:ext cx="11083961" cy="1118400"/>
          </a:xfrm>
        </p:spPr>
        <p:txBody>
          <a:bodyPr/>
          <a:lstStyle/>
          <a:p>
            <a:r>
              <a:rPr lang="pt-BR" dirty="0" err="1"/>
              <a:t>Powertrain</a:t>
            </a:r>
            <a:r>
              <a:rPr lang="pt-BR" dirty="0"/>
              <a:t> Elétrico – Vista Explodida</a:t>
            </a:r>
            <a:endParaRPr lang="en-US" dirty="0"/>
          </a:p>
        </p:txBody>
      </p:sp>
      <p:pic>
        <p:nvPicPr>
          <p:cNvPr id="5" name="Picture 2">
            <a:extLst>
              <a:ext uri="{FF2B5EF4-FFF2-40B4-BE49-F238E27FC236}">
                <a16:creationId xmlns:a16="http://schemas.microsoft.com/office/drawing/2014/main" id="{158BCF2B-D123-4A56-8B7C-48D17CF13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779" y="1480197"/>
            <a:ext cx="9850963" cy="436110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0ABAB517-615D-4204-8D70-8B7005D9ED08}"/>
              </a:ext>
            </a:extLst>
          </p:cNvPr>
          <p:cNvSpPr txBox="1"/>
          <p:nvPr/>
        </p:nvSpPr>
        <p:spPr>
          <a:xfrm>
            <a:off x="1282258" y="4887193"/>
            <a:ext cx="6152146" cy="1200329"/>
          </a:xfrm>
          <a:prstGeom prst="rect">
            <a:avLst/>
          </a:prstGeom>
          <a:noFill/>
        </p:spPr>
        <p:txBody>
          <a:bodyPr wrap="square">
            <a:spAutoFit/>
          </a:bodyPr>
          <a:lstStyle/>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Eletrônica de potência</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Estator</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Rotor</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a:t>
            </a:r>
            <a:r>
              <a:rPr lang="pt-BR" sz="1800" dirty="0">
                <a:solidFill>
                  <a:srgbClr val="555555"/>
                </a:solidFill>
                <a:latin typeface="Abadi Extra Light" panose="020B0204020104020204" pitchFamily="34" charset="0"/>
                <a:cs typeface="Segoe UI" panose="020B0502040204020203" pitchFamily="34" charset="0"/>
              </a:rPr>
              <a:t>Redutor </a:t>
            </a:r>
            <a:r>
              <a:rPr lang="pt-BR" sz="1800" b="0" i="0" dirty="0">
                <a:solidFill>
                  <a:srgbClr val="555555"/>
                </a:solidFill>
                <a:effectLst/>
                <a:latin typeface="Abadi Extra Light" panose="020B0204020104020204" pitchFamily="34" charset="0"/>
                <a:cs typeface="Segoe UI" panose="020B0502040204020203" pitchFamily="34" charset="0"/>
              </a:rPr>
              <a:t>(transmissão)</a:t>
            </a:r>
          </a:p>
        </p:txBody>
      </p:sp>
      <p:sp>
        <p:nvSpPr>
          <p:cNvPr id="11" name="Chave Direita 10">
            <a:extLst>
              <a:ext uri="{FF2B5EF4-FFF2-40B4-BE49-F238E27FC236}">
                <a16:creationId xmlns:a16="http://schemas.microsoft.com/office/drawing/2014/main" id="{F715E01F-33E0-4702-9439-1D7DB9B38A00}"/>
              </a:ext>
            </a:extLst>
          </p:cNvPr>
          <p:cNvSpPr/>
          <p:nvPr/>
        </p:nvSpPr>
        <p:spPr>
          <a:xfrm>
            <a:off x="2228742" y="5190857"/>
            <a:ext cx="128337" cy="3368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800" dirty="0">
              <a:latin typeface="Abadi Extra Light" panose="020B0204020104020204" pitchFamily="34" charset="0"/>
              <a:cs typeface="Segoe UI" panose="020B0502040204020203" pitchFamily="34" charset="0"/>
            </a:endParaRPr>
          </a:p>
        </p:txBody>
      </p:sp>
      <p:sp>
        <p:nvSpPr>
          <p:cNvPr id="13" name="CaixaDeTexto 12">
            <a:extLst>
              <a:ext uri="{FF2B5EF4-FFF2-40B4-BE49-F238E27FC236}">
                <a16:creationId xmlns:a16="http://schemas.microsoft.com/office/drawing/2014/main" id="{A6A8D0D5-9465-42E0-AC15-0560C8863DF4}"/>
              </a:ext>
            </a:extLst>
          </p:cNvPr>
          <p:cNvSpPr txBox="1"/>
          <p:nvPr/>
        </p:nvSpPr>
        <p:spPr>
          <a:xfrm>
            <a:off x="2357079" y="5194674"/>
            <a:ext cx="2422358" cy="369332"/>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Motor Elétrico</a:t>
            </a:r>
          </a:p>
        </p:txBody>
      </p:sp>
      <p:sp>
        <p:nvSpPr>
          <p:cNvPr id="15" name="CaixaDeTexto 14">
            <a:extLst>
              <a:ext uri="{FF2B5EF4-FFF2-40B4-BE49-F238E27FC236}">
                <a16:creationId xmlns:a16="http://schemas.microsoft.com/office/drawing/2014/main" id="{571D1BF7-E085-427B-8DDB-EC023BE0BBB1}"/>
              </a:ext>
            </a:extLst>
          </p:cNvPr>
          <p:cNvSpPr txBox="1"/>
          <p:nvPr/>
        </p:nvSpPr>
        <p:spPr>
          <a:xfrm>
            <a:off x="213093" y="6024688"/>
            <a:ext cx="6152146" cy="646331"/>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Renault Zoe powertrain R240</a:t>
            </a:r>
          </a:p>
          <a:p>
            <a:r>
              <a:rPr lang="pt-BR" sz="1800" dirty="0">
                <a:solidFill>
                  <a:srgbClr val="555555"/>
                </a:solidFill>
                <a:latin typeface="Abadi Extra Light" panose="020B0204020104020204" pitchFamily="34" charset="0"/>
                <a:cs typeface="Segoe UI" panose="020B0502040204020203" pitchFamily="34" charset="0"/>
              </a:rPr>
              <a:t>Fonte: Renault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42918151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57C0D98-D98C-4C4A-B64A-3D3560F4A9B1}"/>
              </a:ext>
            </a:extLst>
          </p:cNvPr>
          <p:cNvSpPr>
            <a:spLocks noGrp="1"/>
          </p:cNvSpPr>
          <p:nvPr>
            <p:ph type="title"/>
          </p:nvPr>
        </p:nvSpPr>
        <p:spPr>
          <a:xfrm>
            <a:off x="692337" y="258101"/>
            <a:ext cx="11083961" cy="1118400"/>
          </a:xfrm>
        </p:spPr>
        <p:txBody>
          <a:bodyPr/>
          <a:lstStyle/>
          <a:p>
            <a:r>
              <a:rPr lang="pt-BR" dirty="0" err="1"/>
              <a:t>Powertrain</a:t>
            </a:r>
            <a:r>
              <a:rPr lang="pt-BR" dirty="0"/>
              <a:t> – Eletrônica de Potência</a:t>
            </a:r>
            <a:endParaRPr lang="en-US" dirty="0"/>
          </a:p>
        </p:txBody>
      </p:sp>
      <p:pic>
        <p:nvPicPr>
          <p:cNvPr id="9" name="Picture 2" descr="Renault Zoe power electronics">
            <a:extLst>
              <a:ext uri="{FF2B5EF4-FFF2-40B4-BE49-F238E27FC236}">
                <a16:creationId xmlns:a16="http://schemas.microsoft.com/office/drawing/2014/main" id="{456A4268-02F0-4795-B773-8D111BF54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184" y="1354805"/>
            <a:ext cx="3190243" cy="34427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03496ECA-9050-4E28-8981-6CB93D3B4EBE}"/>
              </a:ext>
            </a:extLst>
          </p:cNvPr>
          <p:cNvSpPr>
            <a:spLocks noChangeArrowheads="1"/>
          </p:cNvSpPr>
          <p:nvPr/>
        </p:nvSpPr>
        <p:spPr bwMode="auto">
          <a:xfrm>
            <a:off x="4260273" y="1272776"/>
            <a:ext cx="7239390" cy="41961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pt-PT" altLang="pt-BR" sz="2000" dirty="0">
                <a:latin typeface="Abadi Extra Light" panose="020B0204020104020204" pitchFamily="34" charset="0"/>
                <a:cs typeface="Segoe UI" panose="020B0502040204020203" pitchFamily="34" charset="0"/>
              </a:rPr>
              <a:t>O módulo de controle da eletrônica de potência possui vários subsistemas;</a:t>
            </a:r>
          </a:p>
          <a:p>
            <a:pPr marL="342900" indent="-342900" algn="just">
              <a:lnSpc>
                <a:spcPct val="150000"/>
              </a:lnSpc>
              <a:buFont typeface="Arial" panose="020B0604020202020204" pitchFamily="34" charset="0"/>
              <a:buChar char="•"/>
            </a:pPr>
            <a:r>
              <a:rPr lang="pt-PT" altLang="pt-BR" sz="2000" dirty="0">
                <a:latin typeface="Abadi Extra Light" panose="020B0204020104020204" pitchFamily="34" charset="0"/>
                <a:cs typeface="Segoe UI" panose="020B0502040204020203" pitchFamily="34" charset="0"/>
              </a:rPr>
              <a:t>Quando o veículo é carregado a partir de uma rede elétrica doméstica (por exemplo, 220 V), o retificador converte a corrente alternada (CA) em corrente contínua (CC), a fim de alimentar a bateria;</a:t>
            </a:r>
          </a:p>
          <a:p>
            <a:pPr marL="342900" indent="-342900" algn="just">
              <a:lnSpc>
                <a:spcPct val="150000"/>
              </a:lnSpc>
              <a:buFont typeface="Arial" panose="020B0604020202020204" pitchFamily="34" charset="0"/>
              <a:buChar char="•"/>
            </a:pPr>
            <a:r>
              <a:rPr lang="pt-PT" altLang="pt-BR" sz="2000" dirty="0">
                <a:latin typeface="Abadi Extra Light" panose="020B0204020104020204" pitchFamily="34" charset="0"/>
                <a:cs typeface="Segoe UI" panose="020B0502040204020203" pitchFamily="34" charset="0"/>
              </a:rPr>
              <a:t>O conversor CC/CC é responsável pela redução da alta tensão (por exemplo, 400 V da bateria) para baixa tensão (12V para sistemas auxiliares, como iluminação);</a:t>
            </a:r>
          </a:p>
        </p:txBody>
      </p:sp>
      <p:sp>
        <p:nvSpPr>
          <p:cNvPr id="5" name="CaixaDeTexto 4">
            <a:extLst>
              <a:ext uri="{FF2B5EF4-FFF2-40B4-BE49-F238E27FC236}">
                <a16:creationId xmlns:a16="http://schemas.microsoft.com/office/drawing/2014/main" id="{6A5CE0C0-0BD5-4F14-9241-71750190B8F2}"/>
              </a:ext>
            </a:extLst>
          </p:cNvPr>
          <p:cNvSpPr txBox="1"/>
          <p:nvPr/>
        </p:nvSpPr>
        <p:spPr>
          <a:xfrm>
            <a:off x="692337" y="4637917"/>
            <a:ext cx="6152146" cy="1200329"/>
          </a:xfrm>
          <a:prstGeom prst="rect">
            <a:avLst/>
          </a:prstGeom>
          <a:noFill/>
        </p:spPr>
        <p:txBody>
          <a:bodyPr wrap="square">
            <a:spAutoFit/>
          </a:bodyPr>
          <a:lstStyle/>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Retificador</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Conversor CC/CC</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Filtro de entrada</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Inversor</a:t>
            </a:r>
          </a:p>
        </p:txBody>
      </p:sp>
      <p:sp>
        <p:nvSpPr>
          <p:cNvPr id="7" name="CaixaDeTexto 6">
            <a:extLst>
              <a:ext uri="{FF2B5EF4-FFF2-40B4-BE49-F238E27FC236}">
                <a16:creationId xmlns:a16="http://schemas.microsoft.com/office/drawing/2014/main" id="{336CF3E9-468A-4AF5-A183-4C1CF88E74B6}"/>
              </a:ext>
            </a:extLst>
          </p:cNvPr>
          <p:cNvSpPr txBox="1"/>
          <p:nvPr/>
        </p:nvSpPr>
        <p:spPr>
          <a:xfrm>
            <a:off x="213093" y="6024688"/>
            <a:ext cx="6152146" cy="646331"/>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Renault Zoe powertrain R240</a:t>
            </a:r>
          </a:p>
          <a:p>
            <a:r>
              <a:rPr lang="pt-BR" sz="1800" dirty="0">
                <a:solidFill>
                  <a:srgbClr val="555555"/>
                </a:solidFill>
                <a:latin typeface="Abadi Extra Light" panose="020B0204020104020204" pitchFamily="34" charset="0"/>
                <a:cs typeface="Segoe UI" panose="020B0502040204020203" pitchFamily="34" charset="0"/>
              </a:rPr>
              <a:t>Fonte: Renault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4059008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41C3042-AB5F-46A7-9E22-CE6AC7D848EF}"/>
              </a:ext>
            </a:extLst>
          </p:cNvPr>
          <p:cNvSpPr>
            <a:spLocks noGrp="1"/>
          </p:cNvSpPr>
          <p:nvPr>
            <p:ph type="title"/>
          </p:nvPr>
        </p:nvSpPr>
        <p:spPr>
          <a:xfrm>
            <a:off x="692337" y="258101"/>
            <a:ext cx="11083961" cy="1118400"/>
          </a:xfrm>
        </p:spPr>
        <p:txBody>
          <a:bodyPr/>
          <a:lstStyle/>
          <a:p>
            <a:r>
              <a:rPr lang="pt-BR" dirty="0" err="1"/>
              <a:t>Powertrain</a:t>
            </a:r>
            <a:r>
              <a:rPr lang="pt-BR" dirty="0"/>
              <a:t> – Motor Elétrico</a:t>
            </a:r>
            <a:endParaRPr lang="en-US" dirty="0"/>
          </a:p>
        </p:txBody>
      </p:sp>
      <p:sp>
        <p:nvSpPr>
          <p:cNvPr id="5" name="CaixaDeTexto 4">
            <a:extLst>
              <a:ext uri="{FF2B5EF4-FFF2-40B4-BE49-F238E27FC236}">
                <a16:creationId xmlns:a16="http://schemas.microsoft.com/office/drawing/2014/main" id="{1CBD4B29-406B-4926-BE3E-EDBC72843173}"/>
              </a:ext>
            </a:extLst>
          </p:cNvPr>
          <p:cNvSpPr txBox="1"/>
          <p:nvPr/>
        </p:nvSpPr>
        <p:spPr>
          <a:xfrm>
            <a:off x="1137457" y="5226506"/>
            <a:ext cx="6152146" cy="646331"/>
          </a:xfrm>
          <a:prstGeom prst="rect">
            <a:avLst/>
          </a:prstGeom>
          <a:noFill/>
        </p:spPr>
        <p:txBody>
          <a:bodyPr wrap="square">
            <a:spAutoFit/>
          </a:bodyPr>
          <a:lstStyle/>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Estator</a:t>
            </a:r>
          </a:p>
          <a:p>
            <a:pPr algn="l" fontAlgn="base">
              <a:buFont typeface="+mj-lt"/>
              <a:buAutoNum type="arabicPeriod"/>
            </a:pPr>
            <a:r>
              <a:rPr lang="pt-BR" sz="1800" b="0" i="0" dirty="0">
                <a:solidFill>
                  <a:srgbClr val="555555"/>
                </a:solidFill>
                <a:effectLst/>
                <a:latin typeface="Abadi Extra Light" panose="020B0204020104020204" pitchFamily="34" charset="0"/>
                <a:cs typeface="Segoe UI" panose="020B0502040204020203" pitchFamily="34" charset="0"/>
              </a:rPr>
              <a:t> Rotor</a:t>
            </a:r>
          </a:p>
        </p:txBody>
      </p:sp>
      <p:sp>
        <p:nvSpPr>
          <p:cNvPr id="9" name="Rectangle 3">
            <a:extLst>
              <a:ext uri="{FF2B5EF4-FFF2-40B4-BE49-F238E27FC236}">
                <a16:creationId xmlns:a16="http://schemas.microsoft.com/office/drawing/2014/main" id="{F7F8791D-56CA-4F79-B5F1-2B0107649FEC}"/>
              </a:ext>
            </a:extLst>
          </p:cNvPr>
          <p:cNvSpPr>
            <a:spLocks noChangeArrowheads="1"/>
          </p:cNvSpPr>
          <p:nvPr/>
        </p:nvSpPr>
        <p:spPr bwMode="auto">
          <a:xfrm>
            <a:off x="5785267" y="3816939"/>
            <a:ext cx="5445728" cy="231435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O torque é fornecido por um motor elétrico composto pelo estator e rotor; </a:t>
            </a:r>
          </a:p>
          <a:p>
            <a:pPr marL="285750" indent="-2857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Existem 3 tipos de motores elétricos aplicados em veículos elétricos:</a:t>
            </a:r>
          </a:p>
          <a:p>
            <a:pPr marL="461963" lvl="3" indent="-2857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Imã permanente;</a:t>
            </a:r>
          </a:p>
          <a:p>
            <a:pPr marL="461963" lvl="3" indent="-2857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Indução;</a:t>
            </a:r>
          </a:p>
          <a:p>
            <a:pPr marL="461963" lvl="3" indent="-285750" algn="just">
              <a:lnSpc>
                <a:spcPct val="150000"/>
              </a:lnSpc>
              <a:buFont typeface="Arial" panose="020B0604020202020204" pitchFamily="34" charset="0"/>
              <a:buChar char="•"/>
            </a:pPr>
            <a:r>
              <a:rPr lang="pt-BR" dirty="0">
                <a:latin typeface="Abadi Extra Light" panose="020B0204020104020204" pitchFamily="34" charset="0"/>
                <a:cs typeface="Segoe UI" panose="020B0502040204020203" pitchFamily="34" charset="0"/>
              </a:rPr>
              <a:t>Relutância magnética;</a:t>
            </a:r>
          </a:p>
          <a:p>
            <a:pPr marL="285750" indent="-285750" algn="just">
              <a:lnSpc>
                <a:spcPct val="150000"/>
              </a:lnSpc>
              <a:buFont typeface="Arial" panose="020B0604020202020204" pitchFamily="34" charset="0"/>
              <a:buChar char="•"/>
            </a:pPr>
            <a:endParaRPr lang="pt-BR" altLang="pt-BR" dirty="0">
              <a:latin typeface="Abadi Extra Light" panose="020B0204020104020204" pitchFamily="34" charset="0"/>
              <a:cs typeface="Segoe UI" panose="020B0502040204020203" pitchFamily="34" charset="0"/>
            </a:endParaRPr>
          </a:p>
        </p:txBody>
      </p:sp>
      <p:pic>
        <p:nvPicPr>
          <p:cNvPr id="11" name="Picture 2" descr="Renault ZOE - R240 Motor">
            <a:extLst>
              <a:ext uri="{FF2B5EF4-FFF2-40B4-BE49-F238E27FC236}">
                <a16:creationId xmlns:a16="http://schemas.microsoft.com/office/drawing/2014/main" id="{FB77BCEC-1465-4165-A65F-D0CCD0E265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58" t="11750" r="24737"/>
          <a:stretch/>
        </p:blipFill>
        <p:spPr bwMode="auto">
          <a:xfrm>
            <a:off x="1334021" y="1376501"/>
            <a:ext cx="3513221" cy="3580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F2A8C2D-B3A0-4FB7-96DB-07DB574920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96" t="36471" r="35493" b="10983"/>
          <a:stretch/>
        </p:blipFill>
        <p:spPr bwMode="auto">
          <a:xfrm>
            <a:off x="6234317" y="1631494"/>
            <a:ext cx="4547628" cy="2149739"/>
          </a:xfrm>
          <a:prstGeom prst="rect">
            <a:avLst/>
          </a:prstGeom>
          <a:noFill/>
          <a:extLst>
            <a:ext uri="{909E8E84-426E-40DD-AFC4-6F175D3DCCD1}">
              <a14:hiddenFill xmlns:a14="http://schemas.microsoft.com/office/drawing/2010/main">
                <a:solidFill>
                  <a:srgbClr val="FFFFFF"/>
                </a:solidFill>
              </a14:hiddenFill>
            </a:ext>
          </a:extLst>
        </p:spPr>
      </p:pic>
      <p:sp>
        <p:nvSpPr>
          <p:cNvPr id="15" name="Chave Direita 14">
            <a:extLst>
              <a:ext uri="{FF2B5EF4-FFF2-40B4-BE49-F238E27FC236}">
                <a16:creationId xmlns:a16="http://schemas.microsoft.com/office/drawing/2014/main" id="{68D72423-8E35-4A10-9B30-17A739618680}"/>
              </a:ext>
            </a:extLst>
          </p:cNvPr>
          <p:cNvSpPr/>
          <p:nvPr/>
        </p:nvSpPr>
        <p:spPr>
          <a:xfrm>
            <a:off x="2212278" y="5350758"/>
            <a:ext cx="128337" cy="33688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800" dirty="0">
              <a:latin typeface="Abadi Extra Light" panose="020B0204020104020204" pitchFamily="34" charset="0"/>
              <a:cs typeface="Segoe UI" panose="020B0502040204020203" pitchFamily="34" charset="0"/>
            </a:endParaRPr>
          </a:p>
        </p:txBody>
      </p:sp>
      <p:sp>
        <p:nvSpPr>
          <p:cNvPr id="17" name="CaixaDeTexto 16">
            <a:extLst>
              <a:ext uri="{FF2B5EF4-FFF2-40B4-BE49-F238E27FC236}">
                <a16:creationId xmlns:a16="http://schemas.microsoft.com/office/drawing/2014/main" id="{565DC550-F7A9-445D-BDD4-AFC79128EB78}"/>
              </a:ext>
            </a:extLst>
          </p:cNvPr>
          <p:cNvSpPr txBox="1"/>
          <p:nvPr/>
        </p:nvSpPr>
        <p:spPr>
          <a:xfrm>
            <a:off x="2320840" y="5334534"/>
            <a:ext cx="2422358" cy="369332"/>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Motor Elétrico</a:t>
            </a:r>
          </a:p>
        </p:txBody>
      </p:sp>
      <p:sp>
        <p:nvSpPr>
          <p:cNvPr id="10" name="CaixaDeTexto 9">
            <a:extLst>
              <a:ext uri="{FF2B5EF4-FFF2-40B4-BE49-F238E27FC236}">
                <a16:creationId xmlns:a16="http://schemas.microsoft.com/office/drawing/2014/main" id="{E5BB2B18-F1F5-4ACB-AA11-D4537220D93F}"/>
              </a:ext>
            </a:extLst>
          </p:cNvPr>
          <p:cNvSpPr txBox="1"/>
          <p:nvPr/>
        </p:nvSpPr>
        <p:spPr>
          <a:xfrm>
            <a:off x="213093" y="6024688"/>
            <a:ext cx="6152146" cy="646331"/>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Renault Zoe powertrain R240</a:t>
            </a:r>
          </a:p>
          <a:p>
            <a:r>
              <a:rPr lang="pt-BR" sz="1800" dirty="0">
                <a:solidFill>
                  <a:srgbClr val="555555"/>
                </a:solidFill>
                <a:latin typeface="Abadi Extra Light" panose="020B0204020104020204" pitchFamily="34" charset="0"/>
                <a:cs typeface="Segoe UI" panose="020B0502040204020203" pitchFamily="34" charset="0"/>
              </a:rPr>
              <a:t>Fonte: Renault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41740749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C115131-FA08-4FBA-9485-DF80DB39E0DC}"/>
              </a:ext>
            </a:extLst>
          </p:cNvPr>
          <p:cNvSpPr>
            <a:spLocks noGrp="1"/>
          </p:cNvSpPr>
          <p:nvPr>
            <p:ph type="title"/>
          </p:nvPr>
        </p:nvSpPr>
        <p:spPr>
          <a:xfrm>
            <a:off x="692337" y="258101"/>
            <a:ext cx="11083961" cy="1118400"/>
          </a:xfrm>
        </p:spPr>
        <p:txBody>
          <a:bodyPr/>
          <a:lstStyle/>
          <a:p>
            <a:r>
              <a:rPr lang="pt-BR" dirty="0" err="1"/>
              <a:t>Powertrain</a:t>
            </a:r>
            <a:r>
              <a:rPr lang="pt-BR" dirty="0"/>
              <a:t> Elétrico - Transmissão</a:t>
            </a:r>
            <a:endParaRPr lang="en-US" dirty="0"/>
          </a:p>
        </p:txBody>
      </p:sp>
      <p:sp>
        <p:nvSpPr>
          <p:cNvPr id="5" name="Rectangle 3">
            <a:extLst>
              <a:ext uri="{FF2B5EF4-FFF2-40B4-BE49-F238E27FC236}">
                <a16:creationId xmlns:a16="http://schemas.microsoft.com/office/drawing/2014/main" id="{D83064C2-984B-4D71-88E2-22F24E7B9791}"/>
              </a:ext>
            </a:extLst>
          </p:cNvPr>
          <p:cNvSpPr>
            <a:spLocks noChangeArrowheads="1"/>
          </p:cNvSpPr>
          <p:nvPr/>
        </p:nvSpPr>
        <p:spPr bwMode="auto">
          <a:xfrm>
            <a:off x="4108172" y="4500579"/>
            <a:ext cx="7668126" cy="87729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A transmissão tem papel relevante para fazer com que o movimento chegue até as rodas;</a:t>
            </a:r>
          </a:p>
        </p:txBody>
      </p:sp>
      <p:pic>
        <p:nvPicPr>
          <p:cNvPr id="6" name="Picture 2">
            <a:extLst>
              <a:ext uri="{FF2B5EF4-FFF2-40B4-BE49-F238E27FC236}">
                <a16:creationId xmlns:a16="http://schemas.microsoft.com/office/drawing/2014/main" id="{E95D8535-F7B4-4F78-AE57-31D5512EE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22" t="44570"/>
          <a:stretch/>
        </p:blipFill>
        <p:spPr bwMode="auto">
          <a:xfrm>
            <a:off x="3734787" y="1243868"/>
            <a:ext cx="4471720" cy="299185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360EC7A9-4C45-4CB7-BF97-6FDA9AE511C9}"/>
              </a:ext>
            </a:extLst>
          </p:cNvPr>
          <p:cNvSpPr txBox="1"/>
          <p:nvPr/>
        </p:nvSpPr>
        <p:spPr>
          <a:xfrm>
            <a:off x="609599" y="5056130"/>
            <a:ext cx="3335867" cy="369332"/>
          </a:xfrm>
          <a:prstGeom prst="rect">
            <a:avLst/>
          </a:prstGeom>
          <a:noFill/>
        </p:spPr>
        <p:txBody>
          <a:bodyPr wrap="square">
            <a:spAutoFit/>
          </a:bodyPr>
          <a:lstStyle/>
          <a:p>
            <a:pPr marL="342900" indent="-342900" algn="l" fontAlgn="base">
              <a:buFont typeface="+mj-lt"/>
              <a:buAutoNum type="arabicPeriod" startAt="4"/>
            </a:pPr>
            <a:r>
              <a:rPr lang="pt-BR" sz="1800" dirty="0">
                <a:solidFill>
                  <a:srgbClr val="555555"/>
                </a:solidFill>
                <a:latin typeface="Abadi Extra Light" panose="020B0204020104020204" pitchFamily="34" charset="0"/>
                <a:cs typeface="Segoe UI" panose="020B0502040204020203" pitchFamily="34" charset="0"/>
              </a:rPr>
              <a:t>Redutor </a:t>
            </a:r>
            <a:r>
              <a:rPr lang="pt-BR" sz="1800" b="0" i="0" dirty="0">
                <a:solidFill>
                  <a:srgbClr val="555555"/>
                </a:solidFill>
                <a:effectLst/>
                <a:latin typeface="Abadi Extra Light" panose="020B0204020104020204" pitchFamily="34" charset="0"/>
                <a:cs typeface="Segoe UI" panose="020B0502040204020203" pitchFamily="34" charset="0"/>
              </a:rPr>
              <a:t>(transmissão)</a:t>
            </a:r>
          </a:p>
        </p:txBody>
      </p:sp>
      <p:pic>
        <p:nvPicPr>
          <p:cNvPr id="8" name="Picture 2" descr="Renault ZOE: The electric car for everyone - The perfect car for you">
            <a:extLst>
              <a:ext uri="{FF2B5EF4-FFF2-40B4-BE49-F238E27FC236}">
                <a16:creationId xmlns:a16="http://schemas.microsoft.com/office/drawing/2014/main" id="{F47FBE37-B68F-4687-8CA0-CE7F4A264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98" t="13532" r="31477" b="16713"/>
          <a:stretch/>
        </p:blipFill>
        <p:spPr bwMode="auto">
          <a:xfrm>
            <a:off x="8331820" y="1243868"/>
            <a:ext cx="3731842" cy="2403392"/>
          </a:xfrm>
          <a:prstGeom prst="rect">
            <a:avLst/>
          </a:prstGeom>
          <a:noFill/>
          <a:extLst>
            <a:ext uri="{909E8E84-426E-40DD-AFC4-6F175D3DCCD1}">
              <a14:hiddenFill xmlns:a14="http://schemas.microsoft.com/office/drawing/2010/main">
                <a:solidFill>
                  <a:srgbClr val="FFFFFF"/>
                </a:solidFill>
              </a14:hiddenFill>
            </a:ext>
          </a:extLst>
        </p:spPr>
      </p:pic>
      <p:sp>
        <p:nvSpPr>
          <p:cNvPr id="9" name="Elipse 8">
            <a:extLst>
              <a:ext uri="{FF2B5EF4-FFF2-40B4-BE49-F238E27FC236}">
                <a16:creationId xmlns:a16="http://schemas.microsoft.com/office/drawing/2014/main" id="{7395B600-858B-431A-BDBD-4497A45B0782}"/>
              </a:ext>
            </a:extLst>
          </p:cNvPr>
          <p:cNvSpPr/>
          <p:nvPr/>
        </p:nvSpPr>
        <p:spPr>
          <a:xfrm>
            <a:off x="10050702" y="2445564"/>
            <a:ext cx="1080000" cy="1044000"/>
          </a:xfrm>
          <a:prstGeom prst="ellipse">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badi Extra Light" panose="020B0204020104020204" pitchFamily="34" charset="0"/>
            </a:endParaRPr>
          </a:p>
        </p:txBody>
      </p:sp>
      <p:cxnSp>
        <p:nvCxnSpPr>
          <p:cNvPr id="10" name="Conector reto 9">
            <a:extLst>
              <a:ext uri="{FF2B5EF4-FFF2-40B4-BE49-F238E27FC236}">
                <a16:creationId xmlns:a16="http://schemas.microsoft.com/office/drawing/2014/main" id="{83003629-DB54-47EF-9F95-9C979C812FC8}"/>
              </a:ext>
            </a:extLst>
          </p:cNvPr>
          <p:cNvCxnSpPr>
            <a:stCxn id="9" idx="0"/>
          </p:cNvCxnSpPr>
          <p:nvPr/>
        </p:nvCxnSpPr>
        <p:spPr>
          <a:xfrm flipH="1" flipV="1">
            <a:off x="8206507" y="1243868"/>
            <a:ext cx="2384195" cy="120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3AF3726-834A-4E76-8D3B-7DBB65AB9949}"/>
              </a:ext>
            </a:extLst>
          </p:cNvPr>
          <p:cNvCxnSpPr>
            <a:stCxn id="9" idx="4"/>
          </p:cNvCxnSpPr>
          <p:nvPr/>
        </p:nvCxnSpPr>
        <p:spPr>
          <a:xfrm flipH="1">
            <a:off x="8206507" y="3489564"/>
            <a:ext cx="2384195" cy="746157"/>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descr="Renault ZOE - R240 Motor">
            <a:extLst>
              <a:ext uri="{FF2B5EF4-FFF2-40B4-BE49-F238E27FC236}">
                <a16:creationId xmlns:a16="http://schemas.microsoft.com/office/drawing/2014/main" id="{978280AA-28D5-49E1-9CC9-4C9E3DF3B6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58" t="11750" r="24737"/>
          <a:stretch/>
        </p:blipFill>
        <p:spPr bwMode="auto">
          <a:xfrm>
            <a:off x="96253" y="1225222"/>
            <a:ext cx="3513221" cy="3580899"/>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19BD2B6B-4020-4B3B-994D-7C4701C92D0A}"/>
              </a:ext>
            </a:extLst>
          </p:cNvPr>
          <p:cNvSpPr txBox="1"/>
          <p:nvPr/>
        </p:nvSpPr>
        <p:spPr>
          <a:xfrm>
            <a:off x="213093" y="6024688"/>
            <a:ext cx="6152146" cy="646331"/>
          </a:xfrm>
          <a:prstGeom prst="rect">
            <a:avLst/>
          </a:prstGeom>
          <a:noFill/>
        </p:spPr>
        <p:txBody>
          <a:bodyPr wrap="square">
            <a:spAutoFit/>
          </a:bodyPr>
          <a:lstStyle/>
          <a:p>
            <a:r>
              <a:rPr lang="pt-BR" sz="1800" b="0" i="0" dirty="0">
                <a:solidFill>
                  <a:srgbClr val="555555"/>
                </a:solidFill>
                <a:effectLst/>
                <a:latin typeface="Abadi Extra Light" panose="020B0204020104020204" pitchFamily="34" charset="0"/>
                <a:cs typeface="Segoe UI" panose="020B0502040204020203" pitchFamily="34" charset="0"/>
              </a:rPr>
              <a:t>Renault Zoe powertrain R240</a:t>
            </a:r>
          </a:p>
          <a:p>
            <a:r>
              <a:rPr lang="pt-BR" sz="1800" dirty="0">
                <a:solidFill>
                  <a:srgbClr val="555555"/>
                </a:solidFill>
                <a:latin typeface="Abadi Extra Light" panose="020B0204020104020204" pitchFamily="34" charset="0"/>
                <a:cs typeface="Segoe UI" panose="020B0502040204020203" pitchFamily="34" charset="0"/>
              </a:rPr>
              <a:t>Fonte: Renault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22479711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4F78266-807B-4568-993F-60D2A70ED99C}"/>
              </a:ext>
            </a:extLst>
          </p:cNvPr>
          <p:cNvSpPr txBox="1"/>
          <p:nvPr/>
        </p:nvSpPr>
        <p:spPr>
          <a:xfrm>
            <a:off x="174936" y="6328066"/>
            <a:ext cx="6455476" cy="369332"/>
          </a:xfrm>
          <a:prstGeom prst="rect">
            <a:avLst/>
          </a:prstGeom>
          <a:noFill/>
        </p:spPr>
        <p:txBody>
          <a:bodyPr wrap="square" rtlCol="0">
            <a:spAutoFit/>
          </a:bodyPr>
          <a:lstStyle/>
          <a:p>
            <a:r>
              <a:rPr lang="pt-BR" sz="1800" dirty="0">
                <a:latin typeface="Abadi Extra Light" panose="020B0204020104020204" pitchFamily="34" charset="0"/>
              </a:rPr>
              <a:t>Fonte: Adaptado de Barassa (2019)</a:t>
            </a:r>
          </a:p>
        </p:txBody>
      </p:sp>
      <p:sp>
        <p:nvSpPr>
          <p:cNvPr id="6" name="Espaço Reservado para Texto 5">
            <a:extLst>
              <a:ext uri="{FF2B5EF4-FFF2-40B4-BE49-F238E27FC236}">
                <a16:creationId xmlns:a16="http://schemas.microsoft.com/office/drawing/2014/main" id="{1C7DE8AB-64B4-4162-8AF4-D3FB450BFE9F}"/>
              </a:ext>
            </a:extLst>
          </p:cNvPr>
          <p:cNvSpPr>
            <a:spLocks noGrp="1"/>
          </p:cNvSpPr>
          <p:nvPr>
            <p:ph type="body" idx="13"/>
          </p:nvPr>
        </p:nvSpPr>
        <p:spPr>
          <a:xfrm>
            <a:off x="692337" y="1881700"/>
            <a:ext cx="9761334" cy="1890633"/>
          </a:xfrm>
        </p:spPr>
        <p:txBody>
          <a:bodyPr/>
          <a:lstStyle/>
          <a:p>
            <a:r>
              <a:rPr lang="pt-BR" sz="1800" dirty="0"/>
              <a:t>Os acumuladores de energia são tecnologias que armazenam energia elétrica. </a:t>
            </a:r>
          </a:p>
          <a:p>
            <a:r>
              <a:rPr lang="pt-BR" sz="1800" dirty="0"/>
              <a:t>Mobilidade elétrica, apresentam-se na forma de baterias, ainda que seja possível identificá-los também em tanques de hidrogênio nos sistemas a células a combustível. </a:t>
            </a:r>
          </a:p>
          <a:p>
            <a:endParaRPr lang="en-US" dirty="0"/>
          </a:p>
        </p:txBody>
      </p:sp>
      <p:sp>
        <p:nvSpPr>
          <p:cNvPr id="7" name="Título 6">
            <a:extLst>
              <a:ext uri="{FF2B5EF4-FFF2-40B4-BE49-F238E27FC236}">
                <a16:creationId xmlns:a16="http://schemas.microsoft.com/office/drawing/2014/main" id="{8AA6149A-6907-4965-9368-0A46448CAB7D}"/>
              </a:ext>
            </a:extLst>
          </p:cNvPr>
          <p:cNvSpPr>
            <a:spLocks noGrp="1"/>
          </p:cNvSpPr>
          <p:nvPr>
            <p:ph type="title"/>
          </p:nvPr>
        </p:nvSpPr>
        <p:spPr>
          <a:xfrm>
            <a:off x="692337" y="258101"/>
            <a:ext cx="11083961" cy="1118400"/>
          </a:xfrm>
        </p:spPr>
        <p:txBody>
          <a:bodyPr/>
          <a:lstStyle/>
          <a:p>
            <a:r>
              <a:rPr lang="pt-BR" dirty="0"/>
              <a:t>Acumuladores de energia</a:t>
            </a:r>
          </a:p>
        </p:txBody>
      </p:sp>
    </p:spTree>
    <p:extLst>
      <p:ext uri="{BB962C8B-B14F-4D97-AF65-F5344CB8AC3E}">
        <p14:creationId xmlns:p14="http://schemas.microsoft.com/office/powerpoint/2010/main" val="36248929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A2E256D6-0E1A-40D1-B441-82055DC770B1}"/>
              </a:ext>
            </a:extLst>
          </p:cNvPr>
          <p:cNvSpPr>
            <a:spLocks noGrp="1"/>
          </p:cNvSpPr>
          <p:nvPr>
            <p:ph type="body" idx="13"/>
          </p:nvPr>
        </p:nvSpPr>
        <p:spPr>
          <a:xfrm>
            <a:off x="415703" y="1376501"/>
            <a:ext cx="5273898" cy="4739145"/>
          </a:xfrm>
        </p:spPr>
        <p:txBody>
          <a:bodyPr/>
          <a:lstStyle/>
          <a:p>
            <a:r>
              <a:rPr lang="pt-BR" sz="1800" dirty="0"/>
              <a:t>O funcionamento das baterias se dá por meio de processos químicos (oxidação e redução), que permitem a passagem de corrente elétrica entre seus sistemas e direcionam esta energia para a tração elétrica, desempenhada pelo sistema de </a:t>
            </a:r>
            <a:r>
              <a:rPr lang="pt-BR" sz="1800" dirty="0" err="1"/>
              <a:t>Powertrain</a:t>
            </a:r>
            <a:r>
              <a:rPr lang="pt-BR" sz="1800" dirty="0"/>
              <a:t>. </a:t>
            </a:r>
          </a:p>
          <a:p>
            <a:pPr marL="107950" indent="0">
              <a:buNone/>
            </a:pPr>
            <a:endParaRPr lang="pt-BR" sz="1800" dirty="0"/>
          </a:p>
          <a:p>
            <a:r>
              <a:rPr lang="pt-BR" sz="1800" dirty="0"/>
              <a:t>Neste caso, os acumuladores dividem-se em:</a:t>
            </a:r>
          </a:p>
          <a:p>
            <a:pPr lvl="1">
              <a:spcBef>
                <a:spcPts val="600"/>
              </a:spcBef>
              <a:spcAft>
                <a:spcPts val="600"/>
              </a:spcAft>
            </a:pPr>
            <a:r>
              <a:rPr lang="pt-BR" sz="1800" dirty="0">
                <a:latin typeface="Abadi Extra Light" panose="020B0204020104020204" pitchFamily="34" charset="0"/>
              </a:rPr>
              <a:t>Baterias de baixa tensão:</a:t>
            </a:r>
          </a:p>
          <a:p>
            <a:pPr lvl="1">
              <a:spcBef>
                <a:spcPts val="600"/>
              </a:spcBef>
              <a:spcAft>
                <a:spcPts val="600"/>
              </a:spcAft>
            </a:pPr>
            <a:r>
              <a:rPr lang="pt-BR" sz="1800" dirty="0">
                <a:latin typeface="Abadi Extra Light" panose="020B0204020104020204" pitchFamily="34" charset="0"/>
              </a:rPr>
              <a:t>Baterias de alta tensão:</a:t>
            </a:r>
          </a:p>
          <a:p>
            <a:pPr lvl="1">
              <a:spcBef>
                <a:spcPts val="600"/>
              </a:spcBef>
              <a:spcAft>
                <a:spcPts val="600"/>
              </a:spcAft>
            </a:pPr>
            <a:r>
              <a:rPr lang="pt-BR" sz="1800" dirty="0">
                <a:latin typeface="Abadi Extra Light" panose="020B0204020104020204" pitchFamily="34" charset="0"/>
              </a:rPr>
              <a:t>Células a combustível: </a:t>
            </a:r>
            <a:br>
              <a:rPr lang="pt-BR" sz="1800" dirty="0">
                <a:latin typeface="Abadi Extra Light" panose="020B0204020104020204" pitchFamily="34" charset="0"/>
              </a:rPr>
            </a:br>
            <a:endParaRPr lang="pt-BR" sz="1800" dirty="0">
              <a:latin typeface="Abadi Extra Light" panose="020B0204020104020204" pitchFamily="34" charset="0"/>
            </a:endParaRPr>
          </a:p>
          <a:p>
            <a:pPr marL="107950" indent="0">
              <a:spcBef>
                <a:spcPts val="600"/>
              </a:spcBef>
              <a:spcAft>
                <a:spcPts val="600"/>
              </a:spcAft>
              <a:buNone/>
            </a:pPr>
            <a:endParaRPr lang="en-US" dirty="0"/>
          </a:p>
        </p:txBody>
      </p:sp>
      <p:sp>
        <p:nvSpPr>
          <p:cNvPr id="8" name="Título 7">
            <a:extLst>
              <a:ext uri="{FF2B5EF4-FFF2-40B4-BE49-F238E27FC236}">
                <a16:creationId xmlns:a16="http://schemas.microsoft.com/office/drawing/2014/main" id="{77415043-A4AC-4164-9F62-CE7CE8C63F82}"/>
              </a:ext>
            </a:extLst>
          </p:cNvPr>
          <p:cNvSpPr>
            <a:spLocks noGrp="1"/>
          </p:cNvSpPr>
          <p:nvPr>
            <p:ph type="title"/>
          </p:nvPr>
        </p:nvSpPr>
        <p:spPr>
          <a:xfrm>
            <a:off x="692337" y="258101"/>
            <a:ext cx="11083961" cy="1118400"/>
          </a:xfrm>
        </p:spPr>
        <p:txBody>
          <a:bodyPr/>
          <a:lstStyle/>
          <a:p>
            <a:r>
              <a:rPr lang="pt-BR" dirty="0"/>
              <a:t>Acumuladores de energia</a:t>
            </a:r>
          </a:p>
        </p:txBody>
      </p:sp>
      <p:pic>
        <p:nvPicPr>
          <p:cNvPr id="3" name="Imagem 2">
            <a:extLst>
              <a:ext uri="{FF2B5EF4-FFF2-40B4-BE49-F238E27FC236}">
                <a16:creationId xmlns:a16="http://schemas.microsoft.com/office/drawing/2014/main" id="{06D0D11F-36BE-4CBB-A35A-79D75BF7A550}"/>
              </a:ext>
            </a:extLst>
          </p:cNvPr>
          <p:cNvPicPr>
            <a:picLocks noChangeAspect="1"/>
          </p:cNvPicPr>
          <p:nvPr/>
        </p:nvPicPr>
        <p:blipFill rotWithShape="1">
          <a:blip r:embed="rId3"/>
          <a:srcRect l="53516" t="15001" r="16797" b="6944"/>
          <a:stretch/>
        </p:blipFill>
        <p:spPr>
          <a:xfrm>
            <a:off x="5884339" y="1704210"/>
            <a:ext cx="5479208" cy="4051730"/>
          </a:xfrm>
          <a:prstGeom prst="rect">
            <a:avLst/>
          </a:prstGeom>
        </p:spPr>
      </p:pic>
      <p:sp>
        <p:nvSpPr>
          <p:cNvPr id="4" name="CaixaDeTexto 3">
            <a:extLst>
              <a:ext uri="{FF2B5EF4-FFF2-40B4-BE49-F238E27FC236}">
                <a16:creationId xmlns:a16="http://schemas.microsoft.com/office/drawing/2014/main" id="{6951588B-269B-474F-94EE-2EF8BE80119A}"/>
              </a:ext>
            </a:extLst>
          </p:cNvPr>
          <p:cNvSpPr txBox="1"/>
          <p:nvPr/>
        </p:nvSpPr>
        <p:spPr>
          <a:xfrm>
            <a:off x="6330070" y="1218691"/>
            <a:ext cx="4878399" cy="584775"/>
          </a:xfrm>
          <a:prstGeom prst="rect">
            <a:avLst/>
          </a:prstGeom>
          <a:noFill/>
        </p:spPr>
        <p:txBody>
          <a:bodyPr wrap="square" rtlCol="0">
            <a:spAutoFit/>
          </a:bodyPr>
          <a:lstStyle/>
          <a:p>
            <a:pPr algn="ctr"/>
            <a:r>
              <a:rPr lang="pt-BR" sz="1600" i="1" dirty="0">
                <a:latin typeface="Abadi Extra Light" panose="020B0204020104020204" pitchFamily="34" charset="0"/>
                <a:cs typeface="Segoe UI" panose="020B0502040204020203" pitchFamily="34" charset="0"/>
              </a:rPr>
              <a:t>Diferentes arranjos de propulsão e suas caraterísticas de armazenamento de energia x redução de CO2 </a:t>
            </a:r>
          </a:p>
        </p:txBody>
      </p:sp>
      <p:sp>
        <p:nvSpPr>
          <p:cNvPr id="13" name="CaixaDeTexto 12">
            <a:extLst>
              <a:ext uri="{FF2B5EF4-FFF2-40B4-BE49-F238E27FC236}">
                <a16:creationId xmlns:a16="http://schemas.microsoft.com/office/drawing/2014/main" id="{5882CA61-1D23-4200-AB17-136EC867F1C0}"/>
              </a:ext>
            </a:extLst>
          </p:cNvPr>
          <p:cNvSpPr txBox="1"/>
          <p:nvPr/>
        </p:nvSpPr>
        <p:spPr>
          <a:xfrm>
            <a:off x="5802624" y="5744369"/>
            <a:ext cx="4878399" cy="307777"/>
          </a:xfrm>
          <a:prstGeom prst="rect">
            <a:avLst/>
          </a:prstGeom>
          <a:noFill/>
        </p:spPr>
        <p:txBody>
          <a:bodyPr wrap="square" rtlCol="0">
            <a:spAutoFit/>
          </a:bodyPr>
          <a:lstStyle/>
          <a:p>
            <a:r>
              <a:rPr lang="pt-BR" dirty="0">
                <a:latin typeface="Abadi Extra Light" panose="020B0204020104020204" pitchFamily="34" charset="0"/>
                <a:cs typeface="Segoe UI" panose="020B0502040204020203" pitchFamily="34" charset="0"/>
              </a:rPr>
              <a:t>Fonte: IDTechX (2017)</a:t>
            </a:r>
          </a:p>
        </p:txBody>
      </p:sp>
      <p:sp>
        <p:nvSpPr>
          <p:cNvPr id="9" name="CaixaDeTexto 8">
            <a:extLst>
              <a:ext uri="{FF2B5EF4-FFF2-40B4-BE49-F238E27FC236}">
                <a16:creationId xmlns:a16="http://schemas.microsoft.com/office/drawing/2014/main" id="{D308E08F-ED48-40EC-B18B-63DABD3A6DCB}"/>
              </a:ext>
            </a:extLst>
          </p:cNvPr>
          <p:cNvSpPr txBox="1"/>
          <p:nvPr/>
        </p:nvSpPr>
        <p:spPr>
          <a:xfrm>
            <a:off x="174936" y="6328066"/>
            <a:ext cx="6455476" cy="369332"/>
          </a:xfrm>
          <a:prstGeom prst="rect">
            <a:avLst/>
          </a:prstGeom>
          <a:noFill/>
        </p:spPr>
        <p:txBody>
          <a:bodyPr wrap="square" rtlCol="0">
            <a:spAutoFit/>
          </a:bodyPr>
          <a:lstStyle/>
          <a:p>
            <a:r>
              <a:rPr lang="pt-BR" sz="1800" dirty="0">
                <a:latin typeface="Abadi Extra Light" panose="020B0204020104020204" pitchFamily="34" charset="0"/>
              </a:rPr>
              <a:t>Fonte: Adaptado de Barassa (2019)</a:t>
            </a:r>
          </a:p>
        </p:txBody>
      </p:sp>
    </p:spTree>
    <p:extLst>
      <p:ext uri="{BB962C8B-B14F-4D97-AF65-F5344CB8AC3E}">
        <p14:creationId xmlns:p14="http://schemas.microsoft.com/office/powerpoint/2010/main" val="20883560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attery global value chain and its technological challenges for electric  vehicle mobility | Revista de Administração e Inovação">
            <a:extLst>
              <a:ext uri="{FF2B5EF4-FFF2-40B4-BE49-F238E27FC236}">
                <a16:creationId xmlns:a16="http://schemas.microsoft.com/office/drawing/2014/main" id="{12018804-9190-4F01-89AD-5E6268EA04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1447" y="4090638"/>
            <a:ext cx="5169542" cy="20092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CC187E63-BB07-47E8-A64D-28C5E33AD4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3481" y="1348568"/>
            <a:ext cx="6055057" cy="2407636"/>
          </a:xfrm>
          <a:prstGeom prst="rect">
            <a:avLst/>
          </a:prstGeom>
        </p:spPr>
      </p:pic>
      <p:sp>
        <p:nvSpPr>
          <p:cNvPr id="8" name="Retângulo 7">
            <a:extLst>
              <a:ext uri="{FF2B5EF4-FFF2-40B4-BE49-F238E27FC236}">
                <a16:creationId xmlns:a16="http://schemas.microsoft.com/office/drawing/2014/main" id="{1605D6A3-FD8F-4DFC-8722-AB5D8B1745B4}"/>
              </a:ext>
            </a:extLst>
          </p:cNvPr>
          <p:cNvSpPr/>
          <p:nvPr/>
        </p:nvSpPr>
        <p:spPr>
          <a:xfrm>
            <a:off x="1918977" y="1460515"/>
            <a:ext cx="2942535" cy="4425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Cadeia de valor do automóvel dá atenção para o capitulo baterias, por ser a tecnologia habilitadora da e-</a:t>
            </a:r>
            <a:r>
              <a:rPr lang="pt-BR" sz="2400" dirty="0" err="1"/>
              <a:t>mobility</a:t>
            </a:r>
            <a:r>
              <a:rPr lang="pt-BR" sz="2400" dirty="0"/>
              <a:t> </a:t>
            </a:r>
          </a:p>
        </p:txBody>
      </p:sp>
      <p:sp>
        <p:nvSpPr>
          <p:cNvPr id="9" name="CaixaDeTexto 8">
            <a:extLst>
              <a:ext uri="{FF2B5EF4-FFF2-40B4-BE49-F238E27FC236}">
                <a16:creationId xmlns:a16="http://schemas.microsoft.com/office/drawing/2014/main" id="{8855DF66-F1F6-4998-995B-BDD0E746CF6A}"/>
              </a:ext>
            </a:extLst>
          </p:cNvPr>
          <p:cNvSpPr txBox="1"/>
          <p:nvPr/>
        </p:nvSpPr>
        <p:spPr>
          <a:xfrm>
            <a:off x="6943853" y="3643389"/>
            <a:ext cx="4717958" cy="461537"/>
          </a:xfrm>
          <a:prstGeom prst="rect">
            <a:avLst/>
          </a:prstGeom>
          <a:noFill/>
        </p:spPr>
        <p:txBody>
          <a:bodyPr wrap="none" rtlCol="0">
            <a:spAutoFit/>
          </a:bodyPr>
          <a:lstStyle/>
          <a:p>
            <a:r>
              <a:rPr lang="pt-BR" sz="2399" dirty="0"/>
              <a:t>Fonte: East Coast Electric (2013)</a:t>
            </a:r>
          </a:p>
        </p:txBody>
      </p:sp>
      <p:sp>
        <p:nvSpPr>
          <p:cNvPr id="2" name="Título 1">
            <a:extLst>
              <a:ext uri="{FF2B5EF4-FFF2-40B4-BE49-F238E27FC236}">
                <a16:creationId xmlns:a16="http://schemas.microsoft.com/office/drawing/2014/main" id="{66556BF1-6517-429D-B6BB-D82B14B1E98A}"/>
              </a:ext>
            </a:extLst>
          </p:cNvPr>
          <p:cNvSpPr>
            <a:spLocks noGrp="1"/>
          </p:cNvSpPr>
          <p:nvPr>
            <p:ph type="title"/>
          </p:nvPr>
        </p:nvSpPr>
        <p:spPr>
          <a:xfrm>
            <a:off x="692337" y="342983"/>
            <a:ext cx="11083961" cy="1118400"/>
          </a:xfrm>
        </p:spPr>
        <p:txBody>
          <a:bodyPr/>
          <a:lstStyle/>
          <a:p>
            <a:r>
              <a:rPr lang="pt-BR" sz="2800" dirty="0"/>
              <a:t>Cadeia de valor da mobilidade elétrica </a:t>
            </a:r>
            <a:r>
              <a:rPr lang="pt-BR" sz="2800" i="1" dirty="0" err="1"/>
              <a:t>at</a:t>
            </a:r>
            <a:r>
              <a:rPr lang="pt-BR" sz="2800" i="1" dirty="0"/>
              <a:t> a </a:t>
            </a:r>
            <a:r>
              <a:rPr lang="pt-BR" sz="2800" i="1" dirty="0" err="1"/>
              <a:t>glance</a:t>
            </a:r>
            <a:r>
              <a:rPr lang="pt-BR" sz="2800" i="1" dirty="0"/>
              <a:t>: </a:t>
            </a:r>
            <a:r>
              <a:rPr lang="pt-BR" sz="2800" i="1" dirty="0" err="1"/>
              <a:t>car</a:t>
            </a:r>
            <a:r>
              <a:rPr lang="pt-BR" sz="2800" i="1" dirty="0"/>
              <a:t> </a:t>
            </a:r>
            <a:r>
              <a:rPr lang="pt-BR" sz="2800" i="1" dirty="0" err="1"/>
              <a:t>oriented</a:t>
            </a:r>
            <a:endParaRPr lang="pt-BR" dirty="0"/>
          </a:p>
        </p:txBody>
      </p:sp>
    </p:spTree>
    <p:extLst>
      <p:ext uri="{BB962C8B-B14F-4D97-AF65-F5344CB8AC3E}">
        <p14:creationId xmlns:p14="http://schemas.microsoft.com/office/powerpoint/2010/main" val="22536267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46513E2-CBAF-4A35-8CFB-FE7BF528E63C}"/>
              </a:ext>
            </a:extLst>
          </p:cNvPr>
          <p:cNvSpPr>
            <a:spLocks noGrp="1"/>
          </p:cNvSpPr>
          <p:nvPr>
            <p:ph type="title"/>
          </p:nvPr>
        </p:nvSpPr>
        <p:spPr>
          <a:xfrm>
            <a:off x="692337" y="258101"/>
            <a:ext cx="11083961" cy="1118400"/>
          </a:xfrm>
        </p:spPr>
        <p:txBody>
          <a:bodyPr/>
          <a:lstStyle/>
          <a:p>
            <a:r>
              <a:rPr lang="pt-BR" sz="3600" dirty="0"/>
              <a:t>Baterias de Li-íon – Princípio de Funcionamento</a:t>
            </a:r>
            <a:endParaRPr lang="en-US" sz="3600" dirty="0"/>
          </a:p>
        </p:txBody>
      </p:sp>
      <p:pic>
        <p:nvPicPr>
          <p:cNvPr id="7" name="Imagem 6">
            <a:extLst>
              <a:ext uri="{FF2B5EF4-FFF2-40B4-BE49-F238E27FC236}">
                <a16:creationId xmlns:a16="http://schemas.microsoft.com/office/drawing/2014/main" id="{1E1414FF-85AB-43B4-BDED-A1191496F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5" t="14820" r="30202"/>
          <a:stretch/>
        </p:blipFill>
        <p:spPr bwMode="auto">
          <a:xfrm>
            <a:off x="3980648" y="1376501"/>
            <a:ext cx="4230703" cy="50021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35021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F824A6C-818A-4DC1-B516-B908CE6A67C0}"/>
              </a:ext>
            </a:extLst>
          </p:cNvPr>
          <p:cNvSpPr>
            <a:spLocks noGrp="1"/>
          </p:cNvSpPr>
          <p:nvPr>
            <p:ph type="title"/>
          </p:nvPr>
        </p:nvSpPr>
        <p:spPr>
          <a:xfrm>
            <a:off x="692337" y="258101"/>
            <a:ext cx="11083961" cy="1118400"/>
          </a:xfrm>
        </p:spPr>
        <p:txBody>
          <a:bodyPr/>
          <a:lstStyle/>
          <a:p>
            <a:r>
              <a:rPr lang="pt-BR" dirty="0"/>
              <a:t>Baterias de Li-íon – Tipos de Químicas</a:t>
            </a:r>
            <a:endParaRPr lang="en-US" dirty="0"/>
          </a:p>
        </p:txBody>
      </p:sp>
      <p:pic>
        <p:nvPicPr>
          <p:cNvPr id="5" name="Imagem 4">
            <a:extLst>
              <a:ext uri="{FF2B5EF4-FFF2-40B4-BE49-F238E27FC236}">
                <a16:creationId xmlns:a16="http://schemas.microsoft.com/office/drawing/2014/main" id="{6BD15B47-CE50-42AB-AD14-F2A51FEA6B7D}"/>
              </a:ext>
            </a:extLst>
          </p:cNvPr>
          <p:cNvPicPr>
            <a:picLocks noChangeAspect="1"/>
          </p:cNvPicPr>
          <p:nvPr/>
        </p:nvPicPr>
        <p:blipFill>
          <a:blip r:embed="rId3"/>
          <a:stretch>
            <a:fillRect/>
          </a:stretch>
        </p:blipFill>
        <p:spPr>
          <a:xfrm>
            <a:off x="738441" y="2950897"/>
            <a:ext cx="4523918" cy="3426637"/>
          </a:xfrm>
          <a:prstGeom prst="rect">
            <a:avLst/>
          </a:prstGeom>
        </p:spPr>
      </p:pic>
      <p:sp>
        <p:nvSpPr>
          <p:cNvPr id="7" name="CaixaDeTexto 6">
            <a:extLst>
              <a:ext uri="{FF2B5EF4-FFF2-40B4-BE49-F238E27FC236}">
                <a16:creationId xmlns:a16="http://schemas.microsoft.com/office/drawing/2014/main" id="{F8B2B378-25FC-41F0-B047-8C0EE43C1CC5}"/>
              </a:ext>
            </a:extLst>
          </p:cNvPr>
          <p:cNvSpPr txBox="1"/>
          <p:nvPr/>
        </p:nvSpPr>
        <p:spPr>
          <a:xfrm>
            <a:off x="6096000" y="3144343"/>
            <a:ext cx="5305866" cy="2539285"/>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LFP = Lítio Ferro-Fosfato (</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LiFePO</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4</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a:t>
            </a:r>
            <a:endParaRPr lang="pt-BR" sz="1800" dirty="0">
              <a:latin typeface="Abadi Extra Light" panose="020B0204020104020204" pitchFamily="34" charset="0"/>
              <a:cs typeface="Segoe UI" panose="020B0502040204020203" pitchFamily="34" charset="0"/>
            </a:endParaRPr>
          </a:p>
          <a:p>
            <a:pPr marL="285750" indent="-285750">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NMC = Lítio Níquel-Manganês-Cobalto - </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Li(Ni</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1−x−y</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Mn</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x</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Co</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y</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)O</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2</a:t>
            </a:r>
            <a:endParaRPr lang="en-GB" sz="1800" baseline="-25000" dirty="0">
              <a:latin typeface="Abadi Extra Light" panose="020B0204020104020204" pitchFamily="34" charset="0"/>
              <a:ea typeface="Times New Roman" panose="02020603050405020304" pitchFamily="18" charset="0"/>
              <a:cs typeface="Segoe UI" panose="020B0502040204020203" pitchFamily="34" charset="0"/>
            </a:endParaRPr>
          </a:p>
          <a:p>
            <a:pPr marL="285750" indent="-285750">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NCA = Lítio Níquel-Cobalto-Alumínio - </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Li(Ni</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1−x−y</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Co</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x</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Al</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y</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)O</a:t>
            </a:r>
            <a:r>
              <a:rPr lang="en-GB" sz="1800" baseline="-25000" dirty="0">
                <a:effectLst/>
                <a:latin typeface="Abadi Extra Light" panose="020B0204020104020204" pitchFamily="34" charset="0"/>
                <a:ea typeface="Times New Roman" panose="02020603050405020304" pitchFamily="18" charset="0"/>
                <a:cs typeface="Segoe UI" panose="020B0502040204020203" pitchFamily="34" charset="0"/>
              </a:rPr>
              <a:t>2</a:t>
            </a:r>
            <a:r>
              <a:rPr lang="en-GB" sz="1800" dirty="0">
                <a:effectLst/>
                <a:latin typeface="Abadi Extra Light" panose="020B0204020104020204" pitchFamily="34" charset="0"/>
                <a:ea typeface="Times New Roman" panose="02020603050405020304" pitchFamily="18" charset="0"/>
                <a:cs typeface="Segoe UI" panose="020B0502040204020203" pitchFamily="34" charset="0"/>
              </a:rPr>
              <a:t> </a:t>
            </a:r>
            <a:endParaRPr lang="pt-BR" sz="1800" dirty="0">
              <a:latin typeface="Abadi Extra Light" panose="020B0204020104020204" pitchFamily="34" charset="0"/>
              <a:cs typeface="Segoe UI" panose="020B0502040204020203" pitchFamily="34" charset="0"/>
            </a:endParaRPr>
          </a:p>
          <a:p>
            <a:pPr marL="285750" indent="-285750">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Li-S = Lítio Enxofre</a:t>
            </a:r>
            <a:endParaRPr lang="en-US" sz="1800" dirty="0">
              <a:latin typeface="Abadi Extra Light" panose="020B0204020104020204" pitchFamily="34" charset="0"/>
              <a:cs typeface="Segoe UI" panose="020B0502040204020203" pitchFamily="34" charset="0"/>
            </a:endParaRPr>
          </a:p>
        </p:txBody>
      </p:sp>
      <p:sp>
        <p:nvSpPr>
          <p:cNvPr id="9" name="CaixaDeTexto 8">
            <a:extLst>
              <a:ext uri="{FF2B5EF4-FFF2-40B4-BE49-F238E27FC236}">
                <a16:creationId xmlns:a16="http://schemas.microsoft.com/office/drawing/2014/main" id="{AD08CEA6-D27F-4EA5-8F9D-A6A84F4E8092}"/>
              </a:ext>
            </a:extLst>
          </p:cNvPr>
          <p:cNvSpPr txBox="1"/>
          <p:nvPr/>
        </p:nvSpPr>
        <p:spPr>
          <a:xfrm>
            <a:off x="181841" y="6377534"/>
            <a:ext cx="6152146"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Cruz (2020)</a:t>
            </a:r>
            <a:endParaRPr lang="pt-BR" sz="1800" dirty="0">
              <a:latin typeface="Abadi Extra Light" panose="020B0204020104020204" pitchFamily="34" charset="0"/>
              <a:cs typeface="Segoe UI" panose="020B0502040204020203" pitchFamily="34" charset="0"/>
            </a:endParaRPr>
          </a:p>
        </p:txBody>
      </p:sp>
      <p:graphicFrame>
        <p:nvGraphicFramePr>
          <p:cNvPr id="11" name="Tabela 10">
            <a:extLst>
              <a:ext uri="{FF2B5EF4-FFF2-40B4-BE49-F238E27FC236}">
                <a16:creationId xmlns:a16="http://schemas.microsoft.com/office/drawing/2014/main" id="{E8A69AFB-98B7-46C9-A583-6BF983362175}"/>
              </a:ext>
            </a:extLst>
          </p:cNvPr>
          <p:cNvGraphicFramePr>
            <a:graphicFrameLocks noGrp="1"/>
          </p:cNvGraphicFramePr>
          <p:nvPr>
            <p:extLst>
              <p:ext uri="{D42A27DB-BD31-4B8C-83A1-F6EECF244321}">
                <p14:modId xmlns:p14="http://schemas.microsoft.com/office/powerpoint/2010/main" val="3688169275"/>
              </p:ext>
            </p:extLst>
          </p:nvPr>
        </p:nvGraphicFramePr>
        <p:xfrm>
          <a:off x="570000" y="1593183"/>
          <a:ext cx="11052000" cy="1280160"/>
        </p:xfrm>
        <a:graphic>
          <a:graphicData uri="http://schemas.openxmlformats.org/drawingml/2006/table">
            <a:tbl>
              <a:tblPr firstRow="1" firstCol="1" bandRow="1"/>
              <a:tblGrid>
                <a:gridCol w="3492000">
                  <a:extLst>
                    <a:ext uri="{9D8B030D-6E8A-4147-A177-3AD203B41FA5}">
                      <a16:colId xmlns:a16="http://schemas.microsoft.com/office/drawing/2014/main" val="1402858551"/>
                    </a:ext>
                  </a:extLst>
                </a:gridCol>
                <a:gridCol w="2520000">
                  <a:extLst>
                    <a:ext uri="{9D8B030D-6E8A-4147-A177-3AD203B41FA5}">
                      <a16:colId xmlns:a16="http://schemas.microsoft.com/office/drawing/2014/main" val="1026842841"/>
                    </a:ext>
                  </a:extLst>
                </a:gridCol>
                <a:gridCol w="2520000">
                  <a:extLst>
                    <a:ext uri="{9D8B030D-6E8A-4147-A177-3AD203B41FA5}">
                      <a16:colId xmlns:a16="http://schemas.microsoft.com/office/drawing/2014/main" val="1180978961"/>
                    </a:ext>
                  </a:extLst>
                </a:gridCol>
                <a:gridCol w="2520000">
                  <a:extLst>
                    <a:ext uri="{9D8B030D-6E8A-4147-A177-3AD203B41FA5}">
                      <a16:colId xmlns:a16="http://schemas.microsoft.com/office/drawing/2014/main" val="1925131255"/>
                    </a:ext>
                  </a:extLst>
                </a:gridCol>
              </a:tblGrid>
              <a:tr h="313055">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Tipo de cátodo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Potencial de eletrodo </a:t>
                      </a:r>
                    </a:p>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[V vs. Li/Li+]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Capacidade específica [Ah/kg]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Energia especifica mássica [Wh/kg]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0238102"/>
                  </a:ext>
                </a:extLst>
              </a:tr>
              <a:tr h="0">
                <a:tc>
                  <a:txBody>
                    <a:bodyPr/>
                    <a:lstStyle/>
                    <a:p>
                      <a:pPr algn="l"/>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LiFePO</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4 </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(LFP)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3,45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170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587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792768"/>
                  </a:ext>
                </a:extLst>
              </a:tr>
              <a:tr h="0">
                <a:tc>
                  <a:txBody>
                    <a:bodyPr/>
                    <a:lstStyle/>
                    <a:p>
                      <a:pPr algn="l"/>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Li(Ni</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1-x-y</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Mn</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x</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Co</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y</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)O</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2 </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(Ex. NMC811)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3,80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165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627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706039"/>
                  </a:ext>
                </a:extLst>
              </a:tr>
              <a:tr h="0">
                <a:tc>
                  <a:txBody>
                    <a:bodyPr/>
                    <a:lstStyle/>
                    <a:p>
                      <a:pPr algn="l"/>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Li(Ni</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1−x−y</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Co</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x</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Al</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y</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)O</a:t>
                      </a:r>
                      <a:r>
                        <a:rPr lang="pt-BR" sz="1400" baseline="-25000" dirty="0">
                          <a:effectLst/>
                          <a:latin typeface="Abadi Extra Light" panose="020B0204020104020204" pitchFamily="34" charset="0"/>
                          <a:ea typeface="Times New Roman" panose="02020603050405020304" pitchFamily="18" charset="0"/>
                          <a:cs typeface="Segoe UI" panose="020B0502040204020203" pitchFamily="34" charset="0"/>
                        </a:rPr>
                        <a:t>2</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(NCA)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3,80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200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760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604776"/>
                  </a:ext>
                </a:extLst>
              </a:tr>
              <a:tr h="0">
                <a:tc>
                  <a:txBody>
                    <a:bodyPr/>
                    <a:lstStyle/>
                    <a:p>
                      <a:pPr algn="l"/>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Li-S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2,20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sym typeface="Symbol" panose="05050102010706020507" pitchFamily="18" charset="2"/>
                        </a:rPr>
                        <a:t></a:t>
                      </a: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 1167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400" dirty="0">
                          <a:effectLst/>
                          <a:latin typeface="Abadi Extra Light" panose="020B0204020104020204" pitchFamily="34" charset="0"/>
                          <a:ea typeface="Times New Roman" panose="02020603050405020304" pitchFamily="18" charset="0"/>
                          <a:cs typeface="Segoe UI" panose="020B0502040204020203" pitchFamily="34" charset="0"/>
                        </a:rPr>
                        <a:t>2567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207669"/>
                  </a:ext>
                </a:extLst>
              </a:tr>
            </a:tbl>
          </a:graphicData>
        </a:graphic>
      </p:graphicFrame>
    </p:spTree>
    <p:extLst>
      <p:ext uri="{BB962C8B-B14F-4D97-AF65-F5344CB8AC3E}">
        <p14:creationId xmlns:p14="http://schemas.microsoft.com/office/powerpoint/2010/main" val="9729264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4FF49ED-E56D-44E4-9E70-5E7E17BA4395}"/>
              </a:ext>
            </a:extLst>
          </p:cNvPr>
          <p:cNvSpPr>
            <a:spLocks noGrp="1"/>
          </p:cNvSpPr>
          <p:nvPr>
            <p:ph type="body" idx="13"/>
          </p:nvPr>
        </p:nvSpPr>
        <p:spPr/>
        <p:txBody>
          <a:bodyPr/>
          <a:lstStyle/>
          <a:p>
            <a:endParaRPr lang="en-US"/>
          </a:p>
        </p:txBody>
      </p:sp>
      <p:sp>
        <p:nvSpPr>
          <p:cNvPr id="3" name="Título 2">
            <a:extLst>
              <a:ext uri="{FF2B5EF4-FFF2-40B4-BE49-F238E27FC236}">
                <a16:creationId xmlns:a16="http://schemas.microsoft.com/office/drawing/2014/main" id="{7CACE0BB-CDA1-471E-AF2A-0CAB9D2DC372}"/>
              </a:ext>
            </a:extLst>
          </p:cNvPr>
          <p:cNvSpPr>
            <a:spLocks noGrp="1"/>
          </p:cNvSpPr>
          <p:nvPr>
            <p:ph type="title"/>
          </p:nvPr>
        </p:nvSpPr>
        <p:spPr>
          <a:xfrm>
            <a:off x="692337" y="258101"/>
            <a:ext cx="11083961" cy="1118400"/>
          </a:xfrm>
        </p:spPr>
        <p:txBody>
          <a:bodyPr/>
          <a:lstStyle/>
          <a:p>
            <a:r>
              <a:rPr lang="pt-BR" dirty="0"/>
              <a:t>Baterias de Li-íon – </a:t>
            </a:r>
            <a:r>
              <a:rPr lang="pt-BR" dirty="0" err="1"/>
              <a:t>Roadmap</a:t>
            </a:r>
            <a:r>
              <a:rPr lang="pt-BR" dirty="0"/>
              <a:t> das Químicas</a:t>
            </a:r>
            <a:endParaRPr lang="en-US" dirty="0"/>
          </a:p>
        </p:txBody>
      </p:sp>
      <p:sp>
        <p:nvSpPr>
          <p:cNvPr id="5" name="CaixaDeTexto 4">
            <a:extLst>
              <a:ext uri="{FF2B5EF4-FFF2-40B4-BE49-F238E27FC236}">
                <a16:creationId xmlns:a16="http://schemas.microsoft.com/office/drawing/2014/main" id="{434CE304-8165-4CD3-A11B-F53D71CE3311}"/>
              </a:ext>
            </a:extLst>
          </p:cNvPr>
          <p:cNvSpPr txBox="1"/>
          <p:nvPr/>
        </p:nvSpPr>
        <p:spPr>
          <a:xfrm>
            <a:off x="415599" y="6338500"/>
            <a:ext cx="5120855"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Cruz (2020)</a:t>
            </a:r>
            <a:endParaRPr lang="pt-BR" sz="1800" dirty="0">
              <a:latin typeface="Abadi Extra Light" panose="020B0204020104020204" pitchFamily="34" charset="0"/>
              <a:cs typeface="Segoe UI" panose="020B0502040204020203" pitchFamily="34" charset="0"/>
            </a:endParaRPr>
          </a:p>
        </p:txBody>
      </p:sp>
      <p:pic>
        <p:nvPicPr>
          <p:cNvPr id="7" name="Imagem 6">
            <a:extLst>
              <a:ext uri="{FF2B5EF4-FFF2-40B4-BE49-F238E27FC236}">
                <a16:creationId xmlns:a16="http://schemas.microsoft.com/office/drawing/2014/main" id="{B17AA1E9-077B-436D-AA15-6A7C318F1045}"/>
              </a:ext>
            </a:extLst>
          </p:cNvPr>
          <p:cNvPicPr>
            <a:picLocks noChangeAspect="1"/>
          </p:cNvPicPr>
          <p:nvPr/>
        </p:nvPicPr>
        <p:blipFill>
          <a:blip r:embed="rId3"/>
          <a:stretch>
            <a:fillRect/>
          </a:stretch>
        </p:blipFill>
        <p:spPr>
          <a:xfrm>
            <a:off x="2745791" y="1376501"/>
            <a:ext cx="6700313" cy="4644463"/>
          </a:xfrm>
          <a:prstGeom prst="rect">
            <a:avLst/>
          </a:prstGeom>
        </p:spPr>
      </p:pic>
    </p:spTree>
    <p:extLst>
      <p:ext uri="{BB962C8B-B14F-4D97-AF65-F5344CB8AC3E}">
        <p14:creationId xmlns:p14="http://schemas.microsoft.com/office/powerpoint/2010/main" val="2954333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3" name="Imagem 2">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l="2344" t="19986" r="35000" b="18040"/>
          <a:stretch/>
        </p:blipFill>
        <p:spPr>
          <a:xfrm>
            <a:off x="2000250" y="1447800"/>
            <a:ext cx="7639050" cy="4248150"/>
          </a:xfrm>
          <a:prstGeom prst="rect">
            <a:avLst/>
          </a:prstGeom>
        </p:spPr>
      </p:pic>
      <p:sp>
        <p:nvSpPr>
          <p:cNvPr id="4" name="Retângulo 3">
            <a:hlinkClick r:id="rId3"/>
          </p:cNvPr>
          <p:cNvSpPr/>
          <p:nvPr/>
        </p:nvSpPr>
        <p:spPr>
          <a:xfrm>
            <a:off x="4663316" y="5865541"/>
            <a:ext cx="1595309" cy="369332"/>
          </a:xfrm>
          <a:prstGeom prst="rect">
            <a:avLst/>
          </a:prstGeom>
        </p:spPr>
        <p:txBody>
          <a:bodyPr wrap="none">
            <a:spAutoFit/>
          </a:bodyPr>
          <a:lstStyle/>
          <a:p>
            <a:r>
              <a:rPr lang="pt-BR" sz="1800" u="sng" dirty="0">
                <a:solidFill>
                  <a:srgbClr val="4EBABB"/>
                </a:solidFill>
              </a:rPr>
              <a:t>Link do Vídeo</a:t>
            </a:r>
          </a:p>
        </p:txBody>
      </p:sp>
      <p:sp>
        <p:nvSpPr>
          <p:cNvPr id="5" name="Título 4">
            <a:extLst>
              <a:ext uri="{FF2B5EF4-FFF2-40B4-BE49-F238E27FC236}">
                <a16:creationId xmlns:a16="http://schemas.microsoft.com/office/drawing/2014/main" id="{F1741EF6-7A54-4908-9A4E-549DF7A6B3EC}"/>
              </a:ext>
            </a:extLst>
          </p:cNvPr>
          <p:cNvSpPr>
            <a:spLocks noGrp="1"/>
          </p:cNvSpPr>
          <p:nvPr>
            <p:ph type="title"/>
          </p:nvPr>
        </p:nvSpPr>
        <p:spPr/>
        <p:txBody>
          <a:bodyPr/>
          <a:lstStyle/>
          <a:p>
            <a:r>
              <a:rPr lang="pt-BR" sz="4000" dirty="0"/>
              <a:t>Vídeo: História do Veículos Elétricos</a:t>
            </a:r>
            <a:endParaRPr lang="pt-BR" dirty="0"/>
          </a:p>
        </p:txBody>
      </p:sp>
    </p:spTree>
    <p:extLst>
      <p:ext uri="{BB962C8B-B14F-4D97-AF65-F5344CB8AC3E}">
        <p14:creationId xmlns:p14="http://schemas.microsoft.com/office/powerpoint/2010/main" val="19882211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C8A328D-727B-49F2-AEA0-1A695D9933D3}"/>
              </a:ext>
            </a:extLst>
          </p:cNvPr>
          <p:cNvSpPr>
            <a:spLocks noGrp="1"/>
          </p:cNvSpPr>
          <p:nvPr>
            <p:ph type="title"/>
          </p:nvPr>
        </p:nvSpPr>
        <p:spPr>
          <a:xfrm>
            <a:off x="692337" y="258101"/>
            <a:ext cx="11083961" cy="1118400"/>
          </a:xfrm>
        </p:spPr>
        <p:txBody>
          <a:bodyPr/>
          <a:lstStyle/>
          <a:p>
            <a:r>
              <a:rPr lang="pt-BR" dirty="0"/>
              <a:t>Baterias de Li-íon – Tipos de Células</a:t>
            </a:r>
            <a:endParaRPr lang="en-US" dirty="0"/>
          </a:p>
        </p:txBody>
      </p:sp>
      <p:pic>
        <p:nvPicPr>
          <p:cNvPr id="5" name="Imagem 4">
            <a:extLst>
              <a:ext uri="{FF2B5EF4-FFF2-40B4-BE49-F238E27FC236}">
                <a16:creationId xmlns:a16="http://schemas.microsoft.com/office/drawing/2014/main" id="{88898077-984A-4F30-8714-C5C8DA194531}"/>
              </a:ext>
            </a:extLst>
          </p:cNvPr>
          <p:cNvPicPr>
            <a:picLocks noChangeAspect="1"/>
          </p:cNvPicPr>
          <p:nvPr/>
        </p:nvPicPr>
        <p:blipFill rotWithShape="1">
          <a:blip r:embed="rId3"/>
          <a:srcRect r="31598"/>
          <a:stretch/>
        </p:blipFill>
        <p:spPr>
          <a:xfrm>
            <a:off x="3988317" y="1610558"/>
            <a:ext cx="5979991" cy="1798476"/>
          </a:xfrm>
          <a:prstGeom prst="rect">
            <a:avLst/>
          </a:prstGeom>
        </p:spPr>
      </p:pic>
      <p:graphicFrame>
        <p:nvGraphicFramePr>
          <p:cNvPr id="7" name="Tabela 6">
            <a:extLst>
              <a:ext uri="{FF2B5EF4-FFF2-40B4-BE49-F238E27FC236}">
                <a16:creationId xmlns:a16="http://schemas.microsoft.com/office/drawing/2014/main" id="{1FA6CE85-4B86-4658-A22D-3C16B929E5EC}"/>
              </a:ext>
            </a:extLst>
          </p:cNvPr>
          <p:cNvGraphicFramePr>
            <a:graphicFrameLocks noGrp="1"/>
          </p:cNvGraphicFramePr>
          <p:nvPr>
            <p:extLst>
              <p:ext uri="{D42A27DB-BD31-4B8C-83A1-F6EECF244321}">
                <p14:modId xmlns:p14="http://schemas.microsoft.com/office/powerpoint/2010/main" val="4081095564"/>
              </p:ext>
            </p:extLst>
          </p:nvPr>
        </p:nvGraphicFramePr>
        <p:xfrm>
          <a:off x="112295" y="3841757"/>
          <a:ext cx="11734456" cy="1684655"/>
        </p:xfrm>
        <a:graphic>
          <a:graphicData uri="http://schemas.openxmlformats.org/drawingml/2006/table">
            <a:tbl>
              <a:tblPr firstRow="1" firstCol="1" bandRow="1"/>
              <a:tblGrid>
                <a:gridCol w="3634456">
                  <a:extLst>
                    <a:ext uri="{9D8B030D-6E8A-4147-A177-3AD203B41FA5}">
                      <a16:colId xmlns:a16="http://schemas.microsoft.com/office/drawing/2014/main" val="2868904193"/>
                    </a:ext>
                  </a:extLst>
                </a:gridCol>
                <a:gridCol w="2700000">
                  <a:extLst>
                    <a:ext uri="{9D8B030D-6E8A-4147-A177-3AD203B41FA5}">
                      <a16:colId xmlns:a16="http://schemas.microsoft.com/office/drawing/2014/main" val="3192728084"/>
                    </a:ext>
                  </a:extLst>
                </a:gridCol>
                <a:gridCol w="2700000">
                  <a:extLst>
                    <a:ext uri="{9D8B030D-6E8A-4147-A177-3AD203B41FA5}">
                      <a16:colId xmlns:a16="http://schemas.microsoft.com/office/drawing/2014/main" val="1289810091"/>
                    </a:ext>
                  </a:extLst>
                </a:gridCol>
                <a:gridCol w="2700000">
                  <a:extLst>
                    <a:ext uri="{9D8B030D-6E8A-4147-A177-3AD203B41FA5}">
                      <a16:colId xmlns:a16="http://schemas.microsoft.com/office/drawing/2014/main" val="3773396724"/>
                    </a:ext>
                  </a:extLst>
                </a:gridCol>
              </a:tblGrid>
              <a:tr h="313055">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Geometria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Cilíndrica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Prismática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Pouch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853281"/>
                  </a:ext>
                </a:extLst>
              </a:tr>
              <a:tr h="0">
                <a:tc>
                  <a:txBody>
                    <a:bodyPr/>
                    <a:lstStyle/>
                    <a:p>
                      <a:pPr algn="l"/>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Arranjo dos eletrodos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Enrolados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Enrolados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Empilhados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52464"/>
                  </a:ext>
                </a:extLst>
              </a:tr>
              <a:tr h="0">
                <a:tc>
                  <a:txBody>
                    <a:bodyPr/>
                    <a:lstStyle/>
                    <a:p>
                      <a:pPr algn="l"/>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Resistência mecânica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810306"/>
                  </a:ext>
                </a:extLst>
              </a:tr>
              <a:tr h="0">
                <a:tc>
                  <a:txBody>
                    <a:bodyPr/>
                    <a:lstStyle/>
                    <a:p>
                      <a:pPr algn="l"/>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Troca de calor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089390"/>
                  </a:ext>
                </a:extLst>
              </a:tr>
              <a:tr h="0">
                <a:tc>
                  <a:txBody>
                    <a:bodyPr/>
                    <a:lstStyle/>
                    <a:p>
                      <a:pPr algn="l"/>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Energia específica mássica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100910"/>
                  </a:ext>
                </a:extLst>
              </a:tr>
              <a:tr h="0">
                <a:tc>
                  <a:txBody>
                    <a:bodyPr/>
                    <a:lstStyle/>
                    <a:p>
                      <a:pPr algn="l"/>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Energia específica volumétrica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pt-BR" sz="1800" dirty="0">
                          <a:effectLst/>
                          <a:latin typeface="Abadi Extra Light" panose="020B0204020104020204" pitchFamily="34" charset="0"/>
                          <a:ea typeface="Times New Roman" panose="02020603050405020304" pitchFamily="18" charset="0"/>
                          <a:cs typeface="Segoe UI" panose="020B0502040204020203"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007109"/>
                  </a:ext>
                </a:extLst>
              </a:tr>
            </a:tbl>
          </a:graphicData>
        </a:graphic>
      </p:graphicFrame>
      <p:pic>
        <p:nvPicPr>
          <p:cNvPr id="9" name="Imagem 8">
            <a:extLst>
              <a:ext uri="{FF2B5EF4-FFF2-40B4-BE49-F238E27FC236}">
                <a16:creationId xmlns:a16="http://schemas.microsoft.com/office/drawing/2014/main" id="{8449304F-7D19-465B-9B3E-1ADEA76A598D}"/>
              </a:ext>
            </a:extLst>
          </p:cNvPr>
          <p:cNvPicPr>
            <a:picLocks noChangeAspect="1"/>
          </p:cNvPicPr>
          <p:nvPr/>
        </p:nvPicPr>
        <p:blipFill rotWithShape="1">
          <a:blip r:embed="rId3"/>
          <a:srcRect l="70984"/>
          <a:stretch/>
        </p:blipFill>
        <p:spPr>
          <a:xfrm>
            <a:off x="9224911" y="1610558"/>
            <a:ext cx="2536701" cy="1798476"/>
          </a:xfrm>
          <a:prstGeom prst="rect">
            <a:avLst/>
          </a:prstGeom>
        </p:spPr>
      </p:pic>
      <p:sp>
        <p:nvSpPr>
          <p:cNvPr id="11" name="CaixaDeTexto 10">
            <a:extLst>
              <a:ext uri="{FF2B5EF4-FFF2-40B4-BE49-F238E27FC236}">
                <a16:creationId xmlns:a16="http://schemas.microsoft.com/office/drawing/2014/main" id="{F654A415-1512-4C28-814B-E41168293FB8}"/>
              </a:ext>
            </a:extLst>
          </p:cNvPr>
          <p:cNvSpPr txBox="1"/>
          <p:nvPr/>
        </p:nvSpPr>
        <p:spPr>
          <a:xfrm>
            <a:off x="112295" y="6299980"/>
            <a:ext cx="6152146"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Cruz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28221333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8990541-818D-4334-9950-25AC1E7D9DFD}"/>
              </a:ext>
            </a:extLst>
          </p:cNvPr>
          <p:cNvSpPr>
            <a:spLocks noGrp="1"/>
          </p:cNvSpPr>
          <p:nvPr>
            <p:ph type="title"/>
          </p:nvPr>
        </p:nvSpPr>
        <p:spPr>
          <a:xfrm>
            <a:off x="692337" y="258101"/>
            <a:ext cx="11083961" cy="1118400"/>
          </a:xfrm>
        </p:spPr>
        <p:txBody>
          <a:bodyPr/>
          <a:lstStyle/>
          <a:p>
            <a:r>
              <a:rPr lang="pt-BR" dirty="0"/>
              <a:t>Baterias de Li-íon - Arquitetura</a:t>
            </a:r>
            <a:endParaRPr lang="en-US" dirty="0"/>
          </a:p>
        </p:txBody>
      </p:sp>
      <p:sp>
        <p:nvSpPr>
          <p:cNvPr id="5" name="CaixaDeTexto 4">
            <a:extLst>
              <a:ext uri="{FF2B5EF4-FFF2-40B4-BE49-F238E27FC236}">
                <a16:creationId xmlns:a16="http://schemas.microsoft.com/office/drawing/2014/main" id="{F4FCFACE-83FB-48F5-AAC6-04A6B1EB3EE4}"/>
              </a:ext>
            </a:extLst>
          </p:cNvPr>
          <p:cNvSpPr txBox="1"/>
          <p:nvPr/>
        </p:nvSpPr>
        <p:spPr>
          <a:xfrm>
            <a:off x="112295" y="6299980"/>
            <a:ext cx="6152146"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Cruz (2020)</a:t>
            </a:r>
            <a:endParaRPr lang="pt-BR" sz="1800" dirty="0">
              <a:latin typeface="Abadi Extra Light" panose="020B0204020104020204" pitchFamily="34" charset="0"/>
              <a:cs typeface="Segoe UI" panose="020B0502040204020203" pitchFamily="34" charset="0"/>
            </a:endParaRPr>
          </a:p>
        </p:txBody>
      </p:sp>
      <p:pic>
        <p:nvPicPr>
          <p:cNvPr id="7" name="Imagem 6">
            <a:extLst>
              <a:ext uri="{FF2B5EF4-FFF2-40B4-BE49-F238E27FC236}">
                <a16:creationId xmlns:a16="http://schemas.microsoft.com/office/drawing/2014/main" id="{E1B610D2-36BA-43C2-BD76-7ED29B6EE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12" t="6877" r="5103"/>
          <a:stretch/>
        </p:blipFill>
        <p:spPr bwMode="auto">
          <a:xfrm>
            <a:off x="4851293" y="1376501"/>
            <a:ext cx="6502507" cy="4335005"/>
          </a:xfrm>
          <a:prstGeom prst="rect">
            <a:avLst/>
          </a:prstGeom>
          <a:noFill/>
          <a:ln>
            <a:noFill/>
          </a:ln>
          <a:extLst>
            <a:ext uri="{53640926-AAD7-44D8-BBD7-CCE9431645EC}">
              <a14:shadowObscured xmlns:a14="http://schemas.microsoft.com/office/drawing/2010/main"/>
            </a:ext>
          </a:extLst>
        </p:spPr>
      </p:pic>
      <p:sp>
        <p:nvSpPr>
          <p:cNvPr id="9" name="CaixaDeTexto 8">
            <a:extLst>
              <a:ext uri="{FF2B5EF4-FFF2-40B4-BE49-F238E27FC236}">
                <a16:creationId xmlns:a16="http://schemas.microsoft.com/office/drawing/2014/main" id="{E31E7D3E-4E40-41A0-9B0E-13A65B052529}"/>
              </a:ext>
            </a:extLst>
          </p:cNvPr>
          <p:cNvSpPr txBox="1"/>
          <p:nvPr/>
        </p:nvSpPr>
        <p:spPr>
          <a:xfrm>
            <a:off x="692337" y="1683310"/>
            <a:ext cx="4435591" cy="2037353"/>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Um pacote de bateria é composto de diversos módulos;</a:t>
            </a:r>
          </a:p>
          <a:p>
            <a:pPr marL="285750" indent="-285750" algn="just">
              <a:lnSpc>
                <a:spcPct val="150000"/>
              </a:lnSpc>
              <a:buFont typeface="Wingdings" panose="05000000000000000000" pitchFamily="2" charset="2"/>
              <a:buChar char="ü"/>
            </a:pPr>
            <a:r>
              <a:rPr lang="pt-BR" sz="1800" dirty="0">
                <a:latin typeface="Abadi Extra Light" panose="020B0204020104020204" pitchFamily="34" charset="0"/>
                <a:cs typeface="Segoe UI" panose="020B0502040204020203" pitchFamily="34" charset="0"/>
              </a:rPr>
              <a:t>Um módulo é composto por diversas células;</a:t>
            </a:r>
          </a:p>
          <a:p>
            <a:pPr marL="285750" indent="-285750" algn="just">
              <a:lnSpc>
                <a:spcPct val="150000"/>
              </a:lnSpc>
              <a:buFont typeface="Wingdings" panose="05000000000000000000" pitchFamily="2" charset="2"/>
              <a:buChar char="ü"/>
            </a:pPr>
            <a:endParaRPr lang="en-US"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6462462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ACDDFCA-549B-4E10-B1B5-8FB6BF6306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7956" y="1277464"/>
            <a:ext cx="6102646" cy="4813044"/>
          </a:xfrm>
          <a:prstGeom prst="rect">
            <a:avLst/>
          </a:prstGeom>
        </p:spPr>
      </p:pic>
      <p:pic>
        <p:nvPicPr>
          <p:cNvPr id="5" name="Imagem 4">
            <a:extLst>
              <a:ext uri="{FF2B5EF4-FFF2-40B4-BE49-F238E27FC236}">
                <a16:creationId xmlns:a16="http://schemas.microsoft.com/office/drawing/2014/main" id="{28823BE1-CFDC-45C5-B342-54E7C230C2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23" y="1284644"/>
            <a:ext cx="5885934" cy="5145720"/>
          </a:xfrm>
          <a:prstGeom prst="rect">
            <a:avLst/>
          </a:prstGeom>
        </p:spPr>
      </p:pic>
      <p:sp>
        <p:nvSpPr>
          <p:cNvPr id="8" name="CaixaDeTexto 7">
            <a:extLst>
              <a:ext uri="{FF2B5EF4-FFF2-40B4-BE49-F238E27FC236}">
                <a16:creationId xmlns:a16="http://schemas.microsoft.com/office/drawing/2014/main" id="{D04715A6-FF6A-4A27-A1A4-CA07F34D1E4F}"/>
              </a:ext>
            </a:extLst>
          </p:cNvPr>
          <p:cNvSpPr txBox="1"/>
          <p:nvPr/>
        </p:nvSpPr>
        <p:spPr>
          <a:xfrm>
            <a:off x="315014" y="1277465"/>
            <a:ext cx="1657826" cy="461537"/>
          </a:xfrm>
          <a:prstGeom prst="rect">
            <a:avLst/>
          </a:prstGeom>
          <a:noFill/>
        </p:spPr>
        <p:txBody>
          <a:bodyPr wrap="none" rtlCol="0">
            <a:spAutoFit/>
          </a:bodyPr>
          <a:lstStyle/>
          <a:p>
            <a:r>
              <a:rPr lang="pt-BR" sz="2399" u="sng" dirty="0"/>
              <a:t>Powertrain</a:t>
            </a:r>
          </a:p>
        </p:txBody>
      </p:sp>
      <p:sp>
        <p:nvSpPr>
          <p:cNvPr id="10" name="CaixaDeTexto 9">
            <a:extLst>
              <a:ext uri="{FF2B5EF4-FFF2-40B4-BE49-F238E27FC236}">
                <a16:creationId xmlns:a16="http://schemas.microsoft.com/office/drawing/2014/main" id="{E3DCFA21-82A7-4C9C-A5D4-BEDB8D2047B7}"/>
              </a:ext>
            </a:extLst>
          </p:cNvPr>
          <p:cNvSpPr txBox="1"/>
          <p:nvPr/>
        </p:nvSpPr>
        <p:spPr>
          <a:xfrm>
            <a:off x="6140004" y="1289929"/>
            <a:ext cx="1399742" cy="461537"/>
          </a:xfrm>
          <a:prstGeom prst="rect">
            <a:avLst/>
          </a:prstGeom>
          <a:noFill/>
        </p:spPr>
        <p:txBody>
          <a:bodyPr wrap="none" rtlCol="0">
            <a:spAutoFit/>
          </a:bodyPr>
          <a:lstStyle/>
          <a:p>
            <a:r>
              <a:rPr lang="pt-BR" sz="2399" u="sng"/>
              <a:t>Baterias </a:t>
            </a:r>
            <a:endParaRPr lang="pt-BR" sz="2399" u="sng" dirty="0"/>
          </a:p>
        </p:txBody>
      </p:sp>
      <p:sp>
        <p:nvSpPr>
          <p:cNvPr id="12" name="CaixaDeTexto 11">
            <a:extLst>
              <a:ext uri="{FF2B5EF4-FFF2-40B4-BE49-F238E27FC236}">
                <a16:creationId xmlns:a16="http://schemas.microsoft.com/office/drawing/2014/main" id="{42A47E53-F69A-4F61-B9D6-6EC738BAA0B7}"/>
              </a:ext>
            </a:extLst>
          </p:cNvPr>
          <p:cNvSpPr txBox="1"/>
          <p:nvPr/>
        </p:nvSpPr>
        <p:spPr>
          <a:xfrm>
            <a:off x="113787" y="6331329"/>
            <a:ext cx="6120530" cy="369332"/>
          </a:xfrm>
          <a:prstGeom prst="rect">
            <a:avLst/>
          </a:prstGeom>
          <a:noFill/>
        </p:spPr>
        <p:txBody>
          <a:bodyPr wrap="square">
            <a:spAutoFit/>
          </a:bodyPr>
          <a:lstStyle/>
          <a:p>
            <a:r>
              <a:rPr lang="en-US" sz="1800" dirty="0">
                <a:latin typeface="Abadi Extra Light" panose="020B0204020104020204" pitchFamily="34" charset="0"/>
              </a:rPr>
              <a:t>Source: McKinsey Center for Future Mobility (2019)</a:t>
            </a:r>
            <a:endParaRPr lang="pt-BR" sz="1800" dirty="0">
              <a:latin typeface="Abadi Extra Light" panose="020B0204020104020204" pitchFamily="34" charset="0"/>
            </a:endParaRPr>
          </a:p>
        </p:txBody>
      </p:sp>
      <p:sp>
        <p:nvSpPr>
          <p:cNvPr id="6" name="Espaço Reservado para Texto 5">
            <a:extLst>
              <a:ext uri="{FF2B5EF4-FFF2-40B4-BE49-F238E27FC236}">
                <a16:creationId xmlns:a16="http://schemas.microsoft.com/office/drawing/2014/main" id="{A18C9CAF-39D4-4E56-8AB8-FBF4D0900DD0}"/>
              </a:ext>
            </a:extLst>
          </p:cNvPr>
          <p:cNvSpPr>
            <a:spLocks noGrp="1"/>
          </p:cNvSpPr>
          <p:nvPr>
            <p:ph type="body" idx="13"/>
          </p:nvPr>
        </p:nvSpPr>
        <p:spPr>
          <a:xfrm>
            <a:off x="415599" y="1943741"/>
            <a:ext cx="11360699" cy="4452000"/>
          </a:xfrm>
        </p:spPr>
        <p:txBody>
          <a:bodyPr/>
          <a:lstStyle/>
          <a:p>
            <a:endParaRPr lang="en-US" dirty="0"/>
          </a:p>
        </p:txBody>
      </p:sp>
      <p:sp>
        <p:nvSpPr>
          <p:cNvPr id="7" name="Título 6">
            <a:extLst>
              <a:ext uri="{FF2B5EF4-FFF2-40B4-BE49-F238E27FC236}">
                <a16:creationId xmlns:a16="http://schemas.microsoft.com/office/drawing/2014/main" id="{871E4EF9-C650-45C3-92CA-2DEA80CF9D39}"/>
              </a:ext>
            </a:extLst>
          </p:cNvPr>
          <p:cNvSpPr>
            <a:spLocks noGrp="1"/>
          </p:cNvSpPr>
          <p:nvPr>
            <p:ph type="title"/>
          </p:nvPr>
        </p:nvSpPr>
        <p:spPr/>
        <p:txBody>
          <a:bodyPr/>
          <a:lstStyle/>
          <a:p>
            <a:r>
              <a:rPr lang="pt-BR" sz="3600" dirty="0"/>
              <a:t>Visão de crescimento da cadeia por componentes</a:t>
            </a:r>
          </a:p>
        </p:txBody>
      </p:sp>
      <p:pic>
        <p:nvPicPr>
          <p:cNvPr id="9" name="Gráfico 8">
            <a:extLst>
              <a:ext uri="{FF2B5EF4-FFF2-40B4-BE49-F238E27FC236}">
                <a16:creationId xmlns:a16="http://schemas.microsoft.com/office/drawing/2014/main" id="{ADF38FE9-2166-48D7-B4C2-37BAE44FA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13408404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11E023D-1415-45A4-8D3B-B5B3F14468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1096" y="1369852"/>
            <a:ext cx="8386442" cy="4756737"/>
          </a:xfrm>
          <a:prstGeom prst="rect">
            <a:avLst/>
          </a:prstGeom>
        </p:spPr>
      </p:pic>
      <p:sp>
        <p:nvSpPr>
          <p:cNvPr id="8" name="CaixaDeTexto 7">
            <a:extLst>
              <a:ext uri="{FF2B5EF4-FFF2-40B4-BE49-F238E27FC236}">
                <a16:creationId xmlns:a16="http://schemas.microsoft.com/office/drawing/2014/main" id="{D6ED9774-8DF3-4EFA-9191-049D9D6B6C55}"/>
              </a:ext>
            </a:extLst>
          </p:cNvPr>
          <p:cNvSpPr txBox="1"/>
          <p:nvPr/>
        </p:nvSpPr>
        <p:spPr>
          <a:xfrm>
            <a:off x="2347195" y="6126589"/>
            <a:ext cx="6120530" cy="261542"/>
          </a:xfrm>
          <a:prstGeom prst="rect">
            <a:avLst/>
          </a:prstGeom>
          <a:noFill/>
        </p:spPr>
        <p:txBody>
          <a:bodyPr wrap="square">
            <a:spAutoFit/>
          </a:bodyPr>
          <a:lstStyle/>
          <a:p>
            <a:r>
              <a:rPr lang="en-US" sz="1100" dirty="0"/>
              <a:t>Source: McKinsey Center for Future Mobility (2019)</a:t>
            </a:r>
            <a:endParaRPr lang="pt-BR" sz="1100" dirty="0"/>
          </a:p>
        </p:txBody>
      </p:sp>
      <p:sp>
        <p:nvSpPr>
          <p:cNvPr id="2" name="Título 1">
            <a:extLst>
              <a:ext uri="{FF2B5EF4-FFF2-40B4-BE49-F238E27FC236}">
                <a16:creationId xmlns:a16="http://schemas.microsoft.com/office/drawing/2014/main" id="{640314DF-27B1-402E-88B6-50E8FDE8F47D}"/>
              </a:ext>
            </a:extLst>
          </p:cNvPr>
          <p:cNvSpPr>
            <a:spLocks noGrp="1"/>
          </p:cNvSpPr>
          <p:nvPr>
            <p:ph type="title"/>
          </p:nvPr>
        </p:nvSpPr>
        <p:spPr>
          <a:xfrm>
            <a:off x="692337" y="258101"/>
            <a:ext cx="11083961" cy="1118400"/>
          </a:xfrm>
        </p:spPr>
        <p:txBody>
          <a:bodyPr/>
          <a:lstStyle/>
          <a:p>
            <a:r>
              <a:rPr lang="pt-BR" dirty="0"/>
              <a:t>Oferta e demanda por baterias de lítio </a:t>
            </a:r>
          </a:p>
        </p:txBody>
      </p:sp>
    </p:spTree>
    <p:extLst>
      <p:ext uri="{BB962C8B-B14F-4D97-AF65-F5344CB8AC3E}">
        <p14:creationId xmlns:p14="http://schemas.microsoft.com/office/powerpoint/2010/main" val="23465253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341CC87-5E5B-4154-A565-235070954F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7232" y="1171530"/>
            <a:ext cx="8597535" cy="4785746"/>
          </a:xfrm>
          <a:prstGeom prst="rect">
            <a:avLst/>
          </a:prstGeom>
        </p:spPr>
      </p:pic>
      <p:sp>
        <p:nvSpPr>
          <p:cNvPr id="6" name="CaixaDeTexto 5">
            <a:extLst>
              <a:ext uri="{FF2B5EF4-FFF2-40B4-BE49-F238E27FC236}">
                <a16:creationId xmlns:a16="http://schemas.microsoft.com/office/drawing/2014/main" id="{6C787750-7098-4251-89AF-EE9C1A6E56D9}"/>
              </a:ext>
            </a:extLst>
          </p:cNvPr>
          <p:cNvSpPr txBox="1"/>
          <p:nvPr/>
        </p:nvSpPr>
        <p:spPr>
          <a:xfrm>
            <a:off x="288472" y="6230567"/>
            <a:ext cx="6284911" cy="369332"/>
          </a:xfrm>
          <a:prstGeom prst="rect">
            <a:avLst/>
          </a:prstGeom>
          <a:noFill/>
        </p:spPr>
        <p:txBody>
          <a:bodyPr wrap="square" rtlCol="0">
            <a:spAutoFit/>
          </a:bodyPr>
          <a:lstStyle/>
          <a:p>
            <a:r>
              <a:rPr lang="pt-BR" sz="1800" dirty="0">
                <a:latin typeface="Abadi Extra Light" panose="020B0204020104020204" pitchFamily="34" charset="0"/>
              </a:rPr>
              <a:t>Fonte: extraído de </a:t>
            </a:r>
            <a:r>
              <a:rPr lang="pt-BR" sz="1800" dirty="0" err="1">
                <a:latin typeface="Abadi Extra Light" panose="020B0204020104020204" pitchFamily="34" charset="0"/>
              </a:rPr>
              <a:t>Capgemini</a:t>
            </a:r>
            <a:r>
              <a:rPr lang="pt-BR" sz="1800" dirty="0">
                <a:latin typeface="Abadi Extra Light" panose="020B0204020104020204" pitchFamily="34" charset="0"/>
              </a:rPr>
              <a:t> (2019)</a:t>
            </a:r>
          </a:p>
        </p:txBody>
      </p:sp>
      <p:sp>
        <p:nvSpPr>
          <p:cNvPr id="2" name="Título 1">
            <a:extLst>
              <a:ext uri="{FF2B5EF4-FFF2-40B4-BE49-F238E27FC236}">
                <a16:creationId xmlns:a16="http://schemas.microsoft.com/office/drawing/2014/main" id="{8B7354D4-17BB-444A-8355-9C19A944439B}"/>
              </a:ext>
            </a:extLst>
          </p:cNvPr>
          <p:cNvSpPr>
            <a:spLocks noGrp="1"/>
          </p:cNvSpPr>
          <p:nvPr>
            <p:ph type="title"/>
          </p:nvPr>
        </p:nvSpPr>
        <p:spPr>
          <a:xfrm>
            <a:off x="692337" y="258101"/>
            <a:ext cx="11083961" cy="1118400"/>
          </a:xfrm>
        </p:spPr>
        <p:txBody>
          <a:bodyPr/>
          <a:lstStyle/>
          <a:p>
            <a:r>
              <a:rPr lang="pt-BR" dirty="0">
                <a:sym typeface="Arial"/>
              </a:rPr>
              <a:t>Ecossistema da infraestrutura de recarga</a:t>
            </a:r>
            <a:endParaRPr lang="pt-BR" sz="4800" dirty="0"/>
          </a:p>
        </p:txBody>
      </p:sp>
    </p:spTree>
    <p:extLst>
      <p:ext uri="{BB962C8B-B14F-4D97-AF65-F5344CB8AC3E}">
        <p14:creationId xmlns:p14="http://schemas.microsoft.com/office/powerpoint/2010/main" val="7022313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8971A695-CBC2-4FE3-86DE-48087B41EA35}"/>
              </a:ext>
            </a:extLst>
          </p:cNvPr>
          <p:cNvSpPr txBox="1"/>
          <p:nvPr/>
        </p:nvSpPr>
        <p:spPr>
          <a:xfrm>
            <a:off x="359728" y="6294242"/>
            <a:ext cx="7485061" cy="369332"/>
          </a:xfrm>
          <a:prstGeom prst="rect">
            <a:avLst/>
          </a:prstGeom>
          <a:noFill/>
        </p:spPr>
        <p:txBody>
          <a:bodyPr wrap="square" rtlCol="0">
            <a:spAutoFit/>
          </a:bodyPr>
          <a:lstStyle/>
          <a:p>
            <a:r>
              <a:rPr lang="pt-BR" sz="1800" dirty="0">
                <a:latin typeface="Abadi Extra Light" panose="020B0204020104020204" pitchFamily="34" charset="0"/>
              </a:rPr>
              <a:t>Fonte: Adaptado de </a:t>
            </a:r>
            <a:r>
              <a:rPr lang="pt-BR" sz="1800" dirty="0" err="1">
                <a:latin typeface="Abadi Extra Light" panose="020B0204020104020204" pitchFamily="34" charset="0"/>
              </a:rPr>
              <a:t>Capgemini</a:t>
            </a:r>
            <a:r>
              <a:rPr lang="pt-BR" sz="1800" dirty="0">
                <a:latin typeface="Abadi Extra Light" panose="020B0204020104020204" pitchFamily="34" charset="0"/>
              </a:rPr>
              <a:t> (2019)</a:t>
            </a:r>
          </a:p>
        </p:txBody>
      </p:sp>
      <p:sp>
        <p:nvSpPr>
          <p:cNvPr id="9" name="CaixaDeTexto 8">
            <a:extLst>
              <a:ext uri="{FF2B5EF4-FFF2-40B4-BE49-F238E27FC236}">
                <a16:creationId xmlns:a16="http://schemas.microsoft.com/office/drawing/2014/main" id="{40486B83-5804-4177-A44C-CEF008B92C81}"/>
              </a:ext>
            </a:extLst>
          </p:cNvPr>
          <p:cNvSpPr txBox="1"/>
          <p:nvPr/>
        </p:nvSpPr>
        <p:spPr>
          <a:xfrm>
            <a:off x="2281651" y="1212639"/>
            <a:ext cx="7991290" cy="461537"/>
          </a:xfrm>
          <a:prstGeom prst="rect">
            <a:avLst/>
          </a:prstGeom>
          <a:noFill/>
        </p:spPr>
        <p:txBody>
          <a:bodyPr wrap="none" rtlCol="0">
            <a:spAutoFit/>
          </a:bodyPr>
          <a:lstStyle/>
          <a:p>
            <a:r>
              <a:rPr lang="pt-BR" sz="2399" dirty="0"/>
              <a:t>Cadeia para a infraestrutura se apresenta em três pilares</a:t>
            </a:r>
          </a:p>
        </p:txBody>
      </p:sp>
      <p:grpSp>
        <p:nvGrpSpPr>
          <p:cNvPr id="10" name="Agrupar 9">
            <a:extLst>
              <a:ext uri="{FF2B5EF4-FFF2-40B4-BE49-F238E27FC236}">
                <a16:creationId xmlns:a16="http://schemas.microsoft.com/office/drawing/2014/main" id="{0D0B8C53-C606-4B5C-877B-05B13F6496CB}"/>
              </a:ext>
            </a:extLst>
          </p:cNvPr>
          <p:cNvGrpSpPr/>
          <p:nvPr/>
        </p:nvGrpSpPr>
        <p:grpSpPr>
          <a:xfrm>
            <a:off x="3035735" y="1577581"/>
            <a:ext cx="6120530" cy="4667492"/>
            <a:chOff x="884448" y="1092816"/>
            <a:chExt cx="9956271" cy="5822020"/>
          </a:xfrm>
        </p:grpSpPr>
        <p:pic>
          <p:nvPicPr>
            <p:cNvPr id="4" name="Imagem 3">
              <a:extLst>
                <a:ext uri="{FF2B5EF4-FFF2-40B4-BE49-F238E27FC236}">
                  <a16:creationId xmlns:a16="http://schemas.microsoft.com/office/drawing/2014/main" id="{3AEB8923-EA0F-4811-BF62-EB97A2F88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4448" y="5018438"/>
              <a:ext cx="9956271" cy="1199314"/>
            </a:xfrm>
            <a:prstGeom prst="rect">
              <a:avLst/>
            </a:prstGeom>
          </p:spPr>
        </p:pic>
        <p:graphicFrame>
          <p:nvGraphicFramePr>
            <p:cNvPr id="5" name="Diagrama 4">
              <a:extLst>
                <a:ext uri="{FF2B5EF4-FFF2-40B4-BE49-F238E27FC236}">
                  <a16:creationId xmlns:a16="http://schemas.microsoft.com/office/drawing/2014/main" id="{FE57E6CC-D359-448E-A9FB-C56EB5C30D42}"/>
                </a:ext>
              </a:extLst>
            </p:cNvPr>
            <p:cNvGraphicFramePr/>
            <p:nvPr>
              <p:extLst>
                <p:ext uri="{D42A27DB-BD31-4B8C-83A1-F6EECF244321}">
                  <p14:modId xmlns:p14="http://schemas.microsoft.com/office/powerpoint/2010/main" val="115530215"/>
                </p:ext>
              </p:extLst>
            </p:nvPr>
          </p:nvGraphicFramePr>
          <p:xfrm>
            <a:off x="3227029" y="1092816"/>
            <a:ext cx="5525042" cy="898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rapezoide 6">
              <a:extLst>
                <a:ext uri="{FF2B5EF4-FFF2-40B4-BE49-F238E27FC236}">
                  <a16:creationId xmlns:a16="http://schemas.microsoft.com/office/drawing/2014/main" id="{68B90DC6-50F4-4397-BC0F-6DB651D3ADFD}"/>
                </a:ext>
              </a:extLst>
            </p:cNvPr>
            <p:cNvSpPr/>
            <p:nvPr/>
          </p:nvSpPr>
          <p:spPr>
            <a:xfrm>
              <a:off x="1078477" y="3041720"/>
              <a:ext cx="9527412" cy="1943471"/>
            </a:xfrm>
            <a:prstGeom prst="trapezoid">
              <a:avLst>
                <a:gd name="adj" fmla="val 87660"/>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1" name="Chave Direita 10">
              <a:extLst>
                <a:ext uri="{FF2B5EF4-FFF2-40B4-BE49-F238E27FC236}">
                  <a16:creationId xmlns:a16="http://schemas.microsoft.com/office/drawing/2014/main" id="{DBCF9CA3-424F-435B-937D-744649BC4C7C}"/>
                </a:ext>
              </a:extLst>
            </p:cNvPr>
            <p:cNvSpPr/>
            <p:nvPr/>
          </p:nvSpPr>
          <p:spPr>
            <a:xfrm rot="5400000">
              <a:off x="5623658" y="1471067"/>
              <a:ext cx="369237" cy="9595228"/>
            </a:xfrm>
            <a:prstGeom prst="rightBrace">
              <a:avLst>
                <a:gd name="adj1" fmla="val 4365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3" name="CaixaDeTexto 12">
              <a:extLst>
                <a:ext uri="{FF2B5EF4-FFF2-40B4-BE49-F238E27FC236}">
                  <a16:creationId xmlns:a16="http://schemas.microsoft.com/office/drawing/2014/main" id="{6038C1AC-DFBD-44C7-831F-D62B55B38486}"/>
                </a:ext>
              </a:extLst>
            </p:cNvPr>
            <p:cNvSpPr txBox="1"/>
            <p:nvPr/>
          </p:nvSpPr>
          <p:spPr>
            <a:xfrm>
              <a:off x="3886089" y="6453300"/>
              <a:ext cx="2103460" cy="461536"/>
            </a:xfrm>
            <a:prstGeom prst="rect">
              <a:avLst/>
            </a:prstGeom>
            <a:noFill/>
          </p:spPr>
          <p:txBody>
            <a:bodyPr wrap="none" rtlCol="0">
              <a:spAutoFit/>
            </a:bodyPr>
            <a:lstStyle/>
            <a:p>
              <a:r>
                <a:rPr lang="pt-BR" sz="2399" dirty="0"/>
                <a:t>Detalhamento</a:t>
              </a:r>
            </a:p>
          </p:txBody>
        </p:sp>
        <p:sp>
          <p:nvSpPr>
            <p:cNvPr id="17" name="Retângulo 16">
              <a:extLst>
                <a:ext uri="{FF2B5EF4-FFF2-40B4-BE49-F238E27FC236}">
                  <a16:creationId xmlns:a16="http://schemas.microsoft.com/office/drawing/2014/main" id="{3D393605-6151-4A97-8D21-895B6C8D60D9}"/>
                </a:ext>
              </a:extLst>
            </p:cNvPr>
            <p:cNvSpPr/>
            <p:nvPr/>
          </p:nvSpPr>
          <p:spPr>
            <a:xfrm>
              <a:off x="2619363" y="1991776"/>
              <a:ext cx="2217369" cy="104994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t>Envolve atividades que vão desde a produção de energia à distribuição, considerando faturamento aos usuários finais</a:t>
              </a:r>
            </a:p>
          </p:txBody>
        </p:sp>
        <p:sp>
          <p:nvSpPr>
            <p:cNvPr id="19" name="Retângulo 18">
              <a:extLst>
                <a:ext uri="{FF2B5EF4-FFF2-40B4-BE49-F238E27FC236}">
                  <a16:creationId xmlns:a16="http://schemas.microsoft.com/office/drawing/2014/main" id="{CE5A9A0E-936A-49EC-82DC-832408DBD362}"/>
                </a:ext>
              </a:extLst>
            </p:cNvPr>
            <p:cNvSpPr/>
            <p:nvPr/>
          </p:nvSpPr>
          <p:spPr>
            <a:xfrm>
              <a:off x="4836732" y="1991776"/>
              <a:ext cx="1997408" cy="104994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t>Atividades que vão desde a produção da estação de carregamento até as vendas, instalação e manutenção dos carregadores</a:t>
              </a:r>
            </a:p>
          </p:txBody>
        </p:sp>
        <p:sp>
          <p:nvSpPr>
            <p:cNvPr id="21" name="Retângulo 20">
              <a:extLst>
                <a:ext uri="{FF2B5EF4-FFF2-40B4-BE49-F238E27FC236}">
                  <a16:creationId xmlns:a16="http://schemas.microsoft.com/office/drawing/2014/main" id="{AE27F4D2-A9DF-4E92-A125-83D2A4B6B1E4}"/>
                </a:ext>
              </a:extLst>
            </p:cNvPr>
            <p:cNvSpPr/>
            <p:nvPr/>
          </p:nvSpPr>
          <p:spPr>
            <a:xfrm>
              <a:off x="6794402" y="1991078"/>
              <a:ext cx="1997410" cy="105064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t>Atividades necessárias para a execução da infraestrutura de carregamento EV, desde cobrança e roaming até gerenciamento de bateria</a:t>
              </a:r>
            </a:p>
          </p:txBody>
        </p:sp>
      </p:grpSp>
      <p:sp>
        <p:nvSpPr>
          <p:cNvPr id="2" name="Título 1">
            <a:extLst>
              <a:ext uri="{FF2B5EF4-FFF2-40B4-BE49-F238E27FC236}">
                <a16:creationId xmlns:a16="http://schemas.microsoft.com/office/drawing/2014/main" id="{845A5FFF-FDF7-4EA4-8DD3-E67273AEDC0B}"/>
              </a:ext>
            </a:extLst>
          </p:cNvPr>
          <p:cNvSpPr>
            <a:spLocks noGrp="1"/>
          </p:cNvSpPr>
          <p:nvPr>
            <p:ph type="title"/>
          </p:nvPr>
        </p:nvSpPr>
        <p:spPr>
          <a:xfrm>
            <a:off x="692337" y="258101"/>
            <a:ext cx="11083961" cy="1118400"/>
          </a:xfrm>
        </p:spPr>
        <p:txBody>
          <a:bodyPr/>
          <a:lstStyle/>
          <a:p>
            <a:r>
              <a:rPr lang="pt-BR" dirty="0"/>
              <a:t>Cadeia de Valor – Orientada à infraestrutura</a:t>
            </a:r>
          </a:p>
        </p:txBody>
      </p:sp>
    </p:spTree>
    <p:extLst>
      <p:ext uri="{BB962C8B-B14F-4D97-AF65-F5344CB8AC3E}">
        <p14:creationId xmlns:p14="http://schemas.microsoft.com/office/powerpoint/2010/main" val="28620465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356AA7E-CB0D-46D2-8DEB-6C8D6219D667}"/>
              </a:ext>
            </a:extLst>
          </p:cNvPr>
          <p:cNvSpPr>
            <a:spLocks noGrp="1"/>
          </p:cNvSpPr>
          <p:nvPr>
            <p:ph type="body" idx="13"/>
          </p:nvPr>
        </p:nvSpPr>
        <p:spPr/>
        <p:txBody>
          <a:bodyPr/>
          <a:lstStyle/>
          <a:p>
            <a:endParaRPr lang="en-US"/>
          </a:p>
        </p:txBody>
      </p:sp>
      <p:sp>
        <p:nvSpPr>
          <p:cNvPr id="5" name="Título 4">
            <a:extLst>
              <a:ext uri="{FF2B5EF4-FFF2-40B4-BE49-F238E27FC236}">
                <a16:creationId xmlns:a16="http://schemas.microsoft.com/office/drawing/2014/main" id="{32E60E15-A0CA-4B05-87B5-336F8B63513F}"/>
              </a:ext>
            </a:extLst>
          </p:cNvPr>
          <p:cNvSpPr>
            <a:spLocks noGrp="1"/>
          </p:cNvSpPr>
          <p:nvPr>
            <p:ph type="title"/>
          </p:nvPr>
        </p:nvSpPr>
        <p:spPr>
          <a:xfrm>
            <a:off x="692337" y="258101"/>
            <a:ext cx="11083961" cy="1118400"/>
          </a:xfrm>
        </p:spPr>
        <p:txBody>
          <a:bodyPr/>
          <a:lstStyle/>
          <a:p>
            <a:r>
              <a:rPr lang="pt-BR" dirty="0"/>
              <a:t>Cadeia de Valor – Orientada à infraestrutura</a:t>
            </a:r>
          </a:p>
        </p:txBody>
      </p:sp>
      <p:pic>
        <p:nvPicPr>
          <p:cNvPr id="4" name="Imagem 3">
            <a:extLst>
              <a:ext uri="{FF2B5EF4-FFF2-40B4-BE49-F238E27FC236}">
                <a16:creationId xmlns:a16="http://schemas.microsoft.com/office/drawing/2014/main" id="{3AEB8923-EA0F-4811-BF62-EB97A2F88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5377" y="1241650"/>
            <a:ext cx="7781245" cy="4524174"/>
          </a:xfrm>
          <a:prstGeom prst="rect">
            <a:avLst/>
          </a:prstGeom>
        </p:spPr>
      </p:pic>
      <p:sp>
        <p:nvSpPr>
          <p:cNvPr id="8" name="CaixaDeTexto 7">
            <a:extLst>
              <a:ext uri="{FF2B5EF4-FFF2-40B4-BE49-F238E27FC236}">
                <a16:creationId xmlns:a16="http://schemas.microsoft.com/office/drawing/2014/main" id="{8971A695-CBC2-4FE3-86DE-48087B41EA35}"/>
              </a:ext>
            </a:extLst>
          </p:cNvPr>
          <p:cNvSpPr txBox="1"/>
          <p:nvPr/>
        </p:nvSpPr>
        <p:spPr>
          <a:xfrm>
            <a:off x="1711375" y="6138362"/>
            <a:ext cx="4384573" cy="461537"/>
          </a:xfrm>
          <a:prstGeom prst="rect">
            <a:avLst/>
          </a:prstGeom>
          <a:noFill/>
        </p:spPr>
        <p:txBody>
          <a:bodyPr wrap="square" rtlCol="0">
            <a:spAutoFit/>
          </a:bodyPr>
          <a:lstStyle/>
          <a:p>
            <a:r>
              <a:rPr lang="pt-BR" sz="2399" dirty="0"/>
              <a:t>Fonte: </a:t>
            </a:r>
            <a:r>
              <a:rPr lang="pt-BR" sz="2399" dirty="0" err="1"/>
              <a:t>Capgemini</a:t>
            </a:r>
            <a:r>
              <a:rPr lang="pt-BR" sz="2399" dirty="0"/>
              <a:t> (2019)</a:t>
            </a:r>
          </a:p>
        </p:txBody>
      </p:sp>
      <p:sp>
        <p:nvSpPr>
          <p:cNvPr id="9" name="Retângulo 8">
            <a:extLst>
              <a:ext uri="{FF2B5EF4-FFF2-40B4-BE49-F238E27FC236}">
                <a16:creationId xmlns:a16="http://schemas.microsoft.com/office/drawing/2014/main" id="{0FB8B771-8CCD-4168-A599-B2C131A017EF}"/>
              </a:ext>
            </a:extLst>
          </p:cNvPr>
          <p:cNvSpPr/>
          <p:nvPr/>
        </p:nvSpPr>
        <p:spPr>
          <a:xfrm rot="20057755">
            <a:off x="506369" y="3826976"/>
            <a:ext cx="2640912" cy="716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Exemplo de representação em case global de players na e-</a:t>
            </a:r>
            <a:r>
              <a:rPr lang="pt-BR" sz="1200" dirty="0" err="1"/>
              <a:t>mobility</a:t>
            </a:r>
            <a:r>
              <a:rPr lang="pt-BR" sz="1200" dirty="0"/>
              <a:t> EVSE </a:t>
            </a:r>
            <a:r>
              <a:rPr lang="pt-BR" sz="1200" i="1" dirty="0" err="1"/>
              <a:t>value</a:t>
            </a:r>
            <a:r>
              <a:rPr lang="pt-BR" sz="1200" i="1" dirty="0"/>
              <a:t> </a:t>
            </a:r>
            <a:r>
              <a:rPr lang="pt-BR" sz="1200" i="1" dirty="0" err="1"/>
              <a:t>chain</a:t>
            </a:r>
            <a:endParaRPr lang="pt-BR" sz="1200" i="1" dirty="0"/>
          </a:p>
        </p:txBody>
      </p:sp>
    </p:spTree>
    <p:extLst>
      <p:ext uri="{BB962C8B-B14F-4D97-AF65-F5344CB8AC3E}">
        <p14:creationId xmlns:p14="http://schemas.microsoft.com/office/powerpoint/2010/main" val="13480755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a:extLst>
              <a:ext uri="{FF2B5EF4-FFF2-40B4-BE49-F238E27FC236}">
                <a16:creationId xmlns:a16="http://schemas.microsoft.com/office/drawing/2014/main" id="{0D5EE5F6-59B7-4AE6-8801-BE36F6C3A7D0}"/>
              </a:ext>
            </a:extLst>
          </p:cNvPr>
          <p:cNvSpPr txBox="1"/>
          <p:nvPr/>
        </p:nvSpPr>
        <p:spPr>
          <a:xfrm>
            <a:off x="308196" y="6067697"/>
            <a:ext cx="6146649" cy="646331"/>
          </a:xfrm>
          <a:prstGeom prst="rect">
            <a:avLst/>
          </a:prstGeom>
          <a:noFill/>
        </p:spPr>
        <p:txBody>
          <a:bodyPr wrap="square">
            <a:spAutoFit/>
          </a:bodyPr>
          <a:lstStyle/>
          <a:p>
            <a:br>
              <a:rPr lang="en-US" sz="1800" dirty="0">
                <a:latin typeface="Abadi Extra Light" panose="020B0204020104020204" pitchFamily="34" charset="0"/>
              </a:rPr>
            </a:br>
            <a:r>
              <a:rPr lang="en-US" sz="1800" dirty="0">
                <a:latin typeface="Abadi Extra Light" panose="020B0204020104020204" pitchFamily="34" charset="0"/>
              </a:rPr>
              <a:t>Fonte: Learn Engineering</a:t>
            </a:r>
          </a:p>
        </p:txBody>
      </p:sp>
      <p:pic>
        <p:nvPicPr>
          <p:cNvPr id="3" name="Mídia Online 2" title="How does an ELECTRIC car WORK? | I Speak Electric">
            <a:hlinkClick r:id="" action="ppaction://media"/>
            <a:extLst>
              <a:ext uri="{FF2B5EF4-FFF2-40B4-BE49-F238E27FC236}">
                <a16:creationId xmlns:a16="http://schemas.microsoft.com/office/drawing/2014/main" id="{3B05707E-80A7-421D-B73D-966F5A9A3CAC}"/>
              </a:ext>
            </a:extLst>
          </p:cNvPr>
          <p:cNvPicPr>
            <a:picLocks noRot="1" noChangeAspect="1"/>
          </p:cNvPicPr>
          <p:nvPr>
            <a:videoFile r:link="rId1"/>
          </p:nvPr>
        </p:nvPicPr>
        <p:blipFill>
          <a:blip r:embed="rId3"/>
          <a:stretch>
            <a:fillRect/>
          </a:stretch>
        </p:blipFill>
        <p:spPr>
          <a:xfrm>
            <a:off x="2264229" y="1376501"/>
            <a:ext cx="7532712" cy="4237151"/>
          </a:xfrm>
          <a:prstGeom prst="rect">
            <a:avLst/>
          </a:prstGeom>
        </p:spPr>
      </p:pic>
      <p:sp>
        <p:nvSpPr>
          <p:cNvPr id="5" name="Título 4">
            <a:extLst>
              <a:ext uri="{FF2B5EF4-FFF2-40B4-BE49-F238E27FC236}">
                <a16:creationId xmlns:a16="http://schemas.microsoft.com/office/drawing/2014/main" id="{0B9C6D2B-429D-444D-A250-B98D0BB366E5}"/>
              </a:ext>
            </a:extLst>
          </p:cNvPr>
          <p:cNvSpPr>
            <a:spLocks noGrp="1"/>
          </p:cNvSpPr>
          <p:nvPr>
            <p:ph type="title"/>
          </p:nvPr>
        </p:nvSpPr>
        <p:spPr/>
        <p:txBody>
          <a:bodyPr/>
          <a:lstStyle/>
          <a:p>
            <a:r>
              <a:rPr lang="en-US" sz="4000" dirty="0" err="1"/>
              <a:t>Vídeo</a:t>
            </a:r>
            <a:r>
              <a:rPr lang="en-US" sz="4000" dirty="0"/>
              <a:t>: How does an ELECTRIC car WORK? </a:t>
            </a:r>
            <a:endParaRPr lang="pt-BR" dirty="0"/>
          </a:p>
        </p:txBody>
      </p:sp>
    </p:spTree>
    <p:extLst>
      <p:ext uri="{BB962C8B-B14F-4D97-AF65-F5344CB8AC3E}">
        <p14:creationId xmlns:p14="http://schemas.microsoft.com/office/powerpoint/2010/main" val="31642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6786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0151E85-D85E-4A87-887C-5DEB9A98C9B7}"/>
              </a:ext>
            </a:extLst>
          </p:cNvPr>
          <p:cNvSpPr>
            <a:spLocks noGrp="1"/>
          </p:cNvSpPr>
          <p:nvPr>
            <p:ph type="title"/>
          </p:nvPr>
        </p:nvSpPr>
        <p:spPr>
          <a:xfrm>
            <a:off x="2343729" y="2869800"/>
            <a:ext cx="9446951" cy="1118400"/>
          </a:xfrm>
        </p:spPr>
        <p:txBody>
          <a:bodyPr/>
          <a:lstStyle/>
          <a:p>
            <a:r>
              <a:rPr lang="pt-BR" dirty="0"/>
              <a:t>2.4 Panorama da Aplicação destas Tecnologias</a:t>
            </a:r>
          </a:p>
        </p:txBody>
      </p:sp>
    </p:spTree>
    <p:extLst>
      <p:ext uri="{BB962C8B-B14F-4D97-AF65-F5344CB8AC3E}">
        <p14:creationId xmlns:p14="http://schemas.microsoft.com/office/powerpoint/2010/main" val="277111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9A06E8-0222-4A96-A9BC-3E4EE06ACF98}"/>
              </a:ext>
            </a:extLst>
          </p:cNvPr>
          <p:cNvSpPr>
            <a:spLocks noGrp="1"/>
          </p:cNvSpPr>
          <p:nvPr>
            <p:ph type="title"/>
          </p:nvPr>
        </p:nvSpPr>
        <p:spPr/>
        <p:txBody>
          <a:bodyPr/>
          <a:lstStyle/>
          <a:p>
            <a:r>
              <a:rPr lang="pt-BR" dirty="0"/>
              <a:t>0 - INTRODUÇÃO</a:t>
            </a:r>
          </a:p>
        </p:txBody>
      </p:sp>
    </p:spTree>
    <p:extLst>
      <p:ext uri="{BB962C8B-B14F-4D97-AF65-F5344CB8AC3E}">
        <p14:creationId xmlns:p14="http://schemas.microsoft.com/office/powerpoint/2010/main" val="4104094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5192" y="2429491"/>
            <a:ext cx="4809469" cy="3504429"/>
          </a:xfrm>
          <a:prstGeom prst="rect">
            <a:avLst/>
          </a:prstGeom>
        </p:spPr>
      </p:pic>
      <p:pic>
        <p:nvPicPr>
          <p:cNvPr id="13" name="Imagem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4660" y="2224898"/>
            <a:ext cx="4332150" cy="3809008"/>
          </a:xfrm>
          <a:prstGeom prst="rect">
            <a:avLst/>
          </a:prstGeom>
        </p:spPr>
      </p:pic>
      <p:sp>
        <p:nvSpPr>
          <p:cNvPr id="5" name="Espaço Reservado para Texto 4">
            <a:extLst>
              <a:ext uri="{FF2B5EF4-FFF2-40B4-BE49-F238E27FC236}">
                <a16:creationId xmlns:a16="http://schemas.microsoft.com/office/drawing/2014/main" id="{7416FD69-1CFE-42EE-8FAA-C65434AA26F3}"/>
              </a:ext>
            </a:extLst>
          </p:cNvPr>
          <p:cNvSpPr>
            <a:spLocks noGrp="1"/>
          </p:cNvSpPr>
          <p:nvPr>
            <p:ph type="body" idx="13"/>
          </p:nvPr>
        </p:nvSpPr>
        <p:spPr/>
        <p:txBody>
          <a:bodyPr/>
          <a:lstStyle/>
          <a:p>
            <a:endParaRPr lang="en-US"/>
          </a:p>
        </p:txBody>
      </p:sp>
      <p:sp>
        <p:nvSpPr>
          <p:cNvPr id="6" name="Título 5">
            <a:extLst>
              <a:ext uri="{FF2B5EF4-FFF2-40B4-BE49-F238E27FC236}">
                <a16:creationId xmlns:a16="http://schemas.microsoft.com/office/drawing/2014/main" id="{67D02C57-EECE-458A-805D-97CF0B9DBFEB}"/>
              </a:ext>
            </a:extLst>
          </p:cNvPr>
          <p:cNvSpPr>
            <a:spLocks noGrp="1"/>
          </p:cNvSpPr>
          <p:nvPr>
            <p:ph type="title"/>
          </p:nvPr>
        </p:nvSpPr>
        <p:spPr>
          <a:xfrm>
            <a:off x="692337" y="39661"/>
            <a:ext cx="11083961" cy="1118400"/>
          </a:xfrm>
        </p:spPr>
        <p:txBody>
          <a:bodyPr/>
          <a:lstStyle/>
          <a:p>
            <a:r>
              <a:rPr lang="pt-BR" sz="3600" dirty="0"/>
              <a:t>Por que a mobilidade elétrica tem se tornado uma opção promissora ao futuro da mobilidade?</a:t>
            </a:r>
          </a:p>
        </p:txBody>
      </p:sp>
    </p:spTree>
    <p:extLst>
      <p:ext uri="{BB962C8B-B14F-4D97-AF65-F5344CB8AC3E}">
        <p14:creationId xmlns:p14="http://schemas.microsoft.com/office/powerpoint/2010/main" val="5659476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cxnSp>
        <p:nvCxnSpPr>
          <p:cNvPr id="411" name="Google Shape;411;g5d8f3510e1_2_52"/>
          <p:cNvCxnSpPr/>
          <p:nvPr/>
        </p:nvCxnSpPr>
        <p:spPr>
          <a:xfrm>
            <a:off x="9211965" y="2091575"/>
            <a:ext cx="2699297" cy="0"/>
          </a:xfrm>
          <a:prstGeom prst="straightConnector1">
            <a:avLst/>
          </a:prstGeom>
          <a:noFill/>
          <a:ln w="9525" cap="flat" cmpd="sng">
            <a:solidFill>
              <a:srgbClr val="5597D3"/>
            </a:solidFill>
            <a:prstDash val="solid"/>
            <a:round/>
            <a:headEnd type="none" w="sm" len="sm"/>
            <a:tailEnd type="none" w="sm" len="sm"/>
          </a:ln>
        </p:spPr>
      </p:cxnSp>
      <p:cxnSp>
        <p:nvCxnSpPr>
          <p:cNvPr id="412" name="Google Shape;412;g5d8f3510e1_2_52"/>
          <p:cNvCxnSpPr/>
          <p:nvPr/>
        </p:nvCxnSpPr>
        <p:spPr>
          <a:xfrm>
            <a:off x="6377703" y="4436101"/>
            <a:ext cx="2699297" cy="0"/>
          </a:xfrm>
          <a:prstGeom prst="straightConnector1">
            <a:avLst/>
          </a:prstGeom>
          <a:noFill/>
          <a:ln w="9525" cap="flat" cmpd="sng">
            <a:solidFill>
              <a:srgbClr val="5597D3"/>
            </a:solidFill>
            <a:prstDash val="solid"/>
            <a:round/>
            <a:headEnd type="none" w="sm" len="sm"/>
            <a:tailEnd type="none" w="sm" len="sm"/>
          </a:ln>
        </p:spPr>
      </p:cxnSp>
      <p:cxnSp>
        <p:nvCxnSpPr>
          <p:cNvPr id="413" name="Google Shape;413;g5d8f3510e1_2_52"/>
          <p:cNvCxnSpPr/>
          <p:nvPr/>
        </p:nvCxnSpPr>
        <p:spPr>
          <a:xfrm>
            <a:off x="6377703" y="2095126"/>
            <a:ext cx="2699297" cy="0"/>
          </a:xfrm>
          <a:prstGeom prst="straightConnector1">
            <a:avLst/>
          </a:prstGeom>
          <a:noFill/>
          <a:ln w="9525" cap="flat" cmpd="sng">
            <a:solidFill>
              <a:srgbClr val="5597D3"/>
            </a:solidFill>
            <a:prstDash val="solid"/>
            <a:round/>
            <a:headEnd type="none" w="sm" len="sm"/>
            <a:tailEnd type="none" w="sm" len="sm"/>
          </a:ln>
        </p:spPr>
      </p:cxnSp>
      <p:sp>
        <p:nvSpPr>
          <p:cNvPr id="414" name="Google Shape;414;g5d8f3510e1_2_52"/>
          <p:cNvSpPr/>
          <p:nvPr/>
        </p:nvSpPr>
        <p:spPr>
          <a:xfrm>
            <a:off x="9418030" y="1453216"/>
            <a:ext cx="2402901" cy="561644"/>
          </a:xfrm>
          <a:prstGeom prst="rect">
            <a:avLst/>
          </a:prstGeom>
          <a:noFill/>
          <a:ln>
            <a:noFill/>
          </a:ln>
        </p:spPr>
        <p:txBody>
          <a:bodyPr spcFirstLastPara="1" wrap="square" lIns="68551" tIns="34266" rIns="68551" bIns="34266" anchor="t" anchorCtr="0">
            <a:spAutoFit/>
          </a:bodyPr>
          <a:lstStyle/>
          <a:p>
            <a:pPr algn="ctr"/>
            <a:r>
              <a:rPr lang="pt-BR" sz="1600" b="1" dirty="0">
                <a:solidFill>
                  <a:schemeClr val="bg2"/>
                </a:solidFill>
                <a:latin typeface="Abadi Extra Light" panose="020B0204020104020204" pitchFamily="34" charset="0"/>
              </a:rPr>
              <a:t>Janelas de oportunidades e Novos Negócios </a:t>
            </a:r>
            <a:endParaRPr sz="1600" dirty="0">
              <a:solidFill>
                <a:schemeClr val="bg2"/>
              </a:solidFill>
              <a:latin typeface="Abadi Extra Light" panose="020B0204020104020204" pitchFamily="34" charset="0"/>
            </a:endParaRPr>
          </a:p>
        </p:txBody>
      </p:sp>
      <p:sp>
        <p:nvSpPr>
          <p:cNvPr id="415" name="Google Shape;415;g5d8f3510e1_2_52"/>
          <p:cNvSpPr/>
          <p:nvPr/>
        </p:nvSpPr>
        <p:spPr>
          <a:xfrm>
            <a:off x="9211965" y="2125693"/>
            <a:ext cx="2699297" cy="2839190"/>
          </a:xfrm>
          <a:prstGeom prst="rect">
            <a:avLst/>
          </a:prstGeom>
          <a:noFill/>
          <a:ln>
            <a:noFill/>
          </a:ln>
        </p:spPr>
        <p:txBody>
          <a:bodyPr spcFirstLastPara="1" wrap="square" lIns="68551" tIns="34266" rIns="68551" bIns="34266" anchor="t" anchorCtr="0">
            <a:spAutoFit/>
          </a:bodyPr>
          <a:lstStyle/>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Setor automotivo: novos entrantes e reconfiguração dos tradicionais</a:t>
            </a:r>
            <a:endParaRPr sz="1600" dirty="0">
              <a:solidFill>
                <a:schemeClr val="bg2"/>
              </a:solidFill>
              <a:latin typeface="Abadi Extra Light" panose="020B0204020104020204" pitchFamily="34" charset="0"/>
            </a:endParaRPr>
          </a:p>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Novos atores: startups e setor elétrico</a:t>
            </a:r>
          </a:p>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Industria de componentes e eletrônicos (motores elétricos, células a combustível e </a:t>
            </a:r>
            <a:r>
              <a:rPr lang="pt-BR" sz="1600" b="1" dirty="0">
                <a:solidFill>
                  <a:schemeClr val="bg2"/>
                </a:solidFill>
                <a:latin typeface="Abadi Extra Light" panose="020B0204020104020204" pitchFamily="34" charset="0"/>
              </a:rPr>
              <a:t>baterias</a:t>
            </a:r>
            <a:r>
              <a:rPr lang="pt-BR" sz="1600" dirty="0">
                <a:solidFill>
                  <a:schemeClr val="bg2"/>
                </a:solidFill>
                <a:latin typeface="Abadi Extra Light" panose="020B0204020104020204" pitchFamily="34" charset="0"/>
              </a:rPr>
              <a:t>)</a:t>
            </a:r>
          </a:p>
          <a:p>
            <a:pPr marL="257098" indent="-161951">
              <a:spcAft>
                <a:spcPts val="600"/>
              </a:spcAft>
              <a:buClr>
                <a:schemeClr val="dk1"/>
              </a:buClr>
              <a:buSzPts val="1520"/>
              <a:buFont typeface="Arial"/>
              <a:buChar char="•"/>
            </a:pPr>
            <a:endParaRPr sz="1600" dirty="0">
              <a:solidFill>
                <a:schemeClr val="bg2"/>
              </a:solidFill>
              <a:latin typeface="Abadi Extra Light" panose="020B0204020104020204" pitchFamily="34" charset="0"/>
            </a:endParaRPr>
          </a:p>
        </p:txBody>
      </p:sp>
      <p:sp>
        <p:nvSpPr>
          <p:cNvPr id="416" name="Google Shape;416;g5d8f3510e1_2_52"/>
          <p:cNvSpPr/>
          <p:nvPr/>
        </p:nvSpPr>
        <p:spPr>
          <a:xfrm>
            <a:off x="6475346" y="3553162"/>
            <a:ext cx="2429368" cy="807673"/>
          </a:xfrm>
          <a:prstGeom prst="rect">
            <a:avLst/>
          </a:prstGeom>
          <a:noFill/>
          <a:ln>
            <a:noFill/>
          </a:ln>
        </p:spPr>
        <p:txBody>
          <a:bodyPr spcFirstLastPara="1" wrap="square" lIns="68551" tIns="34266" rIns="68551" bIns="34266" anchor="t" anchorCtr="0">
            <a:spAutoFit/>
          </a:bodyPr>
          <a:lstStyle/>
          <a:p>
            <a:pPr algn="ctr"/>
            <a:r>
              <a:rPr lang="pt-BR" sz="1600" b="1" dirty="0">
                <a:solidFill>
                  <a:schemeClr val="bg2"/>
                </a:solidFill>
                <a:latin typeface="Abadi Extra Light" panose="020B0204020104020204" pitchFamily="34" charset="0"/>
              </a:rPr>
              <a:t>Saúde Pública e </a:t>
            </a:r>
            <a:br>
              <a:rPr lang="pt-BR" sz="1600" b="1" dirty="0">
                <a:solidFill>
                  <a:schemeClr val="bg2"/>
                </a:solidFill>
                <a:latin typeface="Abadi Extra Light" panose="020B0204020104020204" pitchFamily="34" charset="0"/>
              </a:rPr>
            </a:br>
            <a:r>
              <a:rPr lang="pt-BR" sz="1600" b="1" dirty="0">
                <a:solidFill>
                  <a:schemeClr val="bg2"/>
                </a:solidFill>
                <a:latin typeface="Abadi Extra Light" panose="020B0204020104020204" pitchFamily="34" charset="0"/>
              </a:rPr>
              <a:t>Acordos Climáticos mais incisivos</a:t>
            </a:r>
            <a:endParaRPr sz="1600" b="1" dirty="0">
              <a:solidFill>
                <a:schemeClr val="bg2"/>
              </a:solidFill>
              <a:latin typeface="Abadi Extra Light" panose="020B0204020104020204" pitchFamily="34" charset="0"/>
            </a:endParaRPr>
          </a:p>
        </p:txBody>
      </p:sp>
      <p:sp>
        <p:nvSpPr>
          <p:cNvPr id="417" name="Google Shape;417;g5d8f3510e1_2_52"/>
          <p:cNvSpPr/>
          <p:nvPr/>
        </p:nvSpPr>
        <p:spPr>
          <a:xfrm>
            <a:off x="6340382" y="4550376"/>
            <a:ext cx="2699297" cy="1207975"/>
          </a:xfrm>
          <a:prstGeom prst="rect">
            <a:avLst/>
          </a:prstGeom>
          <a:noFill/>
          <a:ln>
            <a:noFill/>
          </a:ln>
        </p:spPr>
        <p:txBody>
          <a:bodyPr spcFirstLastPara="1" wrap="square" lIns="68551" tIns="34266" rIns="68551" bIns="34266" anchor="t" anchorCtr="0">
            <a:spAutoFit/>
          </a:bodyPr>
          <a:lstStyle/>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Poluição atmosférica</a:t>
            </a:r>
          </a:p>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Acordos climáticos para a descarbonização gradual das atividades econômicas</a:t>
            </a:r>
            <a:endParaRPr sz="1600" dirty="0">
              <a:solidFill>
                <a:schemeClr val="bg2"/>
              </a:solidFill>
              <a:latin typeface="Abadi Extra Light" panose="020B0204020104020204" pitchFamily="34" charset="0"/>
            </a:endParaRPr>
          </a:p>
        </p:txBody>
      </p:sp>
      <p:sp>
        <p:nvSpPr>
          <p:cNvPr id="418" name="Google Shape;418;g5d8f3510e1_2_52"/>
          <p:cNvSpPr/>
          <p:nvPr/>
        </p:nvSpPr>
        <p:spPr>
          <a:xfrm>
            <a:off x="6512667" y="1458344"/>
            <a:ext cx="2429367" cy="561516"/>
          </a:xfrm>
          <a:prstGeom prst="rect">
            <a:avLst/>
          </a:prstGeom>
          <a:noFill/>
          <a:ln>
            <a:noFill/>
          </a:ln>
        </p:spPr>
        <p:txBody>
          <a:bodyPr spcFirstLastPara="1" wrap="square" lIns="68551" tIns="34266" rIns="68551" bIns="34266" anchor="t" anchorCtr="0">
            <a:spAutoFit/>
          </a:bodyPr>
          <a:lstStyle/>
          <a:p>
            <a:pPr algn="ctr"/>
            <a:r>
              <a:rPr lang="pt-BR" sz="1600" b="1" dirty="0">
                <a:solidFill>
                  <a:schemeClr val="bg2"/>
                </a:solidFill>
                <a:latin typeface="Abadi Extra Light" panose="020B0204020104020204" pitchFamily="34" charset="0"/>
              </a:rPr>
              <a:t>Políticas Públicas e Arcabouço Regulatório</a:t>
            </a:r>
            <a:endParaRPr sz="1600" b="1" dirty="0">
              <a:solidFill>
                <a:schemeClr val="bg2"/>
              </a:solidFill>
              <a:latin typeface="Abadi Extra Light" panose="020B0204020104020204" pitchFamily="34" charset="0"/>
            </a:endParaRPr>
          </a:p>
        </p:txBody>
      </p:sp>
      <p:sp>
        <p:nvSpPr>
          <p:cNvPr id="419" name="Google Shape;419;g5d8f3510e1_2_52"/>
          <p:cNvSpPr/>
          <p:nvPr/>
        </p:nvSpPr>
        <p:spPr>
          <a:xfrm>
            <a:off x="6377703" y="2125692"/>
            <a:ext cx="2699297" cy="1207975"/>
          </a:xfrm>
          <a:prstGeom prst="rect">
            <a:avLst/>
          </a:prstGeom>
          <a:noFill/>
          <a:ln>
            <a:noFill/>
          </a:ln>
        </p:spPr>
        <p:txBody>
          <a:bodyPr spcFirstLastPara="1" wrap="square" lIns="68551" tIns="34266" rIns="68551" bIns="34266" anchor="t" anchorCtr="0">
            <a:spAutoFit/>
          </a:bodyPr>
          <a:lstStyle/>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Metas de emissões de poluentes mais agressivas</a:t>
            </a:r>
            <a:endParaRPr sz="1600" dirty="0">
              <a:solidFill>
                <a:schemeClr val="bg2"/>
              </a:solidFill>
              <a:latin typeface="Abadi Extra Light" panose="020B0204020104020204" pitchFamily="34" charset="0"/>
            </a:endParaRPr>
          </a:p>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Áreas de baixa ou nenhuma emissão</a:t>
            </a:r>
          </a:p>
        </p:txBody>
      </p:sp>
      <p:sp>
        <p:nvSpPr>
          <p:cNvPr id="12" name="Google Shape;364;p4"/>
          <p:cNvSpPr txBox="1"/>
          <p:nvPr/>
        </p:nvSpPr>
        <p:spPr>
          <a:xfrm>
            <a:off x="277445" y="6088468"/>
            <a:ext cx="6511079" cy="326065"/>
          </a:xfrm>
          <a:prstGeom prst="rect">
            <a:avLst/>
          </a:prstGeom>
          <a:solidFill>
            <a:srgbClr val="382960"/>
          </a:solidFill>
          <a:ln>
            <a:noFill/>
          </a:ln>
        </p:spPr>
        <p:txBody>
          <a:bodyPr spcFirstLastPara="1" wrap="square" lIns="34266" tIns="34266" rIns="34266" bIns="34266" anchor="ctr" anchorCtr="0">
            <a:spAutoFit/>
          </a:bodyPr>
          <a:lstStyle/>
          <a:p>
            <a:pPr>
              <a:buClr>
                <a:schemeClr val="lt1"/>
              </a:buClr>
              <a:buSzPts val="2500"/>
            </a:pPr>
            <a:r>
              <a:rPr lang="pt-BR" sz="1600" dirty="0">
                <a:solidFill>
                  <a:schemeClr val="bg1"/>
                </a:solidFill>
                <a:latin typeface="Abadi Extra Light" panose="020B0204020104020204" pitchFamily="34" charset="0"/>
              </a:rPr>
              <a:t>As motivações são diversificadas e a relevância muda de acordo com o contexto </a:t>
            </a:r>
            <a:endParaRPr sz="1600" dirty="0">
              <a:solidFill>
                <a:schemeClr val="bg1"/>
              </a:solidFill>
              <a:latin typeface="Abadi Extra Light" panose="020B0204020104020204" pitchFamily="34" charset="0"/>
            </a:endParaRPr>
          </a:p>
        </p:txBody>
      </p:sp>
      <p:cxnSp>
        <p:nvCxnSpPr>
          <p:cNvPr id="13" name="Google Shape;412;g5d8f3510e1_2_52"/>
          <p:cNvCxnSpPr/>
          <p:nvPr/>
        </p:nvCxnSpPr>
        <p:spPr>
          <a:xfrm>
            <a:off x="1725403" y="1815524"/>
            <a:ext cx="2699297" cy="0"/>
          </a:xfrm>
          <a:prstGeom prst="straightConnector1">
            <a:avLst/>
          </a:prstGeom>
          <a:noFill/>
          <a:ln w="9525" cap="flat" cmpd="sng">
            <a:solidFill>
              <a:srgbClr val="5597D3"/>
            </a:solidFill>
            <a:prstDash val="solid"/>
            <a:round/>
            <a:headEnd type="none" w="sm" len="sm"/>
            <a:tailEnd type="none" w="sm" len="sm"/>
          </a:ln>
        </p:spPr>
      </p:cxnSp>
      <p:sp>
        <p:nvSpPr>
          <p:cNvPr id="14" name="Google Shape;416;g5d8f3510e1_2_52"/>
          <p:cNvSpPr/>
          <p:nvPr/>
        </p:nvSpPr>
        <p:spPr>
          <a:xfrm>
            <a:off x="593378" y="1438301"/>
            <a:ext cx="4963343" cy="315423"/>
          </a:xfrm>
          <a:prstGeom prst="rect">
            <a:avLst/>
          </a:prstGeom>
          <a:noFill/>
          <a:ln>
            <a:noFill/>
          </a:ln>
        </p:spPr>
        <p:txBody>
          <a:bodyPr spcFirstLastPara="1" wrap="square" lIns="68551" tIns="34266" rIns="68551" bIns="34266" anchor="t" anchorCtr="0">
            <a:spAutoFit/>
          </a:bodyPr>
          <a:lstStyle/>
          <a:p>
            <a:pPr algn="ctr"/>
            <a:r>
              <a:rPr lang="pt-BR" sz="1600" b="1" dirty="0">
                <a:solidFill>
                  <a:schemeClr val="bg2"/>
                </a:solidFill>
                <a:latin typeface="Abadi Extra Light" panose="020B0204020104020204" pitchFamily="34" charset="0"/>
              </a:rPr>
              <a:t>Viabilidade das Tecnologias habilitadoras </a:t>
            </a:r>
            <a:endParaRPr sz="1600" b="1" dirty="0">
              <a:solidFill>
                <a:schemeClr val="bg2"/>
              </a:solidFill>
              <a:latin typeface="Abadi Extra Light" panose="020B0204020104020204" pitchFamily="34" charset="0"/>
            </a:endParaRPr>
          </a:p>
        </p:txBody>
      </p:sp>
      <p:sp>
        <p:nvSpPr>
          <p:cNvPr id="17" name="Google Shape;419;g5d8f3510e1_2_52"/>
          <p:cNvSpPr/>
          <p:nvPr/>
        </p:nvSpPr>
        <p:spPr>
          <a:xfrm>
            <a:off x="193381" y="1905586"/>
            <a:ext cx="6165700" cy="392283"/>
          </a:xfrm>
          <a:prstGeom prst="rect">
            <a:avLst/>
          </a:prstGeom>
          <a:noFill/>
          <a:ln>
            <a:noFill/>
          </a:ln>
        </p:spPr>
        <p:txBody>
          <a:bodyPr spcFirstLastPara="1" wrap="square" lIns="68551" tIns="34266" rIns="68551" bIns="34266" anchor="t" anchorCtr="0">
            <a:spAutoFit/>
          </a:bodyPr>
          <a:lstStyle/>
          <a:p>
            <a:pPr marL="257098" indent="-161951">
              <a:spcAft>
                <a:spcPts val="600"/>
              </a:spcAft>
              <a:buClr>
                <a:schemeClr val="dk1"/>
              </a:buClr>
              <a:buSzPts val="1520"/>
              <a:buFont typeface="Arial"/>
              <a:buChar char="•"/>
            </a:pPr>
            <a:r>
              <a:rPr lang="pt-BR" sz="1600" dirty="0">
                <a:solidFill>
                  <a:schemeClr val="bg2"/>
                </a:solidFill>
                <a:latin typeface="Abadi Extra Light" panose="020B0204020104020204" pitchFamily="34" charset="0"/>
              </a:rPr>
              <a:t>Diminuição do preço das baterias (lítio, em dólares por kWh)</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8147" y="2248085"/>
            <a:ext cx="5858450" cy="3783921"/>
          </a:xfrm>
          <a:prstGeom prst="rect">
            <a:avLst/>
          </a:prstGeom>
        </p:spPr>
      </p:pic>
      <p:sp>
        <p:nvSpPr>
          <p:cNvPr id="2" name="Título 1">
            <a:extLst>
              <a:ext uri="{FF2B5EF4-FFF2-40B4-BE49-F238E27FC236}">
                <a16:creationId xmlns:a16="http://schemas.microsoft.com/office/drawing/2014/main" id="{AB03FD42-EC2C-4D64-8BB7-92AE5883A690}"/>
              </a:ext>
            </a:extLst>
          </p:cNvPr>
          <p:cNvSpPr>
            <a:spLocks noGrp="1"/>
          </p:cNvSpPr>
          <p:nvPr>
            <p:ph type="title"/>
          </p:nvPr>
        </p:nvSpPr>
        <p:spPr>
          <a:xfrm>
            <a:off x="692337" y="258101"/>
            <a:ext cx="11083961" cy="1118400"/>
          </a:xfrm>
        </p:spPr>
        <p:txBody>
          <a:bodyPr/>
          <a:lstStyle/>
          <a:p>
            <a:r>
              <a:rPr lang="pt-BR" dirty="0">
                <a:sym typeface="Arial"/>
              </a:rPr>
              <a:t>Drivers para a eletromobilidade no século XXI</a:t>
            </a:r>
            <a:endParaRPr lang="pt-BR" dirty="0"/>
          </a:p>
        </p:txBody>
      </p:sp>
    </p:spTree>
    <p:extLst>
      <p:ext uri="{BB962C8B-B14F-4D97-AF65-F5344CB8AC3E}">
        <p14:creationId xmlns:p14="http://schemas.microsoft.com/office/powerpoint/2010/main" val="12993002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d ban icon - Free red ban icons">
            <a:extLst>
              <a:ext uri="{FF2B5EF4-FFF2-40B4-BE49-F238E27FC236}">
                <a16:creationId xmlns:a16="http://schemas.microsoft.com/office/drawing/2014/main" id="{DEA068E9-E107-4171-A921-2607EA39A11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87560" y="2023941"/>
            <a:ext cx="1755029" cy="175502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he importance of two-way communication – mHub">
            <a:extLst>
              <a:ext uri="{FF2B5EF4-FFF2-40B4-BE49-F238E27FC236}">
                <a16:creationId xmlns:a16="http://schemas.microsoft.com/office/drawing/2014/main" id="{F04917A0-F158-4DF5-881A-C9CF94627D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311141" y="2356160"/>
            <a:ext cx="3536424" cy="2139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ownload free Target icon">
            <a:extLst>
              <a:ext uri="{FF2B5EF4-FFF2-40B4-BE49-F238E27FC236}">
                <a16:creationId xmlns:a16="http://schemas.microsoft.com/office/drawing/2014/main" id="{EFEFCFDF-1A66-468B-BEF1-92666BE8836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9063264" y="1953602"/>
            <a:ext cx="1755029" cy="175502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The importance of two-way communication – mHub">
            <a:extLst>
              <a:ext uri="{FF2B5EF4-FFF2-40B4-BE49-F238E27FC236}">
                <a16:creationId xmlns:a16="http://schemas.microsoft.com/office/drawing/2014/main" id="{14D81B6B-9593-4518-B1E4-1DACE9901860}"/>
              </a:ext>
            </a:extLst>
          </p:cNvPr>
          <p:cNvSpPr>
            <a:spLocks noChangeAspect="1" noChangeArrowheads="1"/>
          </p:cNvSpPr>
          <p:nvPr/>
        </p:nvSpPr>
        <p:spPr bwMode="auto">
          <a:xfrm>
            <a:off x="5943641" y="2678755"/>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a:solidFill>
                <a:schemeClr val="bg2"/>
              </a:solidFill>
            </a:endParaRPr>
          </a:p>
        </p:txBody>
      </p:sp>
      <p:sp>
        <p:nvSpPr>
          <p:cNvPr id="6" name="CaixaDeTexto 5">
            <a:extLst>
              <a:ext uri="{FF2B5EF4-FFF2-40B4-BE49-F238E27FC236}">
                <a16:creationId xmlns:a16="http://schemas.microsoft.com/office/drawing/2014/main" id="{9E39EB64-F53D-4E9D-9313-A95847101BBC}"/>
              </a:ext>
            </a:extLst>
          </p:cNvPr>
          <p:cNvSpPr txBox="1"/>
          <p:nvPr/>
        </p:nvSpPr>
        <p:spPr>
          <a:xfrm>
            <a:off x="622831" y="3985735"/>
            <a:ext cx="3284486" cy="1568739"/>
          </a:xfrm>
          <a:prstGeom prst="rect">
            <a:avLst/>
          </a:prstGeom>
          <a:noFill/>
        </p:spPr>
        <p:txBody>
          <a:bodyPr wrap="square" rtlCol="0">
            <a:spAutoFit/>
          </a:bodyPr>
          <a:lstStyle/>
          <a:p>
            <a:pPr algn="ctr"/>
            <a:r>
              <a:rPr lang="pt-BR" sz="2399" dirty="0" err="1">
                <a:solidFill>
                  <a:schemeClr val="bg2"/>
                </a:solidFill>
                <a:latin typeface="Abadi Extra Light" panose="020B0204020104020204" pitchFamily="34" charset="0"/>
              </a:rPr>
              <a:t>Phase</a:t>
            </a:r>
            <a:r>
              <a:rPr lang="pt-BR" sz="2399" dirty="0">
                <a:solidFill>
                  <a:schemeClr val="bg2"/>
                </a:solidFill>
                <a:latin typeface="Abadi Extra Light" panose="020B0204020104020204" pitchFamily="34" charset="0"/>
              </a:rPr>
              <a:t>-out produtivo e comercial de veículos a petróleo/diesel</a:t>
            </a:r>
          </a:p>
          <a:p>
            <a:endParaRPr lang="pt-BR" sz="2399" dirty="0">
              <a:solidFill>
                <a:schemeClr val="bg2"/>
              </a:solidFill>
            </a:endParaRPr>
          </a:p>
        </p:txBody>
      </p:sp>
      <p:sp>
        <p:nvSpPr>
          <p:cNvPr id="7" name="CaixaDeTexto 6">
            <a:extLst>
              <a:ext uri="{FF2B5EF4-FFF2-40B4-BE49-F238E27FC236}">
                <a16:creationId xmlns:a16="http://schemas.microsoft.com/office/drawing/2014/main" id="{D572B859-C22E-4C49-9951-B7E617D5BB5E}"/>
              </a:ext>
            </a:extLst>
          </p:cNvPr>
          <p:cNvSpPr txBox="1"/>
          <p:nvPr/>
        </p:nvSpPr>
        <p:spPr>
          <a:xfrm>
            <a:off x="8298534" y="3985734"/>
            <a:ext cx="3284486" cy="1937846"/>
          </a:xfrm>
          <a:prstGeom prst="rect">
            <a:avLst/>
          </a:prstGeom>
          <a:noFill/>
        </p:spPr>
        <p:txBody>
          <a:bodyPr wrap="square" rtlCol="0">
            <a:spAutoFit/>
          </a:bodyPr>
          <a:lstStyle/>
          <a:p>
            <a:pPr algn="ctr"/>
            <a:r>
              <a:rPr lang="pt-BR" sz="2399" dirty="0">
                <a:solidFill>
                  <a:schemeClr val="bg2"/>
                </a:solidFill>
                <a:latin typeface="Abadi Extra Light" panose="020B0204020104020204" pitchFamily="34" charset="0"/>
              </a:rPr>
              <a:t>Metas de inserção e difusão de mercado de novos veículos alternativos </a:t>
            </a:r>
          </a:p>
          <a:p>
            <a:endParaRPr lang="pt-BR" sz="2399" dirty="0">
              <a:solidFill>
                <a:schemeClr val="bg2"/>
              </a:solidFill>
            </a:endParaRPr>
          </a:p>
        </p:txBody>
      </p:sp>
      <p:sp>
        <p:nvSpPr>
          <p:cNvPr id="3" name="Título 2">
            <a:extLst>
              <a:ext uri="{FF2B5EF4-FFF2-40B4-BE49-F238E27FC236}">
                <a16:creationId xmlns:a16="http://schemas.microsoft.com/office/drawing/2014/main" id="{D556FD8B-5668-4DC1-9A65-FB72D4F20DF4}"/>
              </a:ext>
            </a:extLst>
          </p:cNvPr>
          <p:cNvSpPr>
            <a:spLocks noGrp="1"/>
          </p:cNvSpPr>
          <p:nvPr>
            <p:ph type="title"/>
          </p:nvPr>
        </p:nvSpPr>
        <p:spPr>
          <a:xfrm>
            <a:off x="692337" y="137451"/>
            <a:ext cx="11083961" cy="1118400"/>
          </a:xfrm>
        </p:spPr>
        <p:txBody>
          <a:bodyPr/>
          <a:lstStyle/>
          <a:p>
            <a:r>
              <a:rPr lang="pt-BR" sz="2800" dirty="0"/>
              <a:t>Caminho para a transição: a mobilidade elétrica tem passado por duas abordagens (distintas, porem complementares) </a:t>
            </a:r>
          </a:p>
        </p:txBody>
      </p:sp>
    </p:spTree>
    <p:extLst>
      <p:ext uri="{BB962C8B-B14F-4D97-AF65-F5344CB8AC3E}">
        <p14:creationId xmlns:p14="http://schemas.microsoft.com/office/powerpoint/2010/main" val="18066214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3D143-4D8A-48E1-94DA-B37784D58697}"/>
              </a:ext>
            </a:extLst>
          </p:cNvPr>
          <p:cNvSpPr>
            <a:spLocks noGrp="1"/>
          </p:cNvSpPr>
          <p:nvPr>
            <p:ph type="title"/>
          </p:nvPr>
        </p:nvSpPr>
        <p:spPr>
          <a:xfrm>
            <a:off x="692337" y="258101"/>
            <a:ext cx="11083961" cy="1118400"/>
          </a:xfrm>
        </p:spPr>
        <p:txBody>
          <a:bodyPr/>
          <a:lstStyle/>
          <a:p>
            <a:r>
              <a:rPr lang="pt-BR" dirty="0">
                <a:sym typeface="Arial"/>
              </a:rPr>
              <a:t>Metas de emissões (ICCT- 2019)</a:t>
            </a:r>
            <a:endParaRPr lang="pt-BR" dirty="0"/>
          </a:p>
        </p:txBody>
      </p:sp>
      <p:pic>
        <p:nvPicPr>
          <p:cNvPr id="4" name="Imagem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3705" y="1386100"/>
            <a:ext cx="8048558" cy="4577679"/>
          </a:xfrm>
          <a:prstGeom prst="rect">
            <a:avLst/>
          </a:prstGeom>
          <a:noFill/>
          <a:ln>
            <a:noFill/>
          </a:ln>
        </p:spPr>
      </p:pic>
      <p:sp>
        <p:nvSpPr>
          <p:cNvPr id="5" name="Google Shape;364;p4"/>
          <p:cNvSpPr txBox="1"/>
          <p:nvPr/>
        </p:nvSpPr>
        <p:spPr>
          <a:xfrm>
            <a:off x="1863705" y="5867583"/>
            <a:ext cx="7686941" cy="315423"/>
          </a:xfrm>
          <a:prstGeom prst="rect">
            <a:avLst/>
          </a:prstGeom>
          <a:solidFill>
            <a:srgbClr val="382960"/>
          </a:solidFill>
          <a:ln>
            <a:noFill/>
          </a:ln>
        </p:spPr>
        <p:txBody>
          <a:bodyPr spcFirstLastPara="1" wrap="square" lIns="34266" tIns="34266" rIns="34266" bIns="34266" anchor="ctr" anchorCtr="0">
            <a:spAutoFit/>
          </a:bodyPr>
          <a:lstStyle/>
          <a:p>
            <a:pPr>
              <a:buClr>
                <a:schemeClr val="lt1"/>
              </a:buClr>
              <a:buSzPts val="2500"/>
            </a:pPr>
            <a:r>
              <a:rPr lang="pt-BR" sz="1600" dirty="0">
                <a:solidFill>
                  <a:schemeClr val="bg1"/>
                </a:solidFill>
              </a:rPr>
              <a:t>Metas mais agressivas impulsionam a combinação/prospecção de novas soluções</a:t>
            </a:r>
            <a:endParaRPr sz="1600" dirty="0">
              <a:solidFill>
                <a:schemeClr val="bg1"/>
              </a:solidFill>
            </a:endParaRPr>
          </a:p>
        </p:txBody>
      </p:sp>
      <p:sp>
        <p:nvSpPr>
          <p:cNvPr id="7" name="Retângulo 6"/>
          <p:cNvSpPr/>
          <p:nvPr/>
        </p:nvSpPr>
        <p:spPr>
          <a:xfrm>
            <a:off x="6429743" y="2817394"/>
            <a:ext cx="1015735" cy="461415"/>
          </a:xfrm>
          <a:prstGeom prst="rect">
            <a:avLst/>
          </a:prstGeom>
          <a:noFill/>
          <a:ln w="5715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hangingPunct="0"/>
            <a:endParaRPr lang="pt-BR" sz="2399" dirty="0">
              <a:solidFill>
                <a:srgbClr val="3366CC"/>
              </a:solidFill>
              <a:latin typeface="+mj-lt"/>
              <a:ea typeface="+mj-ea"/>
              <a:cs typeface="+mj-cs"/>
              <a:sym typeface="Calibri"/>
            </a:endParaRPr>
          </a:p>
        </p:txBody>
      </p:sp>
      <p:sp>
        <p:nvSpPr>
          <p:cNvPr id="8" name="Seta para baixo 7"/>
          <p:cNvSpPr/>
          <p:nvPr/>
        </p:nvSpPr>
        <p:spPr>
          <a:xfrm>
            <a:off x="7220566" y="3148737"/>
            <a:ext cx="224913" cy="514964"/>
          </a:xfrm>
          <a:prstGeom prst="downArrow">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hangingPunct="0"/>
            <a:endParaRPr lang="pt-BR" sz="2399" dirty="0">
              <a:solidFill>
                <a:srgbClr val="3366CC"/>
              </a:solidFill>
              <a:latin typeface="+mj-lt"/>
              <a:ea typeface="+mj-ea"/>
              <a:cs typeface="+mj-cs"/>
              <a:sym typeface="Calibri"/>
            </a:endParaRPr>
          </a:p>
        </p:txBody>
      </p:sp>
      <p:sp>
        <p:nvSpPr>
          <p:cNvPr id="9" name="Seta para baixo 8"/>
          <p:cNvSpPr/>
          <p:nvPr/>
        </p:nvSpPr>
        <p:spPr>
          <a:xfrm>
            <a:off x="7485382" y="3206399"/>
            <a:ext cx="203147" cy="510501"/>
          </a:xfrm>
          <a:prstGeom prst="downArrow">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hangingPunct="0"/>
            <a:endParaRPr lang="pt-BR" sz="2399" dirty="0">
              <a:solidFill>
                <a:srgbClr val="3366CC"/>
              </a:solidFill>
              <a:latin typeface="+mj-lt"/>
              <a:ea typeface="+mj-ea"/>
              <a:cs typeface="+mj-cs"/>
              <a:sym typeface="Calibri"/>
            </a:endParaRPr>
          </a:p>
        </p:txBody>
      </p:sp>
      <p:sp>
        <p:nvSpPr>
          <p:cNvPr id="10" name="Seta para baixo 9"/>
          <p:cNvSpPr/>
          <p:nvPr/>
        </p:nvSpPr>
        <p:spPr>
          <a:xfrm>
            <a:off x="7820030" y="3253939"/>
            <a:ext cx="218564" cy="514964"/>
          </a:xfrm>
          <a:prstGeom prst="downArrow">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spAutoFit/>
          </a:bodyPr>
          <a:lstStyle/>
          <a:p>
            <a:pPr hangingPunct="0"/>
            <a:endParaRPr lang="pt-BR" sz="2399" dirty="0">
              <a:solidFill>
                <a:srgbClr val="3366CC"/>
              </a:solidFill>
              <a:latin typeface="+mj-lt"/>
              <a:ea typeface="+mj-ea"/>
              <a:cs typeface="+mj-cs"/>
              <a:sym typeface="Calibri"/>
            </a:endParaRPr>
          </a:p>
        </p:txBody>
      </p:sp>
    </p:spTree>
    <p:extLst>
      <p:ext uri="{BB962C8B-B14F-4D97-AF65-F5344CB8AC3E}">
        <p14:creationId xmlns:p14="http://schemas.microsoft.com/office/powerpoint/2010/main" val="42332377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6DE231D-25C0-4E59-BB12-6F5D437B91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252" y="1218189"/>
            <a:ext cx="8125883" cy="4684821"/>
          </a:xfrm>
          <a:prstGeom prst="rect">
            <a:avLst/>
          </a:prstGeom>
        </p:spPr>
      </p:pic>
      <p:sp>
        <p:nvSpPr>
          <p:cNvPr id="6" name="CaixaDeTexto 5">
            <a:extLst>
              <a:ext uri="{FF2B5EF4-FFF2-40B4-BE49-F238E27FC236}">
                <a16:creationId xmlns:a16="http://schemas.microsoft.com/office/drawing/2014/main" id="{AEDDF6CF-A378-43D3-B3A8-9A3A934875B9}"/>
              </a:ext>
            </a:extLst>
          </p:cNvPr>
          <p:cNvSpPr txBox="1"/>
          <p:nvPr/>
        </p:nvSpPr>
        <p:spPr>
          <a:xfrm>
            <a:off x="8267135" y="1775959"/>
            <a:ext cx="3768378" cy="3570208"/>
          </a:xfrm>
          <a:prstGeom prst="rect">
            <a:avLst/>
          </a:prstGeom>
          <a:solidFill>
            <a:srgbClr val="382960"/>
          </a:solidFill>
        </p:spPr>
        <p:txBody>
          <a:bodyPr wrap="square">
            <a:spAutoFit/>
          </a:bodyPr>
          <a:lstStyle/>
          <a:p>
            <a:pPr>
              <a:spcBef>
                <a:spcPts val="1200"/>
              </a:spcBef>
              <a:spcAft>
                <a:spcPts val="1200"/>
              </a:spcAft>
            </a:pPr>
            <a:r>
              <a:rPr lang="pt-BR" dirty="0">
                <a:solidFill>
                  <a:schemeClr val="bg1"/>
                </a:solidFill>
              </a:rPr>
              <a:t>2025: </a:t>
            </a:r>
            <a:r>
              <a:rPr lang="pt-BR" dirty="0" err="1">
                <a:solidFill>
                  <a:schemeClr val="bg1"/>
                </a:solidFill>
              </a:rPr>
              <a:t>Norway</a:t>
            </a:r>
            <a:r>
              <a:rPr lang="pt-BR" dirty="0">
                <a:solidFill>
                  <a:schemeClr val="bg1"/>
                </a:solidFill>
              </a:rPr>
              <a:t> </a:t>
            </a:r>
          </a:p>
          <a:p>
            <a:pPr>
              <a:spcBef>
                <a:spcPts val="1200"/>
              </a:spcBef>
              <a:spcAft>
                <a:spcPts val="1200"/>
              </a:spcAft>
            </a:pPr>
            <a:r>
              <a:rPr lang="pt-BR" dirty="0">
                <a:solidFill>
                  <a:schemeClr val="bg1"/>
                </a:solidFill>
              </a:rPr>
              <a:t>2030: </a:t>
            </a:r>
            <a:r>
              <a:rPr lang="pt-BR" dirty="0" err="1">
                <a:solidFill>
                  <a:schemeClr val="bg1"/>
                </a:solidFill>
              </a:rPr>
              <a:t>Denmark</a:t>
            </a:r>
            <a:r>
              <a:rPr lang="pt-BR" dirty="0">
                <a:solidFill>
                  <a:schemeClr val="bg1"/>
                </a:solidFill>
              </a:rPr>
              <a:t>, </a:t>
            </a:r>
            <a:r>
              <a:rPr lang="pt-BR" dirty="0" err="1">
                <a:solidFill>
                  <a:schemeClr val="bg1"/>
                </a:solidFill>
              </a:rPr>
              <a:t>Ireland</a:t>
            </a:r>
            <a:r>
              <a:rPr lang="pt-BR" dirty="0">
                <a:solidFill>
                  <a:schemeClr val="bg1"/>
                </a:solidFill>
              </a:rPr>
              <a:t>, Israel, Nepal, </a:t>
            </a:r>
            <a:r>
              <a:rPr lang="pt-BR" dirty="0" err="1">
                <a:solidFill>
                  <a:schemeClr val="bg1"/>
                </a:solidFill>
              </a:rPr>
              <a:t>Netherlands</a:t>
            </a:r>
            <a:r>
              <a:rPr lang="pt-BR" dirty="0">
                <a:solidFill>
                  <a:schemeClr val="bg1"/>
                </a:solidFill>
              </a:rPr>
              <a:t>, </a:t>
            </a:r>
            <a:r>
              <a:rPr lang="pt-BR" dirty="0" err="1">
                <a:solidFill>
                  <a:schemeClr val="bg1"/>
                </a:solidFill>
              </a:rPr>
              <a:t>Slovenia</a:t>
            </a:r>
            <a:r>
              <a:rPr lang="pt-BR" dirty="0">
                <a:solidFill>
                  <a:schemeClr val="bg1"/>
                </a:solidFill>
              </a:rPr>
              <a:t>, </a:t>
            </a:r>
            <a:r>
              <a:rPr lang="pt-BR" dirty="0" err="1">
                <a:solidFill>
                  <a:schemeClr val="bg1"/>
                </a:solidFill>
              </a:rPr>
              <a:t>Sweden</a:t>
            </a:r>
            <a:endParaRPr lang="pt-BR" dirty="0">
              <a:solidFill>
                <a:schemeClr val="bg1"/>
              </a:solidFill>
            </a:endParaRPr>
          </a:p>
          <a:p>
            <a:pPr>
              <a:spcBef>
                <a:spcPts val="1200"/>
              </a:spcBef>
              <a:spcAft>
                <a:spcPts val="1200"/>
              </a:spcAft>
            </a:pPr>
            <a:r>
              <a:rPr lang="pt-BR" dirty="0">
                <a:solidFill>
                  <a:schemeClr val="bg1"/>
                </a:solidFill>
              </a:rPr>
              <a:t>2032: Scotland </a:t>
            </a:r>
          </a:p>
          <a:p>
            <a:pPr>
              <a:spcBef>
                <a:spcPts val="1200"/>
              </a:spcBef>
              <a:spcAft>
                <a:spcPts val="1200"/>
              </a:spcAft>
            </a:pPr>
            <a:r>
              <a:rPr lang="pt-BR" dirty="0">
                <a:solidFill>
                  <a:schemeClr val="bg1"/>
                </a:solidFill>
              </a:rPr>
              <a:t>2035: </a:t>
            </a:r>
            <a:r>
              <a:rPr lang="pt-BR" dirty="0" err="1">
                <a:solidFill>
                  <a:schemeClr val="bg1"/>
                </a:solidFill>
              </a:rPr>
              <a:t>Colombia</a:t>
            </a:r>
            <a:r>
              <a:rPr lang="pt-BR" dirty="0">
                <a:solidFill>
                  <a:schemeClr val="bg1"/>
                </a:solidFill>
              </a:rPr>
              <a:t>, United </a:t>
            </a:r>
            <a:r>
              <a:rPr lang="pt-BR" dirty="0" err="1">
                <a:solidFill>
                  <a:schemeClr val="bg1"/>
                </a:solidFill>
              </a:rPr>
              <a:t>Kingdom</a:t>
            </a:r>
            <a:endParaRPr lang="pt-BR" dirty="0">
              <a:solidFill>
                <a:schemeClr val="bg1"/>
              </a:solidFill>
            </a:endParaRPr>
          </a:p>
          <a:p>
            <a:pPr>
              <a:spcBef>
                <a:spcPts val="1200"/>
              </a:spcBef>
              <a:spcAft>
                <a:spcPts val="1200"/>
              </a:spcAft>
            </a:pPr>
            <a:r>
              <a:rPr lang="pt-BR" dirty="0">
                <a:solidFill>
                  <a:schemeClr val="bg1"/>
                </a:solidFill>
              </a:rPr>
              <a:t>2040: British Columbia, California, Canada, France, Portugal, Spain, Sri Lanka, Taiwan</a:t>
            </a:r>
          </a:p>
          <a:p>
            <a:pPr>
              <a:spcBef>
                <a:spcPts val="1200"/>
              </a:spcBef>
              <a:spcAft>
                <a:spcPts val="1200"/>
              </a:spcAft>
            </a:pPr>
            <a:r>
              <a:rPr lang="pt-BR" dirty="0">
                <a:solidFill>
                  <a:schemeClr val="bg1"/>
                </a:solidFill>
              </a:rPr>
              <a:t>2050: Cabo Verde, Costa Rica, </a:t>
            </a:r>
            <a:r>
              <a:rPr lang="pt-BR" dirty="0" err="1">
                <a:solidFill>
                  <a:schemeClr val="bg1"/>
                </a:solidFill>
              </a:rPr>
              <a:t>Japan</a:t>
            </a:r>
            <a:r>
              <a:rPr lang="pt-BR" dirty="0">
                <a:solidFill>
                  <a:schemeClr val="bg1"/>
                </a:solidFill>
              </a:rPr>
              <a:t>, </a:t>
            </a:r>
            <a:r>
              <a:rPr lang="pt-BR" dirty="0" err="1">
                <a:solidFill>
                  <a:schemeClr val="bg1"/>
                </a:solidFill>
              </a:rPr>
              <a:t>Mexico</a:t>
            </a:r>
            <a:endParaRPr lang="pt-BR" dirty="0">
              <a:solidFill>
                <a:schemeClr val="bg1"/>
              </a:solidFill>
            </a:endParaRPr>
          </a:p>
        </p:txBody>
      </p:sp>
      <p:sp>
        <p:nvSpPr>
          <p:cNvPr id="5" name="Espaço Reservado para Texto 4">
            <a:extLst>
              <a:ext uri="{FF2B5EF4-FFF2-40B4-BE49-F238E27FC236}">
                <a16:creationId xmlns:a16="http://schemas.microsoft.com/office/drawing/2014/main" id="{8937363F-B1A7-4909-86BE-5DB6639D360F}"/>
              </a:ext>
            </a:extLst>
          </p:cNvPr>
          <p:cNvSpPr>
            <a:spLocks noGrp="1"/>
          </p:cNvSpPr>
          <p:nvPr>
            <p:ph type="body" idx="13"/>
          </p:nvPr>
        </p:nvSpPr>
        <p:spPr/>
        <p:txBody>
          <a:bodyPr/>
          <a:lstStyle/>
          <a:p>
            <a:endParaRPr lang="en-US" dirty="0"/>
          </a:p>
        </p:txBody>
      </p:sp>
      <p:sp>
        <p:nvSpPr>
          <p:cNvPr id="2" name="Título 1">
            <a:extLst>
              <a:ext uri="{FF2B5EF4-FFF2-40B4-BE49-F238E27FC236}">
                <a16:creationId xmlns:a16="http://schemas.microsoft.com/office/drawing/2014/main" id="{54631E25-8694-499F-B0A7-273347CCFE07}"/>
              </a:ext>
            </a:extLst>
          </p:cNvPr>
          <p:cNvSpPr>
            <a:spLocks noGrp="1"/>
          </p:cNvSpPr>
          <p:nvPr>
            <p:ph type="title"/>
          </p:nvPr>
        </p:nvSpPr>
        <p:spPr>
          <a:xfrm>
            <a:off x="692337" y="258101"/>
            <a:ext cx="11083961" cy="1118400"/>
          </a:xfrm>
        </p:spPr>
        <p:txBody>
          <a:bodyPr/>
          <a:lstStyle/>
          <a:p>
            <a:r>
              <a:rPr lang="pt-BR" dirty="0" err="1"/>
              <a:t>Phase</a:t>
            </a:r>
            <a:r>
              <a:rPr lang="pt-BR" dirty="0"/>
              <a:t>-out produtivo: exemplos</a:t>
            </a:r>
          </a:p>
        </p:txBody>
      </p:sp>
    </p:spTree>
    <p:extLst>
      <p:ext uri="{BB962C8B-B14F-4D97-AF65-F5344CB8AC3E}">
        <p14:creationId xmlns:p14="http://schemas.microsoft.com/office/powerpoint/2010/main" val="27416174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970DD-2B0C-4F02-B5AE-6D16D15D71AE}"/>
              </a:ext>
            </a:extLst>
          </p:cNvPr>
          <p:cNvSpPr>
            <a:spLocks noGrp="1"/>
          </p:cNvSpPr>
          <p:nvPr>
            <p:ph type="title"/>
          </p:nvPr>
        </p:nvSpPr>
        <p:spPr>
          <a:xfrm>
            <a:off x="715044" y="519246"/>
            <a:ext cx="9407910" cy="590125"/>
          </a:xfrm>
        </p:spPr>
        <p:txBody>
          <a:bodyPr/>
          <a:lstStyle/>
          <a:p>
            <a:r>
              <a:rPr lang="pt-BR" dirty="0"/>
              <a:t>Metas de mercado: exemplos</a:t>
            </a:r>
          </a:p>
        </p:txBody>
      </p:sp>
      <p:pic>
        <p:nvPicPr>
          <p:cNvPr id="3" name="Imagem 2">
            <a:extLst>
              <a:ext uri="{FF2B5EF4-FFF2-40B4-BE49-F238E27FC236}">
                <a16:creationId xmlns:a16="http://schemas.microsoft.com/office/drawing/2014/main" id="{73E6ED44-2A18-44E1-AFD4-B2B4FD1A2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26" b="2759"/>
          <a:stretch/>
        </p:blipFill>
        <p:spPr>
          <a:xfrm>
            <a:off x="891120" y="1245026"/>
            <a:ext cx="4838771" cy="5378024"/>
          </a:xfrm>
          <a:prstGeom prst="rect">
            <a:avLst/>
          </a:prstGeom>
        </p:spPr>
      </p:pic>
      <p:pic>
        <p:nvPicPr>
          <p:cNvPr id="8" name="Imagem 7">
            <a:extLst>
              <a:ext uri="{FF2B5EF4-FFF2-40B4-BE49-F238E27FC236}">
                <a16:creationId xmlns:a16="http://schemas.microsoft.com/office/drawing/2014/main" id="{E3DFC392-3DC6-40A1-A657-197023ADB1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0563" y="1723351"/>
            <a:ext cx="5288668" cy="4219107"/>
          </a:xfrm>
          <a:prstGeom prst="rect">
            <a:avLst/>
          </a:prstGeom>
        </p:spPr>
      </p:pic>
      <p:pic>
        <p:nvPicPr>
          <p:cNvPr id="10" name="Imagem 9">
            <a:extLst>
              <a:ext uri="{FF2B5EF4-FFF2-40B4-BE49-F238E27FC236}">
                <a16:creationId xmlns:a16="http://schemas.microsoft.com/office/drawing/2014/main" id="{8EBB1324-F500-49DB-A94D-10E7681C8A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37092" y="1245026"/>
            <a:ext cx="5155609" cy="401595"/>
          </a:xfrm>
          <a:prstGeom prst="rect">
            <a:avLst/>
          </a:prstGeom>
        </p:spPr>
      </p:pic>
      <p:pic>
        <p:nvPicPr>
          <p:cNvPr id="6" name="Gráfico 5">
            <a:extLst>
              <a:ext uri="{FF2B5EF4-FFF2-40B4-BE49-F238E27FC236}">
                <a16:creationId xmlns:a16="http://schemas.microsoft.com/office/drawing/2014/main" id="{4449BEAC-F253-4E84-9AA4-5F9EEE10D6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7179218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441BCFB-2456-4793-83EB-761693B22A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4948" y="1667235"/>
            <a:ext cx="3891792" cy="3614969"/>
          </a:xfrm>
          <a:prstGeom prst="rect">
            <a:avLst/>
          </a:prstGeom>
        </p:spPr>
      </p:pic>
      <p:pic>
        <p:nvPicPr>
          <p:cNvPr id="6" name="Imagem 5">
            <a:extLst>
              <a:ext uri="{FF2B5EF4-FFF2-40B4-BE49-F238E27FC236}">
                <a16:creationId xmlns:a16="http://schemas.microsoft.com/office/drawing/2014/main" id="{7E81CD0F-49E6-4282-A5F4-25F0A5E948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1285" y="1199798"/>
            <a:ext cx="3429112" cy="2430763"/>
          </a:xfrm>
          <a:prstGeom prst="rect">
            <a:avLst/>
          </a:prstGeom>
        </p:spPr>
      </p:pic>
      <p:pic>
        <p:nvPicPr>
          <p:cNvPr id="7" name="Imagem 6">
            <a:extLst>
              <a:ext uri="{FF2B5EF4-FFF2-40B4-BE49-F238E27FC236}">
                <a16:creationId xmlns:a16="http://schemas.microsoft.com/office/drawing/2014/main" id="{5B63A131-918F-4DDF-9CB8-E6D4A34DC1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28675" y="3712984"/>
            <a:ext cx="3481235" cy="2164801"/>
          </a:xfrm>
          <a:prstGeom prst="rect">
            <a:avLst/>
          </a:prstGeom>
        </p:spPr>
      </p:pic>
      <p:sp>
        <p:nvSpPr>
          <p:cNvPr id="8" name="Trapezoide 7">
            <a:extLst>
              <a:ext uri="{FF2B5EF4-FFF2-40B4-BE49-F238E27FC236}">
                <a16:creationId xmlns:a16="http://schemas.microsoft.com/office/drawing/2014/main" id="{F7535342-0F87-44C1-9354-09BF763D0D8F}"/>
              </a:ext>
            </a:extLst>
          </p:cNvPr>
          <p:cNvSpPr/>
          <p:nvPr/>
        </p:nvSpPr>
        <p:spPr>
          <a:xfrm rot="16200000">
            <a:off x="4705667" y="2640275"/>
            <a:ext cx="3174083" cy="1631986"/>
          </a:xfrm>
          <a:prstGeom prst="trapezoid">
            <a:avLst>
              <a:gd name="adj" fmla="val 51368"/>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9" name="Título 1">
            <a:extLst>
              <a:ext uri="{FF2B5EF4-FFF2-40B4-BE49-F238E27FC236}">
                <a16:creationId xmlns:a16="http://schemas.microsoft.com/office/drawing/2014/main" id="{0B7970DD-2B0C-4F02-B5AE-6D16D15D71AE}"/>
              </a:ext>
            </a:extLst>
          </p:cNvPr>
          <p:cNvSpPr>
            <a:spLocks noGrp="1"/>
          </p:cNvSpPr>
          <p:nvPr>
            <p:ph type="title"/>
          </p:nvPr>
        </p:nvSpPr>
        <p:spPr>
          <a:xfrm>
            <a:off x="715044" y="519246"/>
            <a:ext cx="9407910" cy="590125"/>
          </a:xfrm>
        </p:spPr>
        <p:txBody>
          <a:bodyPr/>
          <a:lstStyle/>
          <a:p>
            <a:r>
              <a:rPr lang="pt-BR" dirty="0"/>
              <a:t>Metas de mercado: exemplos</a:t>
            </a:r>
          </a:p>
        </p:txBody>
      </p:sp>
    </p:spTree>
    <p:extLst>
      <p:ext uri="{BB962C8B-B14F-4D97-AF65-F5344CB8AC3E}">
        <p14:creationId xmlns:p14="http://schemas.microsoft.com/office/powerpoint/2010/main" val="10548416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Google Shape;360;p4"/>
          <p:cNvSpPr txBox="1"/>
          <p:nvPr/>
        </p:nvSpPr>
        <p:spPr>
          <a:xfrm>
            <a:off x="8785702" y="135437"/>
            <a:ext cx="3352527" cy="379323"/>
          </a:xfrm>
          <a:prstGeom prst="rect">
            <a:avLst/>
          </a:prstGeom>
          <a:noFill/>
          <a:ln>
            <a:noFill/>
          </a:ln>
        </p:spPr>
        <p:txBody>
          <a:bodyPr spcFirstLastPara="1" wrap="square" lIns="45688" tIns="45688" rIns="45688" bIns="45688" anchor="t" anchorCtr="0">
            <a:spAutoFit/>
          </a:bodyPr>
          <a:lstStyle/>
          <a:p>
            <a:pPr algn="ctr">
              <a:buClr>
                <a:srgbClr val="00B0F0"/>
              </a:buClr>
              <a:buSzPts val="2800"/>
            </a:pPr>
            <a:endParaRPr sz="2799" baseline="30000" dirty="0">
              <a:solidFill>
                <a:srgbClr val="00B0F0"/>
              </a:solidFill>
            </a:endParaRPr>
          </a:p>
        </p:txBody>
      </p:sp>
      <p:sp>
        <p:nvSpPr>
          <p:cNvPr id="361" name="Google Shape;361;p4"/>
          <p:cNvSpPr/>
          <p:nvPr/>
        </p:nvSpPr>
        <p:spPr>
          <a:xfrm>
            <a:off x="1009154" y="1770809"/>
            <a:ext cx="4999994" cy="307656"/>
          </a:xfrm>
          <a:prstGeom prst="rect">
            <a:avLst/>
          </a:prstGeom>
          <a:noFill/>
          <a:ln>
            <a:noFill/>
          </a:ln>
        </p:spPr>
        <p:txBody>
          <a:bodyPr spcFirstLastPara="1" wrap="square" lIns="91401" tIns="45688" rIns="91401" bIns="45688" anchor="t" anchorCtr="0">
            <a:spAutoFit/>
          </a:bodyPr>
          <a:lstStyle/>
          <a:p>
            <a:pPr marL="90143" indent="-90143" algn="ctr">
              <a:buSzPts val="1400"/>
            </a:pPr>
            <a:r>
              <a:rPr lang="pt-BR" dirty="0">
                <a:solidFill>
                  <a:srgbClr val="134295"/>
                </a:solidFill>
              </a:rPr>
              <a:t>Evolução do estoque de veículos elétricos (2010-2020)</a:t>
            </a:r>
            <a:endParaRPr dirty="0">
              <a:solidFill>
                <a:srgbClr val="134295"/>
              </a:solidFill>
            </a:endParaRPr>
          </a:p>
        </p:txBody>
      </p:sp>
      <p:pic>
        <p:nvPicPr>
          <p:cNvPr id="3" name="Imagem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122" y="2209397"/>
            <a:ext cx="6566564" cy="2960083"/>
          </a:xfrm>
          <a:prstGeom prst="rect">
            <a:avLst/>
          </a:prstGeom>
        </p:spPr>
      </p:pic>
      <p:sp>
        <p:nvSpPr>
          <p:cNvPr id="4" name="AutoShape 4" descr="blob:https://web.whatsapp.com/efaec423-2043-401f-9ae1-3d9eb52cf4fc"/>
          <p:cNvSpPr>
            <a:spLocks noChangeAspect="1" noChangeArrowheads="1"/>
          </p:cNvSpPr>
          <p:nvPr/>
        </p:nvSpPr>
        <p:spPr bwMode="auto">
          <a:xfrm>
            <a:off x="157123"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pt-BR" sz="2399" dirty="0"/>
          </a:p>
        </p:txBody>
      </p:sp>
      <p:sp>
        <p:nvSpPr>
          <p:cNvPr id="6" name="CaixaDeTexto 5"/>
          <p:cNvSpPr txBox="1"/>
          <p:nvPr/>
        </p:nvSpPr>
        <p:spPr>
          <a:xfrm>
            <a:off x="6907789" y="1622542"/>
            <a:ext cx="5049549" cy="3476841"/>
          </a:xfrm>
          <a:prstGeom prst="rect">
            <a:avLst/>
          </a:prstGeom>
          <a:solidFill>
            <a:srgbClr val="382960"/>
          </a:solidFill>
        </p:spPr>
        <p:txBody>
          <a:bodyPr wrap="square" rtlCol="0">
            <a:spAutoFit/>
          </a:bodyPr>
          <a:lstStyle/>
          <a:p>
            <a:pPr algn="ctr">
              <a:lnSpc>
                <a:spcPct val="150000"/>
              </a:lnSpc>
              <a:spcBef>
                <a:spcPts val="1200"/>
              </a:spcBef>
              <a:spcAft>
                <a:spcPts val="1200"/>
              </a:spcAft>
            </a:pPr>
            <a:r>
              <a:rPr lang="pt-BR" sz="1200" b="1" u="sng" dirty="0">
                <a:solidFill>
                  <a:schemeClr val="bg1"/>
                </a:solidFill>
              </a:rPr>
              <a:t>Destaques</a:t>
            </a:r>
          </a:p>
          <a:p>
            <a:pPr marL="285664" indent="-285664">
              <a:lnSpc>
                <a:spcPct val="150000"/>
              </a:lnSpc>
              <a:spcBef>
                <a:spcPts val="1200"/>
              </a:spcBef>
              <a:spcAft>
                <a:spcPts val="1200"/>
              </a:spcAft>
              <a:buClr>
                <a:schemeClr val="bg1"/>
              </a:buClr>
              <a:buFont typeface="Wingdings" panose="05000000000000000000" pitchFamily="2" charset="2"/>
              <a:buChar char="ü"/>
            </a:pPr>
            <a:r>
              <a:rPr lang="pt-BR" sz="1200" dirty="0">
                <a:solidFill>
                  <a:schemeClr val="bg1"/>
                </a:solidFill>
              </a:rPr>
              <a:t>Puxada chinesa alavanca a eletromobilidade e se apresenta de forma significativa  nos 3 últimos anos</a:t>
            </a:r>
          </a:p>
          <a:p>
            <a:pPr marL="285664" indent="-285664">
              <a:lnSpc>
                <a:spcPct val="150000"/>
              </a:lnSpc>
              <a:spcBef>
                <a:spcPts val="1200"/>
              </a:spcBef>
              <a:spcAft>
                <a:spcPts val="1200"/>
              </a:spcAft>
              <a:buClr>
                <a:schemeClr val="bg1"/>
              </a:buClr>
              <a:buFont typeface="Wingdings" panose="05000000000000000000" pitchFamily="2" charset="2"/>
              <a:buChar char="ü"/>
            </a:pPr>
            <a:r>
              <a:rPr lang="pt-BR" sz="1200" dirty="0">
                <a:solidFill>
                  <a:schemeClr val="bg1"/>
                </a:solidFill>
              </a:rPr>
              <a:t>Mercado da mobilidade elétrica pauta-se na tríplice China, Europa e Estados Unidos (em ordem decrescente)</a:t>
            </a:r>
          </a:p>
          <a:p>
            <a:pPr marL="285664" indent="-285664">
              <a:lnSpc>
                <a:spcPct val="150000"/>
              </a:lnSpc>
              <a:spcBef>
                <a:spcPts val="1200"/>
              </a:spcBef>
              <a:spcAft>
                <a:spcPts val="1200"/>
              </a:spcAft>
              <a:buClr>
                <a:schemeClr val="bg1"/>
              </a:buClr>
              <a:buFont typeface="Wingdings" panose="05000000000000000000" pitchFamily="2" charset="2"/>
              <a:buChar char="ü"/>
            </a:pPr>
            <a:r>
              <a:rPr lang="pt-BR" sz="1200" dirty="0">
                <a:solidFill>
                  <a:schemeClr val="bg1"/>
                </a:solidFill>
              </a:rPr>
              <a:t>Há estagnação das vendas dos veículos hibrido plug-in o que demonstra parda de tração desta variável tecnológica</a:t>
            </a:r>
          </a:p>
          <a:p>
            <a:pPr marL="285664" indent="-285664">
              <a:buFont typeface="Wingdings" panose="05000000000000000000" pitchFamily="2" charset="2"/>
              <a:buChar char="ü"/>
            </a:pPr>
            <a:endParaRPr lang="pt-BR" sz="2399" dirty="0"/>
          </a:p>
        </p:txBody>
      </p:sp>
      <p:sp>
        <p:nvSpPr>
          <p:cNvPr id="7" name="CaixaDeTexto 6"/>
          <p:cNvSpPr txBox="1"/>
          <p:nvPr/>
        </p:nvSpPr>
        <p:spPr>
          <a:xfrm>
            <a:off x="6460231" y="5984989"/>
            <a:ext cx="4272323" cy="461537"/>
          </a:xfrm>
          <a:prstGeom prst="rect">
            <a:avLst/>
          </a:prstGeom>
          <a:noFill/>
        </p:spPr>
        <p:txBody>
          <a:bodyPr wrap="none" rtlCol="0">
            <a:spAutoFit/>
          </a:bodyPr>
          <a:lstStyle/>
          <a:p>
            <a:r>
              <a:rPr lang="pt-BR" sz="2399" dirty="0"/>
              <a:t>Fonte: IEA-EV Outlook (2020)</a:t>
            </a:r>
          </a:p>
        </p:txBody>
      </p:sp>
      <p:sp>
        <p:nvSpPr>
          <p:cNvPr id="2" name="Título 1">
            <a:extLst>
              <a:ext uri="{FF2B5EF4-FFF2-40B4-BE49-F238E27FC236}">
                <a16:creationId xmlns:a16="http://schemas.microsoft.com/office/drawing/2014/main" id="{852172BA-F1CA-4908-ADA2-687617DB29D2}"/>
              </a:ext>
            </a:extLst>
          </p:cNvPr>
          <p:cNvSpPr>
            <a:spLocks noGrp="1"/>
          </p:cNvSpPr>
          <p:nvPr>
            <p:ph type="title"/>
          </p:nvPr>
        </p:nvSpPr>
        <p:spPr>
          <a:xfrm>
            <a:off x="692337" y="258101"/>
            <a:ext cx="11083961" cy="1118400"/>
          </a:xfrm>
        </p:spPr>
        <p:txBody>
          <a:bodyPr/>
          <a:lstStyle/>
          <a:p>
            <a:r>
              <a:rPr lang="pt-BR" dirty="0"/>
              <a:t>Mercado Internacional- </a:t>
            </a:r>
            <a:r>
              <a:rPr lang="pt-BR" dirty="0" err="1"/>
              <a:t>Passenger</a:t>
            </a:r>
            <a:r>
              <a:rPr lang="pt-BR" dirty="0"/>
              <a:t> </a:t>
            </a:r>
            <a:r>
              <a:rPr lang="pt-BR" dirty="0" err="1"/>
              <a:t>Cars</a:t>
            </a:r>
            <a:endParaRPr lang="pt-BR" dirty="0"/>
          </a:p>
        </p:txBody>
      </p:sp>
    </p:spTree>
    <p:extLst>
      <p:ext uri="{BB962C8B-B14F-4D97-AF65-F5344CB8AC3E}">
        <p14:creationId xmlns:p14="http://schemas.microsoft.com/office/powerpoint/2010/main" val="5373627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5D825FB2-965C-43EF-8873-F526B501052A}"/>
              </a:ext>
            </a:extLst>
          </p:cNvPr>
          <p:cNvSpPr txBox="1"/>
          <p:nvPr/>
        </p:nvSpPr>
        <p:spPr>
          <a:xfrm>
            <a:off x="2150104" y="1268766"/>
            <a:ext cx="8910619" cy="461537"/>
          </a:xfrm>
          <a:prstGeom prst="rect">
            <a:avLst/>
          </a:prstGeom>
          <a:noFill/>
        </p:spPr>
        <p:txBody>
          <a:bodyPr wrap="square">
            <a:spAutoFit/>
          </a:bodyPr>
          <a:lstStyle/>
          <a:p>
            <a:pPr algn="l"/>
            <a:r>
              <a:rPr lang="en-US" sz="2399" dirty="0">
                <a:latin typeface="Abadi Extra Light" panose="020B0204020104020204" pitchFamily="34" charset="0"/>
              </a:rPr>
              <a:t>Electric cars - top 10 countries per market share 2013 - 2020</a:t>
            </a:r>
          </a:p>
        </p:txBody>
      </p:sp>
      <p:pic>
        <p:nvPicPr>
          <p:cNvPr id="6" name="Electric cars - top 10 countries per market share 2013 - 2020">
            <a:hlinkClick r:id="" action="ppaction://media"/>
            <a:extLst>
              <a:ext uri="{FF2B5EF4-FFF2-40B4-BE49-F238E27FC236}">
                <a16:creationId xmlns:a16="http://schemas.microsoft.com/office/drawing/2014/main" id="{78208F7C-F024-4B69-8101-7AA564BF90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0416" y="1868867"/>
            <a:ext cx="6631168" cy="3730031"/>
          </a:xfrm>
          <a:prstGeom prst="rect">
            <a:avLst/>
          </a:prstGeom>
        </p:spPr>
      </p:pic>
      <p:sp>
        <p:nvSpPr>
          <p:cNvPr id="2" name="Título 1">
            <a:extLst>
              <a:ext uri="{FF2B5EF4-FFF2-40B4-BE49-F238E27FC236}">
                <a16:creationId xmlns:a16="http://schemas.microsoft.com/office/drawing/2014/main" id="{7F24CCCA-CC42-4707-BAB3-FEAA98654C93}"/>
              </a:ext>
            </a:extLst>
          </p:cNvPr>
          <p:cNvSpPr>
            <a:spLocks noGrp="1"/>
          </p:cNvSpPr>
          <p:nvPr>
            <p:ph type="title"/>
          </p:nvPr>
        </p:nvSpPr>
        <p:spPr>
          <a:xfrm>
            <a:off x="692337" y="258101"/>
            <a:ext cx="12429303" cy="1118400"/>
          </a:xfrm>
        </p:spPr>
        <p:txBody>
          <a:bodyPr/>
          <a:lstStyle/>
          <a:p>
            <a:r>
              <a:rPr lang="pt-BR" sz="2800" dirty="0">
                <a:sym typeface="Arial"/>
              </a:rPr>
              <a:t>Em suma: todas as montadoras estão desenvolvendo seus </a:t>
            </a:r>
            <a:r>
              <a:rPr lang="pt-BR" sz="2800" dirty="0" err="1">
                <a:sym typeface="Arial"/>
              </a:rPr>
              <a:t>VEs</a:t>
            </a:r>
            <a:endParaRPr lang="pt-BR" sz="2800" dirty="0"/>
          </a:p>
        </p:txBody>
      </p:sp>
    </p:spTree>
    <p:extLst>
      <p:ext uri="{BB962C8B-B14F-4D97-AF65-F5344CB8AC3E}">
        <p14:creationId xmlns:p14="http://schemas.microsoft.com/office/powerpoint/2010/main" val="32414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40;p1">
            <a:extLst>
              <a:ext uri="{FF2B5EF4-FFF2-40B4-BE49-F238E27FC236}">
                <a16:creationId xmlns:a16="http://schemas.microsoft.com/office/drawing/2014/main" id="{C5AA71EA-1ECC-4451-9DB4-08242E4BFED3}"/>
              </a:ext>
            </a:extLst>
          </p:cNvPr>
          <p:cNvSpPr txBox="1"/>
          <p:nvPr/>
        </p:nvSpPr>
        <p:spPr>
          <a:xfrm>
            <a:off x="0" y="3228965"/>
            <a:ext cx="9279467" cy="461624"/>
          </a:xfrm>
          <a:prstGeom prst="rect">
            <a:avLst/>
          </a:prstGeom>
          <a:solidFill>
            <a:srgbClr val="382960"/>
          </a:solidFill>
          <a:ln>
            <a:noFill/>
          </a:ln>
        </p:spPr>
        <p:txBody>
          <a:bodyPr spcFirstLastPara="1" wrap="square" lIns="45700" tIns="45700" rIns="45700" bIns="45700" anchor="t" anchorCtr="0">
            <a:spAutoFit/>
          </a:bodyPr>
          <a:lstStyle/>
          <a:p>
            <a:pPr lvl="0">
              <a:buClr>
                <a:schemeClr val="lt1"/>
              </a:buClr>
              <a:buSzPts val="3200"/>
            </a:pPr>
            <a:r>
              <a:rPr lang="pt-BR" sz="2400" dirty="0">
                <a:solidFill>
                  <a:schemeClr val="lt1"/>
                </a:solidFill>
                <a:latin typeface="Abadi" panose="020B0604020104020204" pitchFamily="34" charset="0"/>
                <a:cs typeface="Segoe UI" panose="020B0502040204020203" pitchFamily="34" charset="0"/>
              </a:rPr>
              <a:t>Onde, precisamente, estão localizados estes veículos elétricos?</a:t>
            </a:r>
          </a:p>
        </p:txBody>
      </p:sp>
    </p:spTree>
    <p:extLst>
      <p:ext uri="{BB962C8B-B14F-4D97-AF65-F5344CB8AC3E}">
        <p14:creationId xmlns:p14="http://schemas.microsoft.com/office/powerpoint/2010/main" val="68536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3" name="Título 2">
            <a:extLst>
              <a:ext uri="{FF2B5EF4-FFF2-40B4-BE49-F238E27FC236}">
                <a16:creationId xmlns:a16="http://schemas.microsoft.com/office/drawing/2014/main" id="{61D318A7-3D6B-44D5-AD0C-1CD5E9EEDD63}"/>
              </a:ext>
            </a:extLst>
          </p:cNvPr>
          <p:cNvSpPr>
            <a:spLocks noGrp="1"/>
          </p:cNvSpPr>
          <p:nvPr>
            <p:ph type="title"/>
          </p:nvPr>
        </p:nvSpPr>
        <p:spPr>
          <a:xfrm>
            <a:off x="2343729" y="2869800"/>
            <a:ext cx="10584871" cy="1118400"/>
          </a:xfrm>
        </p:spPr>
        <p:txBody>
          <a:bodyPr/>
          <a:lstStyle/>
          <a:p>
            <a:r>
              <a:rPr lang="pt-BR" dirty="0"/>
              <a:t>0.2 – Mercado e Tecnologias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410" y="2019668"/>
            <a:ext cx="6860442" cy="3771824"/>
          </a:xfrm>
          <a:prstGeom prst="rect">
            <a:avLst/>
          </a:prstGeom>
        </p:spPr>
      </p:pic>
      <p:sp>
        <p:nvSpPr>
          <p:cNvPr id="10" name="CaixaDeTexto 9"/>
          <p:cNvSpPr txBox="1"/>
          <p:nvPr/>
        </p:nvSpPr>
        <p:spPr>
          <a:xfrm>
            <a:off x="1150118" y="1364477"/>
            <a:ext cx="9133455" cy="369236"/>
          </a:xfrm>
          <a:prstGeom prst="rect">
            <a:avLst/>
          </a:prstGeom>
          <a:noFill/>
        </p:spPr>
        <p:txBody>
          <a:bodyPr wrap="none" rtlCol="0">
            <a:spAutoFit/>
          </a:bodyPr>
          <a:lstStyle/>
          <a:p>
            <a:pPr algn="just">
              <a:spcAft>
                <a:spcPts val="1000"/>
              </a:spcAft>
            </a:pPr>
            <a:r>
              <a:rPr lang="pt-BR" sz="1799" i="1" dirty="0">
                <a:solidFill>
                  <a:srgbClr val="44546A"/>
                </a:solidFill>
                <a:latin typeface="Arial" panose="020B0604020202020204" pitchFamily="34" charset="0"/>
                <a:ea typeface="Times New Roman" panose="02020603050405020304" pitchFamily="18" charset="0"/>
                <a:cs typeface="Times New Roman" panose="02020603050405020304" pitchFamily="18" charset="0"/>
              </a:rPr>
              <a:t>Participação (%) das cidades perante a frota de veículos elétricos de passageiro (2018)</a:t>
            </a:r>
            <a:endParaRPr lang="pt-BR" sz="1799" i="1" dirty="0">
              <a:solidFill>
                <a:srgbClr val="44546A"/>
              </a:solidFill>
              <a:latin typeface="Abadi Extra Light" panose="020B0204020104020204" pitchFamily="34" charset="0"/>
              <a:ea typeface="Times New Roman" panose="02020603050405020304" pitchFamily="18" charset="0"/>
              <a:cs typeface="Times New Roman" panose="02020603050405020304" pitchFamily="18" charset="0"/>
            </a:endParaRPr>
          </a:p>
        </p:txBody>
      </p:sp>
      <p:sp>
        <p:nvSpPr>
          <p:cNvPr id="11" name="CaixaDeTexto 10">
            <a:extLst>
              <a:ext uri="{FF2B5EF4-FFF2-40B4-BE49-F238E27FC236}">
                <a16:creationId xmlns:a16="http://schemas.microsoft.com/office/drawing/2014/main" id="{D97E5BD0-A0E0-44BC-8162-86F6BE3EEFDE}"/>
              </a:ext>
            </a:extLst>
          </p:cNvPr>
          <p:cNvSpPr txBox="1"/>
          <p:nvPr/>
        </p:nvSpPr>
        <p:spPr>
          <a:xfrm>
            <a:off x="7209074" y="1993597"/>
            <a:ext cx="4408927" cy="1568739"/>
          </a:xfrm>
          <a:prstGeom prst="rect">
            <a:avLst/>
          </a:prstGeom>
          <a:solidFill>
            <a:srgbClr val="382960"/>
          </a:solidFill>
        </p:spPr>
        <p:txBody>
          <a:bodyPr wrap="square">
            <a:spAutoFit/>
          </a:bodyPr>
          <a:lstStyle/>
          <a:p>
            <a:pPr algn="ctr"/>
            <a:r>
              <a:rPr lang="pt-BR" sz="2399" dirty="0">
                <a:solidFill>
                  <a:schemeClr val="bg1"/>
                </a:solidFill>
                <a:latin typeface="Abadi Extra Light" panose="020B0204020104020204" pitchFamily="34" charset="0"/>
              </a:rPr>
              <a:t>25 cidades correspondem a 42% dos veículos elétricos de passageiros em circulação até 2018.</a:t>
            </a:r>
          </a:p>
        </p:txBody>
      </p:sp>
      <p:sp>
        <p:nvSpPr>
          <p:cNvPr id="12" name="CaixaDeTexto 11">
            <a:extLst>
              <a:ext uri="{FF2B5EF4-FFF2-40B4-BE49-F238E27FC236}">
                <a16:creationId xmlns:a16="http://schemas.microsoft.com/office/drawing/2014/main" id="{567033CA-4D8B-4759-9BA3-B550BEC46473}"/>
              </a:ext>
            </a:extLst>
          </p:cNvPr>
          <p:cNvSpPr txBox="1"/>
          <p:nvPr/>
        </p:nvSpPr>
        <p:spPr>
          <a:xfrm>
            <a:off x="7350851" y="3588407"/>
            <a:ext cx="4125372" cy="1937846"/>
          </a:xfrm>
          <a:prstGeom prst="rect">
            <a:avLst/>
          </a:prstGeom>
          <a:solidFill>
            <a:srgbClr val="382960"/>
          </a:solidFill>
        </p:spPr>
        <p:txBody>
          <a:bodyPr wrap="square">
            <a:spAutoFit/>
          </a:bodyPr>
          <a:lstStyle>
            <a:defPPr>
              <a:defRPr lang="pt-BR"/>
            </a:defPPr>
            <a:lvl1pPr algn="ctr">
              <a:defRPr>
                <a:solidFill>
                  <a:schemeClr val="bg1"/>
                </a:solidFill>
              </a:defRPr>
            </a:lvl1pPr>
          </a:lstStyle>
          <a:p>
            <a:r>
              <a:rPr lang="pt-BR" sz="2399" dirty="0">
                <a:latin typeface="Abadi Extra Light" panose="020B0204020104020204" pitchFamily="34" charset="0"/>
              </a:rPr>
              <a:t>13 dos 25 mercados estão na China,</a:t>
            </a:r>
          </a:p>
          <a:p>
            <a:r>
              <a:rPr lang="pt-BR" sz="2399" dirty="0">
                <a:latin typeface="Abadi Extra Light" panose="020B0204020104020204" pitchFamily="34" charset="0"/>
              </a:rPr>
              <a:t>seguidos por seis na Europa, cinco nos Estados Unidos e um no Japão.</a:t>
            </a:r>
          </a:p>
        </p:txBody>
      </p:sp>
      <p:sp>
        <p:nvSpPr>
          <p:cNvPr id="2" name="CaixaDeTexto 1">
            <a:extLst>
              <a:ext uri="{FF2B5EF4-FFF2-40B4-BE49-F238E27FC236}">
                <a16:creationId xmlns:a16="http://schemas.microsoft.com/office/drawing/2014/main" id="{D90E8F75-2783-408F-96CC-B6A4435EBDBF}"/>
              </a:ext>
            </a:extLst>
          </p:cNvPr>
          <p:cNvSpPr txBox="1"/>
          <p:nvPr/>
        </p:nvSpPr>
        <p:spPr>
          <a:xfrm>
            <a:off x="790259" y="5791492"/>
            <a:ext cx="1811714" cy="338554"/>
          </a:xfrm>
          <a:prstGeom prst="rect">
            <a:avLst/>
          </a:prstGeom>
          <a:noFill/>
        </p:spPr>
        <p:txBody>
          <a:bodyPr wrap="none" rtlCol="0">
            <a:spAutoFit/>
          </a:bodyPr>
          <a:lstStyle/>
          <a:p>
            <a:r>
              <a:rPr lang="pt-BR" sz="1600" dirty="0">
                <a:latin typeface="Abadi Extra Light" panose="020B0204020104020204" pitchFamily="34" charset="0"/>
              </a:rPr>
              <a:t>Fonte: ICCT (2019)</a:t>
            </a:r>
          </a:p>
        </p:txBody>
      </p:sp>
      <p:sp>
        <p:nvSpPr>
          <p:cNvPr id="3" name="Título 2">
            <a:extLst>
              <a:ext uri="{FF2B5EF4-FFF2-40B4-BE49-F238E27FC236}">
                <a16:creationId xmlns:a16="http://schemas.microsoft.com/office/drawing/2014/main" id="{B16645F2-8A8C-4020-9D7A-54DA321A3C50}"/>
              </a:ext>
            </a:extLst>
          </p:cNvPr>
          <p:cNvSpPr>
            <a:spLocks noGrp="1"/>
          </p:cNvSpPr>
          <p:nvPr>
            <p:ph type="title"/>
          </p:nvPr>
        </p:nvSpPr>
        <p:spPr>
          <a:xfrm>
            <a:off x="692337" y="258101"/>
            <a:ext cx="11083961" cy="1118400"/>
          </a:xfrm>
        </p:spPr>
        <p:txBody>
          <a:bodyPr/>
          <a:lstStyle/>
          <a:p>
            <a:r>
              <a:rPr lang="pt-BR" sz="2800" dirty="0"/>
              <a:t>Resultados do ponto de vista ranking geral do estoque de VE</a:t>
            </a:r>
          </a:p>
        </p:txBody>
      </p:sp>
    </p:spTree>
    <p:extLst>
      <p:ext uri="{BB962C8B-B14F-4D97-AF65-F5344CB8AC3E}">
        <p14:creationId xmlns:p14="http://schemas.microsoft.com/office/powerpoint/2010/main" val="39704543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240342" y="1509994"/>
            <a:ext cx="4352272" cy="3724096"/>
          </a:xfrm>
          <a:prstGeom prst="rect">
            <a:avLst/>
          </a:prstGeom>
          <a:solidFill>
            <a:srgbClr val="382960"/>
          </a:solidFill>
        </p:spPr>
        <p:txBody>
          <a:bodyPr wrap="square">
            <a:spAutoFit/>
          </a:bodyPr>
          <a:lstStyle/>
          <a:p>
            <a:pPr algn="just">
              <a:spcBef>
                <a:spcPts val="600"/>
              </a:spcBef>
              <a:spcAft>
                <a:spcPts val="600"/>
              </a:spcAft>
            </a:pPr>
            <a:r>
              <a:rPr lang="pt-BR" sz="20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E</a:t>
            </a:r>
            <a:r>
              <a:rPr lang="pt-BR" sz="16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létricos leves representaram 2,1% em relação aos novos registros para 2018. De acordo com o estudo do ICCT (2019), 50 cidades americanas concentram 80% da frota de veículos elétricos dos EUA em 2018. </a:t>
            </a:r>
          </a:p>
          <a:p>
            <a:pPr algn="just">
              <a:spcBef>
                <a:spcPts val="600"/>
              </a:spcBef>
              <a:spcAft>
                <a:spcPts val="600"/>
              </a:spcAft>
            </a:pPr>
            <a:r>
              <a:rPr lang="pt-BR" sz="16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San Jose: maior participação de</a:t>
            </a:r>
            <a:r>
              <a:rPr lang="pt-BR" sz="20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 (</a:t>
            </a:r>
            <a:r>
              <a:rPr lang="pt-BR" sz="16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21%), Seattle e Portland, com 4% a 13% de participação de mercado. </a:t>
            </a:r>
          </a:p>
          <a:p>
            <a:pPr algn="just">
              <a:spcBef>
                <a:spcPts val="600"/>
              </a:spcBef>
              <a:spcAft>
                <a:spcPts val="600"/>
              </a:spcAft>
            </a:pPr>
            <a:r>
              <a:rPr lang="pt-BR" sz="1600"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Los Angeles teve o maior número de registros de veículos elétricos novos (60.000), seguidos por São Francisco, São José, Nova York, San Diego e Seattle, com aproximadamente 32.000 a 10.000 novos registros, respectivamente (ICCT, 2019).</a:t>
            </a:r>
          </a:p>
        </p:txBody>
      </p:sp>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194" y="1698623"/>
            <a:ext cx="6903933" cy="4358593"/>
          </a:xfrm>
          <a:prstGeom prst="rect">
            <a:avLst/>
          </a:prstGeom>
        </p:spPr>
      </p:pic>
      <p:sp>
        <p:nvSpPr>
          <p:cNvPr id="7" name="CaixaDeTexto 6"/>
          <p:cNvSpPr txBox="1"/>
          <p:nvPr/>
        </p:nvSpPr>
        <p:spPr>
          <a:xfrm>
            <a:off x="415599" y="6172652"/>
            <a:ext cx="1869423" cy="338554"/>
          </a:xfrm>
          <a:prstGeom prst="rect">
            <a:avLst/>
          </a:prstGeom>
          <a:noFill/>
        </p:spPr>
        <p:txBody>
          <a:bodyPr wrap="none" rtlCol="0">
            <a:spAutoFit/>
          </a:bodyPr>
          <a:lstStyle/>
          <a:p>
            <a:r>
              <a:rPr lang="pt-BR" sz="1600" dirty="0">
                <a:latin typeface="Abadi Extra Light" panose="020B0204020104020204" pitchFamily="34" charset="0"/>
              </a:rPr>
              <a:t>Fonte: ICCT (2019) </a:t>
            </a:r>
          </a:p>
        </p:txBody>
      </p:sp>
      <p:sp>
        <p:nvSpPr>
          <p:cNvPr id="8" name="CaixaDeTexto 7">
            <a:extLst>
              <a:ext uri="{FF2B5EF4-FFF2-40B4-BE49-F238E27FC236}">
                <a16:creationId xmlns:a16="http://schemas.microsoft.com/office/drawing/2014/main" id="{026E9A59-99E9-4926-A7FA-EB417090B724}"/>
              </a:ext>
            </a:extLst>
          </p:cNvPr>
          <p:cNvSpPr txBox="1"/>
          <p:nvPr/>
        </p:nvSpPr>
        <p:spPr>
          <a:xfrm>
            <a:off x="599386" y="1325376"/>
            <a:ext cx="6151548" cy="369236"/>
          </a:xfrm>
          <a:prstGeom prst="rect">
            <a:avLst/>
          </a:prstGeom>
          <a:noFill/>
        </p:spPr>
        <p:txBody>
          <a:bodyPr wrap="square">
            <a:spAutoFit/>
          </a:bodyPr>
          <a:lstStyle/>
          <a:p>
            <a:r>
              <a:rPr lang="pt-BR" sz="1799" dirty="0">
                <a:latin typeface="Abadi Extra Light" panose="020B0204020104020204" pitchFamily="34" charset="0"/>
                <a:ea typeface="Times New Roman" panose="02020603050405020304" pitchFamily="18" charset="0"/>
              </a:rPr>
              <a:t>do ponto de vista quantitativo para o relativo</a:t>
            </a:r>
            <a:endParaRPr lang="pt-BR" sz="2399" dirty="0">
              <a:latin typeface="Abadi Extra Light" panose="020B0204020104020204" pitchFamily="34" charset="0"/>
            </a:endParaRPr>
          </a:p>
        </p:txBody>
      </p:sp>
      <p:sp>
        <p:nvSpPr>
          <p:cNvPr id="2" name="Título 1">
            <a:extLst>
              <a:ext uri="{FF2B5EF4-FFF2-40B4-BE49-F238E27FC236}">
                <a16:creationId xmlns:a16="http://schemas.microsoft.com/office/drawing/2014/main" id="{438EA978-FE5F-4E36-83B4-02DEA056D4F1}"/>
              </a:ext>
            </a:extLst>
          </p:cNvPr>
          <p:cNvSpPr>
            <a:spLocks noGrp="1"/>
          </p:cNvSpPr>
          <p:nvPr>
            <p:ph type="title"/>
          </p:nvPr>
        </p:nvSpPr>
        <p:spPr>
          <a:xfrm>
            <a:off x="692337" y="258101"/>
            <a:ext cx="11083961" cy="1118400"/>
          </a:xfrm>
        </p:spPr>
        <p:txBody>
          <a:bodyPr/>
          <a:lstStyle/>
          <a:p>
            <a:r>
              <a:rPr lang="pt-BR" sz="3600" dirty="0"/>
              <a:t>Resultados do ponto de vista do </a:t>
            </a:r>
            <a:r>
              <a:rPr lang="pt-BR" sz="3600" dirty="0" err="1"/>
              <a:t>share</a:t>
            </a:r>
            <a:r>
              <a:rPr lang="pt-BR" sz="3600" dirty="0"/>
              <a:t>: US </a:t>
            </a:r>
            <a:r>
              <a:rPr lang="pt-BR" sz="3600" dirty="0" err="1"/>
              <a:t>cities</a:t>
            </a:r>
            <a:endParaRPr lang="pt-BR" sz="3600" dirty="0"/>
          </a:p>
        </p:txBody>
      </p:sp>
    </p:spTree>
    <p:extLst>
      <p:ext uri="{BB962C8B-B14F-4D97-AF65-F5344CB8AC3E}">
        <p14:creationId xmlns:p14="http://schemas.microsoft.com/office/powerpoint/2010/main" val="40615781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24" y="1551251"/>
            <a:ext cx="6904797" cy="4760353"/>
          </a:xfrm>
          <a:prstGeom prst="rect">
            <a:avLst/>
          </a:prstGeom>
        </p:spPr>
      </p:pic>
      <p:sp>
        <p:nvSpPr>
          <p:cNvPr id="6" name="Retângulo 5"/>
          <p:cNvSpPr/>
          <p:nvPr/>
        </p:nvSpPr>
        <p:spPr>
          <a:xfrm>
            <a:off x="7123346" y="2107814"/>
            <a:ext cx="4676854" cy="3260300"/>
          </a:xfrm>
          <a:prstGeom prst="rect">
            <a:avLst/>
          </a:prstGeom>
          <a:solidFill>
            <a:srgbClr val="382960"/>
          </a:solidFill>
        </p:spPr>
        <p:txBody>
          <a:bodyPr wrap="square">
            <a:spAutoFit/>
          </a:bodyPr>
          <a:lstStyle/>
          <a:p>
            <a:pPr algn="just">
              <a:spcBef>
                <a:spcPts val="600"/>
              </a:spcBef>
              <a:spcAft>
                <a:spcPts val="600"/>
              </a:spcAft>
            </a:pPr>
            <a:r>
              <a:rPr lang="pt-BR" sz="23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A</a:t>
            </a:r>
            <a:r>
              <a:rPr lang="pt-BR" sz="17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mpla variação entre o </a:t>
            </a:r>
            <a:r>
              <a:rPr lang="pt-BR" sz="1799" i="1" dirty="0" err="1">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share</a:t>
            </a:r>
            <a:r>
              <a:rPr lang="pt-BR" sz="17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 de veículos elétricos nas cidades europeias: de 2% a mais de 61% nas cidades observadas. </a:t>
            </a:r>
          </a:p>
          <a:p>
            <a:pPr algn="just">
              <a:spcBef>
                <a:spcPts val="600"/>
              </a:spcBef>
              <a:spcAft>
                <a:spcPts val="600"/>
              </a:spcAft>
            </a:pPr>
            <a:r>
              <a:rPr lang="pt-BR" sz="17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Em 2018, a difusão dos elétricos de passageiros foi expressiva na Noruega: Oslo com 61% e </a:t>
            </a:r>
            <a:r>
              <a:rPr lang="pt-BR" sz="1799" dirty="0" err="1">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Bergan</a:t>
            </a:r>
            <a:r>
              <a:rPr lang="pt-BR" sz="17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 com 64%. </a:t>
            </a:r>
          </a:p>
          <a:p>
            <a:pPr algn="just">
              <a:spcBef>
                <a:spcPts val="600"/>
              </a:spcBef>
              <a:spcAft>
                <a:spcPts val="600"/>
              </a:spcAft>
            </a:pPr>
            <a:r>
              <a:rPr lang="pt-BR" sz="1799" dirty="0">
                <a:solidFill>
                  <a:schemeClr val="bg1"/>
                </a:solidFill>
                <a:latin typeface="Abadi Extra Light" panose="020B0204020104020204" pitchFamily="34" charset="0"/>
                <a:ea typeface="Times New Roman" panose="02020603050405020304" pitchFamily="18" charset="0"/>
                <a:cs typeface="Times New Roman" panose="02020603050405020304" pitchFamily="18" charset="0"/>
              </a:rPr>
              <a:t>Mercados suecos também tiveram protagonismo, que podem ser sublinhados: Estocolmo com 13%, Gotemburgo com 6,5%, Uppsala com7,6% e Malmö em 7,2%. </a:t>
            </a:r>
          </a:p>
        </p:txBody>
      </p:sp>
      <p:sp>
        <p:nvSpPr>
          <p:cNvPr id="7" name="CaixaDeTexto 6"/>
          <p:cNvSpPr txBox="1"/>
          <p:nvPr/>
        </p:nvSpPr>
        <p:spPr>
          <a:xfrm>
            <a:off x="264433" y="6255585"/>
            <a:ext cx="1869423" cy="338554"/>
          </a:xfrm>
          <a:prstGeom prst="rect">
            <a:avLst/>
          </a:prstGeom>
          <a:noFill/>
        </p:spPr>
        <p:txBody>
          <a:bodyPr wrap="none" rtlCol="0">
            <a:spAutoFit/>
          </a:bodyPr>
          <a:lstStyle/>
          <a:p>
            <a:r>
              <a:rPr lang="pt-BR" sz="1600" dirty="0">
                <a:latin typeface="Abadi Extra Light" panose="020B0204020104020204" pitchFamily="34" charset="0"/>
              </a:rPr>
              <a:t>Fonte: ICCT (2020) </a:t>
            </a:r>
          </a:p>
        </p:txBody>
      </p:sp>
      <p:sp>
        <p:nvSpPr>
          <p:cNvPr id="2" name="Título 1">
            <a:extLst>
              <a:ext uri="{FF2B5EF4-FFF2-40B4-BE49-F238E27FC236}">
                <a16:creationId xmlns:a16="http://schemas.microsoft.com/office/drawing/2014/main" id="{467802F5-10FA-4787-9D59-D135774E07D9}"/>
              </a:ext>
            </a:extLst>
          </p:cNvPr>
          <p:cNvSpPr>
            <a:spLocks noGrp="1"/>
          </p:cNvSpPr>
          <p:nvPr>
            <p:ph type="title"/>
          </p:nvPr>
        </p:nvSpPr>
        <p:spPr>
          <a:xfrm>
            <a:off x="692337" y="258101"/>
            <a:ext cx="11083961" cy="1118400"/>
          </a:xfrm>
        </p:spPr>
        <p:txBody>
          <a:bodyPr/>
          <a:lstStyle/>
          <a:p>
            <a:r>
              <a:rPr lang="pt-BR" sz="3200" dirty="0"/>
              <a:t>Resultados do ponto de vista do </a:t>
            </a:r>
            <a:r>
              <a:rPr lang="pt-BR" sz="3200" dirty="0" err="1"/>
              <a:t>share</a:t>
            </a:r>
            <a:r>
              <a:rPr lang="pt-BR" sz="3200" dirty="0"/>
              <a:t>: </a:t>
            </a:r>
            <a:r>
              <a:rPr lang="pt-BR" sz="3200" dirty="0" err="1"/>
              <a:t>European</a:t>
            </a:r>
            <a:r>
              <a:rPr lang="pt-BR" sz="3200" dirty="0"/>
              <a:t> </a:t>
            </a:r>
            <a:r>
              <a:rPr lang="pt-BR" sz="3200" dirty="0" err="1"/>
              <a:t>cities</a:t>
            </a:r>
            <a:endParaRPr lang="pt-BR" sz="3200" dirty="0"/>
          </a:p>
        </p:txBody>
      </p:sp>
    </p:spTree>
    <p:extLst>
      <p:ext uri="{BB962C8B-B14F-4D97-AF65-F5344CB8AC3E}">
        <p14:creationId xmlns:p14="http://schemas.microsoft.com/office/powerpoint/2010/main" val="25803825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all electric car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626"/>
          <a:stretch/>
        </p:blipFill>
        <p:spPr bwMode="auto">
          <a:xfrm>
            <a:off x="-6273" y="1376501"/>
            <a:ext cx="12204545" cy="472434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6888A36-F5DD-4411-AA9D-C3BC6DD3EB17}"/>
              </a:ext>
            </a:extLst>
          </p:cNvPr>
          <p:cNvSpPr>
            <a:spLocks noGrp="1"/>
          </p:cNvSpPr>
          <p:nvPr>
            <p:ph type="title"/>
          </p:nvPr>
        </p:nvSpPr>
        <p:spPr>
          <a:xfrm>
            <a:off x="692337" y="258101"/>
            <a:ext cx="11083961" cy="1118400"/>
          </a:xfrm>
        </p:spPr>
        <p:txBody>
          <a:bodyPr/>
          <a:lstStyle/>
          <a:p>
            <a:r>
              <a:rPr lang="pt-BR" sz="3600" dirty="0">
                <a:sym typeface="Arial"/>
              </a:rPr>
              <a:t>Quais são os veículos por trás deste movimento?</a:t>
            </a:r>
            <a:endParaRPr lang="pt-BR" sz="3600" dirty="0"/>
          </a:p>
        </p:txBody>
      </p:sp>
      <p:pic>
        <p:nvPicPr>
          <p:cNvPr id="5" name="Gráfico 4">
            <a:extLst>
              <a:ext uri="{FF2B5EF4-FFF2-40B4-BE49-F238E27FC236}">
                <a16:creationId xmlns:a16="http://schemas.microsoft.com/office/drawing/2014/main" id="{548E3DE8-A74E-4105-9AF7-6652EA6786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5153137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89190DA-F536-4479-A0CA-386A2C18BA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8036" y="1994409"/>
            <a:ext cx="4242947" cy="3893938"/>
          </a:xfrm>
          <a:prstGeom prst="rect">
            <a:avLst/>
          </a:prstGeom>
        </p:spPr>
      </p:pic>
      <p:sp>
        <p:nvSpPr>
          <p:cNvPr id="5" name="CaixaDeTexto 4">
            <a:extLst>
              <a:ext uri="{FF2B5EF4-FFF2-40B4-BE49-F238E27FC236}">
                <a16:creationId xmlns:a16="http://schemas.microsoft.com/office/drawing/2014/main" id="{AE869CD4-6092-4BB9-88BC-E90B31B3B3D5}"/>
              </a:ext>
            </a:extLst>
          </p:cNvPr>
          <p:cNvSpPr txBox="1"/>
          <p:nvPr/>
        </p:nvSpPr>
        <p:spPr>
          <a:xfrm>
            <a:off x="7038329" y="1409634"/>
            <a:ext cx="3814435" cy="584775"/>
          </a:xfrm>
          <a:prstGeom prst="rect">
            <a:avLst/>
          </a:prstGeom>
          <a:noFill/>
        </p:spPr>
        <p:txBody>
          <a:bodyPr wrap="square" rtlCol="0">
            <a:spAutoFit/>
          </a:bodyPr>
          <a:lstStyle/>
          <a:p>
            <a:pPr algn="ctr"/>
            <a:r>
              <a:rPr lang="pt-BR" sz="1600" dirty="0">
                <a:latin typeface="Abadi Extra Light" panose="020B0204020104020204" pitchFamily="34" charset="0"/>
              </a:rPr>
              <a:t>Por Modelo</a:t>
            </a:r>
            <a:br>
              <a:rPr lang="pt-BR" sz="1600" dirty="0">
                <a:latin typeface="Abadi Extra Light" panose="020B0204020104020204" pitchFamily="34" charset="0"/>
              </a:rPr>
            </a:br>
            <a:r>
              <a:rPr lang="pt-BR" sz="1600" dirty="0">
                <a:latin typeface="Abadi Extra Light" panose="020B0204020104020204" pitchFamily="34" charset="0"/>
              </a:rPr>
              <a:t>(janeiro a junho de 2020)</a:t>
            </a:r>
          </a:p>
        </p:txBody>
      </p:sp>
      <p:pic>
        <p:nvPicPr>
          <p:cNvPr id="7" name="Imagem 6">
            <a:extLst>
              <a:ext uri="{FF2B5EF4-FFF2-40B4-BE49-F238E27FC236}">
                <a16:creationId xmlns:a16="http://schemas.microsoft.com/office/drawing/2014/main" id="{19E20906-5AF5-42B6-A788-B69340D53C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99975" y="2140899"/>
            <a:ext cx="5091144" cy="3582575"/>
          </a:xfrm>
          <a:prstGeom prst="rect">
            <a:avLst/>
          </a:prstGeom>
        </p:spPr>
      </p:pic>
      <p:sp>
        <p:nvSpPr>
          <p:cNvPr id="9" name="CaixaDeTexto 8">
            <a:extLst>
              <a:ext uri="{FF2B5EF4-FFF2-40B4-BE49-F238E27FC236}">
                <a16:creationId xmlns:a16="http://schemas.microsoft.com/office/drawing/2014/main" id="{F996B3ED-9F8D-42CE-B194-4F85DF6CD51E}"/>
              </a:ext>
            </a:extLst>
          </p:cNvPr>
          <p:cNvSpPr txBox="1"/>
          <p:nvPr/>
        </p:nvSpPr>
        <p:spPr>
          <a:xfrm>
            <a:off x="1999755" y="1393067"/>
            <a:ext cx="3339508" cy="584775"/>
          </a:xfrm>
          <a:prstGeom prst="rect">
            <a:avLst/>
          </a:prstGeom>
          <a:noFill/>
        </p:spPr>
        <p:txBody>
          <a:bodyPr wrap="square" rtlCol="0">
            <a:spAutoFit/>
          </a:bodyPr>
          <a:lstStyle/>
          <a:p>
            <a:pPr algn="ctr"/>
            <a:r>
              <a:rPr lang="pt-BR" sz="1600" dirty="0">
                <a:latin typeface="Abadi Extra Light" panose="020B0204020104020204" pitchFamily="34" charset="0"/>
              </a:rPr>
              <a:t>Por OEM</a:t>
            </a:r>
            <a:br>
              <a:rPr lang="pt-BR" sz="1600" dirty="0">
                <a:latin typeface="Abadi Extra Light" panose="020B0204020104020204" pitchFamily="34" charset="0"/>
              </a:rPr>
            </a:br>
            <a:r>
              <a:rPr lang="pt-BR" sz="1600" dirty="0">
                <a:latin typeface="Abadi Extra Light" panose="020B0204020104020204" pitchFamily="34" charset="0"/>
              </a:rPr>
              <a:t>(janeiro a junho de 2020)</a:t>
            </a:r>
          </a:p>
        </p:txBody>
      </p:sp>
      <p:sp>
        <p:nvSpPr>
          <p:cNvPr id="11" name="CaixaDeTexto 10">
            <a:extLst>
              <a:ext uri="{FF2B5EF4-FFF2-40B4-BE49-F238E27FC236}">
                <a16:creationId xmlns:a16="http://schemas.microsoft.com/office/drawing/2014/main" id="{6396BD33-135A-4381-9725-0DAF42CAF2F3}"/>
              </a:ext>
            </a:extLst>
          </p:cNvPr>
          <p:cNvSpPr txBox="1"/>
          <p:nvPr/>
        </p:nvSpPr>
        <p:spPr>
          <a:xfrm>
            <a:off x="-237305" y="6487873"/>
            <a:ext cx="3092514" cy="461537"/>
          </a:xfrm>
          <a:prstGeom prst="rect">
            <a:avLst/>
          </a:prstGeom>
          <a:noFill/>
        </p:spPr>
        <p:txBody>
          <a:bodyPr wrap="none" rtlCol="0">
            <a:spAutoFit/>
          </a:bodyPr>
          <a:lstStyle/>
          <a:p>
            <a:pPr algn="ctr"/>
            <a:r>
              <a:rPr lang="pt-BR" sz="2399" dirty="0">
                <a:solidFill>
                  <a:schemeClr val="bg1"/>
                </a:solidFill>
              </a:rPr>
              <a:t>Fonte: </a:t>
            </a:r>
            <a:r>
              <a:rPr lang="pt-BR" sz="2399" dirty="0" err="1">
                <a:solidFill>
                  <a:schemeClr val="bg1"/>
                </a:solidFill>
              </a:rPr>
              <a:t>statista</a:t>
            </a:r>
            <a:r>
              <a:rPr lang="pt-BR" sz="2399" dirty="0">
                <a:solidFill>
                  <a:schemeClr val="bg1"/>
                </a:solidFill>
              </a:rPr>
              <a:t> (2020)</a:t>
            </a:r>
          </a:p>
        </p:txBody>
      </p:sp>
      <p:sp>
        <p:nvSpPr>
          <p:cNvPr id="3" name="Título 2">
            <a:extLst>
              <a:ext uri="{FF2B5EF4-FFF2-40B4-BE49-F238E27FC236}">
                <a16:creationId xmlns:a16="http://schemas.microsoft.com/office/drawing/2014/main" id="{EAF317CB-D12E-43CD-ABEA-52A94B51CA29}"/>
              </a:ext>
            </a:extLst>
          </p:cNvPr>
          <p:cNvSpPr>
            <a:spLocks noGrp="1"/>
          </p:cNvSpPr>
          <p:nvPr>
            <p:ph type="title"/>
          </p:nvPr>
        </p:nvSpPr>
        <p:spPr>
          <a:xfrm>
            <a:off x="692337" y="258101"/>
            <a:ext cx="11083961" cy="1118400"/>
          </a:xfrm>
        </p:spPr>
        <p:txBody>
          <a:bodyPr/>
          <a:lstStyle/>
          <a:p>
            <a:r>
              <a:rPr lang="pt-BR" sz="3200" dirty="0"/>
              <a:t>Mercado Internacional- Extrato 2020 - </a:t>
            </a:r>
            <a:r>
              <a:rPr lang="pt-BR" sz="3200" dirty="0" err="1"/>
              <a:t>Passenger</a:t>
            </a:r>
            <a:r>
              <a:rPr lang="pt-BR" sz="3200" dirty="0"/>
              <a:t> </a:t>
            </a:r>
            <a:r>
              <a:rPr lang="pt-BR" sz="3200" dirty="0" err="1"/>
              <a:t>Cars</a:t>
            </a:r>
            <a:endParaRPr lang="pt-BR" sz="3200" dirty="0"/>
          </a:p>
        </p:txBody>
      </p:sp>
    </p:spTree>
    <p:extLst>
      <p:ext uri="{BB962C8B-B14F-4D97-AF65-F5344CB8AC3E}">
        <p14:creationId xmlns:p14="http://schemas.microsoft.com/office/powerpoint/2010/main" val="26492770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6567EFC-51BE-443F-9B9A-B5A34A97D0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2024" y="1961702"/>
            <a:ext cx="5770020" cy="3671573"/>
          </a:xfrm>
          <a:prstGeom prst="rect">
            <a:avLst/>
          </a:prstGeom>
        </p:spPr>
      </p:pic>
      <p:pic>
        <p:nvPicPr>
          <p:cNvPr id="4" name="Imagem 3">
            <a:extLst>
              <a:ext uri="{FF2B5EF4-FFF2-40B4-BE49-F238E27FC236}">
                <a16:creationId xmlns:a16="http://schemas.microsoft.com/office/drawing/2014/main" id="{F7A0BBB8-E5E0-4E8C-89D5-80FA2332AB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4358" y="1669101"/>
            <a:ext cx="4547666" cy="4256774"/>
          </a:xfrm>
          <a:prstGeom prst="rect">
            <a:avLst/>
          </a:prstGeom>
        </p:spPr>
      </p:pic>
      <p:sp>
        <p:nvSpPr>
          <p:cNvPr id="3" name="Título 2">
            <a:extLst>
              <a:ext uri="{FF2B5EF4-FFF2-40B4-BE49-F238E27FC236}">
                <a16:creationId xmlns:a16="http://schemas.microsoft.com/office/drawing/2014/main" id="{5633B4EC-16D9-4C7B-9AD3-A5DCAC371AD3}"/>
              </a:ext>
            </a:extLst>
          </p:cNvPr>
          <p:cNvSpPr>
            <a:spLocks noGrp="1"/>
          </p:cNvSpPr>
          <p:nvPr>
            <p:ph type="title"/>
          </p:nvPr>
        </p:nvSpPr>
        <p:spPr>
          <a:xfrm>
            <a:off x="692337" y="258101"/>
            <a:ext cx="11083961" cy="1118400"/>
          </a:xfrm>
        </p:spPr>
        <p:txBody>
          <a:bodyPr/>
          <a:lstStyle/>
          <a:p>
            <a:r>
              <a:rPr lang="pt-BR" sz="3200" dirty="0"/>
              <a:t>Mercado Internacional- Extrato 2020 - </a:t>
            </a:r>
            <a:r>
              <a:rPr lang="pt-BR" sz="3200" dirty="0" err="1"/>
              <a:t>Passenger</a:t>
            </a:r>
            <a:r>
              <a:rPr lang="pt-BR" sz="3200" dirty="0"/>
              <a:t> </a:t>
            </a:r>
            <a:r>
              <a:rPr lang="pt-BR" sz="3200" dirty="0" err="1"/>
              <a:t>Cars</a:t>
            </a:r>
            <a:endParaRPr lang="pt-BR" sz="3200" dirty="0"/>
          </a:p>
        </p:txBody>
      </p:sp>
    </p:spTree>
    <p:extLst>
      <p:ext uri="{BB962C8B-B14F-4D97-AF65-F5344CB8AC3E}">
        <p14:creationId xmlns:p14="http://schemas.microsoft.com/office/powerpoint/2010/main" val="19947904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3F645E6-F12D-45EE-9339-B5AACC354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3726" y="1511836"/>
            <a:ext cx="9025524" cy="4397680"/>
          </a:xfrm>
          <a:prstGeom prst="rect">
            <a:avLst/>
          </a:prstGeom>
        </p:spPr>
      </p:pic>
      <p:sp>
        <p:nvSpPr>
          <p:cNvPr id="2" name="Espaço Reservado para Texto 1">
            <a:extLst>
              <a:ext uri="{FF2B5EF4-FFF2-40B4-BE49-F238E27FC236}">
                <a16:creationId xmlns:a16="http://schemas.microsoft.com/office/drawing/2014/main" id="{E96D5B88-59DB-4D38-8A22-816EF54A1502}"/>
              </a:ext>
            </a:extLst>
          </p:cNvPr>
          <p:cNvSpPr>
            <a:spLocks noGrp="1"/>
          </p:cNvSpPr>
          <p:nvPr>
            <p:ph type="body" idx="13"/>
          </p:nvPr>
        </p:nvSpPr>
        <p:spPr/>
        <p:txBody>
          <a:bodyPr/>
          <a:lstStyle/>
          <a:p>
            <a:endParaRPr lang="en-US" dirty="0"/>
          </a:p>
        </p:txBody>
      </p:sp>
      <p:sp>
        <p:nvSpPr>
          <p:cNvPr id="3" name="Título 2">
            <a:extLst>
              <a:ext uri="{FF2B5EF4-FFF2-40B4-BE49-F238E27FC236}">
                <a16:creationId xmlns:a16="http://schemas.microsoft.com/office/drawing/2014/main" id="{38BC70D5-DE2F-46ED-887A-0EA3983F6331}"/>
              </a:ext>
            </a:extLst>
          </p:cNvPr>
          <p:cNvSpPr>
            <a:spLocks noGrp="1"/>
          </p:cNvSpPr>
          <p:nvPr>
            <p:ph type="title"/>
          </p:nvPr>
        </p:nvSpPr>
        <p:spPr>
          <a:xfrm>
            <a:off x="692337" y="258101"/>
            <a:ext cx="11083961" cy="1118400"/>
          </a:xfrm>
        </p:spPr>
        <p:txBody>
          <a:bodyPr/>
          <a:lstStyle/>
          <a:p>
            <a:r>
              <a:rPr lang="pt-BR" sz="2800" dirty="0"/>
              <a:t>Mercado Internacional- Transporte público (ônibus elétrico)</a:t>
            </a:r>
          </a:p>
        </p:txBody>
      </p:sp>
    </p:spTree>
    <p:extLst>
      <p:ext uri="{BB962C8B-B14F-4D97-AF65-F5344CB8AC3E}">
        <p14:creationId xmlns:p14="http://schemas.microsoft.com/office/powerpoint/2010/main" val="26428305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1523F9B-7758-450D-A73F-2978CC8D21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88" y="1376501"/>
            <a:ext cx="12047532" cy="4479176"/>
          </a:xfrm>
          <a:prstGeom prst="rect">
            <a:avLst/>
          </a:prstGeom>
        </p:spPr>
      </p:pic>
      <p:sp>
        <p:nvSpPr>
          <p:cNvPr id="3" name="Título 2">
            <a:extLst>
              <a:ext uri="{FF2B5EF4-FFF2-40B4-BE49-F238E27FC236}">
                <a16:creationId xmlns:a16="http://schemas.microsoft.com/office/drawing/2014/main" id="{4F2A7385-EF94-4D8C-B592-5A579D3B5766}"/>
              </a:ext>
            </a:extLst>
          </p:cNvPr>
          <p:cNvSpPr>
            <a:spLocks noGrp="1"/>
          </p:cNvSpPr>
          <p:nvPr>
            <p:ph type="title"/>
          </p:nvPr>
        </p:nvSpPr>
        <p:spPr>
          <a:xfrm>
            <a:off x="692337" y="258101"/>
            <a:ext cx="11083961" cy="1118400"/>
          </a:xfrm>
        </p:spPr>
        <p:txBody>
          <a:bodyPr/>
          <a:lstStyle/>
          <a:p>
            <a:r>
              <a:rPr lang="pt-BR" sz="2800" dirty="0"/>
              <a:t>Mercado Internacional- Extrato de veículos disponíveis e </a:t>
            </a:r>
            <a:r>
              <a:rPr lang="pt-BR" sz="2800" dirty="0" err="1"/>
              <a:t>upcoming</a:t>
            </a:r>
            <a:r>
              <a:rPr lang="pt-BR" sz="2800" dirty="0"/>
              <a:t> </a:t>
            </a:r>
          </a:p>
        </p:txBody>
      </p:sp>
      <p:pic>
        <p:nvPicPr>
          <p:cNvPr id="5" name="Gráfico 4">
            <a:extLst>
              <a:ext uri="{FF2B5EF4-FFF2-40B4-BE49-F238E27FC236}">
                <a16:creationId xmlns:a16="http://schemas.microsoft.com/office/drawing/2014/main" id="{76431422-E8BF-4F71-8D38-CB2A961A9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8054018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isualizing the Range of EVs on Major Highway Routes">
            <a:extLst>
              <a:ext uri="{FF2B5EF4-FFF2-40B4-BE49-F238E27FC236}">
                <a16:creationId xmlns:a16="http://schemas.microsoft.com/office/drawing/2014/main" id="{BE847A37-AC1E-40CE-AA66-34505CC98DC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3"/>
          <a:stretch/>
        </p:blipFill>
        <p:spPr bwMode="auto">
          <a:xfrm>
            <a:off x="3061685" y="1315817"/>
            <a:ext cx="4878466" cy="4830062"/>
          </a:xfrm>
          <a:prstGeom prst="rect">
            <a:avLst/>
          </a:prstGeom>
          <a:noFill/>
          <a:extLst>
            <a:ext uri="{909E8E84-426E-40DD-AFC4-6F175D3DCCD1}">
              <a14:hiddenFill xmlns:a14="http://schemas.microsoft.com/office/drawing/2010/main">
                <a:solidFill>
                  <a:srgbClr val="FFFFFF"/>
                </a:solidFill>
              </a14:hiddenFill>
            </a:ext>
          </a:extLst>
        </p:spPr>
      </p:pic>
      <p:sp>
        <p:nvSpPr>
          <p:cNvPr id="5" name="Chave Direita 4">
            <a:extLst>
              <a:ext uri="{FF2B5EF4-FFF2-40B4-BE49-F238E27FC236}">
                <a16:creationId xmlns:a16="http://schemas.microsoft.com/office/drawing/2014/main" id="{5CF7BA37-5372-4893-AF23-4AEFAD596850}"/>
              </a:ext>
            </a:extLst>
          </p:cNvPr>
          <p:cNvSpPr/>
          <p:nvPr/>
        </p:nvSpPr>
        <p:spPr>
          <a:xfrm>
            <a:off x="7961104" y="1880920"/>
            <a:ext cx="324428" cy="5506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6" name="Chave Direita 5">
            <a:extLst>
              <a:ext uri="{FF2B5EF4-FFF2-40B4-BE49-F238E27FC236}">
                <a16:creationId xmlns:a16="http://schemas.microsoft.com/office/drawing/2014/main" id="{84111B92-DB27-43C9-BA41-F56DF744BA9E}"/>
              </a:ext>
            </a:extLst>
          </p:cNvPr>
          <p:cNvSpPr/>
          <p:nvPr/>
        </p:nvSpPr>
        <p:spPr>
          <a:xfrm>
            <a:off x="7961104" y="2593266"/>
            <a:ext cx="360477" cy="23727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8" name="Chave Direita 7">
            <a:extLst>
              <a:ext uri="{FF2B5EF4-FFF2-40B4-BE49-F238E27FC236}">
                <a16:creationId xmlns:a16="http://schemas.microsoft.com/office/drawing/2014/main" id="{6961ECE7-2426-4D83-BF02-A244338B5197}"/>
              </a:ext>
            </a:extLst>
          </p:cNvPr>
          <p:cNvSpPr/>
          <p:nvPr/>
        </p:nvSpPr>
        <p:spPr>
          <a:xfrm>
            <a:off x="7961104" y="5127712"/>
            <a:ext cx="360477" cy="8821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1" name="CaixaDeTexto 10">
            <a:extLst>
              <a:ext uri="{FF2B5EF4-FFF2-40B4-BE49-F238E27FC236}">
                <a16:creationId xmlns:a16="http://schemas.microsoft.com/office/drawing/2014/main" id="{3454F28F-AFC7-4B64-9DBE-A24F17C6C682}"/>
              </a:ext>
            </a:extLst>
          </p:cNvPr>
          <p:cNvSpPr txBox="1"/>
          <p:nvPr/>
        </p:nvSpPr>
        <p:spPr>
          <a:xfrm>
            <a:off x="8420253" y="2002373"/>
            <a:ext cx="1369286" cy="307777"/>
          </a:xfrm>
          <a:prstGeom prst="rect">
            <a:avLst/>
          </a:prstGeom>
          <a:noFill/>
        </p:spPr>
        <p:txBody>
          <a:bodyPr wrap="square" rtlCol="0">
            <a:spAutoFit/>
          </a:bodyPr>
          <a:lstStyle/>
          <a:p>
            <a:r>
              <a:rPr lang="pt-BR" dirty="0">
                <a:latin typeface="Abadi Extra Light" panose="020B0204020104020204" pitchFamily="34" charset="0"/>
              </a:rPr>
              <a:t>Até 200 milhas</a:t>
            </a:r>
          </a:p>
        </p:txBody>
      </p:sp>
      <p:sp>
        <p:nvSpPr>
          <p:cNvPr id="12" name="CaixaDeTexto 11">
            <a:extLst>
              <a:ext uri="{FF2B5EF4-FFF2-40B4-BE49-F238E27FC236}">
                <a16:creationId xmlns:a16="http://schemas.microsoft.com/office/drawing/2014/main" id="{78AD8704-7B82-4A8D-A80C-D0E8EF22F267}"/>
              </a:ext>
            </a:extLst>
          </p:cNvPr>
          <p:cNvSpPr txBox="1"/>
          <p:nvPr/>
        </p:nvSpPr>
        <p:spPr>
          <a:xfrm>
            <a:off x="8420253" y="3625769"/>
            <a:ext cx="2024913" cy="307777"/>
          </a:xfrm>
          <a:prstGeom prst="rect">
            <a:avLst/>
          </a:prstGeom>
          <a:noFill/>
        </p:spPr>
        <p:txBody>
          <a:bodyPr wrap="square" rtlCol="0">
            <a:spAutoFit/>
          </a:bodyPr>
          <a:lstStyle/>
          <a:p>
            <a:r>
              <a:rPr lang="pt-BR" dirty="0">
                <a:latin typeface="Abadi Extra Light" panose="020B0204020104020204" pitchFamily="34" charset="0"/>
              </a:rPr>
              <a:t>Entre 200 e 300 milhas</a:t>
            </a:r>
          </a:p>
        </p:txBody>
      </p:sp>
      <p:sp>
        <p:nvSpPr>
          <p:cNvPr id="14" name="CaixaDeTexto 13">
            <a:extLst>
              <a:ext uri="{FF2B5EF4-FFF2-40B4-BE49-F238E27FC236}">
                <a16:creationId xmlns:a16="http://schemas.microsoft.com/office/drawing/2014/main" id="{F87D6C5B-992E-4B61-9E61-C8FB31B695AE}"/>
              </a:ext>
            </a:extLst>
          </p:cNvPr>
          <p:cNvSpPr txBox="1"/>
          <p:nvPr/>
        </p:nvSpPr>
        <p:spPr>
          <a:xfrm>
            <a:off x="8420253" y="5414919"/>
            <a:ext cx="1726755" cy="307777"/>
          </a:xfrm>
          <a:prstGeom prst="rect">
            <a:avLst/>
          </a:prstGeom>
          <a:noFill/>
        </p:spPr>
        <p:txBody>
          <a:bodyPr wrap="square" rtlCol="0">
            <a:spAutoFit/>
          </a:bodyPr>
          <a:lstStyle/>
          <a:p>
            <a:r>
              <a:rPr lang="pt-BR" dirty="0">
                <a:latin typeface="Abadi Extra Light" panose="020B0204020104020204" pitchFamily="34" charset="0"/>
              </a:rPr>
              <a:t>Mais de 300 milhas</a:t>
            </a:r>
          </a:p>
        </p:txBody>
      </p:sp>
      <p:pic>
        <p:nvPicPr>
          <p:cNvPr id="16" name="Imagem 15">
            <a:extLst>
              <a:ext uri="{FF2B5EF4-FFF2-40B4-BE49-F238E27FC236}">
                <a16:creationId xmlns:a16="http://schemas.microsoft.com/office/drawing/2014/main" id="{A97B9A1A-D051-44D0-A7DB-533EBED9A9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38283" y="3484758"/>
            <a:ext cx="4830062" cy="282022"/>
          </a:xfrm>
          <a:prstGeom prst="rect">
            <a:avLst/>
          </a:prstGeom>
        </p:spPr>
      </p:pic>
      <p:sp>
        <p:nvSpPr>
          <p:cNvPr id="13" name="Título 2">
            <a:extLst>
              <a:ext uri="{FF2B5EF4-FFF2-40B4-BE49-F238E27FC236}">
                <a16:creationId xmlns:a16="http://schemas.microsoft.com/office/drawing/2014/main" id="{4F2A7385-EF94-4D8C-B592-5A579D3B5766}"/>
              </a:ext>
            </a:extLst>
          </p:cNvPr>
          <p:cNvSpPr>
            <a:spLocks noGrp="1"/>
          </p:cNvSpPr>
          <p:nvPr>
            <p:ph type="title"/>
          </p:nvPr>
        </p:nvSpPr>
        <p:spPr>
          <a:xfrm>
            <a:off x="692337" y="258101"/>
            <a:ext cx="11083961" cy="1118400"/>
          </a:xfrm>
        </p:spPr>
        <p:txBody>
          <a:bodyPr/>
          <a:lstStyle/>
          <a:p>
            <a:r>
              <a:rPr lang="pt-BR" sz="3600" dirty="0"/>
              <a:t>Autonomia e preço dos </a:t>
            </a:r>
            <a:r>
              <a:rPr lang="pt-BR" sz="3600" dirty="0" err="1"/>
              <a:t>VEs</a:t>
            </a:r>
            <a:r>
              <a:rPr lang="pt-BR" sz="3600" dirty="0"/>
              <a:t> </a:t>
            </a:r>
            <a:r>
              <a:rPr lang="pt-BR" sz="3600" i="1" dirty="0" err="1"/>
              <a:t>at</a:t>
            </a:r>
            <a:r>
              <a:rPr lang="pt-BR" sz="3600" i="1" dirty="0"/>
              <a:t> a </a:t>
            </a:r>
            <a:r>
              <a:rPr lang="pt-BR" sz="3600" i="1" dirty="0" err="1"/>
              <a:t>glance</a:t>
            </a:r>
            <a:endParaRPr lang="pt-BR" sz="3600" i="1" dirty="0"/>
          </a:p>
        </p:txBody>
      </p:sp>
    </p:spTree>
    <p:extLst>
      <p:ext uri="{BB962C8B-B14F-4D97-AF65-F5344CB8AC3E}">
        <p14:creationId xmlns:p14="http://schemas.microsoft.com/office/powerpoint/2010/main" val="14141977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all electric car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626"/>
          <a:stretch/>
        </p:blipFill>
        <p:spPr bwMode="auto">
          <a:xfrm>
            <a:off x="1588" y="1393902"/>
            <a:ext cx="12204545" cy="472434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5A280F0-968E-4DBA-9349-8628D3AD8A93}"/>
              </a:ext>
            </a:extLst>
          </p:cNvPr>
          <p:cNvSpPr>
            <a:spLocks noGrp="1"/>
          </p:cNvSpPr>
          <p:nvPr>
            <p:ph type="title"/>
          </p:nvPr>
        </p:nvSpPr>
        <p:spPr>
          <a:xfrm>
            <a:off x="692337" y="258101"/>
            <a:ext cx="11300371" cy="1118400"/>
          </a:xfrm>
        </p:spPr>
        <p:txBody>
          <a:bodyPr/>
          <a:lstStyle/>
          <a:p>
            <a:r>
              <a:rPr lang="pt-BR" sz="2800" dirty="0">
                <a:sym typeface="Arial"/>
              </a:rPr>
              <a:t>Em suma: todas as montadoras estão desenvolvendo seus </a:t>
            </a:r>
            <a:r>
              <a:rPr lang="pt-BR" sz="2800" dirty="0" err="1">
                <a:sym typeface="Arial"/>
              </a:rPr>
              <a:t>VEs</a:t>
            </a:r>
            <a:endParaRPr lang="pt-BR" sz="2800" dirty="0"/>
          </a:p>
        </p:txBody>
      </p:sp>
      <p:pic>
        <p:nvPicPr>
          <p:cNvPr id="5" name="Gráfico 4">
            <a:extLst>
              <a:ext uri="{FF2B5EF4-FFF2-40B4-BE49-F238E27FC236}">
                <a16:creationId xmlns:a16="http://schemas.microsoft.com/office/drawing/2014/main" id="{21281237-B5F0-4B58-B11E-460F39670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359735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5" name="Retângulo 4">
            <a:extLst>
              <a:ext uri="{FF2B5EF4-FFF2-40B4-BE49-F238E27FC236}">
                <a16:creationId xmlns:a16="http://schemas.microsoft.com/office/drawing/2014/main" id="{C3BD61C0-1ED7-4122-B4A1-5D463565C39E}"/>
              </a:ext>
            </a:extLst>
          </p:cNvPr>
          <p:cNvSpPr/>
          <p:nvPr/>
        </p:nvSpPr>
        <p:spPr>
          <a:xfrm>
            <a:off x="40640" y="4124961"/>
            <a:ext cx="12151360" cy="2724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8" name="Google Shape;288;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9525" y="1581150"/>
            <a:ext cx="11032943" cy="5079450"/>
          </a:xfrm>
          <a:prstGeom prst="rect">
            <a:avLst/>
          </a:prstGeom>
          <a:noFill/>
          <a:ln>
            <a:noFill/>
          </a:ln>
        </p:spPr>
      </p:pic>
      <p:sp>
        <p:nvSpPr>
          <p:cNvPr id="289" name="Google Shape;289;p19"/>
          <p:cNvSpPr/>
          <p:nvPr/>
        </p:nvSpPr>
        <p:spPr>
          <a:xfrm>
            <a:off x="2385199" y="2270650"/>
            <a:ext cx="3783372" cy="1228800"/>
          </a:xfrm>
          <a:prstGeom prst="rect">
            <a:avLst/>
          </a:prstGeom>
          <a:solidFill>
            <a:srgbClr val="4EBABB">
              <a:alpha val="76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txBox="1"/>
          <p:nvPr/>
        </p:nvSpPr>
        <p:spPr>
          <a:xfrm>
            <a:off x="2684899" y="1779700"/>
            <a:ext cx="3686872" cy="1488300"/>
          </a:xfrm>
          <a:prstGeom prst="rect">
            <a:avLst/>
          </a:prstGeom>
          <a:solidFill>
            <a:srgbClr val="4EBABB"/>
          </a:solidFill>
          <a:ln>
            <a:noFill/>
          </a:ln>
        </p:spPr>
        <p:txBody>
          <a:bodyPr spcFirstLastPara="1" wrap="square" lIns="91425" tIns="91425" rIns="91425" bIns="91425" anchor="t" anchorCtr="0">
            <a:noAutofit/>
          </a:bodyPr>
          <a:lstStyle/>
          <a:p>
            <a:pPr marL="0" marR="190500" lvl="0" indent="0" algn="l" rtl="0">
              <a:lnSpc>
                <a:spcPct val="115000"/>
              </a:lnSpc>
              <a:spcBef>
                <a:spcPts val="900"/>
              </a:spcBef>
              <a:spcAft>
                <a:spcPts val="0"/>
              </a:spcAft>
              <a:buNone/>
            </a:pPr>
            <a:r>
              <a:rPr lang="pt-BR" sz="1500" b="1" dirty="0">
                <a:solidFill>
                  <a:srgbClr val="FFFFFF"/>
                </a:solidFill>
                <a:latin typeface="Roboto"/>
                <a:ea typeface="Roboto"/>
                <a:cs typeface="Roboto"/>
                <a:sym typeface="Roboto"/>
              </a:rPr>
              <a:t>As vendas de carros de passageiros convencionais foram lentas em 2019, mas os carros elétricos tiveram outro ano excepcional</a:t>
            </a:r>
            <a:endParaRPr sz="1500" b="1" dirty="0">
              <a:solidFill>
                <a:srgbClr val="FFFFFF"/>
              </a:solidFill>
              <a:latin typeface="Roboto"/>
              <a:ea typeface="Roboto"/>
              <a:cs typeface="Roboto"/>
              <a:sym typeface="Roboto"/>
            </a:endParaRPr>
          </a:p>
        </p:txBody>
      </p:sp>
      <p:sp>
        <p:nvSpPr>
          <p:cNvPr id="2" name="CaixaDeTexto 1"/>
          <p:cNvSpPr txBox="1"/>
          <p:nvPr/>
        </p:nvSpPr>
        <p:spPr>
          <a:xfrm>
            <a:off x="1216443" y="2046665"/>
            <a:ext cx="308338" cy="4288353"/>
          </a:xfrm>
          <a:prstGeom prst="rect">
            <a:avLst/>
          </a:prstGeom>
          <a:solidFill>
            <a:schemeClr val="bg1"/>
          </a:solidFill>
        </p:spPr>
        <p:txBody>
          <a:bodyPr wrap="square" rtlCol="0">
            <a:spAutoFit/>
          </a:bodyPr>
          <a:lstStyle/>
          <a:p>
            <a:pPr>
              <a:spcBef>
                <a:spcPts val="2100"/>
              </a:spcBef>
            </a:pPr>
            <a:r>
              <a:rPr lang="pt-BR" b="1" dirty="0">
                <a:solidFill>
                  <a:schemeClr val="bg2">
                    <a:lumMod val="75000"/>
                  </a:schemeClr>
                </a:solidFill>
              </a:rPr>
              <a:t>8</a:t>
            </a:r>
          </a:p>
          <a:p>
            <a:pPr>
              <a:spcBef>
                <a:spcPts val="2100"/>
              </a:spcBef>
            </a:pPr>
            <a:r>
              <a:rPr lang="pt-BR" b="1" dirty="0">
                <a:solidFill>
                  <a:schemeClr val="bg2">
                    <a:lumMod val="75000"/>
                  </a:schemeClr>
                </a:solidFill>
              </a:rPr>
              <a:t>7</a:t>
            </a:r>
          </a:p>
          <a:p>
            <a:pPr>
              <a:spcBef>
                <a:spcPts val="2100"/>
              </a:spcBef>
            </a:pPr>
            <a:r>
              <a:rPr lang="pt-BR" b="1" dirty="0">
                <a:solidFill>
                  <a:schemeClr val="bg2">
                    <a:lumMod val="75000"/>
                  </a:schemeClr>
                </a:solidFill>
              </a:rPr>
              <a:t>6</a:t>
            </a:r>
          </a:p>
          <a:p>
            <a:pPr>
              <a:spcBef>
                <a:spcPts val="2100"/>
              </a:spcBef>
            </a:pPr>
            <a:r>
              <a:rPr lang="pt-BR" b="1" dirty="0">
                <a:solidFill>
                  <a:schemeClr val="bg2">
                    <a:lumMod val="75000"/>
                  </a:schemeClr>
                </a:solidFill>
              </a:rPr>
              <a:t>5</a:t>
            </a:r>
          </a:p>
          <a:p>
            <a:pPr>
              <a:spcBef>
                <a:spcPts val="2100"/>
              </a:spcBef>
            </a:pPr>
            <a:r>
              <a:rPr lang="pt-BR" b="1" dirty="0">
                <a:solidFill>
                  <a:schemeClr val="bg2">
                    <a:lumMod val="75000"/>
                  </a:schemeClr>
                </a:solidFill>
              </a:rPr>
              <a:t>4</a:t>
            </a:r>
          </a:p>
          <a:p>
            <a:pPr>
              <a:spcBef>
                <a:spcPts val="2100"/>
              </a:spcBef>
            </a:pPr>
            <a:r>
              <a:rPr lang="pt-BR" b="1" dirty="0">
                <a:solidFill>
                  <a:schemeClr val="bg2">
                    <a:lumMod val="75000"/>
                  </a:schemeClr>
                </a:solidFill>
              </a:rPr>
              <a:t>3</a:t>
            </a:r>
          </a:p>
          <a:p>
            <a:pPr>
              <a:spcBef>
                <a:spcPts val="2100"/>
              </a:spcBef>
            </a:pPr>
            <a:r>
              <a:rPr lang="pt-BR" b="1" dirty="0">
                <a:solidFill>
                  <a:schemeClr val="bg2">
                    <a:lumMod val="75000"/>
                  </a:schemeClr>
                </a:solidFill>
              </a:rPr>
              <a:t>2</a:t>
            </a:r>
          </a:p>
          <a:p>
            <a:pPr>
              <a:spcBef>
                <a:spcPts val="2100"/>
              </a:spcBef>
            </a:pPr>
            <a:r>
              <a:rPr lang="pt-BR" b="1" dirty="0">
                <a:solidFill>
                  <a:schemeClr val="bg2">
                    <a:lumMod val="75000"/>
                  </a:schemeClr>
                </a:solidFill>
              </a:rPr>
              <a:t>1</a:t>
            </a:r>
          </a:p>
          <a:p>
            <a:pPr>
              <a:spcBef>
                <a:spcPts val="2100"/>
              </a:spcBef>
            </a:pPr>
            <a:r>
              <a:rPr lang="pt-BR" b="1" dirty="0">
                <a:solidFill>
                  <a:schemeClr val="bg2">
                    <a:lumMod val="75000"/>
                  </a:schemeClr>
                </a:solidFill>
              </a:rPr>
              <a:t>0</a:t>
            </a:r>
          </a:p>
        </p:txBody>
      </p:sp>
      <p:sp>
        <p:nvSpPr>
          <p:cNvPr id="7" name="CaixaDeTexto 6"/>
          <p:cNvSpPr txBox="1"/>
          <p:nvPr/>
        </p:nvSpPr>
        <p:spPr>
          <a:xfrm>
            <a:off x="930714" y="1769666"/>
            <a:ext cx="1069557" cy="276999"/>
          </a:xfrm>
          <a:prstGeom prst="rect">
            <a:avLst/>
          </a:prstGeom>
          <a:solidFill>
            <a:schemeClr val="bg1"/>
          </a:solidFill>
        </p:spPr>
        <p:txBody>
          <a:bodyPr wrap="square" rtlCol="0">
            <a:spAutoFit/>
          </a:bodyPr>
          <a:lstStyle/>
          <a:p>
            <a:pPr>
              <a:spcBef>
                <a:spcPts val="2100"/>
              </a:spcBef>
            </a:pPr>
            <a:r>
              <a:rPr lang="pt-BR" sz="1200" b="1" dirty="0">
                <a:solidFill>
                  <a:schemeClr val="bg2">
                    <a:lumMod val="75000"/>
                  </a:schemeClr>
                </a:solidFill>
              </a:rPr>
              <a:t>milhões</a:t>
            </a:r>
          </a:p>
        </p:txBody>
      </p:sp>
      <p:sp>
        <p:nvSpPr>
          <p:cNvPr id="8" name="CaixaDeTexto 7"/>
          <p:cNvSpPr txBox="1"/>
          <p:nvPr/>
        </p:nvSpPr>
        <p:spPr>
          <a:xfrm>
            <a:off x="1715280" y="6098029"/>
            <a:ext cx="9897187" cy="307777"/>
          </a:xfrm>
          <a:prstGeom prst="rect">
            <a:avLst/>
          </a:prstGeom>
          <a:solidFill>
            <a:schemeClr val="bg1"/>
          </a:solidFill>
        </p:spPr>
        <p:txBody>
          <a:bodyPr wrap="square" rtlCol="0">
            <a:spAutoFit/>
          </a:bodyPr>
          <a:lstStyle/>
          <a:p>
            <a:pPr>
              <a:spcBef>
                <a:spcPts val="2100"/>
              </a:spcBef>
            </a:pPr>
            <a:r>
              <a:rPr lang="pt-BR" b="1" dirty="0">
                <a:solidFill>
                  <a:schemeClr val="bg2">
                    <a:lumMod val="75000"/>
                  </a:schemeClr>
                </a:solidFill>
              </a:rPr>
              <a:t>2010            2011             2012            2013             2014            2015             2016            2017            2018             2019</a:t>
            </a:r>
          </a:p>
        </p:txBody>
      </p:sp>
      <p:sp>
        <p:nvSpPr>
          <p:cNvPr id="4" name="Título 3">
            <a:extLst>
              <a:ext uri="{FF2B5EF4-FFF2-40B4-BE49-F238E27FC236}">
                <a16:creationId xmlns:a16="http://schemas.microsoft.com/office/drawing/2014/main" id="{7FAF1DED-45AC-4A57-92DE-18DEFB404796}"/>
              </a:ext>
            </a:extLst>
          </p:cNvPr>
          <p:cNvSpPr>
            <a:spLocks noGrp="1"/>
          </p:cNvSpPr>
          <p:nvPr>
            <p:ph type="title"/>
          </p:nvPr>
        </p:nvSpPr>
        <p:spPr>
          <a:xfrm>
            <a:off x="692337" y="258101"/>
            <a:ext cx="11499663" cy="1118400"/>
          </a:xfrm>
        </p:spPr>
        <p:txBody>
          <a:bodyPr/>
          <a:lstStyle/>
          <a:p>
            <a:r>
              <a:rPr lang="pt-BR" dirty="0"/>
              <a:t>Mercado global de carros elétricos, 2010-2019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0;p1">
            <a:extLst>
              <a:ext uri="{FF2B5EF4-FFF2-40B4-BE49-F238E27FC236}">
                <a16:creationId xmlns:a16="http://schemas.microsoft.com/office/drawing/2014/main" id="{BAF3101A-7DF9-4EE4-8258-6BFAB25F5A1F}"/>
              </a:ext>
            </a:extLst>
          </p:cNvPr>
          <p:cNvSpPr txBox="1"/>
          <p:nvPr/>
        </p:nvSpPr>
        <p:spPr>
          <a:xfrm>
            <a:off x="0" y="3028931"/>
            <a:ext cx="8454683" cy="461624"/>
          </a:xfrm>
          <a:prstGeom prst="rect">
            <a:avLst/>
          </a:prstGeom>
          <a:solidFill>
            <a:srgbClr val="382960"/>
          </a:solidFill>
          <a:ln>
            <a:noFill/>
          </a:ln>
        </p:spPr>
        <p:txBody>
          <a:bodyPr spcFirstLastPara="1" wrap="square" lIns="45700" tIns="45700" rIns="45700" bIns="45700" anchor="t" anchorCtr="0">
            <a:spAutoFit/>
          </a:bodyPr>
          <a:lstStyle/>
          <a:p>
            <a:pPr lvl="0" indent="457200">
              <a:spcBef>
                <a:spcPct val="0"/>
              </a:spcBef>
              <a:buClr>
                <a:schemeClr val="lt1"/>
              </a:buClr>
              <a:buSzPts val="3200"/>
            </a:pPr>
            <a:r>
              <a:rPr lang="en-US" sz="2400" dirty="0">
                <a:solidFill>
                  <a:schemeClr val="bg1"/>
                </a:solidFill>
                <a:latin typeface="Abadi" panose="020B0604020104020204" pitchFamily="34" charset="0"/>
                <a:ea typeface="+mj-ea"/>
                <a:cs typeface="Segoe UI" panose="020B0502040204020203" pitchFamily="34" charset="0"/>
              </a:rPr>
              <a:t>E o Brasil?</a:t>
            </a:r>
          </a:p>
        </p:txBody>
      </p:sp>
    </p:spTree>
    <p:extLst>
      <p:ext uri="{BB962C8B-B14F-4D97-AF65-F5344CB8AC3E}">
        <p14:creationId xmlns:p14="http://schemas.microsoft.com/office/powerpoint/2010/main" val="1244006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cxnSp>
        <p:nvCxnSpPr>
          <p:cNvPr id="411" name="Google Shape;411;g5d8f3510e1_2_52"/>
          <p:cNvCxnSpPr/>
          <p:nvPr/>
        </p:nvCxnSpPr>
        <p:spPr>
          <a:xfrm>
            <a:off x="348340" y="1892262"/>
            <a:ext cx="3599063" cy="0"/>
          </a:xfrm>
          <a:prstGeom prst="straightConnector1">
            <a:avLst/>
          </a:prstGeom>
          <a:noFill/>
          <a:ln w="9525" cap="flat" cmpd="sng">
            <a:solidFill>
              <a:srgbClr val="5597D3"/>
            </a:solidFill>
            <a:prstDash val="solid"/>
            <a:round/>
            <a:headEnd type="none" w="sm" len="sm"/>
            <a:tailEnd type="none" w="sm" len="sm"/>
          </a:ln>
        </p:spPr>
      </p:cxnSp>
      <p:cxnSp>
        <p:nvCxnSpPr>
          <p:cNvPr id="412" name="Google Shape;412;g5d8f3510e1_2_52"/>
          <p:cNvCxnSpPr/>
          <p:nvPr/>
        </p:nvCxnSpPr>
        <p:spPr>
          <a:xfrm>
            <a:off x="4392826" y="1892262"/>
            <a:ext cx="3599063" cy="0"/>
          </a:xfrm>
          <a:prstGeom prst="straightConnector1">
            <a:avLst/>
          </a:prstGeom>
          <a:noFill/>
          <a:ln w="9525" cap="flat" cmpd="sng">
            <a:solidFill>
              <a:srgbClr val="5597D3"/>
            </a:solidFill>
            <a:prstDash val="solid"/>
            <a:round/>
            <a:headEnd type="none" w="sm" len="sm"/>
            <a:tailEnd type="none" w="sm" len="sm"/>
          </a:ln>
        </p:spPr>
      </p:cxnSp>
      <p:cxnSp>
        <p:nvCxnSpPr>
          <p:cNvPr id="413" name="Google Shape;413;g5d8f3510e1_2_52"/>
          <p:cNvCxnSpPr/>
          <p:nvPr/>
        </p:nvCxnSpPr>
        <p:spPr>
          <a:xfrm>
            <a:off x="8446137" y="1892262"/>
            <a:ext cx="3599063" cy="0"/>
          </a:xfrm>
          <a:prstGeom prst="straightConnector1">
            <a:avLst/>
          </a:prstGeom>
          <a:noFill/>
          <a:ln w="9525" cap="flat" cmpd="sng">
            <a:solidFill>
              <a:srgbClr val="5597D3"/>
            </a:solidFill>
            <a:prstDash val="solid"/>
            <a:round/>
            <a:headEnd type="none" w="sm" len="sm"/>
            <a:tailEnd type="none" w="sm" len="sm"/>
          </a:ln>
        </p:spPr>
      </p:cxnSp>
      <p:sp>
        <p:nvSpPr>
          <p:cNvPr id="414" name="Google Shape;414;g5d8f3510e1_2_52"/>
          <p:cNvSpPr/>
          <p:nvPr/>
        </p:nvSpPr>
        <p:spPr>
          <a:xfrm>
            <a:off x="545937" y="1211691"/>
            <a:ext cx="3203868" cy="676932"/>
          </a:xfrm>
          <a:prstGeom prst="rect">
            <a:avLst/>
          </a:prstGeom>
          <a:noFill/>
          <a:ln>
            <a:noFill/>
          </a:ln>
        </p:spPr>
        <p:txBody>
          <a:bodyPr spcFirstLastPara="1" wrap="square" lIns="91401" tIns="45688" rIns="91401" bIns="45688" anchor="t" anchorCtr="0">
            <a:spAutoFit/>
          </a:bodyPr>
          <a:lstStyle/>
          <a:p>
            <a:pPr algn="ctr"/>
            <a:r>
              <a:rPr lang="pt-BR" sz="1899" b="1" dirty="0">
                <a:solidFill>
                  <a:srgbClr val="00B0F0"/>
                </a:solidFill>
                <a:latin typeface="Abadi Extra Light" panose="020B0204020104020204" pitchFamily="34" charset="0"/>
              </a:rPr>
              <a:t>Janelas de oportunidades e Novos Negócios </a:t>
            </a:r>
            <a:endParaRPr sz="2399" dirty="0">
              <a:latin typeface="Abadi Extra Light" panose="020B0204020104020204" pitchFamily="34" charset="0"/>
            </a:endParaRPr>
          </a:p>
        </p:txBody>
      </p:sp>
      <p:sp>
        <p:nvSpPr>
          <p:cNvPr id="415" name="Google Shape;415;g5d8f3510e1_2_52"/>
          <p:cNvSpPr/>
          <p:nvPr/>
        </p:nvSpPr>
        <p:spPr>
          <a:xfrm>
            <a:off x="348340" y="2294828"/>
            <a:ext cx="3599063" cy="3598470"/>
          </a:xfrm>
          <a:prstGeom prst="rect">
            <a:avLst/>
          </a:prstGeom>
          <a:noFill/>
          <a:ln>
            <a:noFill/>
          </a:ln>
        </p:spPr>
        <p:txBody>
          <a:bodyPr spcFirstLastPara="1" wrap="square" lIns="91401" tIns="45688" rIns="91401" bIns="45688" anchor="t" anchorCtr="0">
            <a:spAutoFit/>
          </a:bodyPr>
          <a:lstStyle/>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Setor automotivo: novos entrantes e reconfiguração dos tradicionais</a:t>
            </a:r>
            <a:endParaRPr sz="2399" dirty="0">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Cadeia automotiva (bateria, motores elétricos e células a combustível)</a:t>
            </a:r>
            <a:endParaRPr sz="2399" dirty="0">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Startups</a:t>
            </a:r>
            <a:endParaRPr sz="1899" dirty="0">
              <a:solidFill>
                <a:schemeClr val="dk1"/>
              </a:solidFill>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Setor elétrico</a:t>
            </a:r>
            <a:endParaRPr sz="1899" dirty="0">
              <a:solidFill>
                <a:schemeClr val="dk1"/>
              </a:solidFill>
              <a:latin typeface="Abadi Extra Light" panose="020B0204020104020204" pitchFamily="34" charset="0"/>
            </a:endParaRPr>
          </a:p>
        </p:txBody>
      </p:sp>
      <p:sp>
        <p:nvSpPr>
          <p:cNvPr id="416" name="Google Shape;416;g5d8f3510e1_2_52"/>
          <p:cNvSpPr/>
          <p:nvPr/>
        </p:nvSpPr>
        <p:spPr>
          <a:xfrm>
            <a:off x="4572780" y="1211691"/>
            <a:ext cx="3239157" cy="676932"/>
          </a:xfrm>
          <a:prstGeom prst="rect">
            <a:avLst/>
          </a:prstGeom>
          <a:noFill/>
          <a:ln>
            <a:noFill/>
          </a:ln>
        </p:spPr>
        <p:txBody>
          <a:bodyPr spcFirstLastPara="1" wrap="square" lIns="91401" tIns="45688" rIns="91401" bIns="45688" anchor="t" anchorCtr="0">
            <a:spAutoFit/>
          </a:bodyPr>
          <a:lstStyle/>
          <a:p>
            <a:pPr algn="ctr"/>
            <a:r>
              <a:rPr lang="pt-BR" sz="1899" b="1" dirty="0">
                <a:solidFill>
                  <a:srgbClr val="00B0F0"/>
                </a:solidFill>
                <a:latin typeface="Abadi Extra Light" panose="020B0204020104020204" pitchFamily="34" charset="0"/>
              </a:rPr>
              <a:t>Saúde Pública e </a:t>
            </a:r>
            <a:br>
              <a:rPr lang="pt-BR" sz="1899" b="1" dirty="0">
                <a:solidFill>
                  <a:srgbClr val="00B0F0"/>
                </a:solidFill>
                <a:latin typeface="Abadi Extra Light" panose="020B0204020104020204" pitchFamily="34" charset="0"/>
              </a:rPr>
            </a:br>
            <a:r>
              <a:rPr lang="pt-BR" sz="1899" b="1" dirty="0">
                <a:solidFill>
                  <a:srgbClr val="00B0F0"/>
                </a:solidFill>
                <a:latin typeface="Abadi Extra Light" panose="020B0204020104020204" pitchFamily="34" charset="0"/>
              </a:rPr>
              <a:t>Acordos Climáticos</a:t>
            </a:r>
            <a:endParaRPr sz="1899" b="1" dirty="0">
              <a:solidFill>
                <a:srgbClr val="00B0F0"/>
              </a:solidFill>
              <a:latin typeface="Abadi Extra Light" panose="020B0204020104020204" pitchFamily="34" charset="0"/>
            </a:endParaRPr>
          </a:p>
        </p:txBody>
      </p:sp>
      <p:sp>
        <p:nvSpPr>
          <p:cNvPr id="417" name="Google Shape;417;g5d8f3510e1_2_52"/>
          <p:cNvSpPr/>
          <p:nvPr/>
        </p:nvSpPr>
        <p:spPr>
          <a:xfrm>
            <a:off x="4392826" y="2294828"/>
            <a:ext cx="3599063" cy="2283644"/>
          </a:xfrm>
          <a:prstGeom prst="rect">
            <a:avLst/>
          </a:prstGeom>
          <a:noFill/>
          <a:ln>
            <a:noFill/>
          </a:ln>
        </p:spPr>
        <p:txBody>
          <a:bodyPr spcFirstLastPara="1" wrap="square" lIns="91401" tIns="45688" rIns="91401" bIns="45688" anchor="t" anchorCtr="0">
            <a:spAutoFit/>
          </a:bodyPr>
          <a:lstStyle/>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Poluição atmosférica e sonora na grandes cidades</a:t>
            </a:r>
            <a:endParaRPr sz="1899" dirty="0">
              <a:solidFill>
                <a:schemeClr val="dk1"/>
              </a:solidFill>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Acordos climáticos para a descarbonização gradual das atividades econômicas</a:t>
            </a:r>
            <a:endParaRPr sz="1899" dirty="0">
              <a:solidFill>
                <a:schemeClr val="dk1"/>
              </a:solidFill>
              <a:latin typeface="Abadi Extra Light" panose="020B0204020104020204" pitchFamily="34" charset="0"/>
            </a:endParaRPr>
          </a:p>
        </p:txBody>
      </p:sp>
      <p:sp>
        <p:nvSpPr>
          <p:cNvPr id="418" name="Google Shape;418;g5d8f3510e1_2_52"/>
          <p:cNvSpPr/>
          <p:nvPr/>
        </p:nvSpPr>
        <p:spPr>
          <a:xfrm>
            <a:off x="8626089" y="1211691"/>
            <a:ext cx="3239156" cy="676932"/>
          </a:xfrm>
          <a:prstGeom prst="rect">
            <a:avLst/>
          </a:prstGeom>
          <a:noFill/>
          <a:ln>
            <a:noFill/>
          </a:ln>
        </p:spPr>
        <p:txBody>
          <a:bodyPr spcFirstLastPara="1" wrap="square" lIns="91401" tIns="45688" rIns="91401" bIns="45688" anchor="t" anchorCtr="0">
            <a:spAutoFit/>
          </a:bodyPr>
          <a:lstStyle/>
          <a:p>
            <a:pPr algn="ctr"/>
            <a:r>
              <a:rPr lang="pt-BR" sz="1899" b="1" dirty="0">
                <a:solidFill>
                  <a:srgbClr val="00B0F0"/>
                </a:solidFill>
                <a:latin typeface="Abadi Extra Light" panose="020B0204020104020204" pitchFamily="34" charset="0"/>
              </a:rPr>
              <a:t>Políticas Públicas e Arcabouço Regulatório</a:t>
            </a:r>
            <a:endParaRPr sz="1899" b="1" dirty="0">
              <a:solidFill>
                <a:srgbClr val="00B0F0"/>
              </a:solidFill>
              <a:latin typeface="Abadi Extra Light" panose="020B0204020104020204" pitchFamily="34" charset="0"/>
            </a:endParaRPr>
          </a:p>
        </p:txBody>
      </p:sp>
      <p:sp>
        <p:nvSpPr>
          <p:cNvPr id="419" name="Google Shape;419;g5d8f3510e1_2_52"/>
          <p:cNvSpPr/>
          <p:nvPr/>
        </p:nvSpPr>
        <p:spPr>
          <a:xfrm>
            <a:off x="8446137" y="2294828"/>
            <a:ext cx="3599063" cy="2284606"/>
          </a:xfrm>
          <a:prstGeom prst="rect">
            <a:avLst/>
          </a:prstGeom>
          <a:noFill/>
          <a:ln>
            <a:noFill/>
          </a:ln>
        </p:spPr>
        <p:txBody>
          <a:bodyPr spcFirstLastPara="1" wrap="square" lIns="91401" tIns="45688" rIns="91401" bIns="45688" anchor="t" anchorCtr="0">
            <a:spAutoFit/>
          </a:bodyPr>
          <a:lstStyle/>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Rota 2030 (eficiência energética) </a:t>
            </a:r>
            <a:endParaRPr sz="1899" dirty="0">
              <a:solidFill>
                <a:schemeClr val="dk1"/>
              </a:solidFill>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Isenção de IPI para VEs</a:t>
            </a:r>
            <a:endParaRPr sz="1899" dirty="0">
              <a:solidFill>
                <a:schemeClr val="dk1"/>
              </a:solidFill>
              <a:latin typeface="Abadi Extra Light" panose="020B0204020104020204" pitchFamily="34" charset="0"/>
            </a:endParaRP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P&amp;D ANEEL</a:t>
            </a:r>
          </a:p>
          <a:p>
            <a:pPr marL="342797" indent="-215935">
              <a:lnSpc>
                <a:spcPct val="150000"/>
              </a:lnSpc>
              <a:buClr>
                <a:schemeClr val="dk1"/>
              </a:buClr>
              <a:buSzPts val="1520"/>
              <a:buFont typeface="Arial"/>
              <a:buChar char="•"/>
            </a:pPr>
            <a:r>
              <a:rPr lang="pt-BR" sz="1899" dirty="0">
                <a:solidFill>
                  <a:schemeClr val="dk1"/>
                </a:solidFill>
                <a:latin typeface="Abadi Extra Light" panose="020B0204020104020204" pitchFamily="34" charset="0"/>
              </a:rPr>
              <a:t>Programa BNDES</a:t>
            </a:r>
            <a:endParaRPr sz="2399" dirty="0">
              <a:latin typeface="Abadi Extra Light" panose="020B0204020104020204" pitchFamily="34" charset="0"/>
            </a:endParaRPr>
          </a:p>
        </p:txBody>
      </p:sp>
      <p:sp>
        <p:nvSpPr>
          <p:cNvPr id="2" name="Título 1">
            <a:extLst>
              <a:ext uri="{FF2B5EF4-FFF2-40B4-BE49-F238E27FC236}">
                <a16:creationId xmlns:a16="http://schemas.microsoft.com/office/drawing/2014/main" id="{25EF7B1A-DDC6-4A91-A7CC-299CB547957B}"/>
              </a:ext>
            </a:extLst>
          </p:cNvPr>
          <p:cNvSpPr>
            <a:spLocks noGrp="1"/>
          </p:cNvSpPr>
          <p:nvPr>
            <p:ph type="title"/>
          </p:nvPr>
        </p:nvSpPr>
        <p:spPr>
          <a:xfrm>
            <a:off x="692337" y="258101"/>
            <a:ext cx="11083961" cy="1118400"/>
          </a:xfrm>
        </p:spPr>
        <p:txBody>
          <a:bodyPr/>
          <a:lstStyle/>
          <a:p>
            <a:r>
              <a:rPr lang="pt-BR" dirty="0">
                <a:sym typeface="Arial"/>
              </a:rPr>
              <a:t>Drivers da Eletromobilidade no Brasil</a:t>
            </a:r>
            <a:endParaRPr lang="pt-BR" dirty="0"/>
          </a:p>
        </p:txBody>
      </p:sp>
    </p:spTree>
    <p:extLst>
      <p:ext uri="{BB962C8B-B14F-4D97-AF65-F5344CB8AC3E}">
        <p14:creationId xmlns:p14="http://schemas.microsoft.com/office/powerpoint/2010/main" val="19773893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1" name="Google Shape;371;p5"/>
          <p:cNvSpPr txBox="1"/>
          <p:nvPr/>
        </p:nvSpPr>
        <p:spPr>
          <a:xfrm>
            <a:off x="190726" y="6468850"/>
            <a:ext cx="3782423" cy="261542"/>
          </a:xfrm>
          <a:prstGeom prst="rect">
            <a:avLst/>
          </a:prstGeom>
          <a:noFill/>
          <a:ln>
            <a:noFill/>
          </a:ln>
        </p:spPr>
        <p:txBody>
          <a:bodyPr spcFirstLastPara="1" wrap="square" lIns="91401" tIns="45688" rIns="91401" bIns="45688" anchor="t" anchorCtr="0">
            <a:spAutoFit/>
          </a:bodyPr>
          <a:lstStyle/>
          <a:p>
            <a:pPr>
              <a:buClr>
                <a:srgbClr val="000000"/>
              </a:buClr>
              <a:buSzPts val="1100"/>
            </a:pPr>
            <a:r>
              <a:rPr lang="pt-BR" sz="1100" dirty="0">
                <a:solidFill>
                  <a:schemeClr val="dk1"/>
                </a:solidFill>
              </a:rPr>
              <a:t>Fonte: Compilação própria a partir de DENATRAN (2020)</a:t>
            </a:r>
            <a:endParaRPr sz="1100" dirty="0">
              <a:solidFill>
                <a:schemeClr val="dk1"/>
              </a:solidFill>
            </a:endParaRPr>
          </a:p>
        </p:txBody>
      </p:sp>
      <p:graphicFrame>
        <p:nvGraphicFramePr>
          <p:cNvPr id="3" name="Gráfico 2">
            <a:extLst>
              <a:ext uri="{FF2B5EF4-FFF2-40B4-BE49-F238E27FC236}">
                <a16:creationId xmlns:a16="http://schemas.microsoft.com/office/drawing/2014/main" id="{2850EE87-2420-4891-86BF-E240EA3656BE}"/>
              </a:ext>
            </a:extLst>
          </p:cNvPr>
          <p:cNvGraphicFramePr/>
          <p:nvPr>
            <p:extLst>
              <p:ext uri="{D42A27DB-BD31-4B8C-83A1-F6EECF244321}">
                <p14:modId xmlns:p14="http://schemas.microsoft.com/office/powerpoint/2010/main" val="2257873337"/>
              </p:ext>
            </p:extLst>
          </p:nvPr>
        </p:nvGraphicFramePr>
        <p:xfrm>
          <a:off x="1769263" y="1621638"/>
          <a:ext cx="8498687" cy="4478384"/>
        </p:xfrm>
        <a:graphic>
          <a:graphicData uri="http://schemas.openxmlformats.org/drawingml/2006/chart">
            <c:chart xmlns:c="http://schemas.openxmlformats.org/drawingml/2006/chart" xmlns:r="http://schemas.openxmlformats.org/officeDocument/2006/relationships" r:id="rId3"/>
          </a:graphicData>
        </a:graphic>
      </p:graphicFrame>
      <p:sp>
        <p:nvSpPr>
          <p:cNvPr id="11" name="CaixaDeTexto 10">
            <a:extLst>
              <a:ext uri="{FF2B5EF4-FFF2-40B4-BE49-F238E27FC236}">
                <a16:creationId xmlns:a16="http://schemas.microsoft.com/office/drawing/2014/main" id="{4B8C776A-2503-438F-A044-D4E7E6A5DB14}"/>
              </a:ext>
            </a:extLst>
          </p:cNvPr>
          <p:cNvSpPr txBox="1"/>
          <p:nvPr/>
        </p:nvSpPr>
        <p:spPr>
          <a:xfrm>
            <a:off x="3049533" y="1222246"/>
            <a:ext cx="6092933" cy="523084"/>
          </a:xfrm>
          <a:prstGeom prst="rect">
            <a:avLst/>
          </a:prstGeom>
          <a:noFill/>
        </p:spPr>
        <p:txBody>
          <a:bodyPr wrap="square">
            <a:spAutoFit/>
          </a:bodyPr>
          <a:lstStyle/>
          <a:p>
            <a:pPr algn="ctr"/>
            <a:r>
              <a:rPr lang="pt-BR" dirty="0">
                <a:latin typeface="Abadi Extra Light" panose="020B0204020104020204" pitchFamily="34" charset="0"/>
                <a:ea typeface="Arial" panose="020B0604020202020204" pitchFamily="34" charset="0"/>
              </a:rPr>
              <a:t>Licenciamento de Veículos Elétricos Leves de Passageiros e Comerciais no Brasil (2007-2019)</a:t>
            </a:r>
            <a:endParaRPr lang="pt-BR" sz="2399" dirty="0">
              <a:latin typeface="Abadi Extra Light" panose="020B0204020104020204" pitchFamily="34" charset="0"/>
            </a:endParaRPr>
          </a:p>
        </p:txBody>
      </p:sp>
      <p:sp>
        <p:nvSpPr>
          <p:cNvPr id="7" name="CaixaDeTexto 6">
            <a:extLst>
              <a:ext uri="{FF2B5EF4-FFF2-40B4-BE49-F238E27FC236}">
                <a16:creationId xmlns:a16="http://schemas.microsoft.com/office/drawing/2014/main" id="{69E7F3FB-6F7D-4112-9272-20BE2884EF74}"/>
              </a:ext>
            </a:extLst>
          </p:cNvPr>
          <p:cNvSpPr txBox="1"/>
          <p:nvPr/>
        </p:nvSpPr>
        <p:spPr>
          <a:xfrm>
            <a:off x="4804635" y="2095500"/>
            <a:ext cx="2358166" cy="2349489"/>
          </a:xfrm>
          <a:prstGeom prst="rect">
            <a:avLst/>
          </a:prstGeom>
          <a:solidFill>
            <a:srgbClr val="382960"/>
          </a:solidFill>
        </p:spPr>
        <p:txBody>
          <a:bodyPr wrap="square">
            <a:spAutoFit/>
          </a:bodyPr>
          <a:lstStyle/>
          <a:p>
            <a:pPr algn="ctr">
              <a:lnSpc>
                <a:spcPct val="150000"/>
              </a:lnSpc>
            </a:pPr>
            <a:r>
              <a:rPr lang="pt-BR" sz="2000" dirty="0">
                <a:solidFill>
                  <a:schemeClr val="bg1"/>
                </a:solidFill>
                <a:latin typeface="Abadi Extra Light" panose="020B0204020104020204" pitchFamily="34" charset="0"/>
              </a:rPr>
              <a:t>A frota total destes elétricos leves e comerciais mapeada é de 22.919 unidades no Brasil </a:t>
            </a:r>
          </a:p>
        </p:txBody>
      </p:sp>
      <p:sp>
        <p:nvSpPr>
          <p:cNvPr id="2" name="Título 1">
            <a:extLst>
              <a:ext uri="{FF2B5EF4-FFF2-40B4-BE49-F238E27FC236}">
                <a16:creationId xmlns:a16="http://schemas.microsoft.com/office/drawing/2014/main" id="{27A420DE-EF0F-42C7-B427-D9B6F27CEA02}"/>
              </a:ext>
            </a:extLst>
          </p:cNvPr>
          <p:cNvSpPr>
            <a:spLocks noGrp="1"/>
          </p:cNvSpPr>
          <p:nvPr>
            <p:ph type="title"/>
          </p:nvPr>
        </p:nvSpPr>
        <p:spPr>
          <a:xfrm>
            <a:off x="692337" y="258101"/>
            <a:ext cx="11083961" cy="1118400"/>
          </a:xfrm>
        </p:spPr>
        <p:txBody>
          <a:bodyPr/>
          <a:lstStyle/>
          <a:p>
            <a:r>
              <a:rPr lang="pt-BR" dirty="0"/>
              <a:t>Mercado Nacional</a:t>
            </a:r>
          </a:p>
        </p:txBody>
      </p:sp>
    </p:spTree>
    <p:extLst>
      <p:ext uri="{BB962C8B-B14F-4D97-AF65-F5344CB8AC3E}">
        <p14:creationId xmlns:p14="http://schemas.microsoft.com/office/powerpoint/2010/main" val="22360037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2942522F-621E-4BD2-8620-15503B3AF030}"/>
              </a:ext>
            </a:extLst>
          </p:cNvPr>
          <p:cNvGraphicFramePr/>
          <p:nvPr>
            <p:extLst>
              <p:ext uri="{D42A27DB-BD31-4B8C-83A1-F6EECF244321}">
                <p14:modId xmlns:p14="http://schemas.microsoft.com/office/powerpoint/2010/main" val="21583514"/>
              </p:ext>
            </p:extLst>
          </p:nvPr>
        </p:nvGraphicFramePr>
        <p:xfrm>
          <a:off x="295274" y="1853397"/>
          <a:ext cx="6282953" cy="4427271"/>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DB19E3FC-227C-4273-99D2-7E4CE4F157F6}"/>
              </a:ext>
            </a:extLst>
          </p:cNvPr>
          <p:cNvSpPr txBox="1"/>
          <p:nvPr/>
        </p:nvSpPr>
        <p:spPr>
          <a:xfrm>
            <a:off x="1118748" y="1220727"/>
            <a:ext cx="9954400" cy="369204"/>
          </a:xfrm>
          <a:prstGeom prst="rect">
            <a:avLst/>
          </a:prstGeom>
          <a:noFill/>
        </p:spPr>
        <p:txBody>
          <a:bodyPr wrap="square">
            <a:spAutoFit/>
          </a:bodyPr>
          <a:lstStyle/>
          <a:p>
            <a:pPr algn="ctr"/>
            <a:r>
              <a:rPr lang="pt-BR" sz="1799" dirty="0">
                <a:latin typeface="Abadi Extra Light" panose="020B0204020104020204" pitchFamily="34" charset="0"/>
                <a:ea typeface="Arial" panose="020B0604020202020204" pitchFamily="34" charset="0"/>
              </a:rPr>
              <a:t>Tipos de veículos elétricos registrados que compõem a frota brasileira (2007-2019)</a:t>
            </a:r>
            <a:endParaRPr lang="pt-BR" sz="1799" dirty="0">
              <a:latin typeface="Abadi Extra Light" panose="020B0204020104020204" pitchFamily="34" charset="0"/>
            </a:endParaRPr>
          </a:p>
        </p:txBody>
      </p:sp>
      <p:sp>
        <p:nvSpPr>
          <p:cNvPr id="8" name="CaixaDeTexto 7">
            <a:extLst>
              <a:ext uri="{FF2B5EF4-FFF2-40B4-BE49-F238E27FC236}">
                <a16:creationId xmlns:a16="http://schemas.microsoft.com/office/drawing/2014/main" id="{9EE6AF42-0FA0-4D73-968B-509753771B66}"/>
              </a:ext>
            </a:extLst>
          </p:cNvPr>
          <p:cNvSpPr txBox="1"/>
          <p:nvPr/>
        </p:nvSpPr>
        <p:spPr>
          <a:xfrm>
            <a:off x="496888" y="6278192"/>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pic>
        <p:nvPicPr>
          <p:cNvPr id="3" name="Imagem 2">
            <a:extLst>
              <a:ext uri="{FF2B5EF4-FFF2-40B4-BE49-F238E27FC236}">
                <a16:creationId xmlns:a16="http://schemas.microsoft.com/office/drawing/2014/main" id="{7FD65313-EC44-4B72-9C34-E962AEACC4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78260" y="2246359"/>
            <a:ext cx="5354457" cy="3017792"/>
          </a:xfrm>
          <a:prstGeom prst="rect">
            <a:avLst/>
          </a:prstGeom>
          <a:ln w="38100">
            <a:solidFill>
              <a:schemeClr val="tx1"/>
            </a:solidFill>
          </a:ln>
        </p:spPr>
      </p:pic>
      <p:sp>
        <p:nvSpPr>
          <p:cNvPr id="2" name="Título 1">
            <a:extLst>
              <a:ext uri="{FF2B5EF4-FFF2-40B4-BE49-F238E27FC236}">
                <a16:creationId xmlns:a16="http://schemas.microsoft.com/office/drawing/2014/main" id="{C36BB1CF-DB09-405A-BEFF-7C65FDF95D64}"/>
              </a:ext>
            </a:extLst>
          </p:cNvPr>
          <p:cNvSpPr>
            <a:spLocks noGrp="1"/>
          </p:cNvSpPr>
          <p:nvPr>
            <p:ph type="title"/>
          </p:nvPr>
        </p:nvSpPr>
        <p:spPr>
          <a:xfrm>
            <a:off x="692337" y="258101"/>
            <a:ext cx="11083961" cy="1118400"/>
          </a:xfrm>
        </p:spPr>
        <p:txBody>
          <a:bodyPr/>
          <a:lstStyle/>
          <a:p>
            <a:r>
              <a:rPr lang="pt-BR" dirty="0"/>
              <a:t>Mercado por tipos de propulsão e modelos</a:t>
            </a:r>
          </a:p>
        </p:txBody>
      </p:sp>
    </p:spTree>
    <p:extLst>
      <p:ext uri="{BB962C8B-B14F-4D97-AF65-F5344CB8AC3E}">
        <p14:creationId xmlns:p14="http://schemas.microsoft.com/office/powerpoint/2010/main" val="38877894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31C5209D-874F-45EF-93B6-822A8CDC0FC8}"/>
              </a:ext>
            </a:extLst>
          </p:cNvPr>
          <p:cNvGraphicFramePr/>
          <p:nvPr/>
        </p:nvGraphicFramePr>
        <p:xfrm>
          <a:off x="631740" y="1484184"/>
          <a:ext cx="10650429" cy="4534202"/>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B6692EE4-0C78-4934-A140-9A95AAF66E6C}"/>
              </a:ext>
            </a:extLst>
          </p:cNvPr>
          <p:cNvSpPr txBox="1"/>
          <p:nvPr/>
        </p:nvSpPr>
        <p:spPr>
          <a:xfrm>
            <a:off x="692337" y="1136166"/>
            <a:ext cx="6094413" cy="369236"/>
          </a:xfrm>
          <a:prstGeom prst="rect">
            <a:avLst/>
          </a:prstGeom>
          <a:noFill/>
        </p:spPr>
        <p:txBody>
          <a:bodyPr wrap="square">
            <a:spAutoFit/>
          </a:bodyPr>
          <a:lstStyle/>
          <a:p>
            <a:r>
              <a:rPr lang="pt-BR" sz="1799" dirty="0">
                <a:latin typeface="Abadi Extra Light" panose="020B0204020104020204" pitchFamily="34" charset="0"/>
                <a:ea typeface="Arial" panose="020B0604020202020204" pitchFamily="34" charset="0"/>
              </a:rPr>
              <a:t>Estados líderes na frota brasileira (2007-2019)</a:t>
            </a:r>
            <a:endParaRPr lang="pt-BR" sz="1799" dirty="0">
              <a:latin typeface="Abadi Extra Light" panose="020B0204020104020204" pitchFamily="34" charset="0"/>
            </a:endParaRPr>
          </a:p>
        </p:txBody>
      </p:sp>
      <p:sp>
        <p:nvSpPr>
          <p:cNvPr id="8" name="CaixaDeTexto 7">
            <a:extLst>
              <a:ext uri="{FF2B5EF4-FFF2-40B4-BE49-F238E27FC236}">
                <a16:creationId xmlns:a16="http://schemas.microsoft.com/office/drawing/2014/main" id="{BAC62AC2-60F7-4C87-B23C-18DCCDE3A50D}"/>
              </a:ext>
            </a:extLst>
          </p:cNvPr>
          <p:cNvSpPr txBox="1"/>
          <p:nvPr/>
        </p:nvSpPr>
        <p:spPr>
          <a:xfrm>
            <a:off x="415599" y="6220868"/>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
        <p:nvSpPr>
          <p:cNvPr id="3" name="Título 2">
            <a:extLst>
              <a:ext uri="{FF2B5EF4-FFF2-40B4-BE49-F238E27FC236}">
                <a16:creationId xmlns:a16="http://schemas.microsoft.com/office/drawing/2014/main" id="{FB4655A4-3AEF-43A9-9F61-E20DBD9B8CC7}"/>
              </a:ext>
            </a:extLst>
          </p:cNvPr>
          <p:cNvSpPr>
            <a:spLocks noGrp="1"/>
          </p:cNvSpPr>
          <p:nvPr>
            <p:ph type="title"/>
          </p:nvPr>
        </p:nvSpPr>
        <p:spPr>
          <a:xfrm>
            <a:off x="692337" y="258101"/>
            <a:ext cx="11083961" cy="1118400"/>
          </a:xfrm>
        </p:spPr>
        <p:txBody>
          <a:bodyPr/>
          <a:lstStyle/>
          <a:p>
            <a:r>
              <a:rPr lang="pt-BR" dirty="0"/>
              <a:t>Parâmetros territoriais </a:t>
            </a:r>
          </a:p>
        </p:txBody>
      </p:sp>
      <p:pic>
        <p:nvPicPr>
          <p:cNvPr id="7" name="Gráfico 6">
            <a:extLst>
              <a:ext uri="{FF2B5EF4-FFF2-40B4-BE49-F238E27FC236}">
                <a16:creationId xmlns:a16="http://schemas.microsoft.com/office/drawing/2014/main" id="{6D15289D-B953-48C0-9551-FAC85CDD2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91730748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652B57FC-52DD-4EB3-98D1-A73ABEAEC8A0}"/>
              </a:ext>
            </a:extLst>
          </p:cNvPr>
          <p:cNvGraphicFramePr/>
          <p:nvPr>
            <p:extLst>
              <p:ext uri="{D42A27DB-BD31-4B8C-83A1-F6EECF244321}">
                <p14:modId xmlns:p14="http://schemas.microsoft.com/office/powerpoint/2010/main" val="328835087"/>
              </p:ext>
            </p:extLst>
          </p:nvPr>
        </p:nvGraphicFramePr>
        <p:xfrm>
          <a:off x="1338809" y="1883261"/>
          <a:ext cx="9514385" cy="4294882"/>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8CB426A4-6977-4108-9CA1-CAE19E3A41F0}"/>
              </a:ext>
            </a:extLst>
          </p:cNvPr>
          <p:cNvSpPr txBox="1"/>
          <p:nvPr/>
        </p:nvSpPr>
        <p:spPr>
          <a:xfrm>
            <a:off x="1338808" y="1342081"/>
            <a:ext cx="6094413" cy="369236"/>
          </a:xfrm>
          <a:prstGeom prst="rect">
            <a:avLst/>
          </a:prstGeom>
          <a:noFill/>
        </p:spPr>
        <p:txBody>
          <a:bodyPr wrap="square">
            <a:spAutoFit/>
          </a:bodyPr>
          <a:lstStyle/>
          <a:p>
            <a:r>
              <a:rPr lang="pt-BR" sz="1799" dirty="0">
                <a:latin typeface="Abadi Extra Light" panose="020B0204020104020204" pitchFamily="34" charset="0"/>
                <a:ea typeface="Arial" panose="020B0604020202020204" pitchFamily="34" charset="0"/>
              </a:rPr>
              <a:t>Municípios líderes na frota brasileira (2007-2019)</a:t>
            </a:r>
            <a:endParaRPr lang="pt-BR" sz="1799" dirty="0">
              <a:latin typeface="Abadi Extra Light" panose="020B0204020104020204" pitchFamily="34" charset="0"/>
            </a:endParaRPr>
          </a:p>
        </p:txBody>
      </p:sp>
      <p:sp>
        <p:nvSpPr>
          <p:cNvPr id="8" name="CaixaDeTexto 7">
            <a:extLst>
              <a:ext uri="{FF2B5EF4-FFF2-40B4-BE49-F238E27FC236}">
                <a16:creationId xmlns:a16="http://schemas.microsoft.com/office/drawing/2014/main" id="{851F67C6-FBC7-472E-A479-9D5CBF466493}"/>
              </a:ext>
            </a:extLst>
          </p:cNvPr>
          <p:cNvSpPr txBox="1"/>
          <p:nvPr/>
        </p:nvSpPr>
        <p:spPr>
          <a:xfrm>
            <a:off x="1338808" y="6230567"/>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
        <p:nvSpPr>
          <p:cNvPr id="3" name="Título 2">
            <a:extLst>
              <a:ext uri="{FF2B5EF4-FFF2-40B4-BE49-F238E27FC236}">
                <a16:creationId xmlns:a16="http://schemas.microsoft.com/office/drawing/2014/main" id="{3FEF1F0F-B405-4240-809A-25EE4EC92F86}"/>
              </a:ext>
            </a:extLst>
          </p:cNvPr>
          <p:cNvSpPr>
            <a:spLocks noGrp="1"/>
          </p:cNvSpPr>
          <p:nvPr>
            <p:ph type="title"/>
          </p:nvPr>
        </p:nvSpPr>
        <p:spPr>
          <a:xfrm>
            <a:off x="692337" y="258101"/>
            <a:ext cx="11083961" cy="1118400"/>
          </a:xfrm>
        </p:spPr>
        <p:txBody>
          <a:bodyPr/>
          <a:lstStyle/>
          <a:p>
            <a:r>
              <a:rPr lang="pt-BR" dirty="0"/>
              <a:t>Parâmetros territoriais </a:t>
            </a:r>
          </a:p>
        </p:txBody>
      </p:sp>
    </p:spTree>
    <p:extLst>
      <p:ext uri="{BB962C8B-B14F-4D97-AF65-F5344CB8AC3E}">
        <p14:creationId xmlns:p14="http://schemas.microsoft.com/office/powerpoint/2010/main" val="10753919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76AA8666-082C-40DB-A2F3-7C1D4C732130}"/>
              </a:ext>
            </a:extLst>
          </p:cNvPr>
          <p:cNvGraphicFramePr/>
          <p:nvPr/>
        </p:nvGraphicFramePr>
        <p:xfrm>
          <a:off x="196848" y="2002976"/>
          <a:ext cx="7383327" cy="4441426"/>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a16="http://schemas.microsoft.com/office/drawing/2014/main" id="{23CA1223-A330-42BA-AC57-EDD8B99F4E28}"/>
              </a:ext>
            </a:extLst>
          </p:cNvPr>
          <p:cNvSpPr txBox="1"/>
          <p:nvPr/>
        </p:nvSpPr>
        <p:spPr>
          <a:xfrm>
            <a:off x="1954168" y="1138701"/>
            <a:ext cx="6094413" cy="461601"/>
          </a:xfrm>
          <a:prstGeom prst="rect">
            <a:avLst/>
          </a:prstGeom>
          <a:noFill/>
        </p:spPr>
        <p:txBody>
          <a:bodyPr wrap="square">
            <a:spAutoFit/>
          </a:bodyPr>
          <a:lstStyle/>
          <a:p>
            <a:pPr algn="just">
              <a:lnSpc>
                <a:spcPct val="150000"/>
              </a:lnSpc>
              <a:spcBef>
                <a:spcPts val="600"/>
              </a:spcBef>
              <a:spcAft>
                <a:spcPts val="600"/>
              </a:spcAft>
            </a:pPr>
            <a:r>
              <a:rPr lang="pt-BR" sz="1799" dirty="0">
                <a:latin typeface="Abadi Extra Light" panose="020B0204020104020204" pitchFamily="34" charset="0"/>
                <a:ea typeface="Arial" panose="020B0604020202020204" pitchFamily="34" charset="0"/>
              </a:rPr>
              <a:t>Distribuição de ônibus elétricos nos municípios brasileiros</a:t>
            </a:r>
          </a:p>
        </p:txBody>
      </p:sp>
      <p:pic>
        <p:nvPicPr>
          <p:cNvPr id="3" name="Imagem 2">
            <a:extLst>
              <a:ext uri="{FF2B5EF4-FFF2-40B4-BE49-F238E27FC236}">
                <a16:creationId xmlns:a16="http://schemas.microsoft.com/office/drawing/2014/main" id="{C889D1F4-9BE9-459D-A629-88CC3C8B9B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79360" y="3106158"/>
            <a:ext cx="4215795" cy="2235061"/>
          </a:xfrm>
          <a:prstGeom prst="rect">
            <a:avLst/>
          </a:prstGeom>
          <a:ln w="38100">
            <a:solidFill>
              <a:schemeClr val="tx1"/>
            </a:solidFill>
          </a:ln>
        </p:spPr>
      </p:pic>
      <p:sp>
        <p:nvSpPr>
          <p:cNvPr id="8" name="CaixaDeTexto 7">
            <a:extLst>
              <a:ext uri="{FF2B5EF4-FFF2-40B4-BE49-F238E27FC236}">
                <a16:creationId xmlns:a16="http://schemas.microsoft.com/office/drawing/2014/main" id="{36573069-B2A9-4058-9A93-90963D601734}"/>
              </a:ext>
            </a:extLst>
          </p:cNvPr>
          <p:cNvSpPr txBox="1"/>
          <p:nvPr/>
        </p:nvSpPr>
        <p:spPr>
          <a:xfrm>
            <a:off x="415599" y="6355433"/>
            <a:ext cx="5391219" cy="369332"/>
          </a:xfrm>
          <a:prstGeom prst="rect">
            <a:avLst/>
          </a:prstGeom>
          <a:noFill/>
        </p:spPr>
        <p:txBody>
          <a:bodyPr wrap="none" rtlCol="0">
            <a:spAutoFit/>
          </a:bodyPr>
          <a:lstStyle/>
          <a:p>
            <a:r>
              <a:rPr lang="pt-BR" sz="1800" dirty="0">
                <a:latin typeface="Abadi Extra Light" panose="020B0204020104020204" pitchFamily="34" charset="0"/>
              </a:rPr>
              <a:t>Fonte: elaboração própria a partir de e-bus radar (2020).</a:t>
            </a:r>
          </a:p>
        </p:txBody>
      </p:sp>
      <p:sp>
        <p:nvSpPr>
          <p:cNvPr id="2" name="Espaço Reservado para Texto 1">
            <a:extLst>
              <a:ext uri="{FF2B5EF4-FFF2-40B4-BE49-F238E27FC236}">
                <a16:creationId xmlns:a16="http://schemas.microsoft.com/office/drawing/2014/main" id="{1C756ABD-F6D3-497D-AD1D-6CA766ED787A}"/>
              </a:ext>
            </a:extLst>
          </p:cNvPr>
          <p:cNvSpPr>
            <a:spLocks noGrp="1"/>
          </p:cNvSpPr>
          <p:nvPr>
            <p:ph type="body" idx="13"/>
          </p:nvPr>
        </p:nvSpPr>
        <p:spPr/>
        <p:txBody>
          <a:bodyPr/>
          <a:lstStyle/>
          <a:p>
            <a:endParaRPr lang="en-US"/>
          </a:p>
        </p:txBody>
      </p:sp>
      <p:sp>
        <p:nvSpPr>
          <p:cNvPr id="5" name="Título 4">
            <a:extLst>
              <a:ext uri="{FF2B5EF4-FFF2-40B4-BE49-F238E27FC236}">
                <a16:creationId xmlns:a16="http://schemas.microsoft.com/office/drawing/2014/main" id="{E035D0C6-26FE-44D5-B382-9883EF867D59}"/>
              </a:ext>
            </a:extLst>
          </p:cNvPr>
          <p:cNvSpPr>
            <a:spLocks noGrp="1"/>
          </p:cNvSpPr>
          <p:nvPr>
            <p:ph type="title"/>
          </p:nvPr>
        </p:nvSpPr>
        <p:spPr>
          <a:xfrm>
            <a:off x="692337" y="258101"/>
            <a:ext cx="11083961" cy="1118400"/>
          </a:xfrm>
        </p:spPr>
        <p:txBody>
          <a:bodyPr/>
          <a:lstStyle/>
          <a:p>
            <a:r>
              <a:rPr lang="pt-BR" dirty="0"/>
              <a:t>Heavy </a:t>
            </a:r>
            <a:r>
              <a:rPr lang="pt-BR" dirty="0" err="1"/>
              <a:t>Duty</a:t>
            </a:r>
            <a:r>
              <a:rPr lang="pt-BR" dirty="0"/>
              <a:t> </a:t>
            </a:r>
            <a:r>
              <a:rPr lang="pt-BR" dirty="0" err="1"/>
              <a:t>Buses</a:t>
            </a:r>
            <a:endParaRPr lang="pt-BR" dirty="0"/>
          </a:p>
        </p:txBody>
      </p:sp>
    </p:spTree>
    <p:extLst>
      <p:ext uri="{BB962C8B-B14F-4D97-AF65-F5344CB8AC3E}">
        <p14:creationId xmlns:p14="http://schemas.microsoft.com/office/powerpoint/2010/main" val="20611185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771DFC86-217E-4159-8EC5-BD06801EA403}"/>
              </a:ext>
            </a:extLst>
          </p:cNvPr>
          <p:cNvGraphicFramePr/>
          <p:nvPr/>
        </p:nvGraphicFramePr>
        <p:xfrm>
          <a:off x="3265870" y="1699429"/>
          <a:ext cx="8154704" cy="4572477"/>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m 6">
            <a:extLst>
              <a:ext uri="{FF2B5EF4-FFF2-40B4-BE49-F238E27FC236}">
                <a16:creationId xmlns:a16="http://schemas.microsoft.com/office/drawing/2014/main" id="{203E4BEF-EC23-49A3-8578-24C07EB1A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3584" y="2131511"/>
            <a:ext cx="1333153" cy="1088761"/>
          </a:xfrm>
          <a:prstGeom prst="rect">
            <a:avLst/>
          </a:prstGeom>
          <a:ln w="28575">
            <a:solidFill>
              <a:schemeClr val="tx1"/>
            </a:solidFill>
          </a:ln>
        </p:spPr>
      </p:pic>
      <p:pic>
        <p:nvPicPr>
          <p:cNvPr id="8" name="Imagem 7">
            <a:extLst>
              <a:ext uri="{FF2B5EF4-FFF2-40B4-BE49-F238E27FC236}">
                <a16:creationId xmlns:a16="http://schemas.microsoft.com/office/drawing/2014/main" id="{23BE4F26-494C-48D0-8BF2-BD08BCD74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783" y="3584741"/>
            <a:ext cx="1580738" cy="1209360"/>
          </a:xfrm>
          <a:prstGeom prst="rect">
            <a:avLst/>
          </a:prstGeom>
          <a:ln w="28575">
            <a:solidFill>
              <a:schemeClr val="tx1"/>
            </a:solidFill>
          </a:ln>
        </p:spPr>
      </p:pic>
      <p:pic>
        <p:nvPicPr>
          <p:cNvPr id="4098" name="Picture 2" descr="Yamaha prepara scooter elétrico 'que anda como um 125 cc' | Salão de Tóquio  2019 | G1">
            <a:extLst>
              <a:ext uri="{FF2B5EF4-FFF2-40B4-BE49-F238E27FC236}">
                <a16:creationId xmlns:a16="http://schemas.microsoft.com/office/drawing/2014/main" id="{6E822C34-6B47-4811-AFC5-71D8C78191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4257" y="5158570"/>
            <a:ext cx="1791811" cy="100938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835BF9B-043A-4F37-9980-2F1D1E8E92A5}"/>
              </a:ext>
            </a:extLst>
          </p:cNvPr>
          <p:cNvSpPr txBox="1"/>
          <p:nvPr/>
        </p:nvSpPr>
        <p:spPr>
          <a:xfrm>
            <a:off x="1050933" y="1740970"/>
            <a:ext cx="1138453" cy="400110"/>
          </a:xfrm>
          <a:prstGeom prst="rect">
            <a:avLst/>
          </a:prstGeom>
          <a:noFill/>
        </p:spPr>
        <p:txBody>
          <a:bodyPr wrap="none" rtlCol="0">
            <a:spAutoFit/>
          </a:bodyPr>
          <a:lstStyle/>
          <a:p>
            <a:r>
              <a:rPr lang="pt-BR" sz="2000" dirty="0">
                <a:latin typeface="Abadi" panose="020B0604020104020204" pitchFamily="34" charset="0"/>
              </a:rPr>
              <a:t>CityCoco</a:t>
            </a:r>
          </a:p>
        </p:txBody>
      </p:sp>
      <p:sp>
        <p:nvSpPr>
          <p:cNvPr id="10" name="CaixaDeTexto 9">
            <a:extLst>
              <a:ext uri="{FF2B5EF4-FFF2-40B4-BE49-F238E27FC236}">
                <a16:creationId xmlns:a16="http://schemas.microsoft.com/office/drawing/2014/main" id="{02B2B965-4C8E-4724-B6C9-2B32F7185144}"/>
              </a:ext>
            </a:extLst>
          </p:cNvPr>
          <p:cNvSpPr txBox="1"/>
          <p:nvPr/>
        </p:nvSpPr>
        <p:spPr>
          <a:xfrm>
            <a:off x="1130982" y="3237619"/>
            <a:ext cx="864339" cy="400110"/>
          </a:xfrm>
          <a:prstGeom prst="rect">
            <a:avLst/>
          </a:prstGeom>
          <a:noFill/>
        </p:spPr>
        <p:txBody>
          <a:bodyPr wrap="none" rtlCol="0">
            <a:spAutoFit/>
          </a:bodyPr>
          <a:lstStyle/>
          <a:p>
            <a:r>
              <a:rPr lang="pt-BR" sz="2000" dirty="0">
                <a:latin typeface="Abadi" panose="020B0604020104020204" pitchFamily="34" charset="0"/>
              </a:rPr>
              <a:t>E-bike</a:t>
            </a:r>
          </a:p>
        </p:txBody>
      </p:sp>
      <p:sp>
        <p:nvSpPr>
          <p:cNvPr id="12" name="CaixaDeTexto 11">
            <a:extLst>
              <a:ext uri="{FF2B5EF4-FFF2-40B4-BE49-F238E27FC236}">
                <a16:creationId xmlns:a16="http://schemas.microsoft.com/office/drawing/2014/main" id="{BDA29211-B1C9-4D0C-B9E4-5F6EEDF0B872}"/>
              </a:ext>
            </a:extLst>
          </p:cNvPr>
          <p:cNvSpPr txBox="1"/>
          <p:nvPr/>
        </p:nvSpPr>
        <p:spPr>
          <a:xfrm>
            <a:off x="1014066" y="4803088"/>
            <a:ext cx="1212191" cy="400110"/>
          </a:xfrm>
          <a:prstGeom prst="rect">
            <a:avLst/>
          </a:prstGeom>
          <a:noFill/>
        </p:spPr>
        <p:txBody>
          <a:bodyPr wrap="none" rtlCol="0">
            <a:spAutoFit/>
          </a:bodyPr>
          <a:lstStyle/>
          <a:p>
            <a:r>
              <a:rPr lang="pt-BR" sz="2000" dirty="0">
                <a:latin typeface="Abadi" panose="020B0604020104020204" pitchFamily="34" charset="0"/>
              </a:rPr>
              <a:t>E-scooter</a:t>
            </a:r>
          </a:p>
        </p:txBody>
      </p:sp>
      <p:sp>
        <p:nvSpPr>
          <p:cNvPr id="14" name="CaixaDeTexto 13">
            <a:extLst>
              <a:ext uri="{FF2B5EF4-FFF2-40B4-BE49-F238E27FC236}">
                <a16:creationId xmlns:a16="http://schemas.microsoft.com/office/drawing/2014/main" id="{7E65E46E-F804-434B-899F-51781072883E}"/>
              </a:ext>
            </a:extLst>
          </p:cNvPr>
          <p:cNvSpPr txBox="1"/>
          <p:nvPr/>
        </p:nvSpPr>
        <p:spPr>
          <a:xfrm>
            <a:off x="692337" y="6230567"/>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
        <p:nvSpPr>
          <p:cNvPr id="2" name="CaixaDeTexto 1">
            <a:extLst>
              <a:ext uri="{FF2B5EF4-FFF2-40B4-BE49-F238E27FC236}">
                <a16:creationId xmlns:a16="http://schemas.microsoft.com/office/drawing/2014/main" id="{81ADA7E1-C849-45B5-B0C6-D9694DF0295F}"/>
              </a:ext>
            </a:extLst>
          </p:cNvPr>
          <p:cNvSpPr txBox="1"/>
          <p:nvPr/>
        </p:nvSpPr>
        <p:spPr>
          <a:xfrm>
            <a:off x="558470" y="1270446"/>
            <a:ext cx="1342035" cy="461537"/>
          </a:xfrm>
          <a:prstGeom prst="rect">
            <a:avLst/>
          </a:prstGeom>
          <a:noFill/>
        </p:spPr>
        <p:txBody>
          <a:bodyPr wrap="none" rtlCol="0">
            <a:spAutoFit/>
          </a:bodyPr>
          <a:lstStyle/>
          <a:p>
            <a:pPr algn="ctr"/>
            <a:r>
              <a:rPr lang="pt-BR" sz="2399" dirty="0">
                <a:latin typeface="Abadi Extra Light" panose="020B0204020104020204" pitchFamily="34" charset="0"/>
              </a:rPr>
              <a:t>Exemplos</a:t>
            </a:r>
          </a:p>
        </p:txBody>
      </p:sp>
      <p:sp>
        <p:nvSpPr>
          <p:cNvPr id="3" name="Título 2">
            <a:extLst>
              <a:ext uri="{FF2B5EF4-FFF2-40B4-BE49-F238E27FC236}">
                <a16:creationId xmlns:a16="http://schemas.microsoft.com/office/drawing/2014/main" id="{87356178-A8E9-4B16-AFAF-8F6C5D42FDA9}"/>
              </a:ext>
            </a:extLst>
          </p:cNvPr>
          <p:cNvSpPr>
            <a:spLocks noGrp="1"/>
          </p:cNvSpPr>
          <p:nvPr>
            <p:ph type="title"/>
          </p:nvPr>
        </p:nvSpPr>
        <p:spPr>
          <a:xfrm>
            <a:off x="692337" y="258101"/>
            <a:ext cx="11083961" cy="1118400"/>
          </a:xfrm>
        </p:spPr>
        <p:txBody>
          <a:bodyPr/>
          <a:lstStyle/>
          <a:p>
            <a:r>
              <a:rPr lang="pt-BR" dirty="0"/>
              <a:t>Mercado dos levíssimos </a:t>
            </a:r>
          </a:p>
        </p:txBody>
      </p:sp>
      <p:pic>
        <p:nvPicPr>
          <p:cNvPr id="13" name="Gráfico 12">
            <a:extLst>
              <a:ext uri="{FF2B5EF4-FFF2-40B4-BE49-F238E27FC236}">
                <a16:creationId xmlns:a16="http://schemas.microsoft.com/office/drawing/2014/main" id="{094F0748-B579-476A-9A8E-6C1D7EF9A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1446075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7267EF1C-0FC4-4096-A308-C513B56D5256}"/>
              </a:ext>
            </a:extLst>
          </p:cNvPr>
          <p:cNvGrpSpPr/>
          <p:nvPr/>
        </p:nvGrpSpPr>
        <p:grpSpPr>
          <a:xfrm>
            <a:off x="554459" y="1546105"/>
            <a:ext cx="5382147" cy="4680928"/>
            <a:chOff x="18098" y="0"/>
            <a:chExt cx="6144345" cy="5308445"/>
          </a:xfrm>
        </p:grpSpPr>
        <p:pic>
          <p:nvPicPr>
            <p:cNvPr id="7" name="Imagem 6">
              <a:extLst>
                <a:ext uri="{FF2B5EF4-FFF2-40B4-BE49-F238E27FC236}">
                  <a16:creationId xmlns:a16="http://schemas.microsoft.com/office/drawing/2014/main" id="{412801DD-FAD5-400A-9F02-EE12553F90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8" y="0"/>
              <a:ext cx="6144345" cy="3425472"/>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A70597C3-A9CC-427A-A0B3-320E32295B43}"/>
                </a:ext>
              </a:extLst>
            </p:cNvPr>
            <p:cNvSpPr/>
            <p:nvPr/>
          </p:nvSpPr>
          <p:spPr>
            <a:xfrm>
              <a:off x="18098" y="0"/>
              <a:ext cx="1460910" cy="6941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t" anchorCtr="0" forceAA="0" compatLnSpc="1">
              <a:prstTxWarp prst="textNoShape">
                <a:avLst/>
              </a:prstTxWarp>
              <a:noAutofit/>
            </a:bodyPr>
            <a:lstStyle/>
            <a:p>
              <a:pPr algn="ctr">
                <a:spcBef>
                  <a:spcPts val="600"/>
                </a:spcBef>
                <a:spcAft>
                  <a:spcPts val="600"/>
                </a:spcAft>
              </a:pPr>
              <a:r>
                <a:rPr lang="pt-BR" sz="1200" dirty="0">
                  <a:solidFill>
                    <a:srgbClr val="FFFFFF"/>
                  </a:solidFill>
                  <a:latin typeface="Arial" panose="020B0604020202020204" pitchFamily="34" charset="0"/>
                  <a:ea typeface="Arial" panose="020B0604020202020204" pitchFamily="34" charset="0"/>
                </a:rPr>
                <a:t>Brasil </a:t>
              </a:r>
              <a:endParaRPr lang="pt-BR" sz="1200" dirty="0">
                <a:latin typeface="Arial" panose="020B0604020202020204" pitchFamily="34" charset="0"/>
                <a:ea typeface="Arial" panose="020B0604020202020204" pitchFamily="34" charset="0"/>
              </a:endParaRPr>
            </a:p>
            <a:p>
              <a:pPr algn="ctr">
                <a:spcBef>
                  <a:spcPts val="600"/>
                </a:spcBef>
                <a:spcAft>
                  <a:spcPts val="600"/>
                </a:spcAft>
              </a:pPr>
              <a:r>
                <a:rPr lang="pt-BR" sz="1200" dirty="0">
                  <a:solidFill>
                    <a:srgbClr val="FFFFFF"/>
                  </a:solidFill>
                  <a:latin typeface="Arial" panose="020B0604020202020204" pitchFamily="34" charset="0"/>
                  <a:ea typeface="Arial" panose="020B0604020202020204" pitchFamily="34" charset="0"/>
                </a:rPr>
                <a:t>Visão Geral</a:t>
              </a:r>
              <a:endParaRPr lang="pt-BR" sz="1200" dirty="0">
                <a:latin typeface="Arial" panose="020B0604020202020204" pitchFamily="34" charset="0"/>
                <a:ea typeface="Arial" panose="020B0604020202020204" pitchFamily="34" charset="0"/>
              </a:endParaRPr>
            </a:p>
          </p:txBody>
        </p:sp>
        <p:sp>
          <p:nvSpPr>
            <p:cNvPr id="9" name="Retângulo 8">
              <a:extLst>
                <a:ext uri="{FF2B5EF4-FFF2-40B4-BE49-F238E27FC236}">
                  <a16:creationId xmlns:a16="http://schemas.microsoft.com/office/drawing/2014/main" id="{020608C1-0019-4F61-B9C7-DDCCBB19FF20}"/>
                </a:ext>
              </a:extLst>
            </p:cNvPr>
            <p:cNvSpPr/>
            <p:nvPr/>
          </p:nvSpPr>
          <p:spPr>
            <a:xfrm>
              <a:off x="1247660" y="3617813"/>
              <a:ext cx="3685222" cy="16906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p>
              <a:pPr algn="ctr">
                <a:spcBef>
                  <a:spcPts val="600"/>
                </a:spcBef>
                <a:spcAft>
                  <a:spcPts val="600"/>
                </a:spcAft>
              </a:pPr>
              <a:r>
                <a:rPr lang="pt-BR" sz="2000" dirty="0">
                  <a:solidFill>
                    <a:srgbClr val="FFFFFF"/>
                  </a:solidFill>
                  <a:latin typeface="Arial" panose="020B0604020202020204" pitchFamily="34" charset="0"/>
                  <a:ea typeface="Arial" panose="020B0604020202020204" pitchFamily="34" charset="0"/>
                  <a:cs typeface="Times New Roman" panose="02020603050405020304" pitchFamily="18" charset="0"/>
                </a:rPr>
                <a:t>Postos laranja: carregadores rápidos</a:t>
              </a:r>
              <a:endParaRPr lang="pt-BR" sz="2000" dirty="0">
                <a:latin typeface="Arial" panose="020B0604020202020204" pitchFamily="34" charset="0"/>
                <a:ea typeface="Arial" panose="020B0604020202020204" pitchFamily="34" charset="0"/>
              </a:endParaRPr>
            </a:p>
            <a:p>
              <a:pPr algn="ctr">
                <a:spcBef>
                  <a:spcPts val="600"/>
                </a:spcBef>
                <a:spcAft>
                  <a:spcPts val="600"/>
                </a:spcAft>
              </a:pPr>
              <a:r>
                <a:rPr lang="pt-BR" sz="2000" dirty="0">
                  <a:solidFill>
                    <a:srgbClr val="FFFFFF"/>
                  </a:solidFill>
                  <a:latin typeface="Arial" panose="020B0604020202020204" pitchFamily="34" charset="0"/>
                  <a:ea typeface="Arial" panose="020B0604020202020204" pitchFamily="34" charset="0"/>
                  <a:cs typeface="Times New Roman" panose="02020603050405020304" pitchFamily="18" charset="0"/>
                </a:rPr>
                <a:t>Postos verdes: carregadores públicos</a:t>
              </a:r>
              <a:endParaRPr lang="pt-BR" sz="2000" dirty="0">
                <a:latin typeface="Arial" panose="020B0604020202020204" pitchFamily="34" charset="0"/>
                <a:ea typeface="Arial" panose="020B0604020202020204" pitchFamily="34" charset="0"/>
              </a:endParaRPr>
            </a:p>
          </p:txBody>
        </p:sp>
      </p:grpSp>
      <p:pic>
        <p:nvPicPr>
          <p:cNvPr id="13" name="Google Shape;194;g8922f20ba4_0_12">
            <a:extLst>
              <a:ext uri="{FF2B5EF4-FFF2-40B4-BE49-F238E27FC236}">
                <a16:creationId xmlns:a16="http://schemas.microsoft.com/office/drawing/2014/main" id="{E2330493-E3A1-43CB-98D3-71F7E6F204F1}"/>
              </a:ext>
            </a:extLst>
          </p:cNvPr>
          <p:cNvPicPr/>
          <p:nvPr/>
        </p:nvPicPr>
        <p:blipFill rotWithShape="1">
          <a:blip r:embed="rId4" cstate="screen">
            <a:alphaModFix/>
            <a:extLst>
              <a:ext uri="{28A0092B-C50C-407E-A947-70E740481C1C}">
                <a14:useLocalDpi xmlns:a14="http://schemas.microsoft.com/office/drawing/2010/main"/>
              </a:ext>
            </a:extLst>
          </a:blip>
          <a:srcRect/>
          <a:stretch/>
        </p:blipFill>
        <p:spPr>
          <a:xfrm>
            <a:off x="6377664" y="2008367"/>
            <a:ext cx="5398634" cy="3155128"/>
          </a:xfrm>
          <a:prstGeom prst="rect">
            <a:avLst/>
          </a:prstGeom>
          <a:noFill/>
          <a:ln>
            <a:noFill/>
          </a:ln>
        </p:spPr>
      </p:pic>
      <p:sp>
        <p:nvSpPr>
          <p:cNvPr id="14" name="Retângulo 13">
            <a:extLst>
              <a:ext uri="{FF2B5EF4-FFF2-40B4-BE49-F238E27FC236}">
                <a16:creationId xmlns:a16="http://schemas.microsoft.com/office/drawing/2014/main" id="{D2C7F3DD-ABAD-4229-B0C2-5031EDA65F78}"/>
              </a:ext>
            </a:extLst>
          </p:cNvPr>
          <p:cNvSpPr/>
          <p:nvPr/>
        </p:nvSpPr>
        <p:spPr>
          <a:xfrm>
            <a:off x="2335546" y="3071767"/>
            <a:ext cx="1922608" cy="1095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cxnSp>
        <p:nvCxnSpPr>
          <p:cNvPr id="16" name="Conector reto 15">
            <a:extLst>
              <a:ext uri="{FF2B5EF4-FFF2-40B4-BE49-F238E27FC236}">
                <a16:creationId xmlns:a16="http://schemas.microsoft.com/office/drawing/2014/main" id="{1A9E1C7B-82C2-4E4C-8386-6019AF27F4C6}"/>
              </a:ext>
            </a:extLst>
          </p:cNvPr>
          <p:cNvCxnSpPr>
            <a:cxnSpLocks/>
          </p:cNvCxnSpPr>
          <p:nvPr/>
        </p:nvCxnSpPr>
        <p:spPr>
          <a:xfrm flipV="1">
            <a:off x="4258154" y="2008229"/>
            <a:ext cx="2119510" cy="106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33E7AA0D-395A-4ED5-B2AF-04F5A9479C50}"/>
              </a:ext>
            </a:extLst>
          </p:cNvPr>
          <p:cNvCxnSpPr>
            <a:cxnSpLocks/>
          </p:cNvCxnSpPr>
          <p:nvPr/>
        </p:nvCxnSpPr>
        <p:spPr>
          <a:xfrm>
            <a:off x="4258154" y="4166857"/>
            <a:ext cx="2119510" cy="996638"/>
          </a:xfrm>
          <a:prstGeom prst="line">
            <a:avLst/>
          </a:prstGeom>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3B5702A3-ACCC-4611-B7F0-1B8BEC1E83B0}"/>
              </a:ext>
            </a:extLst>
          </p:cNvPr>
          <p:cNvSpPr>
            <a:spLocks noGrp="1"/>
          </p:cNvSpPr>
          <p:nvPr>
            <p:ph type="title"/>
          </p:nvPr>
        </p:nvSpPr>
        <p:spPr>
          <a:xfrm>
            <a:off x="692337" y="258101"/>
            <a:ext cx="11083961" cy="1118400"/>
          </a:xfrm>
        </p:spPr>
        <p:txBody>
          <a:bodyPr/>
          <a:lstStyle/>
          <a:p>
            <a:r>
              <a:rPr lang="pt-BR" dirty="0"/>
              <a:t>Infraestrutura de recarga</a:t>
            </a:r>
          </a:p>
        </p:txBody>
      </p:sp>
    </p:spTree>
    <p:extLst>
      <p:ext uri="{BB962C8B-B14F-4D97-AF65-F5344CB8AC3E}">
        <p14:creationId xmlns:p14="http://schemas.microsoft.com/office/powerpoint/2010/main" val="16283693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40;p1">
            <a:extLst>
              <a:ext uri="{FF2B5EF4-FFF2-40B4-BE49-F238E27FC236}">
                <a16:creationId xmlns:a16="http://schemas.microsoft.com/office/drawing/2014/main" id="{C5AA71EA-1ECC-4451-9DB4-08242E4BFED3}"/>
              </a:ext>
            </a:extLst>
          </p:cNvPr>
          <p:cNvSpPr txBox="1"/>
          <p:nvPr/>
        </p:nvSpPr>
        <p:spPr>
          <a:xfrm>
            <a:off x="0" y="3228965"/>
            <a:ext cx="9279467" cy="461624"/>
          </a:xfrm>
          <a:prstGeom prst="rect">
            <a:avLst/>
          </a:prstGeom>
          <a:solidFill>
            <a:srgbClr val="382960"/>
          </a:solidFill>
          <a:ln>
            <a:noFill/>
          </a:ln>
        </p:spPr>
        <p:txBody>
          <a:bodyPr spcFirstLastPara="1" wrap="square" lIns="45700" tIns="45700" rIns="45700" bIns="45700" anchor="t" anchorCtr="0">
            <a:spAutoFit/>
          </a:bodyPr>
          <a:lstStyle/>
          <a:p>
            <a:pPr lvl="0">
              <a:buClr>
                <a:schemeClr val="lt1"/>
              </a:buClr>
              <a:buSzPts val="3200"/>
            </a:pPr>
            <a:r>
              <a:rPr lang="pt-BR" sz="2400" dirty="0">
                <a:solidFill>
                  <a:schemeClr val="lt1"/>
                </a:solidFill>
                <a:latin typeface="Abadi" panose="020B0604020104020204" pitchFamily="34" charset="0"/>
                <a:cs typeface="Segoe UI" panose="020B0502040204020203" pitchFamily="34" charset="0"/>
              </a:rPr>
              <a:t>Quem puxa estas ações? Quais atores participam deste ecossistema?</a:t>
            </a:r>
          </a:p>
        </p:txBody>
      </p:sp>
    </p:spTree>
    <p:extLst>
      <p:ext uri="{BB962C8B-B14F-4D97-AF65-F5344CB8AC3E}">
        <p14:creationId xmlns:p14="http://schemas.microsoft.com/office/powerpoint/2010/main" val="2300757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E7BCF96-82AB-4EA8-BB6B-3ABFB5E8ADB0}"/>
              </a:ext>
            </a:extLst>
          </p:cNvPr>
          <p:cNvSpPr>
            <a:spLocks noGrp="1"/>
          </p:cNvSpPr>
          <p:nvPr>
            <p:ph type="body" idx="13"/>
          </p:nvPr>
        </p:nvSpPr>
        <p:spPr/>
        <p:txBody>
          <a:bodyPr/>
          <a:lstStyle/>
          <a:p>
            <a:endParaRPr lang="en-US"/>
          </a:p>
        </p:txBody>
      </p:sp>
      <p:grpSp>
        <p:nvGrpSpPr>
          <p:cNvPr id="5" name="Agrupar 4">
            <a:extLst>
              <a:ext uri="{FF2B5EF4-FFF2-40B4-BE49-F238E27FC236}">
                <a16:creationId xmlns:a16="http://schemas.microsoft.com/office/drawing/2014/main" id="{944D77BE-5947-4FAA-B333-1AB77A378336}"/>
              </a:ext>
            </a:extLst>
          </p:cNvPr>
          <p:cNvGrpSpPr/>
          <p:nvPr/>
        </p:nvGrpSpPr>
        <p:grpSpPr>
          <a:xfrm>
            <a:off x="578275" y="1639967"/>
            <a:ext cx="10124015" cy="4568579"/>
            <a:chOff x="954823" y="1672431"/>
            <a:chExt cx="10282353" cy="4257979"/>
          </a:xfrm>
        </p:grpSpPr>
        <p:pic>
          <p:nvPicPr>
            <p:cNvPr id="187" name="Google Shape;187;g9c19a21fbe_0_0"/>
            <p:cNvPicPr preferRelativeResize="0"/>
            <p:nvPr/>
          </p:nvPicPr>
          <p:blipFill>
            <a:blip r:embed="rId3">
              <a:alphaModFix/>
            </a:blip>
            <a:stretch>
              <a:fillRect/>
            </a:stretch>
          </p:blipFill>
          <p:spPr>
            <a:xfrm>
              <a:off x="6374481" y="4658055"/>
              <a:ext cx="4862695" cy="1272355"/>
            </a:xfrm>
            <a:prstGeom prst="rect">
              <a:avLst/>
            </a:prstGeom>
            <a:noFill/>
            <a:ln>
              <a:noFill/>
            </a:ln>
          </p:spPr>
        </p:pic>
        <p:pic>
          <p:nvPicPr>
            <p:cNvPr id="188" name="Google Shape;188;g9c19a21fbe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4823" y="5459750"/>
              <a:ext cx="5419658" cy="470660"/>
            </a:xfrm>
            <a:prstGeom prst="rect">
              <a:avLst/>
            </a:prstGeom>
            <a:noFill/>
            <a:ln>
              <a:noFill/>
            </a:ln>
          </p:spPr>
        </p:pic>
        <p:grpSp>
          <p:nvGrpSpPr>
            <p:cNvPr id="3" name="Agrupar 2">
              <a:extLst>
                <a:ext uri="{FF2B5EF4-FFF2-40B4-BE49-F238E27FC236}">
                  <a16:creationId xmlns:a16="http://schemas.microsoft.com/office/drawing/2014/main" id="{C5D66517-2FDF-4AEC-AA4A-5AC7B88383AB}"/>
                </a:ext>
              </a:extLst>
            </p:cNvPr>
            <p:cNvGrpSpPr/>
            <p:nvPr/>
          </p:nvGrpSpPr>
          <p:grpSpPr>
            <a:xfrm>
              <a:off x="954823" y="1672431"/>
              <a:ext cx="10282353" cy="4046484"/>
              <a:chOff x="1311883" y="1580991"/>
              <a:chExt cx="10282353" cy="4046484"/>
            </a:xfrm>
          </p:grpSpPr>
          <p:pic>
            <p:nvPicPr>
              <p:cNvPr id="185" name="Google Shape;185;g9c19a21fbe_0_0"/>
              <p:cNvPicPr preferRelativeResize="0"/>
              <p:nvPr/>
            </p:nvPicPr>
            <p:blipFill>
              <a:blip r:embed="rId5">
                <a:alphaModFix/>
              </a:blip>
              <a:stretch>
                <a:fillRect/>
              </a:stretch>
            </p:blipFill>
            <p:spPr>
              <a:xfrm>
                <a:off x="6731541" y="1580991"/>
                <a:ext cx="4862695" cy="1148997"/>
              </a:xfrm>
              <a:prstGeom prst="rect">
                <a:avLst/>
              </a:prstGeom>
              <a:noFill/>
              <a:ln>
                <a:noFill/>
              </a:ln>
            </p:spPr>
          </p:pic>
          <p:pic>
            <p:nvPicPr>
              <p:cNvPr id="186" name="Google Shape;186;g9c19a21fbe_0_0"/>
              <p:cNvPicPr preferRelativeResize="0"/>
              <p:nvPr/>
            </p:nvPicPr>
            <p:blipFill>
              <a:blip r:embed="rId6">
                <a:alphaModFix/>
              </a:blip>
              <a:stretch>
                <a:fillRect/>
              </a:stretch>
            </p:blipFill>
            <p:spPr>
              <a:xfrm>
                <a:off x="6731541" y="2682240"/>
                <a:ext cx="4862695" cy="1895526"/>
              </a:xfrm>
              <a:prstGeom prst="rect">
                <a:avLst/>
              </a:prstGeom>
              <a:noFill/>
              <a:ln>
                <a:noFill/>
              </a:ln>
            </p:spPr>
          </p:pic>
          <p:pic>
            <p:nvPicPr>
              <p:cNvPr id="189" name="Google Shape;189;g9c19a21fbe_0_0"/>
              <p:cNvPicPr preferRelativeResize="0"/>
              <p:nvPr/>
            </p:nvPicPr>
            <p:blipFill>
              <a:blip r:embed="rId7">
                <a:alphaModFix/>
              </a:blip>
              <a:stretch>
                <a:fillRect/>
              </a:stretch>
            </p:blipFill>
            <p:spPr>
              <a:xfrm>
                <a:off x="1311883" y="1580991"/>
                <a:ext cx="5419658" cy="4046484"/>
              </a:xfrm>
              <a:prstGeom prst="rect">
                <a:avLst/>
              </a:prstGeom>
              <a:noFill/>
              <a:ln>
                <a:noFill/>
              </a:ln>
            </p:spPr>
          </p:pic>
        </p:grpSp>
      </p:grpSp>
      <p:sp>
        <p:nvSpPr>
          <p:cNvPr id="4" name="Título 3">
            <a:extLst>
              <a:ext uri="{FF2B5EF4-FFF2-40B4-BE49-F238E27FC236}">
                <a16:creationId xmlns:a16="http://schemas.microsoft.com/office/drawing/2014/main" id="{AFC1CD33-ED17-41B7-BA9F-F1C3DA4984E7}"/>
              </a:ext>
            </a:extLst>
          </p:cNvPr>
          <p:cNvSpPr>
            <a:spLocks noGrp="1"/>
          </p:cNvSpPr>
          <p:nvPr>
            <p:ph type="title"/>
          </p:nvPr>
        </p:nvSpPr>
        <p:spPr/>
        <p:txBody>
          <a:bodyPr/>
          <a:lstStyle/>
          <a:p>
            <a:r>
              <a:rPr lang="pt-BR" dirty="0"/>
              <a:t>Tipos de </a:t>
            </a:r>
            <a:r>
              <a:rPr lang="pt-BR" dirty="0" err="1"/>
              <a:t>VEs</a:t>
            </a:r>
            <a:endParaRPr lang="pt-BR"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D452A3F-DA94-4549-B906-4402C791342A}"/>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817873" y="1207532"/>
            <a:ext cx="6556254" cy="5287302"/>
          </a:xfrm>
          <a:prstGeom prst="rect">
            <a:avLst/>
          </a:prstGeom>
          <a:ln>
            <a:noFill/>
          </a:ln>
          <a:extLst>
            <a:ext uri="{53640926-AAD7-44D8-BBD7-CCE9431645EC}">
              <a14:shadowObscured xmlns:a14="http://schemas.microsoft.com/office/drawing/2010/main"/>
            </a:ext>
          </a:extLst>
        </p:spPr>
      </p:pic>
      <p:sp>
        <p:nvSpPr>
          <p:cNvPr id="11" name="CaixaDeTexto 10">
            <a:extLst>
              <a:ext uri="{FF2B5EF4-FFF2-40B4-BE49-F238E27FC236}">
                <a16:creationId xmlns:a16="http://schemas.microsoft.com/office/drawing/2014/main" id="{562C5682-4EA8-43FD-9832-A9597DB2BD23}"/>
              </a:ext>
            </a:extLst>
          </p:cNvPr>
          <p:cNvSpPr txBox="1"/>
          <p:nvPr/>
        </p:nvSpPr>
        <p:spPr>
          <a:xfrm>
            <a:off x="261938" y="6224445"/>
            <a:ext cx="6556254" cy="420693"/>
          </a:xfrm>
          <a:prstGeom prst="rect">
            <a:avLst/>
          </a:prstGeom>
          <a:noFill/>
        </p:spPr>
        <p:txBody>
          <a:bodyPr wrap="square">
            <a:spAutoFit/>
          </a:bodyPr>
          <a:lstStyle/>
          <a:p>
            <a:pPr algn="just">
              <a:lnSpc>
                <a:spcPct val="150000"/>
              </a:lnSpc>
              <a:spcBef>
                <a:spcPts val="600"/>
              </a:spcBef>
              <a:spcAft>
                <a:spcPts val="600"/>
              </a:spcAft>
            </a:pPr>
            <a:r>
              <a:rPr lang="pt-BR" sz="1600" dirty="0">
                <a:latin typeface="Abadi Extra Light" panose="020B0204020104020204" pitchFamily="34" charset="0"/>
                <a:ea typeface="Arial" panose="020B0604020202020204" pitchFamily="34" charset="0"/>
              </a:rPr>
              <a:t>Fonte: elaboração própria.</a:t>
            </a:r>
          </a:p>
        </p:txBody>
      </p:sp>
      <p:sp>
        <p:nvSpPr>
          <p:cNvPr id="2" name="Título 1">
            <a:extLst>
              <a:ext uri="{FF2B5EF4-FFF2-40B4-BE49-F238E27FC236}">
                <a16:creationId xmlns:a16="http://schemas.microsoft.com/office/drawing/2014/main" id="{12491F6B-092C-4D1F-80A8-F4E8844550B2}"/>
              </a:ext>
            </a:extLst>
          </p:cNvPr>
          <p:cNvSpPr>
            <a:spLocks noGrp="1"/>
          </p:cNvSpPr>
          <p:nvPr>
            <p:ph type="title"/>
          </p:nvPr>
        </p:nvSpPr>
        <p:spPr>
          <a:xfrm>
            <a:off x="692337" y="258101"/>
            <a:ext cx="11083961" cy="1118400"/>
          </a:xfrm>
        </p:spPr>
        <p:txBody>
          <a:bodyPr/>
          <a:lstStyle/>
          <a:p>
            <a:r>
              <a:rPr lang="pt-BR" dirty="0"/>
              <a:t>Atores do Ecossistema de inovação no Brasil</a:t>
            </a:r>
          </a:p>
        </p:txBody>
      </p:sp>
    </p:spTree>
    <p:extLst>
      <p:ext uri="{BB962C8B-B14F-4D97-AF65-F5344CB8AC3E}">
        <p14:creationId xmlns:p14="http://schemas.microsoft.com/office/powerpoint/2010/main" val="28559157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2AFCB309-8C99-47EC-8581-D8DCE25FB451}"/>
              </a:ext>
            </a:extLst>
          </p:cNvPr>
          <p:cNvGraphicFramePr/>
          <p:nvPr/>
        </p:nvGraphicFramePr>
        <p:xfrm>
          <a:off x="2691700" y="1686380"/>
          <a:ext cx="6661003" cy="429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ixaDeTexto 6">
            <a:extLst>
              <a:ext uri="{FF2B5EF4-FFF2-40B4-BE49-F238E27FC236}">
                <a16:creationId xmlns:a16="http://schemas.microsoft.com/office/drawing/2014/main" id="{2DC92BC0-0317-4806-93EC-9D030C556DC6}"/>
              </a:ext>
            </a:extLst>
          </p:cNvPr>
          <p:cNvSpPr txBox="1"/>
          <p:nvPr/>
        </p:nvSpPr>
        <p:spPr>
          <a:xfrm>
            <a:off x="5442707" y="5285893"/>
            <a:ext cx="1963999" cy="461537"/>
          </a:xfrm>
          <a:prstGeom prst="rect">
            <a:avLst/>
          </a:prstGeom>
          <a:noFill/>
        </p:spPr>
        <p:txBody>
          <a:bodyPr wrap="none" rtlCol="0">
            <a:spAutoFit/>
          </a:bodyPr>
          <a:lstStyle/>
          <a:p>
            <a:r>
              <a:rPr lang="pt-BR" sz="2399" dirty="0"/>
              <a:t>Inter escalar </a:t>
            </a:r>
          </a:p>
        </p:txBody>
      </p:sp>
      <p:sp>
        <p:nvSpPr>
          <p:cNvPr id="11" name="CaixaDeTexto 10">
            <a:extLst>
              <a:ext uri="{FF2B5EF4-FFF2-40B4-BE49-F238E27FC236}">
                <a16:creationId xmlns:a16="http://schemas.microsoft.com/office/drawing/2014/main" id="{E2769291-2FEF-426D-8DD5-BC956A80EA69}"/>
              </a:ext>
            </a:extLst>
          </p:cNvPr>
          <p:cNvSpPr txBox="1"/>
          <p:nvPr/>
        </p:nvSpPr>
        <p:spPr>
          <a:xfrm>
            <a:off x="315913" y="6138380"/>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
        <p:nvSpPr>
          <p:cNvPr id="4" name="Espaço Reservado para Texto 3">
            <a:extLst>
              <a:ext uri="{FF2B5EF4-FFF2-40B4-BE49-F238E27FC236}">
                <a16:creationId xmlns:a16="http://schemas.microsoft.com/office/drawing/2014/main" id="{D48BA507-32FF-489D-A26C-6E60938B9BFA}"/>
              </a:ext>
            </a:extLst>
          </p:cNvPr>
          <p:cNvSpPr>
            <a:spLocks noGrp="1"/>
          </p:cNvSpPr>
          <p:nvPr>
            <p:ph type="body" idx="13"/>
          </p:nvPr>
        </p:nvSpPr>
        <p:spPr/>
        <p:txBody>
          <a:bodyPr/>
          <a:lstStyle/>
          <a:p>
            <a:endParaRPr lang="en-US" dirty="0"/>
          </a:p>
        </p:txBody>
      </p:sp>
      <p:sp>
        <p:nvSpPr>
          <p:cNvPr id="2" name="Título 1">
            <a:extLst>
              <a:ext uri="{FF2B5EF4-FFF2-40B4-BE49-F238E27FC236}">
                <a16:creationId xmlns:a16="http://schemas.microsoft.com/office/drawing/2014/main" id="{5D5377F4-9265-4D0B-91E4-9E58DAE681F0}"/>
              </a:ext>
            </a:extLst>
          </p:cNvPr>
          <p:cNvSpPr>
            <a:spLocks noGrp="1"/>
          </p:cNvSpPr>
          <p:nvPr>
            <p:ph type="title"/>
          </p:nvPr>
        </p:nvSpPr>
        <p:spPr>
          <a:xfrm>
            <a:off x="692337" y="258101"/>
            <a:ext cx="11083961" cy="1118400"/>
          </a:xfrm>
        </p:spPr>
        <p:txBody>
          <a:bodyPr/>
          <a:lstStyle/>
          <a:p>
            <a:r>
              <a:rPr lang="pt-BR" sz="3600" dirty="0"/>
              <a:t>Políticas Públicas e Instrumentos Governamentais</a:t>
            </a:r>
          </a:p>
        </p:txBody>
      </p:sp>
    </p:spTree>
    <p:extLst>
      <p:ext uri="{BB962C8B-B14F-4D97-AF65-F5344CB8AC3E}">
        <p14:creationId xmlns:p14="http://schemas.microsoft.com/office/powerpoint/2010/main" val="63775292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45D1FDE-E8F1-43D4-8589-3230B261F23E}"/>
              </a:ext>
            </a:extLst>
          </p:cNvPr>
          <p:cNvPicPr/>
          <p:nvPr/>
        </p:nvPicPr>
        <p:blipFill rotWithShape="1">
          <a:blip r:embed="rId2" cstate="screen">
            <a:extLst>
              <a:ext uri="{28A0092B-C50C-407E-A947-70E740481C1C}">
                <a14:useLocalDpi xmlns:a14="http://schemas.microsoft.com/office/drawing/2010/main"/>
              </a:ext>
            </a:extLst>
          </a:blip>
          <a:srcRect t="-318"/>
          <a:stretch/>
        </p:blipFill>
        <p:spPr bwMode="auto">
          <a:xfrm>
            <a:off x="1624806" y="395678"/>
            <a:ext cx="8942387" cy="5843198"/>
          </a:xfrm>
          <a:prstGeom prst="rect">
            <a:avLst/>
          </a:prstGeom>
          <a:ln>
            <a:noFill/>
          </a:ln>
          <a:extLst>
            <a:ext uri="{53640926-AAD7-44D8-BBD7-CCE9431645EC}">
              <a14:shadowObscured xmlns:a14="http://schemas.microsoft.com/office/drawing/2010/main"/>
            </a:ext>
          </a:extLst>
        </p:spPr>
      </p:pic>
      <p:sp>
        <p:nvSpPr>
          <p:cNvPr id="6" name="CaixaDeTexto 5">
            <a:extLst>
              <a:ext uri="{FF2B5EF4-FFF2-40B4-BE49-F238E27FC236}">
                <a16:creationId xmlns:a16="http://schemas.microsoft.com/office/drawing/2014/main" id="{C7541E39-F39A-48DB-B49A-88E383E3FBD4}"/>
              </a:ext>
            </a:extLst>
          </p:cNvPr>
          <p:cNvSpPr txBox="1"/>
          <p:nvPr/>
        </p:nvSpPr>
        <p:spPr>
          <a:xfrm>
            <a:off x="1624806" y="6238876"/>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Tree>
    <p:extLst>
      <p:ext uri="{BB962C8B-B14F-4D97-AF65-F5344CB8AC3E}">
        <p14:creationId xmlns:p14="http://schemas.microsoft.com/office/powerpoint/2010/main" val="16981568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C508A5F-8609-4725-A004-F0D41AA32033}"/>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8679" y="1566121"/>
            <a:ext cx="5115372" cy="4486605"/>
          </a:xfrm>
          <a:prstGeom prst="rect">
            <a:avLst/>
          </a:prstGeom>
          <a:noFill/>
          <a:ln>
            <a:noFill/>
          </a:ln>
        </p:spPr>
      </p:pic>
      <p:sp>
        <p:nvSpPr>
          <p:cNvPr id="4" name="Retângulo 3">
            <a:extLst>
              <a:ext uri="{FF2B5EF4-FFF2-40B4-BE49-F238E27FC236}">
                <a16:creationId xmlns:a16="http://schemas.microsoft.com/office/drawing/2014/main" id="{410A808B-A619-4F02-BE20-BCBCACE57FA3}"/>
              </a:ext>
            </a:extLst>
          </p:cNvPr>
          <p:cNvSpPr/>
          <p:nvPr/>
        </p:nvSpPr>
        <p:spPr>
          <a:xfrm>
            <a:off x="1588" y="1466849"/>
            <a:ext cx="3342404" cy="4657023"/>
          </a:xfrm>
          <a:prstGeom prst="rect">
            <a:avLst/>
          </a:prstGeom>
          <a:solidFill>
            <a:srgbClr val="38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6" name="CaixaDeTexto 5">
            <a:extLst>
              <a:ext uri="{FF2B5EF4-FFF2-40B4-BE49-F238E27FC236}">
                <a16:creationId xmlns:a16="http://schemas.microsoft.com/office/drawing/2014/main" id="{0BD2C7C5-9B5C-4202-BA54-5E3537660D6F}"/>
              </a:ext>
            </a:extLst>
          </p:cNvPr>
          <p:cNvSpPr txBox="1"/>
          <p:nvPr/>
        </p:nvSpPr>
        <p:spPr>
          <a:xfrm>
            <a:off x="-351209" y="6323241"/>
            <a:ext cx="6092933" cy="375454"/>
          </a:xfrm>
          <a:prstGeom prst="rect">
            <a:avLst/>
          </a:prstGeom>
          <a:noFill/>
        </p:spPr>
        <p:txBody>
          <a:bodyPr wrap="square">
            <a:spAutoFit/>
          </a:bodyPr>
          <a:lstStyle/>
          <a:p>
            <a:pPr indent="450080" algn="just">
              <a:lnSpc>
                <a:spcPct val="150000"/>
              </a:lnSpc>
              <a:spcBef>
                <a:spcPts val="600"/>
              </a:spcBef>
              <a:spcAft>
                <a:spcPts val="600"/>
              </a:spcAft>
            </a:pPr>
            <a:r>
              <a:rPr lang="pt-BR" dirty="0">
                <a:latin typeface="Arial" panose="020B0604020202020204" pitchFamily="34" charset="0"/>
                <a:ea typeface="Arial" panose="020B0604020202020204" pitchFamily="34" charset="0"/>
              </a:rPr>
              <a:t>Fonte: extraído de Barassa (2019)</a:t>
            </a:r>
            <a:endParaRPr lang="pt-BR" sz="1600" dirty="0">
              <a:latin typeface="Arial" panose="020B0604020202020204" pitchFamily="34" charset="0"/>
              <a:ea typeface="Arial" panose="020B0604020202020204" pitchFamily="34" charset="0"/>
            </a:endParaRPr>
          </a:p>
        </p:txBody>
      </p:sp>
      <p:sp>
        <p:nvSpPr>
          <p:cNvPr id="7" name="CaixaDeTexto 6">
            <a:extLst>
              <a:ext uri="{FF2B5EF4-FFF2-40B4-BE49-F238E27FC236}">
                <a16:creationId xmlns:a16="http://schemas.microsoft.com/office/drawing/2014/main" id="{9B71F9AA-815A-49C2-B1A9-55F57D5B49A6}"/>
              </a:ext>
            </a:extLst>
          </p:cNvPr>
          <p:cNvSpPr txBox="1"/>
          <p:nvPr/>
        </p:nvSpPr>
        <p:spPr>
          <a:xfrm>
            <a:off x="199558" y="1954623"/>
            <a:ext cx="2538393" cy="2948757"/>
          </a:xfrm>
          <a:prstGeom prst="rect">
            <a:avLst/>
          </a:prstGeom>
          <a:noFill/>
        </p:spPr>
        <p:txBody>
          <a:bodyPr wrap="square" rtlCol="0">
            <a:spAutoFit/>
          </a:bodyPr>
          <a:lstStyle/>
          <a:p>
            <a:pPr>
              <a:lnSpc>
                <a:spcPct val="150000"/>
              </a:lnSpc>
            </a:pPr>
            <a:r>
              <a:rPr lang="pt-BR" sz="1799" dirty="0">
                <a:solidFill>
                  <a:schemeClr val="bg1"/>
                </a:solidFill>
                <a:latin typeface="Arial" panose="020B0604020202020204" pitchFamily="34" charset="0"/>
                <a:ea typeface="Arial" panose="020B0604020202020204" pitchFamily="34" charset="0"/>
              </a:rPr>
              <a:t>Projetos dentro do Programa de P&amp;D ANEEL representam 65% dos aportes realizados para projetos em mobilidade elétrica </a:t>
            </a:r>
            <a:endParaRPr lang="pt-BR" sz="2399" dirty="0">
              <a:solidFill>
                <a:schemeClr val="bg1"/>
              </a:solidFill>
            </a:endParaRPr>
          </a:p>
        </p:txBody>
      </p:sp>
      <p:sp>
        <p:nvSpPr>
          <p:cNvPr id="12" name="Título 6">
            <a:extLst>
              <a:ext uri="{FF2B5EF4-FFF2-40B4-BE49-F238E27FC236}">
                <a16:creationId xmlns:a16="http://schemas.microsoft.com/office/drawing/2014/main" id="{829C9B5F-467E-4FC1-BE6B-6965BE6B0B34}"/>
              </a:ext>
            </a:extLst>
          </p:cNvPr>
          <p:cNvSpPr>
            <a:spLocks noGrp="1"/>
          </p:cNvSpPr>
          <p:nvPr>
            <p:ph type="title"/>
          </p:nvPr>
        </p:nvSpPr>
        <p:spPr>
          <a:xfrm>
            <a:off x="692337" y="258101"/>
            <a:ext cx="11083961" cy="1118400"/>
          </a:xfrm>
        </p:spPr>
        <p:txBody>
          <a:bodyPr/>
          <a:lstStyle/>
          <a:p>
            <a:r>
              <a:rPr lang="pt-BR" sz="2400" dirty="0"/>
              <a:t>Montante de investimento organizado por instituição pública de fomento</a:t>
            </a:r>
          </a:p>
        </p:txBody>
      </p:sp>
    </p:spTree>
    <p:extLst>
      <p:ext uri="{BB962C8B-B14F-4D97-AF65-F5344CB8AC3E}">
        <p14:creationId xmlns:p14="http://schemas.microsoft.com/office/powerpoint/2010/main" val="12551588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esultado de imagem para p&amp;d aneel">
            <a:extLst>
              <a:ext uri="{FF2B5EF4-FFF2-40B4-BE49-F238E27FC236}">
                <a16:creationId xmlns:a16="http://schemas.microsoft.com/office/drawing/2014/main" id="{45975A34-6168-4078-957F-14947E2A83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24127" y="237443"/>
            <a:ext cx="1295152" cy="495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9AAD44DB-7F82-40A1-89FC-D74970E3E4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9979" y="1276415"/>
            <a:ext cx="4104531" cy="5251385"/>
          </a:xfrm>
          <a:prstGeom prst="rect">
            <a:avLst/>
          </a:prstGeom>
          <a:ln w="12700">
            <a:solidFill>
              <a:schemeClr val="tx1"/>
            </a:solidFill>
          </a:ln>
        </p:spPr>
      </p:pic>
      <p:grpSp>
        <p:nvGrpSpPr>
          <p:cNvPr id="4" name="Grupo 17">
            <a:extLst>
              <a:ext uri="{FF2B5EF4-FFF2-40B4-BE49-F238E27FC236}">
                <a16:creationId xmlns:a16="http://schemas.microsoft.com/office/drawing/2014/main" id="{5C6DB254-6C23-4BE0-9FC1-AE2C2D2F73A9}"/>
              </a:ext>
            </a:extLst>
          </p:cNvPr>
          <p:cNvGrpSpPr>
            <a:grpSpLocks noChangeAspect="1"/>
          </p:cNvGrpSpPr>
          <p:nvPr/>
        </p:nvGrpSpPr>
        <p:grpSpPr>
          <a:xfrm>
            <a:off x="6378106" y="1276415"/>
            <a:ext cx="4246021" cy="4624158"/>
            <a:chOff x="2920621" y="1351130"/>
            <a:chExt cx="5268036" cy="5737192"/>
          </a:xfrm>
        </p:grpSpPr>
        <p:pic>
          <p:nvPicPr>
            <p:cNvPr id="5" name="Imagem 4">
              <a:extLst>
                <a:ext uri="{FF2B5EF4-FFF2-40B4-BE49-F238E27FC236}">
                  <a16:creationId xmlns:a16="http://schemas.microsoft.com/office/drawing/2014/main" id="{414C2BAC-52D8-4AE7-9195-DC1A94ED22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20621" y="1351130"/>
              <a:ext cx="5268036" cy="3057098"/>
            </a:xfrm>
            <a:prstGeom prst="rect">
              <a:avLst/>
            </a:prstGeom>
          </p:spPr>
        </p:pic>
        <p:pic>
          <p:nvPicPr>
            <p:cNvPr id="6" name="Imagem 5">
              <a:extLst>
                <a:ext uri="{FF2B5EF4-FFF2-40B4-BE49-F238E27FC236}">
                  <a16:creationId xmlns:a16="http://schemas.microsoft.com/office/drawing/2014/main" id="{2C7C387A-DE82-4F6A-A229-69A5181287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27445" y="4399713"/>
              <a:ext cx="5254389" cy="2688609"/>
            </a:xfrm>
            <a:prstGeom prst="rect">
              <a:avLst/>
            </a:prstGeom>
          </p:spPr>
        </p:pic>
      </p:grpSp>
      <p:sp>
        <p:nvSpPr>
          <p:cNvPr id="7" name="Título 6">
            <a:extLst>
              <a:ext uri="{FF2B5EF4-FFF2-40B4-BE49-F238E27FC236}">
                <a16:creationId xmlns:a16="http://schemas.microsoft.com/office/drawing/2014/main" id="{E2EA7A79-B8AD-48A0-9E9E-DC4E5D8E0A33}"/>
              </a:ext>
            </a:extLst>
          </p:cNvPr>
          <p:cNvSpPr>
            <a:spLocks noGrp="1"/>
          </p:cNvSpPr>
          <p:nvPr>
            <p:ph type="title"/>
          </p:nvPr>
        </p:nvSpPr>
        <p:spPr>
          <a:xfrm>
            <a:off x="692337" y="258101"/>
            <a:ext cx="11083961" cy="1118400"/>
          </a:xfrm>
        </p:spPr>
        <p:txBody>
          <a:bodyPr/>
          <a:lstStyle/>
          <a:p>
            <a:r>
              <a:rPr lang="pt-BR" dirty="0"/>
              <a:t>Chamada nº 22 ANEEL</a:t>
            </a:r>
          </a:p>
        </p:txBody>
      </p:sp>
    </p:spTree>
    <p:extLst>
      <p:ext uri="{BB962C8B-B14F-4D97-AF65-F5344CB8AC3E}">
        <p14:creationId xmlns:p14="http://schemas.microsoft.com/office/powerpoint/2010/main" val="4081240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5CBAF88-60E8-4614-8BD4-09B9373AD7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887" y="1707600"/>
            <a:ext cx="6558889" cy="4318625"/>
          </a:xfrm>
          <a:prstGeom prst="rect">
            <a:avLst/>
          </a:prstGeom>
        </p:spPr>
      </p:pic>
      <p:pic>
        <p:nvPicPr>
          <p:cNvPr id="5" name="Imagem 4">
            <a:extLst>
              <a:ext uri="{FF2B5EF4-FFF2-40B4-BE49-F238E27FC236}">
                <a16:creationId xmlns:a16="http://schemas.microsoft.com/office/drawing/2014/main" id="{AC57F905-E014-4049-9871-623CEB5F89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2776" y="1811524"/>
            <a:ext cx="3744049" cy="4283578"/>
          </a:xfrm>
          <a:prstGeom prst="rect">
            <a:avLst/>
          </a:prstGeom>
        </p:spPr>
      </p:pic>
      <p:sp>
        <p:nvSpPr>
          <p:cNvPr id="2" name="Título 1">
            <a:extLst>
              <a:ext uri="{FF2B5EF4-FFF2-40B4-BE49-F238E27FC236}">
                <a16:creationId xmlns:a16="http://schemas.microsoft.com/office/drawing/2014/main" id="{77F521A5-02AB-40F5-9831-D5B9EBF903FA}"/>
              </a:ext>
            </a:extLst>
          </p:cNvPr>
          <p:cNvSpPr>
            <a:spLocks noGrp="1"/>
          </p:cNvSpPr>
          <p:nvPr>
            <p:ph type="title"/>
          </p:nvPr>
        </p:nvSpPr>
        <p:spPr>
          <a:xfrm>
            <a:off x="692337" y="258101"/>
            <a:ext cx="11083961" cy="1118400"/>
          </a:xfrm>
        </p:spPr>
        <p:txBody>
          <a:bodyPr/>
          <a:lstStyle/>
          <a:p>
            <a:r>
              <a:rPr lang="pt-BR" dirty="0"/>
              <a:t>Chamada nº 22 ANEEL</a:t>
            </a:r>
          </a:p>
        </p:txBody>
      </p:sp>
    </p:spTree>
    <p:extLst>
      <p:ext uri="{BB962C8B-B14F-4D97-AF65-F5344CB8AC3E}">
        <p14:creationId xmlns:p14="http://schemas.microsoft.com/office/powerpoint/2010/main" val="7609456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Gráfico 2">
                <a:extLst>
                  <a:ext uri="{FF2B5EF4-FFF2-40B4-BE49-F238E27FC236}">
                    <a16:creationId xmlns:a16="http://schemas.microsoft.com/office/drawing/2014/main" id="{AB3D9200-198B-4C13-8286-0A0DAC554DEE}"/>
                  </a:ext>
                </a:extLst>
              </p:cNvPr>
              <p:cNvGraphicFramePr/>
              <p:nvPr>
                <p:extLst>
                  <p:ext uri="{D42A27DB-BD31-4B8C-83A1-F6EECF244321}">
                    <p14:modId xmlns:p14="http://schemas.microsoft.com/office/powerpoint/2010/main" val="1506083357"/>
                  </p:ext>
                </p:extLst>
              </p:nvPr>
            </p:nvGraphicFramePr>
            <p:xfrm>
              <a:off x="4948008" y="876965"/>
              <a:ext cx="5705047" cy="524690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Gráfico 2">
                <a:extLst>
                  <a:ext uri="{FF2B5EF4-FFF2-40B4-BE49-F238E27FC236}">
                    <a16:creationId xmlns:a16="http://schemas.microsoft.com/office/drawing/2014/main" xmlns="" xmlns:cx1="http://schemas.microsoft.com/office/drawing/2015/9/8/chartex" id="{AB3D9200-198B-4C13-8286-0A0DAC554DEE}"/>
                  </a:ext>
                </a:extLst>
              </p:cNvPr>
              <p:cNvPicPr>
                <a:picLocks noGrp="1" noRot="1" noChangeAspect="1" noMove="1" noResize="1" noEditPoints="1" noAdjustHandles="1" noChangeArrowheads="1" noChangeShapeType="1"/>
              </p:cNvPicPr>
              <p:nvPr/>
            </p:nvPicPr>
            <p:blipFill>
              <a:blip r:embed="rId3"/>
              <a:stretch>
                <a:fillRect/>
              </a:stretch>
            </p:blipFill>
            <p:spPr>
              <a:xfrm>
                <a:off x="4948008" y="876965"/>
                <a:ext cx="5705047" cy="5246908"/>
              </a:xfrm>
              <a:prstGeom prst="rect">
                <a:avLst/>
              </a:prstGeom>
            </p:spPr>
          </p:pic>
        </mc:Fallback>
      </mc:AlternateContent>
      <p:sp>
        <p:nvSpPr>
          <p:cNvPr id="4" name="Retângulo 3">
            <a:extLst>
              <a:ext uri="{FF2B5EF4-FFF2-40B4-BE49-F238E27FC236}">
                <a16:creationId xmlns:a16="http://schemas.microsoft.com/office/drawing/2014/main" id="{A83745CA-EF1B-43E3-AD54-F09C913E7B3C}"/>
              </a:ext>
            </a:extLst>
          </p:cNvPr>
          <p:cNvSpPr/>
          <p:nvPr/>
        </p:nvSpPr>
        <p:spPr>
          <a:xfrm>
            <a:off x="1706529" y="2138362"/>
            <a:ext cx="3342404" cy="2581275"/>
          </a:xfrm>
          <a:prstGeom prst="rect">
            <a:avLst/>
          </a:prstGeom>
          <a:solidFill>
            <a:srgbClr val="1342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6" name="CaixaDeTexto 5">
            <a:extLst>
              <a:ext uri="{FF2B5EF4-FFF2-40B4-BE49-F238E27FC236}">
                <a16:creationId xmlns:a16="http://schemas.microsoft.com/office/drawing/2014/main" id="{9E852E82-F062-4AEB-8DC0-4434313EA00D}"/>
              </a:ext>
            </a:extLst>
          </p:cNvPr>
          <p:cNvSpPr txBox="1"/>
          <p:nvPr/>
        </p:nvSpPr>
        <p:spPr>
          <a:xfrm>
            <a:off x="1706529" y="2641762"/>
            <a:ext cx="2761531" cy="1630575"/>
          </a:xfrm>
          <a:prstGeom prst="rect">
            <a:avLst/>
          </a:prstGeom>
          <a:noFill/>
        </p:spPr>
        <p:txBody>
          <a:bodyPr wrap="square">
            <a:spAutoFit/>
          </a:bodyPr>
          <a:lstStyle/>
          <a:p>
            <a:r>
              <a:rPr lang="pt-BR" sz="2000" dirty="0">
                <a:solidFill>
                  <a:schemeClr val="bg1"/>
                </a:solidFill>
                <a:latin typeface="Abadi Extra Light" panose="020B0204020104020204" pitchFamily="34" charset="0"/>
                <a:ea typeface="Arial" panose="020B0604020202020204" pitchFamily="34" charset="0"/>
              </a:rPr>
              <a:t>Ambiente de negócios com capital privado e aplicações em transporte de pessoas e logística (bens e serviços) </a:t>
            </a:r>
            <a:endParaRPr lang="pt-BR" sz="2000"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19451632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D12DC563-6FCF-4F6F-95E9-4AFA0245B417}"/>
              </a:ext>
            </a:extLst>
          </p:cNvPr>
          <p:cNvGraphicFramePr>
            <a:graphicFrameLocks noGrp="1"/>
          </p:cNvGraphicFramePr>
          <p:nvPr>
            <p:extLst>
              <p:ext uri="{D42A27DB-BD31-4B8C-83A1-F6EECF244321}">
                <p14:modId xmlns:p14="http://schemas.microsoft.com/office/powerpoint/2010/main" val="3530118397"/>
              </p:ext>
            </p:extLst>
          </p:nvPr>
        </p:nvGraphicFramePr>
        <p:xfrm>
          <a:off x="3957798" y="1200150"/>
          <a:ext cx="8008998" cy="4798771"/>
        </p:xfrm>
        <a:graphic>
          <a:graphicData uri="http://schemas.openxmlformats.org/drawingml/2006/table">
            <a:tbl>
              <a:tblPr firstRow="1" firstCol="1" bandRow="1"/>
              <a:tblGrid>
                <a:gridCol w="1224241">
                  <a:extLst>
                    <a:ext uri="{9D8B030D-6E8A-4147-A177-3AD203B41FA5}">
                      <a16:colId xmlns:a16="http://schemas.microsoft.com/office/drawing/2014/main" val="2674697971"/>
                    </a:ext>
                  </a:extLst>
                </a:gridCol>
                <a:gridCol w="1224241">
                  <a:extLst>
                    <a:ext uri="{9D8B030D-6E8A-4147-A177-3AD203B41FA5}">
                      <a16:colId xmlns:a16="http://schemas.microsoft.com/office/drawing/2014/main" val="2787797241"/>
                    </a:ext>
                  </a:extLst>
                </a:gridCol>
                <a:gridCol w="2223892">
                  <a:extLst>
                    <a:ext uri="{9D8B030D-6E8A-4147-A177-3AD203B41FA5}">
                      <a16:colId xmlns:a16="http://schemas.microsoft.com/office/drawing/2014/main" val="2641513021"/>
                    </a:ext>
                  </a:extLst>
                </a:gridCol>
                <a:gridCol w="2223892">
                  <a:extLst>
                    <a:ext uri="{9D8B030D-6E8A-4147-A177-3AD203B41FA5}">
                      <a16:colId xmlns:a16="http://schemas.microsoft.com/office/drawing/2014/main" val="701504563"/>
                    </a:ext>
                  </a:extLst>
                </a:gridCol>
                <a:gridCol w="1112732">
                  <a:extLst>
                    <a:ext uri="{9D8B030D-6E8A-4147-A177-3AD203B41FA5}">
                      <a16:colId xmlns:a16="http://schemas.microsoft.com/office/drawing/2014/main" val="3137945514"/>
                    </a:ext>
                  </a:extLst>
                </a:gridCol>
              </a:tblGrid>
              <a:tr h="467589">
                <a:tc>
                  <a:txBody>
                    <a:bodyPr/>
                    <a:lstStyle/>
                    <a:p>
                      <a:pPr algn="ctr">
                        <a:lnSpc>
                          <a:spcPct val="150000"/>
                        </a:lnSpc>
                        <a:spcBef>
                          <a:spcPts val="600"/>
                        </a:spcBef>
                        <a:spcAft>
                          <a:spcPts val="600"/>
                        </a:spcAft>
                      </a:pPr>
                      <a:r>
                        <a:rPr lang="pt-BR" sz="1100" dirty="0">
                          <a:effectLst/>
                        </a:rPr>
                        <a:t>Detalhamento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Categoria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Empresas Envolvidas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Foco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Ano Referência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3186787165"/>
                  </a:ext>
                </a:extLst>
              </a:tr>
              <a:tr h="494792">
                <a:tc>
                  <a:txBody>
                    <a:bodyPr/>
                    <a:lstStyle/>
                    <a:p>
                      <a:pPr algn="ctr">
                        <a:lnSpc>
                          <a:spcPct val="150000"/>
                        </a:lnSpc>
                        <a:spcBef>
                          <a:spcPts val="600"/>
                        </a:spcBef>
                        <a:spcAft>
                          <a:spcPts val="600"/>
                        </a:spcAft>
                      </a:pPr>
                      <a:r>
                        <a:rPr lang="pt-BR" sz="1100" dirty="0">
                          <a:effectLst/>
                        </a:rPr>
                        <a:t>Locação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Levíssimos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Riba Brasil e iFood</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Aluguel de scooters elétricas para motoristas de aplicativo.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3920052586"/>
                  </a:ext>
                </a:extLst>
              </a:tr>
              <a:tr h="467589">
                <a:tc rowSpan="5">
                  <a:txBody>
                    <a:bodyPr/>
                    <a:lstStyle/>
                    <a:p>
                      <a:pPr algn="ctr">
                        <a:lnSpc>
                          <a:spcPct val="150000"/>
                        </a:lnSpc>
                        <a:spcBef>
                          <a:spcPts val="600"/>
                        </a:spcBef>
                        <a:spcAft>
                          <a:spcPts val="600"/>
                        </a:spcAft>
                      </a:pPr>
                      <a:r>
                        <a:rPr lang="pt-BR" sz="1100" dirty="0">
                          <a:effectLst/>
                        </a:rPr>
                        <a:t>Sharing</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rowSpan="3">
                  <a:txBody>
                    <a:bodyPr/>
                    <a:lstStyle/>
                    <a:p>
                      <a:pPr algn="ctr">
                        <a:lnSpc>
                          <a:spcPct val="150000"/>
                        </a:lnSpc>
                        <a:spcBef>
                          <a:spcPts val="600"/>
                        </a:spcBef>
                        <a:spcAft>
                          <a:spcPts val="600"/>
                        </a:spcAft>
                      </a:pPr>
                      <a:r>
                        <a:rPr lang="pt-BR" sz="1100" dirty="0">
                          <a:effectLst/>
                        </a:rPr>
                        <a:t>Veículos de passeio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Beepbeep e Renault</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Compartilhamento de veículos elétricos.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1453647608"/>
                  </a:ext>
                </a:extLst>
              </a:tr>
              <a:tr h="649638">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100" dirty="0">
                          <a:effectLst/>
                        </a:rPr>
                        <a:t>Renault e MRV Engenharia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Compartilhamento de veículos em empreendimento privado.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1782285267"/>
                  </a:ext>
                </a:extLst>
              </a:tr>
              <a:tr h="649638">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100" dirty="0">
                          <a:effectLst/>
                        </a:rPr>
                        <a:t>Renault, Itaú, Joycar e Efacec</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Compartilhamento de veículos em empreendimento privado.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2299072923"/>
                  </a:ext>
                </a:extLst>
              </a:tr>
              <a:tr h="649638">
                <a:tc vMerge="1">
                  <a:txBody>
                    <a:bodyPr/>
                    <a:lstStyle/>
                    <a:p>
                      <a:endParaRPr lang="pt-BR"/>
                    </a:p>
                  </a:txBody>
                  <a:tcPr/>
                </a:tc>
                <a:tc>
                  <a:txBody>
                    <a:bodyPr/>
                    <a:lstStyle/>
                    <a:p>
                      <a:pPr algn="ctr">
                        <a:lnSpc>
                          <a:spcPct val="150000"/>
                        </a:lnSpc>
                        <a:spcBef>
                          <a:spcPts val="600"/>
                        </a:spcBef>
                        <a:spcAft>
                          <a:spcPts val="600"/>
                        </a:spcAft>
                      </a:pPr>
                      <a:r>
                        <a:rPr lang="pt-BR" sz="1100" dirty="0">
                          <a:effectLst/>
                        </a:rPr>
                        <a:t>Infraestrutura de Recarga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Vela Bike</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Instalação de 100 eletropostos para bicicletas elétricas.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146281419"/>
                  </a:ext>
                </a:extLst>
              </a:tr>
              <a:tr h="467589">
                <a:tc vMerge="1">
                  <a:txBody>
                    <a:bodyPr/>
                    <a:lstStyle/>
                    <a:p>
                      <a:endParaRPr lang="pt-BR"/>
                    </a:p>
                  </a:txBody>
                  <a:tcPr/>
                </a:tc>
                <a:tc>
                  <a:txBody>
                    <a:bodyPr/>
                    <a:lstStyle/>
                    <a:p>
                      <a:pPr algn="ctr">
                        <a:lnSpc>
                          <a:spcPct val="150000"/>
                        </a:lnSpc>
                        <a:spcBef>
                          <a:spcPts val="600"/>
                        </a:spcBef>
                        <a:spcAft>
                          <a:spcPts val="600"/>
                        </a:spcAft>
                      </a:pPr>
                      <a:r>
                        <a:rPr lang="pt-BR" sz="1100" dirty="0">
                          <a:effectLst/>
                        </a:rPr>
                        <a:t>Levissimos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Riba Brasil e CEiiA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Compartilhamento de scooters elétricas.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2019</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4289221056"/>
                  </a:ext>
                </a:extLst>
              </a:tr>
              <a:tr h="467589">
                <a:tc rowSpan="2">
                  <a:txBody>
                    <a:bodyPr/>
                    <a:lstStyle/>
                    <a:p>
                      <a:pPr algn="ctr">
                        <a:lnSpc>
                          <a:spcPct val="150000"/>
                        </a:lnSpc>
                        <a:spcBef>
                          <a:spcPts val="600"/>
                        </a:spcBef>
                        <a:spcAft>
                          <a:spcPts val="600"/>
                        </a:spcAft>
                      </a:pPr>
                      <a:r>
                        <a:rPr lang="pt-BR" sz="1100" dirty="0">
                          <a:effectLst/>
                        </a:rPr>
                        <a:t>Venda de Veículos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Comerciais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BYD e Unilever</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Compra de veículo elétrico para serviço de entrega.</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2020</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4119508354"/>
                  </a:ext>
                </a:extLst>
              </a:tr>
              <a:tr h="467589">
                <a:tc vMerge="1">
                  <a:txBody>
                    <a:bodyPr/>
                    <a:lstStyle/>
                    <a:p>
                      <a:endParaRPr lang="pt-BR"/>
                    </a:p>
                  </a:txBody>
                  <a:tcPr/>
                </a:tc>
                <a:tc>
                  <a:txBody>
                    <a:bodyPr/>
                    <a:lstStyle/>
                    <a:p>
                      <a:pPr algn="ctr">
                        <a:lnSpc>
                          <a:spcPct val="150000"/>
                        </a:lnSpc>
                        <a:spcBef>
                          <a:spcPts val="600"/>
                        </a:spcBef>
                        <a:spcAft>
                          <a:spcPts val="600"/>
                        </a:spcAft>
                      </a:pPr>
                      <a:r>
                        <a:rPr lang="pt-BR" sz="1100" dirty="0">
                          <a:effectLst/>
                        </a:rPr>
                        <a:t>Comerciais</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Volkswagen e Ambev</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Teste de caminhão elétrico em ambiente urbano.</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tc>
                  <a:txBody>
                    <a:bodyPr/>
                    <a:lstStyle/>
                    <a:p>
                      <a:pPr algn="ctr">
                        <a:lnSpc>
                          <a:spcPct val="150000"/>
                        </a:lnSpc>
                        <a:spcBef>
                          <a:spcPts val="600"/>
                        </a:spcBef>
                        <a:spcAft>
                          <a:spcPts val="600"/>
                        </a:spcAft>
                      </a:pPr>
                      <a:r>
                        <a:rPr lang="pt-BR" sz="1100" dirty="0">
                          <a:effectLst/>
                        </a:rPr>
                        <a:t>2018</a:t>
                      </a:r>
                      <a:endParaRPr lang="pt-BR" sz="1200" dirty="0">
                        <a:effectLst/>
                        <a:latin typeface="Arial" panose="020B0604020202020204" pitchFamily="34" charset="0"/>
                        <a:ea typeface="Arial" panose="020B0604020202020204" pitchFamily="34" charset="0"/>
                        <a:cs typeface="Times New Roman" panose="02020603050405020304" pitchFamily="18" charset="0"/>
                      </a:endParaRPr>
                    </a:p>
                  </a:txBody>
                  <a:tcPr marL="42650" marR="42650" marT="0" marB="0" anchor="ctr"/>
                </a:tc>
                <a:extLst>
                  <a:ext uri="{0D108BD9-81ED-4DB2-BD59-A6C34878D82A}">
                    <a16:rowId xmlns:a16="http://schemas.microsoft.com/office/drawing/2014/main" val="375942835"/>
                  </a:ext>
                </a:extLst>
              </a:tr>
            </a:tbl>
          </a:graphicData>
        </a:graphic>
      </p:graphicFrame>
      <p:sp>
        <p:nvSpPr>
          <p:cNvPr id="8" name="Triângulo isósceles 7">
            <a:extLst>
              <a:ext uri="{FF2B5EF4-FFF2-40B4-BE49-F238E27FC236}">
                <a16:creationId xmlns:a16="http://schemas.microsoft.com/office/drawing/2014/main" id="{F8798606-A704-43BB-8B80-6AB51D426AB7}"/>
              </a:ext>
            </a:extLst>
          </p:cNvPr>
          <p:cNvSpPr/>
          <p:nvPr/>
        </p:nvSpPr>
        <p:spPr>
          <a:xfrm rot="686193">
            <a:off x="1932956" y="3741109"/>
            <a:ext cx="984229" cy="1375514"/>
          </a:xfrm>
          <a:prstGeom prst="triangle">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mc:AlternateContent xmlns:mc="http://schemas.openxmlformats.org/markup-compatibility/2006" xmlns:cx1="http://schemas.microsoft.com/office/drawing/2015/9/8/chartex">
        <mc:Choice Requires="cx1">
          <p:graphicFrame>
            <p:nvGraphicFramePr>
              <p:cNvPr id="17" name="Gráfico 16">
                <a:extLst>
                  <a:ext uri="{FF2B5EF4-FFF2-40B4-BE49-F238E27FC236}">
                    <a16:creationId xmlns:a16="http://schemas.microsoft.com/office/drawing/2014/main" id="{9D32FAC5-917A-46CD-8D91-C77CE945FF93}"/>
                  </a:ext>
                </a:extLst>
              </p:cNvPr>
              <p:cNvGraphicFramePr/>
              <p:nvPr/>
            </p:nvGraphicFramePr>
            <p:xfrm>
              <a:off x="-293611" y="449613"/>
              <a:ext cx="3794490" cy="300911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7" name="Gráfico 16">
                <a:extLst>
                  <a:ext uri="{FF2B5EF4-FFF2-40B4-BE49-F238E27FC236}">
                    <a16:creationId xmlns:a16="http://schemas.microsoft.com/office/drawing/2014/main" xmlns="" xmlns:cx1="http://schemas.microsoft.com/office/drawing/2015/9/8/chartex" id="{9D32FAC5-917A-46CD-8D91-C77CE945FF93}"/>
                  </a:ext>
                </a:extLst>
              </p:cNvPr>
              <p:cNvPicPr>
                <a:picLocks noGrp="1" noRot="1" noChangeAspect="1" noMove="1" noResize="1" noEditPoints="1" noAdjustHandles="1" noChangeArrowheads="1" noChangeShapeType="1"/>
              </p:cNvPicPr>
              <p:nvPr/>
            </p:nvPicPr>
            <p:blipFill>
              <a:blip r:embed="rId3"/>
              <a:stretch>
                <a:fillRect/>
              </a:stretch>
            </p:blipFill>
            <p:spPr>
              <a:xfrm>
                <a:off x="-293611" y="449613"/>
                <a:ext cx="3794490" cy="3009118"/>
              </a:xfrm>
              <a:prstGeom prst="rect">
                <a:avLst/>
              </a:prstGeom>
            </p:spPr>
          </p:pic>
        </mc:Fallback>
      </mc:AlternateContent>
      <p:sp>
        <p:nvSpPr>
          <p:cNvPr id="19" name="Retângulo 18">
            <a:extLst>
              <a:ext uri="{FF2B5EF4-FFF2-40B4-BE49-F238E27FC236}">
                <a16:creationId xmlns:a16="http://schemas.microsoft.com/office/drawing/2014/main" id="{BCE37C5F-2EFA-4D07-84DA-45B99FAEC854}"/>
              </a:ext>
            </a:extLst>
          </p:cNvPr>
          <p:cNvSpPr/>
          <p:nvPr/>
        </p:nvSpPr>
        <p:spPr>
          <a:xfrm>
            <a:off x="72773" y="449614"/>
            <a:ext cx="1530862" cy="16691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21" name="Triângulo isósceles 20">
            <a:extLst>
              <a:ext uri="{FF2B5EF4-FFF2-40B4-BE49-F238E27FC236}">
                <a16:creationId xmlns:a16="http://schemas.microsoft.com/office/drawing/2014/main" id="{0DF2DABE-1657-4894-8888-B995AF1B2AC3}"/>
              </a:ext>
            </a:extLst>
          </p:cNvPr>
          <p:cNvSpPr/>
          <p:nvPr/>
        </p:nvSpPr>
        <p:spPr>
          <a:xfrm rot="2992413">
            <a:off x="199705" y="1610861"/>
            <a:ext cx="1450766" cy="1375514"/>
          </a:xfrm>
          <a:prstGeom prst="triangle">
            <a:avLst>
              <a:gd name="adj" fmla="val 6373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23" name="CaixaDeTexto 22">
            <a:extLst>
              <a:ext uri="{FF2B5EF4-FFF2-40B4-BE49-F238E27FC236}">
                <a16:creationId xmlns:a16="http://schemas.microsoft.com/office/drawing/2014/main" id="{818C0F4D-2D15-4914-9089-98C3EBAE8575}"/>
              </a:ext>
            </a:extLst>
          </p:cNvPr>
          <p:cNvSpPr txBox="1"/>
          <p:nvPr/>
        </p:nvSpPr>
        <p:spPr>
          <a:xfrm>
            <a:off x="91261" y="3458731"/>
            <a:ext cx="3139004" cy="1692323"/>
          </a:xfrm>
          <a:prstGeom prst="rect">
            <a:avLst/>
          </a:prstGeom>
          <a:noFill/>
        </p:spPr>
        <p:txBody>
          <a:bodyPr wrap="square" rtlCol="0">
            <a:spAutoFit/>
          </a:bodyPr>
          <a:lstStyle/>
          <a:p>
            <a:pPr algn="ctr">
              <a:lnSpc>
                <a:spcPct val="150000"/>
              </a:lnSpc>
            </a:pPr>
            <a:r>
              <a:rPr lang="pt-BR" sz="2399" u="sng" dirty="0">
                <a:latin typeface="Abadi Extra Light" panose="020B0204020104020204" pitchFamily="34" charset="0"/>
              </a:rPr>
              <a:t>Exemplos de negócios e projetos ligados à modelos de negócios</a:t>
            </a:r>
          </a:p>
        </p:txBody>
      </p:sp>
      <p:sp>
        <p:nvSpPr>
          <p:cNvPr id="25" name="CaixaDeTexto 24">
            <a:extLst>
              <a:ext uri="{FF2B5EF4-FFF2-40B4-BE49-F238E27FC236}">
                <a16:creationId xmlns:a16="http://schemas.microsoft.com/office/drawing/2014/main" id="{49743B3A-F9A0-4F98-9A22-2C596E158BB5}"/>
              </a:ext>
            </a:extLst>
          </p:cNvPr>
          <p:cNvSpPr txBox="1"/>
          <p:nvPr/>
        </p:nvSpPr>
        <p:spPr>
          <a:xfrm>
            <a:off x="331491" y="6039054"/>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Tree>
    <p:extLst>
      <p:ext uri="{BB962C8B-B14F-4D97-AF65-F5344CB8AC3E}">
        <p14:creationId xmlns:p14="http://schemas.microsoft.com/office/powerpoint/2010/main" val="19086584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6" name="Gráfico 5">
                <a:extLst>
                  <a:ext uri="{FF2B5EF4-FFF2-40B4-BE49-F238E27FC236}">
                    <a16:creationId xmlns:a16="http://schemas.microsoft.com/office/drawing/2014/main" id="{2C74FFF9-7ADB-49E3-ABCA-1FEAFF0AE740}"/>
                  </a:ext>
                </a:extLst>
              </p:cNvPr>
              <p:cNvGraphicFramePr/>
              <p:nvPr/>
            </p:nvGraphicFramePr>
            <p:xfrm>
              <a:off x="-293611" y="449613"/>
              <a:ext cx="3794490" cy="300911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Gráfico 5">
                <a:extLst>
                  <a:ext uri="{FF2B5EF4-FFF2-40B4-BE49-F238E27FC236}">
                    <a16:creationId xmlns:a16="http://schemas.microsoft.com/office/drawing/2014/main" xmlns="" xmlns:cx1="http://schemas.microsoft.com/office/drawing/2015/9/8/chartex" id="{2C74FFF9-7ADB-49E3-ABCA-1FEAFF0AE740}"/>
                  </a:ext>
                </a:extLst>
              </p:cNvPr>
              <p:cNvPicPr>
                <a:picLocks noGrp="1" noRot="1" noChangeAspect="1" noMove="1" noResize="1" noEditPoints="1" noAdjustHandles="1" noChangeArrowheads="1" noChangeShapeType="1"/>
              </p:cNvPicPr>
              <p:nvPr/>
            </p:nvPicPr>
            <p:blipFill>
              <a:blip r:embed="rId3"/>
              <a:stretch>
                <a:fillRect/>
              </a:stretch>
            </p:blipFill>
            <p:spPr>
              <a:xfrm>
                <a:off x="-293611" y="449613"/>
                <a:ext cx="3794490" cy="3009118"/>
              </a:xfrm>
              <a:prstGeom prst="rect">
                <a:avLst/>
              </a:prstGeom>
            </p:spPr>
          </p:pic>
        </mc:Fallback>
      </mc:AlternateContent>
      <p:graphicFrame>
        <p:nvGraphicFramePr>
          <p:cNvPr id="7" name="Tabela 6">
            <a:extLst>
              <a:ext uri="{FF2B5EF4-FFF2-40B4-BE49-F238E27FC236}">
                <a16:creationId xmlns:a16="http://schemas.microsoft.com/office/drawing/2014/main" id="{04A10792-CD68-4FBB-85BB-4299732409B9}"/>
              </a:ext>
            </a:extLst>
          </p:cNvPr>
          <p:cNvGraphicFramePr>
            <a:graphicFrameLocks noGrp="1"/>
          </p:cNvGraphicFramePr>
          <p:nvPr/>
        </p:nvGraphicFramePr>
        <p:xfrm>
          <a:off x="3338997" y="255569"/>
          <a:ext cx="8851417" cy="6548741"/>
        </p:xfrm>
        <a:graphic>
          <a:graphicData uri="http://schemas.openxmlformats.org/drawingml/2006/table">
            <a:tbl>
              <a:tblPr firstRow="1" firstCol="1" bandRow="1">
                <a:tableStyleId>{21E4AEA4-8DFA-4A89-87EB-49C32662AFE0}</a:tableStyleId>
              </a:tblPr>
              <a:tblGrid>
                <a:gridCol w="1138378">
                  <a:extLst>
                    <a:ext uri="{9D8B030D-6E8A-4147-A177-3AD203B41FA5}">
                      <a16:colId xmlns:a16="http://schemas.microsoft.com/office/drawing/2014/main" val="1013826548"/>
                    </a:ext>
                  </a:extLst>
                </a:gridCol>
                <a:gridCol w="1002955">
                  <a:extLst>
                    <a:ext uri="{9D8B030D-6E8A-4147-A177-3AD203B41FA5}">
                      <a16:colId xmlns:a16="http://schemas.microsoft.com/office/drawing/2014/main" val="3435843046"/>
                    </a:ext>
                  </a:extLst>
                </a:gridCol>
                <a:gridCol w="2069777">
                  <a:extLst>
                    <a:ext uri="{9D8B030D-6E8A-4147-A177-3AD203B41FA5}">
                      <a16:colId xmlns:a16="http://schemas.microsoft.com/office/drawing/2014/main" val="1043450821"/>
                    </a:ext>
                  </a:extLst>
                </a:gridCol>
                <a:gridCol w="3665600">
                  <a:extLst>
                    <a:ext uri="{9D8B030D-6E8A-4147-A177-3AD203B41FA5}">
                      <a16:colId xmlns:a16="http://schemas.microsoft.com/office/drawing/2014/main" val="1641414917"/>
                    </a:ext>
                  </a:extLst>
                </a:gridCol>
                <a:gridCol w="974707">
                  <a:extLst>
                    <a:ext uri="{9D8B030D-6E8A-4147-A177-3AD203B41FA5}">
                      <a16:colId xmlns:a16="http://schemas.microsoft.com/office/drawing/2014/main" val="759804830"/>
                    </a:ext>
                  </a:extLst>
                </a:gridCol>
              </a:tblGrid>
              <a:tr h="394590">
                <a:tc>
                  <a:txBody>
                    <a:bodyPr/>
                    <a:lstStyle/>
                    <a:p>
                      <a:pPr algn="ctr">
                        <a:lnSpc>
                          <a:spcPct val="150000"/>
                        </a:lnSpc>
                        <a:spcBef>
                          <a:spcPts val="600"/>
                        </a:spcBef>
                        <a:spcAft>
                          <a:spcPts val="600"/>
                        </a:spcAft>
                      </a:pPr>
                      <a:r>
                        <a:rPr lang="pt-BR" sz="1000" dirty="0">
                          <a:effectLst/>
                        </a:rPr>
                        <a:t>Detalhamento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Categoria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Empresas Envolvidas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Foco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Ano Referência </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849434659"/>
                  </a:ext>
                </a:extLst>
              </a:tr>
              <a:tr h="604899">
                <a:tc rowSpan="6">
                  <a:txBody>
                    <a:bodyPr/>
                    <a:lstStyle/>
                    <a:p>
                      <a:pPr algn="ctr">
                        <a:lnSpc>
                          <a:spcPct val="150000"/>
                        </a:lnSpc>
                        <a:spcBef>
                          <a:spcPts val="600"/>
                        </a:spcBef>
                        <a:spcAft>
                          <a:spcPts val="600"/>
                        </a:spcAft>
                      </a:pPr>
                      <a:r>
                        <a:rPr lang="pt-BR" sz="1000" dirty="0">
                          <a:effectLst/>
                        </a:rPr>
                        <a:t>Fabricação de componentes do veículo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vert="vert270" anchor="ctr"/>
                </a:tc>
                <a:tc>
                  <a:txBody>
                    <a:bodyPr/>
                    <a:lstStyle/>
                    <a:p>
                      <a:pPr algn="ctr">
                        <a:lnSpc>
                          <a:spcPct val="150000"/>
                        </a:lnSpc>
                        <a:spcBef>
                          <a:spcPts val="600"/>
                        </a:spcBef>
                        <a:spcAft>
                          <a:spcPts val="600"/>
                        </a:spcAft>
                      </a:pPr>
                      <a:r>
                        <a:rPr lang="pt-BR" sz="1000" dirty="0">
                          <a:effectLst/>
                        </a:rPr>
                        <a:t>Tecnologias complementares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WEG e Randon Implementos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Desenvolvimento de semirreboque elétrico com sistema e-Sys.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445667317"/>
                  </a:ext>
                </a:extLst>
              </a:tr>
              <a:tr h="443901">
                <a:tc vMerge="1">
                  <a:txBody>
                    <a:bodyPr/>
                    <a:lstStyle/>
                    <a:p>
                      <a:endParaRPr lang="pt-BR"/>
                    </a:p>
                  </a:txBody>
                  <a:tcPr/>
                </a:tc>
                <a:tc>
                  <a:txBody>
                    <a:bodyPr/>
                    <a:lstStyle/>
                    <a:p>
                      <a:pPr algn="ctr">
                        <a:lnSpc>
                          <a:spcPct val="150000"/>
                        </a:lnSpc>
                        <a:spcBef>
                          <a:spcPts val="600"/>
                        </a:spcBef>
                        <a:spcAft>
                          <a:spcPts val="600"/>
                        </a:spcAft>
                      </a:pPr>
                      <a:r>
                        <a:rPr lang="pt-BR" sz="1000" dirty="0">
                          <a:effectLst/>
                        </a:rPr>
                        <a:t>Powertrain</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WEG e FuelTech</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Desenvolvimento de tecnologias para conversão de veículos convencionais para elétricos.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197758434"/>
                  </a:ext>
                </a:extLst>
              </a:tr>
              <a:tr h="204925">
                <a:tc vMerge="1">
                  <a:txBody>
                    <a:bodyPr/>
                    <a:lstStyle/>
                    <a:p>
                      <a:endParaRPr lang="pt-BR"/>
                    </a:p>
                  </a:txBody>
                  <a:tcPr/>
                </a:tc>
                <a:tc rowSpan="4">
                  <a:txBody>
                    <a:bodyPr/>
                    <a:lstStyle/>
                    <a:p>
                      <a:pPr algn="ctr">
                        <a:lnSpc>
                          <a:spcPct val="150000"/>
                        </a:lnSpc>
                        <a:spcBef>
                          <a:spcPts val="600"/>
                        </a:spcBef>
                        <a:spcAft>
                          <a:spcPts val="600"/>
                        </a:spcAft>
                      </a:pPr>
                      <a:r>
                        <a:rPr lang="pt-BR" sz="1000" dirty="0">
                          <a:effectLst/>
                        </a:rPr>
                        <a:t>Baterias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Moura, XALT Energy e Eletra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Tropicalização de bateria importada.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834454207"/>
                  </a:ext>
                </a:extLst>
              </a:tr>
              <a:tr h="394590">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BYD</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fábrica de baterias de fosfato de ferro lítio em Manaus.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2020</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3608809508"/>
                  </a:ext>
                </a:extLst>
              </a:tr>
              <a:tr h="433465">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Oxis Energy e Codemge</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fábrica de células de bateria de lítio-enxofre em Minas Gerais.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2023</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569716002"/>
                  </a:ext>
                </a:extLst>
              </a:tr>
              <a:tr h="433465">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Moura, CATL, Eletra e e-consórcio VWCO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Parceria para gestão do ciclo de vida de módulos de baterias.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565217691"/>
                  </a:ext>
                </a:extLst>
              </a:tr>
              <a:tr h="394590">
                <a:tc rowSpan="6">
                  <a:txBody>
                    <a:bodyPr/>
                    <a:lstStyle/>
                    <a:p>
                      <a:pPr algn="ctr">
                        <a:lnSpc>
                          <a:spcPct val="150000"/>
                        </a:lnSpc>
                        <a:spcBef>
                          <a:spcPts val="600"/>
                        </a:spcBef>
                        <a:spcAft>
                          <a:spcPts val="600"/>
                        </a:spcAft>
                      </a:pPr>
                      <a:r>
                        <a:rPr lang="pt-BR" sz="1000" dirty="0">
                          <a:effectLst/>
                        </a:rPr>
                        <a:t>Infraestrutura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vert="vert270" anchor="ctr"/>
                </a:tc>
                <a:tc rowSpan="6">
                  <a:txBody>
                    <a:bodyPr/>
                    <a:lstStyle/>
                    <a:p>
                      <a:pPr algn="ctr">
                        <a:lnSpc>
                          <a:spcPct val="150000"/>
                        </a:lnSpc>
                        <a:spcBef>
                          <a:spcPts val="600"/>
                        </a:spcBef>
                        <a:spcAft>
                          <a:spcPts val="600"/>
                        </a:spcAft>
                      </a:pPr>
                      <a:r>
                        <a:rPr lang="pt-BR" sz="1000" dirty="0">
                          <a:effectLst/>
                        </a:rPr>
                        <a:t>Eletropostos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Electric Mobility Brasil e Bradesco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12 eletropostos de recarga em prédio comercial.</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2018</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3661832577"/>
                  </a:ext>
                </a:extLst>
              </a:tr>
              <a:tr h="815209">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EDP, Federação das Indústrias do estado do Espírito Santo (Findes) e Senai</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sete eletropostos de recarga no Espírito Santo.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155823297"/>
                  </a:ext>
                </a:extLst>
              </a:tr>
              <a:tr h="292822">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Moura e Neosolar</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uma rede de eletropostos no Nordeste.</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1654704603"/>
                  </a:ext>
                </a:extLst>
              </a:tr>
              <a:tr h="217281">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Audi e Engie</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200 eletropostos de recarga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2020</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3077726671"/>
                  </a:ext>
                </a:extLst>
              </a:tr>
              <a:tr h="394590">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NeoCharge e Leroy Merlin</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Instalação de estação de recarga para clientes da loja.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2020</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2414527972"/>
                  </a:ext>
                </a:extLst>
              </a:tr>
              <a:tr h="433465">
                <a:tc vMerge="1">
                  <a:txBody>
                    <a:bodyPr/>
                    <a:lstStyle/>
                    <a:p>
                      <a:endParaRPr lang="pt-BR"/>
                    </a:p>
                  </a:txBody>
                  <a:tcPr/>
                </a:tc>
                <a:tc vMerge="1">
                  <a:txBody>
                    <a:bodyPr/>
                    <a:lstStyle/>
                    <a:p>
                      <a:endParaRPr lang="pt-BR"/>
                    </a:p>
                  </a:txBody>
                  <a:tcPr/>
                </a:tc>
                <a:tc>
                  <a:txBody>
                    <a:bodyPr/>
                    <a:lstStyle/>
                    <a:p>
                      <a:pPr algn="ctr">
                        <a:lnSpc>
                          <a:spcPct val="150000"/>
                        </a:lnSpc>
                        <a:spcBef>
                          <a:spcPts val="600"/>
                        </a:spcBef>
                        <a:spcAft>
                          <a:spcPts val="600"/>
                        </a:spcAft>
                      </a:pPr>
                      <a:r>
                        <a:rPr lang="pt-BR" sz="1000" dirty="0">
                          <a:effectLst/>
                        </a:rPr>
                        <a:t>ABB e Aldo Componentes Eletrônicos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Importação e distribuição de inversores de energia e carregadores para veículos elétricos.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2020</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964915005"/>
                  </a:ext>
                </a:extLst>
              </a:tr>
              <a:tr h="662006">
                <a:tc>
                  <a:txBody>
                    <a:bodyPr/>
                    <a:lstStyle/>
                    <a:p>
                      <a:pPr algn="ctr">
                        <a:lnSpc>
                          <a:spcPct val="150000"/>
                        </a:lnSpc>
                        <a:spcBef>
                          <a:spcPts val="600"/>
                        </a:spcBef>
                        <a:spcAft>
                          <a:spcPts val="600"/>
                        </a:spcAft>
                      </a:pPr>
                      <a:r>
                        <a:rPr lang="pt-BR" sz="1000" dirty="0">
                          <a:effectLst/>
                        </a:rPr>
                        <a:t>Montagem de veículos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vert="vert270" anchor="ctr"/>
                </a:tc>
                <a:tc>
                  <a:txBody>
                    <a:bodyPr/>
                    <a:lstStyle/>
                    <a:p>
                      <a:pPr algn="ctr">
                        <a:lnSpc>
                          <a:spcPct val="150000"/>
                        </a:lnSpc>
                        <a:spcBef>
                          <a:spcPts val="600"/>
                        </a:spcBef>
                        <a:spcAft>
                          <a:spcPts val="600"/>
                        </a:spcAft>
                      </a:pPr>
                      <a:r>
                        <a:rPr lang="pt-BR" sz="1000" dirty="0">
                          <a:effectLst/>
                        </a:rPr>
                        <a:t>Comerciais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Volkswagen, Bosch, CATL, Moura, Semcon, Siemens, WEG, Meritor e Eletra</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Desenvolvimento e produção de um caminhão elétrico.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2019</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3580910918"/>
                  </a:ext>
                </a:extLst>
              </a:tr>
              <a:tr h="394590">
                <a:tc>
                  <a:txBody>
                    <a:bodyPr/>
                    <a:lstStyle/>
                    <a:p>
                      <a:pPr algn="ctr">
                        <a:lnSpc>
                          <a:spcPct val="150000"/>
                        </a:lnSpc>
                        <a:spcBef>
                          <a:spcPts val="600"/>
                        </a:spcBef>
                        <a:spcAft>
                          <a:spcPts val="600"/>
                        </a:spcAft>
                      </a:pPr>
                      <a:r>
                        <a:rPr lang="pt-BR" sz="1000" dirty="0">
                          <a:effectLst/>
                        </a:rPr>
                        <a:t>Venda de veículos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vert="vert270" anchor="ctr"/>
                </a:tc>
                <a:tc>
                  <a:txBody>
                    <a:bodyPr/>
                    <a:lstStyle/>
                    <a:p>
                      <a:pPr algn="ctr">
                        <a:lnSpc>
                          <a:spcPct val="150000"/>
                        </a:lnSpc>
                        <a:spcBef>
                          <a:spcPts val="600"/>
                        </a:spcBef>
                        <a:spcAft>
                          <a:spcPts val="600"/>
                        </a:spcAft>
                      </a:pPr>
                      <a:r>
                        <a:rPr lang="pt-BR" sz="1000" dirty="0">
                          <a:effectLst/>
                        </a:rPr>
                        <a:t>Ônibus</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Volkswagen, WEG e Marcopolo</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Desenvolvimento de ônibus flex híbrido plug-in.</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tc>
                  <a:txBody>
                    <a:bodyPr/>
                    <a:lstStyle/>
                    <a:p>
                      <a:pPr algn="ctr">
                        <a:lnSpc>
                          <a:spcPct val="150000"/>
                        </a:lnSpc>
                        <a:spcBef>
                          <a:spcPts val="600"/>
                        </a:spcBef>
                        <a:spcAft>
                          <a:spcPts val="600"/>
                        </a:spcAft>
                      </a:pPr>
                      <a:r>
                        <a:rPr lang="pt-BR" sz="1000" dirty="0">
                          <a:effectLst/>
                        </a:rPr>
                        <a:t>2018</a:t>
                      </a:r>
                      <a:endParaRPr lang="pt-BR" sz="1000" dirty="0">
                        <a:effectLst/>
                        <a:latin typeface="+mn-lt"/>
                        <a:ea typeface="Arial" panose="020B0604020202020204" pitchFamily="34" charset="0"/>
                        <a:cs typeface="Times New Roman" panose="02020603050405020304" pitchFamily="18" charset="0"/>
                      </a:endParaRPr>
                    </a:p>
                  </a:txBody>
                  <a:tcPr marL="22164" marR="22164" marT="0" marB="0" anchor="ctr"/>
                </a:tc>
                <a:extLst>
                  <a:ext uri="{0D108BD9-81ED-4DB2-BD59-A6C34878D82A}">
                    <a16:rowId xmlns:a16="http://schemas.microsoft.com/office/drawing/2014/main" val="1619240823"/>
                  </a:ext>
                </a:extLst>
              </a:tr>
            </a:tbl>
          </a:graphicData>
        </a:graphic>
      </p:graphicFrame>
      <p:sp>
        <p:nvSpPr>
          <p:cNvPr id="8" name="Retângulo 7">
            <a:extLst>
              <a:ext uri="{FF2B5EF4-FFF2-40B4-BE49-F238E27FC236}">
                <a16:creationId xmlns:a16="http://schemas.microsoft.com/office/drawing/2014/main" id="{375EC08E-B668-445B-9DDE-90C9D3C528A3}"/>
              </a:ext>
            </a:extLst>
          </p:cNvPr>
          <p:cNvSpPr/>
          <p:nvPr/>
        </p:nvSpPr>
        <p:spPr>
          <a:xfrm>
            <a:off x="1603635" y="255569"/>
            <a:ext cx="1530862" cy="373526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11" name="Triângulo isósceles 10">
            <a:extLst>
              <a:ext uri="{FF2B5EF4-FFF2-40B4-BE49-F238E27FC236}">
                <a16:creationId xmlns:a16="http://schemas.microsoft.com/office/drawing/2014/main" id="{50660651-0008-4896-9CDE-A79B611626FA}"/>
              </a:ext>
            </a:extLst>
          </p:cNvPr>
          <p:cNvSpPr/>
          <p:nvPr/>
        </p:nvSpPr>
        <p:spPr>
          <a:xfrm rot="686193">
            <a:off x="907023" y="1969564"/>
            <a:ext cx="984229" cy="1375514"/>
          </a:xfrm>
          <a:prstGeom prst="triangle">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12" name="CaixaDeTexto 11">
            <a:extLst>
              <a:ext uri="{FF2B5EF4-FFF2-40B4-BE49-F238E27FC236}">
                <a16:creationId xmlns:a16="http://schemas.microsoft.com/office/drawing/2014/main" id="{206D97C3-B541-46A3-BBA2-569F624C5E23}"/>
              </a:ext>
            </a:extLst>
          </p:cNvPr>
          <p:cNvSpPr txBox="1"/>
          <p:nvPr/>
        </p:nvSpPr>
        <p:spPr>
          <a:xfrm>
            <a:off x="34132" y="3529939"/>
            <a:ext cx="3139004" cy="1692323"/>
          </a:xfrm>
          <a:prstGeom prst="rect">
            <a:avLst/>
          </a:prstGeom>
          <a:noFill/>
        </p:spPr>
        <p:txBody>
          <a:bodyPr wrap="square" rtlCol="0">
            <a:spAutoFit/>
          </a:bodyPr>
          <a:lstStyle/>
          <a:p>
            <a:pPr algn="ctr">
              <a:lnSpc>
                <a:spcPct val="150000"/>
              </a:lnSpc>
            </a:pPr>
            <a:r>
              <a:rPr lang="pt-BR" sz="2399" u="sng" dirty="0">
                <a:latin typeface="Abadi Extra Light" panose="020B0204020104020204" pitchFamily="34" charset="0"/>
              </a:rPr>
              <a:t>Exemplos de negócios e projetos ligados à cadeia produtiva</a:t>
            </a:r>
          </a:p>
        </p:txBody>
      </p:sp>
      <p:sp>
        <p:nvSpPr>
          <p:cNvPr id="13" name="CaixaDeTexto 12">
            <a:extLst>
              <a:ext uri="{FF2B5EF4-FFF2-40B4-BE49-F238E27FC236}">
                <a16:creationId xmlns:a16="http://schemas.microsoft.com/office/drawing/2014/main" id="{C6257776-22C2-49C7-95E2-78427243CCB4}"/>
              </a:ext>
            </a:extLst>
          </p:cNvPr>
          <p:cNvSpPr txBox="1"/>
          <p:nvPr/>
        </p:nvSpPr>
        <p:spPr>
          <a:xfrm>
            <a:off x="331491" y="6230567"/>
            <a:ext cx="2544286" cy="369332"/>
          </a:xfrm>
          <a:prstGeom prst="rect">
            <a:avLst/>
          </a:prstGeom>
          <a:noFill/>
        </p:spPr>
        <p:txBody>
          <a:bodyPr wrap="none" rtlCol="0">
            <a:spAutoFit/>
          </a:bodyPr>
          <a:lstStyle/>
          <a:p>
            <a:r>
              <a:rPr lang="pt-BR" sz="1800" dirty="0">
                <a:latin typeface="Abadi Extra Light" panose="020B0204020104020204" pitchFamily="34" charset="0"/>
              </a:rPr>
              <a:t>Fonte: elaboração própria.</a:t>
            </a:r>
          </a:p>
        </p:txBody>
      </p:sp>
    </p:spTree>
    <p:extLst>
      <p:ext uri="{BB962C8B-B14F-4D97-AF65-F5344CB8AC3E}">
        <p14:creationId xmlns:p14="http://schemas.microsoft.com/office/powerpoint/2010/main" val="1646487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91E19C9-80B1-4D13-ACC6-90269B1E39C2}"/>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63281" y="1673048"/>
            <a:ext cx="8657716" cy="4098492"/>
          </a:xfrm>
          <a:prstGeom prst="rect">
            <a:avLst/>
          </a:prstGeom>
        </p:spPr>
      </p:pic>
      <p:sp>
        <p:nvSpPr>
          <p:cNvPr id="6" name="CaixaDeTexto 5">
            <a:extLst>
              <a:ext uri="{FF2B5EF4-FFF2-40B4-BE49-F238E27FC236}">
                <a16:creationId xmlns:a16="http://schemas.microsoft.com/office/drawing/2014/main" id="{67802DD7-5C61-4691-AD11-3EBDB32E57FA}"/>
              </a:ext>
            </a:extLst>
          </p:cNvPr>
          <p:cNvSpPr txBox="1"/>
          <p:nvPr/>
        </p:nvSpPr>
        <p:spPr>
          <a:xfrm>
            <a:off x="-407881" y="6420438"/>
            <a:ext cx="6094413" cy="375454"/>
          </a:xfrm>
          <a:prstGeom prst="rect">
            <a:avLst/>
          </a:prstGeom>
          <a:noFill/>
        </p:spPr>
        <p:txBody>
          <a:bodyPr wrap="square">
            <a:spAutoFit/>
          </a:bodyPr>
          <a:lstStyle/>
          <a:p>
            <a:pPr marL="457063" algn="just">
              <a:lnSpc>
                <a:spcPct val="150000"/>
              </a:lnSpc>
              <a:spcBef>
                <a:spcPts val="600"/>
              </a:spcBef>
              <a:spcAft>
                <a:spcPts val="600"/>
              </a:spcAft>
            </a:pPr>
            <a:r>
              <a:rPr lang="pt-BR" dirty="0">
                <a:latin typeface="Arial" panose="020B0604020202020204" pitchFamily="34" charset="0"/>
                <a:ea typeface="Arial" panose="020B0604020202020204" pitchFamily="34" charset="0"/>
              </a:rPr>
              <a:t>Fonte: extraído de Cruz (2020).</a:t>
            </a:r>
          </a:p>
        </p:txBody>
      </p:sp>
      <p:sp>
        <p:nvSpPr>
          <p:cNvPr id="5" name="Espaço Reservado para Texto 4">
            <a:extLst>
              <a:ext uri="{FF2B5EF4-FFF2-40B4-BE49-F238E27FC236}">
                <a16:creationId xmlns:a16="http://schemas.microsoft.com/office/drawing/2014/main" id="{4239F9E2-CFA4-4F3C-BFBA-B13232267E72}"/>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6AE8470A-B1BB-4377-A835-EA96E7AA0684}"/>
              </a:ext>
            </a:extLst>
          </p:cNvPr>
          <p:cNvSpPr>
            <a:spLocks noGrp="1"/>
          </p:cNvSpPr>
          <p:nvPr>
            <p:ph type="title"/>
          </p:nvPr>
        </p:nvSpPr>
        <p:spPr>
          <a:xfrm>
            <a:off x="692337" y="258101"/>
            <a:ext cx="11083961" cy="1118400"/>
          </a:xfrm>
        </p:spPr>
        <p:txBody>
          <a:bodyPr/>
          <a:lstStyle/>
          <a:p>
            <a:r>
              <a:rPr lang="pt-BR" dirty="0"/>
              <a:t>Foco na cadeia de acumuladores</a:t>
            </a:r>
          </a:p>
        </p:txBody>
      </p:sp>
    </p:spTree>
    <p:extLst>
      <p:ext uri="{BB962C8B-B14F-4D97-AF65-F5344CB8AC3E}">
        <p14:creationId xmlns:p14="http://schemas.microsoft.com/office/powerpoint/2010/main" val="285154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2" name="Agrupar 1">
            <a:extLst>
              <a:ext uri="{FF2B5EF4-FFF2-40B4-BE49-F238E27FC236}">
                <a16:creationId xmlns:a16="http://schemas.microsoft.com/office/drawing/2014/main" id="{9056BDC2-0071-4B35-9B80-A9DF74B1C19B}"/>
              </a:ext>
            </a:extLst>
          </p:cNvPr>
          <p:cNvGrpSpPr/>
          <p:nvPr/>
        </p:nvGrpSpPr>
        <p:grpSpPr>
          <a:xfrm>
            <a:off x="1857340" y="1531087"/>
            <a:ext cx="8328651" cy="4207256"/>
            <a:chOff x="1857340" y="1089017"/>
            <a:chExt cx="8802570" cy="4640752"/>
          </a:xfrm>
        </p:grpSpPr>
        <p:pic>
          <p:nvPicPr>
            <p:cNvPr id="196" name="Google Shape;196;ga3c89b1b55_0_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7340" y="1089017"/>
              <a:ext cx="8802570" cy="4291058"/>
            </a:xfrm>
            <a:prstGeom prst="rect">
              <a:avLst/>
            </a:prstGeom>
            <a:noFill/>
            <a:ln>
              <a:noFill/>
            </a:ln>
          </p:spPr>
        </p:pic>
        <p:sp>
          <p:nvSpPr>
            <p:cNvPr id="197" name="Google Shape;197;ga3c89b1b55_0_5"/>
            <p:cNvSpPr txBox="1"/>
            <p:nvPr/>
          </p:nvSpPr>
          <p:spPr>
            <a:xfrm>
              <a:off x="2060904" y="5223368"/>
              <a:ext cx="2066035"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1" dirty="0">
                  <a:solidFill>
                    <a:srgbClr val="565759"/>
                  </a:solidFill>
                </a:rPr>
                <a:t>Modelos conhecidos</a:t>
              </a:r>
              <a:r>
                <a:rPr lang="pt-BR" sz="1200" dirty="0">
                  <a:solidFill>
                    <a:srgbClr val="565759"/>
                  </a:solidFill>
                </a:rPr>
                <a:t>: </a:t>
              </a:r>
              <a:r>
                <a:rPr lang="pt-BR" sz="1200" dirty="0"/>
                <a:t>Toyota </a:t>
              </a:r>
              <a:r>
                <a:rPr lang="pt-BR" sz="1200" dirty="0" err="1"/>
                <a:t>Prius</a:t>
              </a:r>
              <a:r>
                <a:rPr lang="pt-BR" sz="1200" dirty="0"/>
                <a:t>, Ford Fusion </a:t>
              </a:r>
              <a:r>
                <a:rPr lang="pt-BR" sz="1200" dirty="0" err="1"/>
                <a:t>Hybrid</a:t>
              </a:r>
              <a:r>
                <a:rPr lang="pt-BR" sz="1200" dirty="0"/>
                <a:t>, Chevrolet Malibu</a:t>
              </a:r>
              <a:endParaRPr sz="1600" dirty="0"/>
            </a:p>
          </p:txBody>
        </p:sp>
        <p:sp>
          <p:nvSpPr>
            <p:cNvPr id="198" name="Google Shape;198;ga3c89b1b55_0_5"/>
            <p:cNvSpPr txBox="1"/>
            <p:nvPr/>
          </p:nvSpPr>
          <p:spPr>
            <a:xfrm>
              <a:off x="4284225" y="5196340"/>
              <a:ext cx="1846943"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1" dirty="0">
                  <a:solidFill>
                    <a:srgbClr val="565759"/>
                  </a:solidFill>
                </a:rPr>
                <a:t>Modelos conhecidos</a:t>
              </a:r>
              <a:r>
                <a:rPr lang="pt-BR" sz="1200" dirty="0">
                  <a:solidFill>
                    <a:srgbClr val="565759"/>
                  </a:solidFill>
                </a:rPr>
                <a:t>: </a:t>
              </a:r>
              <a:r>
                <a:rPr lang="pt-BR" sz="1200" dirty="0"/>
                <a:t>BMW i8, Volvo V60 PHEV, Mitsubishi </a:t>
              </a:r>
              <a:r>
                <a:rPr lang="pt-BR" sz="1200" dirty="0" err="1"/>
                <a:t>Outlander</a:t>
              </a:r>
              <a:endParaRPr sz="1600" dirty="0"/>
            </a:p>
          </p:txBody>
        </p:sp>
        <p:sp>
          <p:nvSpPr>
            <p:cNvPr id="199" name="Google Shape;199;ga3c89b1b55_0_5"/>
            <p:cNvSpPr txBox="1"/>
            <p:nvPr/>
          </p:nvSpPr>
          <p:spPr>
            <a:xfrm>
              <a:off x="6258624" y="5196340"/>
              <a:ext cx="2066035"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1" dirty="0">
                  <a:solidFill>
                    <a:srgbClr val="565759"/>
                  </a:solidFill>
                </a:rPr>
                <a:t>Modelos conhecidos</a:t>
              </a:r>
              <a:r>
                <a:rPr lang="pt-BR" sz="1200" dirty="0">
                  <a:solidFill>
                    <a:srgbClr val="565759"/>
                  </a:solidFill>
                </a:rPr>
                <a:t>: </a:t>
              </a:r>
              <a:r>
                <a:rPr lang="pt-BR" sz="1200" dirty="0"/>
                <a:t>Tesla, Chevrolet Bolt, Nissan </a:t>
              </a:r>
              <a:r>
                <a:rPr lang="pt-BR" sz="1200" dirty="0" err="1"/>
                <a:t>Leaf</a:t>
              </a:r>
              <a:r>
                <a:rPr lang="pt-BR" sz="1200" dirty="0"/>
                <a:t>, BMW i3, Renault Zoe</a:t>
              </a:r>
              <a:endParaRPr dirty="0"/>
            </a:p>
          </p:txBody>
        </p:sp>
        <p:sp>
          <p:nvSpPr>
            <p:cNvPr id="200" name="Google Shape;200;ga3c89b1b55_0_5"/>
            <p:cNvSpPr txBox="1"/>
            <p:nvPr/>
          </p:nvSpPr>
          <p:spPr>
            <a:xfrm>
              <a:off x="8328507" y="5223369"/>
              <a:ext cx="2066036" cy="5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1" dirty="0">
                  <a:solidFill>
                    <a:srgbClr val="565759"/>
                  </a:solidFill>
                </a:rPr>
                <a:t>Modelos conhecidos</a:t>
              </a:r>
              <a:r>
                <a:rPr lang="pt-BR" sz="1200" dirty="0">
                  <a:solidFill>
                    <a:srgbClr val="565759"/>
                  </a:solidFill>
                </a:rPr>
                <a:t>: </a:t>
              </a:r>
              <a:r>
                <a:rPr lang="pt-BR" sz="1200" dirty="0"/>
                <a:t>Toyota Mirai, Hyundai Tucson FCEV, Honda </a:t>
              </a:r>
              <a:r>
                <a:rPr lang="pt-BR" sz="1200" dirty="0" err="1"/>
                <a:t>Clarity</a:t>
              </a:r>
              <a:endParaRPr dirty="0"/>
            </a:p>
          </p:txBody>
        </p:sp>
      </p:grpSp>
      <p:sp>
        <p:nvSpPr>
          <p:cNvPr id="4" name="Título 3">
            <a:extLst>
              <a:ext uri="{FF2B5EF4-FFF2-40B4-BE49-F238E27FC236}">
                <a16:creationId xmlns:a16="http://schemas.microsoft.com/office/drawing/2014/main" id="{1AC5C19D-6AA6-47FA-A463-D0A129732AE8}"/>
              </a:ext>
            </a:extLst>
          </p:cNvPr>
          <p:cNvSpPr>
            <a:spLocks noGrp="1"/>
          </p:cNvSpPr>
          <p:nvPr>
            <p:ph type="title"/>
          </p:nvPr>
        </p:nvSpPr>
        <p:spPr/>
        <p:txBody>
          <a:bodyPr/>
          <a:lstStyle/>
          <a:p>
            <a:r>
              <a:rPr lang="pt-BR" dirty="0"/>
              <a:t>Tipos de </a:t>
            </a:r>
            <a:r>
              <a:rPr lang="pt-BR" dirty="0" err="1"/>
              <a:t>VEs</a:t>
            </a:r>
            <a:endParaRPr lang="pt-BR"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E4D4493-C5FC-42FA-8728-A493E96ED9A3}"/>
              </a:ext>
            </a:extLst>
          </p:cNvPr>
          <p:cNvSpPr>
            <a:spLocks noGrp="1"/>
          </p:cNvSpPr>
          <p:nvPr>
            <p:ph type="title"/>
          </p:nvPr>
        </p:nvSpPr>
        <p:spPr>
          <a:xfrm>
            <a:off x="692337" y="258101"/>
            <a:ext cx="11083961" cy="1118400"/>
          </a:xfrm>
        </p:spPr>
        <p:txBody>
          <a:bodyPr/>
          <a:lstStyle/>
          <a:p>
            <a:r>
              <a:rPr lang="pt-BR" dirty="0"/>
              <a:t>Exemplo de aplicações em logística</a:t>
            </a:r>
            <a:endParaRPr lang="en-US" dirty="0"/>
          </a:p>
        </p:txBody>
      </p:sp>
      <p:pic>
        <p:nvPicPr>
          <p:cNvPr id="5" name="Imagem 4">
            <a:extLst>
              <a:ext uri="{FF2B5EF4-FFF2-40B4-BE49-F238E27FC236}">
                <a16:creationId xmlns:a16="http://schemas.microsoft.com/office/drawing/2014/main" id="{5E506422-0E53-4D89-93AA-760EA4BB463A}"/>
              </a:ext>
            </a:extLst>
          </p:cNvPr>
          <p:cNvPicPr>
            <a:picLocks noChangeAspect="1"/>
          </p:cNvPicPr>
          <p:nvPr/>
        </p:nvPicPr>
        <p:blipFill rotWithShape="1">
          <a:blip r:embed="rId3"/>
          <a:srcRect l="8911" t="10726" r="67550" b="5430"/>
          <a:stretch/>
        </p:blipFill>
        <p:spPr>
          <a:xfrm>
            <a:off x="692337" y="1311451"/>
            <a:ext cx="4420286" cy="4428084"/>
          </a:xfrm>
          <a:prstGeom prst="rect">
            <a:avLst/>
          </a:prstGeom>
        </p:spPr>
      </p:pic>
      <p:sp>
        <p:nvSpPr>
          <p:cNvPr id="9" name="CaixaDeTexto 8">
            <a:extLst>
              <a:ext uri="{FF2B5EF4-FFF2-40B4-BE49-F238E27FC236}">
                <a16:creationId xmlns:a16="http://schemas.microsoft.com/office/drawing/2014/main" id="{CBB22823-B938-4B47-809C-087994F35CF2}"/>
              </a:ext>
            </a:extLst>
          </p:cNvPr>
          <p:cNvSpPr txBox="1"/>
          <p:nvPr/>
        </p:nvSpPr>
        <p:spPr>
          <a:xfrm>
            <a:off x="5300133" y="1311451"/>
            <a:ext cx="6705600" cy="4832092"/>
          </a:xfrm>
          <a:prstGeom prst="rect">
            <a:avLst/>
          </a:prstGeom>
          <a:noFill/>
        </p:spPr>
        <p:txBody>
          <a:bodyPr wrap="square">
            <a:spAutoFit/>
          </a:bodyPr>
          <a:lstStyle/>
          <a:p>
            <a:r>
              <a:rPr lang="pt-BR" sz="1100" dirty="0">
                <a:latin typeface="Abadi Extra Light" panose="020B0204020104020204" pitchFamily="34" charset="0"/>
              </a:rPr>
              <a:t>A Volkswagen Caminhões e Ônibus confirmou na sexta-feira, 16, a venda do primeiro lote de caminhões elétricos com 100 unidades do e-Delivery à Ambev, primeira empresa a testar o modelo. A produção começa em março e o início das entregas está agendado para junho, quando os veículos começarão a operar no transporte de bebidas em São Paulo e no Rio de Janeiro. O lote faz parte da encomenda que a Ambev fez à VWCO em agosto de 2018 com a intenção de compra de 1.600 caminhões elétricos. À época, o modelo e-Delivery ainda estava em fase inicial de testes. A empresa, dona e distribuidora de bebidas das marcas Skol, Brahma, Antarctica e Guaraná, recebeu uma unidade do protótipo e-Delivery 4x2 de 11 toneladas de PBT, que rodou por 30 dias. Depois disso, recebeu outro caminhão elétrico, o protótipo do e-Delivery 6x3 de 13 toneladas que rodou na frota da empresa por mais de um ano (leia aqui).</a:t>
            </a:r>
          </a:p>
          <a:p>
            <a:endParaRPr lang="pt-BR" sz="1100" dirty="0">
              <a:latin typeface="Abadi Extra Light" panose="020B0204020104020204" pitchFamily="34" charset="0"/>
            </a:endParaRPr>
          </a:p>
          <a:p>
            <a:r>
              <a:rPr lang="pt-BR" sz="1100" dirty="0">
                <a:latin typeface="Abadi Extra Light" panose="020B0204020104020204" pitchFamily="34" charset="0"/>
              </a:rPr>
              <a:t>O caminhão elétrico apresentou resultados muito positivos: foram mais de 30 mil quilômetros em testes de engenharia em condições reais de operação na capital paulista. Nesse período, mais de 22 toneladas CO² deixaram de ser emitidas e 6,5 mil litros de diesel foram economizados. Os caminhões podem chegar a uma autonomia de até 200 quilômetros, de acordo com a aplicação e a configuração do veículo.</a:t>
            </a:r>
          </a:p>
          <a:p>
            <a:endParaRPr lang="pt-BR" sz="1100" dirty="0">
              <a:latin typeface="Abadi Extra Light" panose="020B0204020104020204" pitchFamily="34" charset="0"/>
            </a:endParaRPr>
          </a:p>
          <a:p>
            <a:r>
              <a:rPr lang="pt-BR" sz="1100" dirty="0">
                <a:latin typeface="Abadi Extra Light" panose="020B0204020104020204" pitchFamily="34" charset="0"/>
              </a:rPr>
              <a:t>Agora, o e-Delivery começará a ser produzido em grande escala a partir de março de 2021 no Centro de Desenvolvimento e Produção da VW Caminhões e Ônibus em Resende (RJ), onde a empresa contará com oito empresas fornecedoras para compor o e-Consórcio, modelo de manufatura criado pela montadora e fornecedores para produzir o caminhão elétrico (leia aqui).</a:t>
            </a:r>
          </a:p>
          <a:p>
            <a:endParaRPr lang="pt-BR" sz="1100" dirty="0">
              <a:latin typeface="Abadi Extra Light" panose="020B0204020104020204" pitchFamily="34" charset="0"/>
            </a:endParaRPr>
          </a:p>
          <a:p>
            <a:r>
              <a:rPr lang="pt-BR" sz="1100" dirty="0">
                <a:latin typeface="Abadi Extra Light" panose="020B0204020104020204" pitchFamily="34" charset="0"/>
              </a:rPr>
              <a:t>Para isso, a VWCO investiu R$ 110 milhões na nova linha de produção de seus caminhões elétricos (leia aqui), incluindo uma planta-laboratório para testar todos os processos de manufatura do novo caminhão (leia aqui).</a:t>
            </a:r>
          </a:p>
          <a:p>
            <a:endParaRPr lang="pt-BR" sz="1100" dirty="0">
              <a:latin typeface="Abadi Extra Light" panose="020B0204020104020204" pitchFamily="34" charset="0"/>
            </a:endParaRPr>
          </a:p>
          <a:p>
            <a:r>
              <a:rPr lang="pt-BR" sz="1100" dirty="0">
                <a:latin typeface="Abadi Extra Light" panose="020B0204020104020204" pitchFamily="34" charset="0"/>
              </a:rPr>
              <a:t>“Comprovamos que novas fontes de energia por meio de soluções viáveis e concretas já se tornaram realidade com a chegada do e-Delivery, que foi testado e aprovado com excelentes resultados nas ruas de São Paulo, uma das maiores capitais do mundo. Essa iniciativa entra para a história da indústria automotiva mundial, pois somamos forças para viabilizar a produção dos primeiros caminhões elétricos desenvolvidos e feitos no Brasil”, celebra Roberto Cortes, presidente e CEO da VW Caminhões e Ônibus</a:t>
            </a:r>
          </a:p>
        </p:txBody>
      </p:sp>
    </p:spTree>
    <p:extLst>
      <p:ext uri="{BB962C8B-B14F-4D97-AF65-F5344CB8AC3E}">
        <p14:creationId xmlns:p14="http://schemas.microsoft.com/office/powerpoint/2010/main" val="20932433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F7BE4B1-D3F4-4C20-8AC6-64F1E8483ABB}"/>
              </a:ext>
            </a:extLst>
          </p:cNvPr>
          <p:cNvSpPr txBox="1"/>
          <p:nvPr/>
        </p:nvSpPr>
        <p:spPr>
          <a:xfrm>
            <a:off x="692337" y="1568514"/>
            <a:ext cx="9633573" cy="369332"/>
          </a:xfrm>
          <a:prstGeom prst="rect">
            <a:avLst/>
          </a:prstGeom>
          <a:noFill/>
        </p:spPr>
        <p:txBody>
          <a:bodyPr wrap="square">
            <a:spAutoFit/>
          </a:bodyPr>
          <a:lstStyle/>
          <a:p>
            <a:pPr algn="l"/>
            <a:r>
              <a:rPr lang="pt-BR" sz="1800" dirty="0">
                <a:latin typeface="Abadi Extra Light" panose="020B0204020104020204" pitchFamily="34" charset="0"/>
              </a:rPr>
              <a:t>Carros elétricos no Brasil: conheça os desafios e os veículos no país</a:t>
            </a:r>
          </a:p>
        </p:txBody>
      </p:sp>
      <p:sp>
        <p:nvSpPr>
          <p:cNvPr id="8" name="CaixaDeTexto 7">
            <a:extLst>
              <a:ext uri="{FF2B5EF4-FFF2-40B4-BE49-F238E27FC236}">
                <a16:creationId xmlns:a16="http://schemas.microsoft.com/office/drawing/2014/main" id="{0106AB5C-BB9A-4DAD-B14B-8196FFE61236}"/>
              </a:ext>
            </a:extLst>
          </p:cNvPr>
          <p:cNvSpPr txBox="1"/>
          <p:nvPr/>
        </p:nvSpPr>
        <p:spPr>
          <a:xfrm>
            <a:off x="252070" y="5947179"/>
            <a:ext cx="7415867" cy="1384738"/>
          </a:xfrm>
          <a:prstGeom prst="rect">
            <a:avLst/>
          </a:prstGeom>
          <a:noFill/>
        </p:spPr>
        <p:txBody>
          <a:bodyPr wrap="square">
            <a:spAutoFit/>
          </a:bodyPr>
          <a:lstStyle/>
          <a:p>
            <a:br>
              <a:rPr lang="pt-BR" sz="1800" dirty="0">
                <a:latin typeface="Abadi Extra Light" panose="020B0204020104020204" pitchFamily="34" charset="0"/>
              </a:rPr>
            </a:br>
            <a:r>
              <a:rPr lang="pt-BR" sz="1800" dirty="0">
                <a:latin typeface="Abadi Extra Light" panose="020B0204020104020204" pitchFamily="34" charset="0"/>
              </a:rPr>
              <a:t>Fonte: Olhar Digital (</a:t>
            </a:r>
            <a:r>
              <a:rPr lang="en-US" sz="1800" dirty="0">
                <a:latin typeface="Abadi Extra Light" panose="020B0204020104020204" pitchFamily="34" charset="0"/>
              </a:rPr>
              <a:t>youtube.com/</a:t>
            </a:r>
            <a:r>
              <a:rPr lang="en-US" sz="1800" dirty="0" err="1">
                <a:latin typeface="Abadi Extra Light" panose="020B0204020104020204" pitchFamily="34" charset="0"/>
              </a:rPr>
              <a:t>watch?v</a:t>
            </a:r>
            <a:r>
              <a:rPr lang="en-US" sz="1800" dirty="0">
                <a:latin typeface="Abadi Extra Light" panose="020B0204020104020204" pitchFamily="34" charset="0"/>
              </a:rPr>
              <a:t>=</a:t>
            </a:r>
            <a:r>
              <a:rPr lang="en-US" sz="1800" dirty="0" err="1">
                <a:latin typeface="Abadi Extra Light" panose="020B0204020104020204" pitchFamily="34" charset="0"/>
              </a:rPr>
              <a:t>aarjNLRILpo</a:t>
            </a:r>
            <a:r>
              <a:rPr lang="en-US" sz="1800" dirty="0">
                <a:latin typeface="Abadi Extra Light" panose="020B0204020104020204" pitchFamily="34" charset="0"/>
              </a:rPr>
              <a:t>)</a:t>
            </a:r>
            <a:endParaRPr lang="pt-BR" sz="1800" dirty="0">
              <a:latin typeface="Abadi Extra Light" panose="020B0204020104020204" pitchFamily="34" charset="0"/>
            </a:endParaRPr>
          </a:p>
          <a:p>
            <a:br>
              <a:rPr lang="pt-BR" sz="2399" dirty="0"/>
            </a:br>
            <a:endParaRPr lang="pt-BR" sz="2399" dirty="0"/>
          </a:p>
        </p:txBody>
      </p:sp>
      <p:pic>
        <p:nvPicPr>
          <p:cNvPr id="4" name="Mídia Online 3" title="Carros elétricos no Brasil: conheça os desafios e os veículos no país">
            <a:hlinkClick r:id="" action="ppaction://media"/>
            <a:extLst>
              <a:ext uri="{FF2B5EF4-FFF2-40B4-BE49-F238E27FC236}">
                <a16:creationId xmlns:a16="http://schemas.microsoft.com/office/drawing/2014/main" id="{BCE1CA52-85CF-4768-9229-39D0290C6D26}"/>
              </a:ext>
            </a:extLst>
          </p:cNvPr>
          <p:cNvPicPr>
            <a:picLocks noRot="1" noChangeAspect="1"/>
          </p:cNvPicPr>
          <p:nvPr>
            <a:videoFile r:link="rId1"/>
          </p:nvPr>
        </p:nvPicPr>
        <p:blipFill>
          <a:blip r:embed="rId3"/>
          <a:stretch>
            <a:fillRect/>
          </a:stretch>
        </p:blipFill>
        <p:spPr>
          <a:xfrm>
            <a:off x="2640217" y="2095338"/>
            <a:ext cx="7188200" cy="4043362"/>
          </a:xfrm>
          <a:prstGeom prst="rect">
            <a:avLst/>
          </a:prstGeom>
        </p:spPr>
      </p:pic>
      <p:sp>
        <p:nvSpPr>
          <p:cNvPr id="5" name="Título 4">
            <a:extLst>
              <a:ext uri="{FF2B5EF4-FFF2-40B4-BE49-F238E27FC236}">
                <a16:creationId xmlns:a16="http://schemas.microsoft.com/office/drawing/2014/main" id="{D1C2789B-F608-45D8-9005-1BF806B39D72}"/>
              </a:ext>
            </a:extLst>
          </p:cNvPr>
          <p:cNvSpPr>
            <a:spLocks noGrp="1"/>
          </p:cNvSpPr>
          <p:nvPr>
            <p:ph type="title"/>
          </p:nvPr>
        </p:nvSpPr>
        <p:spPr/>
        <p:txBody>
          <a:bodyPr/>
          <a:lstStyle/>
          <a:p>
            <a:r>
              <a:rPr lang="en-US" sz="4000" dirty="0" err="1"/>
              <a:t>Vídeo</a:t>
            </a:r>
            <a:r>
              <a:rPr lang="en-US" sz="4000" dirty="0"/>
              <a:t>: </a:t>
            </a:r>
            <a:r>
              <a:rPr lang="en-US" sz="4000" dirty="0" err="1"/>
              <a:t>Veículo</a:t>
            </a:r>
            <a:r>
              <a:rPr lang="en-US" sz="4000" dirty="0"/>
              <a:t> </a:t>
            </a:r>
            <a:r>
              <a:rPr lang="en-US" sz="4000" dirty="0" err="1"/>
              <a:t>Elétrico</a:t>
            </a:r>
            <a:r>
              <a:rPr lang="en-US" sz="4000" dirty="0"/>
              <a:t> no </a:t>
            </a:r>
            <a:r>
              <a:rPr lang="en-US" sz="4000" dirty="0" err="1"/>
              <a:t>Brasil</a:t>
            </a:r>
            <a:endParaRPr lang="pt-BR" dirty="0"/>
          </a:p>
        </p:txBody>
      </p:sp>
    </p:spTree>
    <p:extLst>
      <p:ext uri="{BB962C8B-B14F-4D97-AF65-F5344CB8AC3E}">
        <p14:creationId xmlns:p14="http://schemas.microsoft.com/office/powerpoint/2010/main" val="17887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1744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F8E8249-D589-4EDB-A176-15E4F9FC1250}"/>
              </a:ext>
            </a:extLst>
          </p:cNvPr>
          <p:cNvSpPr>
            <a:spLocks noGrp="1"/>
          </p:cNvSpPr>
          <p:nvPr>
            <p:ph type="title"/>
          </p:nvPr>
        </p:nvSpPr>
        <p:spPr>
          <a:xfrm>
            <a:off x="2343729" y="2869800"/>
            <a:ext cx="9025311" cy="1118400"/>
          </a:xfrm>
        </p:spPr>
        <p:txBody>
          <a:bodyPr/>
          <a:lstStyle/>
          <a:p>
            <a:r>
              <a:rPr lang="pt-BR" dirty="0"/>
              <a:t>2.5 Tendências e Perspectivas</a:t>
            </a:r>
          </a:p>
        </p:txBody>
      </p:sp>
    </p:spTree>
    <p:extLst>
      <p:ext uri="{BB962C8B-B14F-4D97-AF65-F5344CB8AC3E}">
        <p14:creationId xmlns:p14="http://schemas.microsoft.com/office/powerpoint/2010/main" val="29916056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A63EAD4-291C-4CA8-93E2-E9A2899F19E1}"/>
              </a:ext>
            </a:extLst>
          </p:cNvPr>
          <p:cNvSpPr/>
          <p:nvPr/>
        </p:nvSpPr>
        <p:spPr>
          <a:xfrm>
            <a:off x="689307" y="2296783"/>
            <a:ext cx="2390239" cy="805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Econômicos</a:t>
            </a:r>
            <a:r>
              <a:rPr lang="en-US" sz="2399" dirty="0"/>
              <a:t> </a:t>
            </a:r>
          </a:p>
        </p:txBody>
      </p:sp>
      <p:sp>
        <p:nvSpPr>
          <p:cNvPr id="4" name="Retângulo 3">
            <a:extLst>
              <a:ext uri="{FF2B5EF4-FFF2-40B4-BE49-F238E27FC236}">
                <a16:creationId xmlns:a16="http://schemas.microsoft.com/office/drawing/2014/main" id="{E1E90F7E-12E4-42B7-8DB6-D443A17FA5AD}"/>
              </a:ext>
            </a:extLst>
          </p:cNvPr>
          <p:cNvSpPr/>
          <p:nvPr/>
        </p:nvSpPr>
        <p:spPr>
          <a:xfrm>
            <a:off x="689307" y="3634831"/>
            <a:ext cx="2390239" cy="805133"/>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Sociais  </a:t>
            </a:r>
            <a:endParaRPr lang="en-US" sz="2399" dirty="0"/>
          </a:p>
        </p:txBody>
      </p:sp>
      <p:sp>
        <p:nvSpPr>
          <p:cNvPr id="8" name="Retângulo 7">
            <a:extLst>
              <a:ext uri="{FF2B5EF4-FFF2-40B4-BE49-F238E27FC236}">
                <a16:creationId xmlns:a16="http://schemas.microsoft.com/office/drawing/2014/main" id="{7D184827-611B-4B29-8C0E-BEB205ACBDAF}"/>
              </a:ext>
            </a:extLst>
          </p:cNvPr>
          <p:cNvSpPr/>
          <p:nvPr/>
        </p:nvSpPr>
        <p:spPr>
          <a:xfrm>
            <a:off x="689307" y="4972879"/>
            <a:ext cx="2390239" cy="805133"/>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Ambientais</a:t>
            </a:r>
            <a:endParaRPr lang="en-US" sz="2399" dirty="0"/>
          </a:p>
        </p:txBody>
      </p:sp>
      <p:sp>
        <p:nvSpPr>
          <p:cNvPr id="9" name="CaixaDeTexto 8">
            <a:extLst>
              <a:ext uri="{FF2B5EF4-FFF2-40B4-BE49-F238E27FC236}">
                <a16:creationId xmlns:a16="http://schemas.microsoft.com/office/drawing/2014/main" id="{47F589DE-8773-4DE1-B8AE-BC97558661C9}"/>
              </a:ext>
            </a:extLst>
          </p:cNvPr>
          <p:cNvSpPr txBox="1"/>
          <p:nvPr/>
        </p:nvSpPr>
        <p:spPr>
          <a:xfrm>
            <a:off x="689307" y="1533099"/>
            <a:ext cx="2509020" cy="461537"/>
          </a:xfrm>
          <a:prstGeom prst="rect">
            <a:avLst/>
          </a:prstGeom>
          <a:noFill/>
        </p:spPr>
        <p:txBody>
          <a:bodyPr wrap="none" rtlCol="0">
            <a:spAutoFit/>
          </a:bodyPr>
          <a:lstStyle/>
          <a:p>
            <a:r>
              <a:rPr lang="pt-BR" sz="2399" dirty="0">
                <a:latin typeface="Abadi Extra Light" panose="020B0204020104020204" pitchFamily="34" charset="0"/>
              </a:rPr>
              <a:t>Fatores de adoção </a:t>
            </a:r>
          </a:p>
        </p:txBody>
      </p:sp>
      <p:sp>
        <p:nvSpPr>
          <p:cNvPr id="5" name="Trapezoide 4">
            <a:extLst>
              <a:ext uri="{FF2B5EF4-FFF2-40B4-BE49-F238E27FC236}">
                <a16:creationId xmlns:a16="http://schemas.microsoft.com/office/drawing/2014/main" id="{30B78224-3E43-40F2-BC67-C59534179F7A}"/>
              </a:ext>
            </a:extLst>
          </p:cNvPr>
          <p:cNvSpPr/>
          <p:nvPr/>
        </p:nvSpPr>
        <p:spPr>
          <a:xfrm rot="16200000">
            <a:off x="2184464" y="2276063"/>
            <a:ext cx="3110897" cy="1083171"/>
          </a:xfrm>
          <a:prstGeom prst="trapezoid">
            <a:avLst>
              <a:gd name="adj" fmla="val 124039"/>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3" name="Espaço Reservado para Texto 2">
            <a:extLst>
              <a:ext uri="{FF2B5EF4-FFF2-40B4-BE49-F238E27FC236}">
                <a16:creationId xmlns:a16="http://schemas.microsoft.com/office/drawing/2014/main" id="{C9CDC377-0C64-4628-99C8-C8485FD7BADE}"/>
              </a:ext>
            </a:extLst>
          </p:cNvPr>
          <p:cNvSpPr>
            <a:spLocks noGrp="1"/>
          </p:cNvSpPr>
          <p:nvPr>
            <p:ph type="body" idx="13"/>
          </p:nvPr>
        </p:nvSpPr>
        <p:spPr>
          <a:xfrm>
            <a:off x="4448175" y="1376501"/>
            <a:ext cx="7328123" cy="2508008"/>
          </a:xfrm>
        </p:spPr>
        <p:txBody>
          <a:bodyPr/>
          <a:lstStyle/>
          <a:p>
            <a:pPr marL="342900" indent="-342900"/>
            <a:r>
              <a:rPr lang="pt-BR" sz="2000" dirty="0"/>
              <a:t>O declínio dos preços das baterias é um potencial alavancador para o pareamento de preços dos </a:t>
            </a:r>
            <a:r>
              <a:rPr lang="pt-BR" sz="2000" dirty="0" err="1"/>
              <a:t>VEs</a:t>
            </a:r>
            <a:endParaRPr lang="pt-BR" sz="2000" dirty="0"/>
          </a:p>
          <a:p>
            <a:pPr marL="342900" indent="-342900"/>
            <a:r>
              <a:rPr lang="en-US" sz="2000" dirty="0"/>
              <a:t>Total cost of ownership: </a:t>
            </a:r>
            <a:r>
              <a:rPr lang="pt-BR" sz="2000" dirty="0"/>
              <a:t>cobre várias dimensões da estrutura de custos, como preço de compra, custo de manutenção, custo de operação, depreciação e preços de energia</a:t>
            </a:r>
          </a:p>
          <a:p>
            <a:r>
              <a:rPr lang="en-US" dirty="0" err="1"/>
              <a:t>Expensão</a:t>
            </a:r>
            <a:r>
              <a:rPr lang="en-US" dirty="0"/>
              <a:t> e </a:t>
            </a:r>
            <a:r>
              <a:rPr lang="en-US" dirty="0" err="1"/>
              <a:t>acessibilidade</a:t>
            </a:r>
            <a:r>
              <a:rPr lang="en-US" dirty="0"/>
              <a:t> à </a:t>
            </a:r>
            <a:r>
              <a:rPr lang="en-US" dirty="0" err="1"/>
              <a:t>infraestruturas</a:t>
            </a:r>
            <a:r>
              <a:rPr lang="en-US" dirty="0"/>
              <a:t> de </a:t>
            </a:r>
            <a:r>
              <a:rPr lang="en-US" dirty="0" err="1"/>
              <a:t>carregamento</a:t>
            </a:r>
            <a:endParaRPr lang="en-US" dirty="0"/>
          </a:p>
        </p:txBody>
      </p:sp>
      <p:sp>
        <p:nvSpPr>
          <p:cNvPr id="6" name="Título 5">
            <a:extLst>
              <a:ext uri="{FF2B5EF4-FFF2-40B4-BE49-F238E27FC236}">
                <a16:creationId xmlns:a16="http://schemas.microsoft.com/office/drawing/2014/main" id="{3D026A0A-F2EC-4511-9C00-55AB151DA0A5}"/>
              </a:ext>
            </a:extLst>
          </p:cNvPr>
          <p:cNvSpPr>
            <a:spLocks noGrp="1"/>
          </p:cNvSpPr>
          <p:nvPr>
            <p:ph type="title"/>
          </p:nvPr>
        </p:nvSpPr>
        <p:spPr>
          <a:xfrm>
            <a:off x="692337" y="258101"/>
            <a:ext cx="11083961" cy="1118400"/>
          </a:xfrm>
        </p:spPr>
        <p:txBody>
          <a:bodyPr/>
          <a:lstStyle/>
          <a:p>
            <a:r>
              <a:rPr lang="pt-BR" sz="2800" dirty="0"/>
              <a:t>A perspectiva do usuário na apropriação destas tecnologias</a:t>
            </a:r>
          </a:p>
        </p:txBody>
      </p:sp>
    </p:spTree>
    <p:extLst>
      <p:ext uri="{BB962C8B-B14F-4D97-AF65-F5344CB8AC3E}">
        <p14:creationId xmlns:p14="http://schemas.microsoft.com/office/powerpoint/2010/main" val="15469879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A63EAD4-291C-4CA8-93E2-E9A2899F19E1}"/>
              </a:ext>
            </a:extLst>
          </p:cNvPr>
          <p:cNvSpPr/>
          <p:nvPr/>
        </p:nvSpPr>
        <p:spPr>
          <a:xfrm>
            <a:off x="689307" y="2296783"/>
            <a:ext cx="2390239" cy="805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Econômicos</a:t>
            </a:r>
            <a:r>
              <a:rPr lang="en-US" sz="2399" dirty="0"/>
              <a:t> </a:t>
            </a:r>
          </a:p>
        </p:txBody>
      </p:sp>
      <p:sp>
        <p:nvSpPr>
          <p:cNvPr id="4" name="Retângulo 3">
            <a:extLst>
              <a:ext uri="{FF2B5EF4-FFF2-40B4-BE49-F238E27FC236}">
                <a16:creationId xmlns:a16="http://schemas.microsoft.com/office/drawing/2014/main" id="{E1E90F7E-12E4-42B7-8DB6-D443A17FA5AD}"/>
              </a:ext>
            </a:extLst>
          </p:cNvPr>
          <p:cNvSpPr/>
          <p:nvPr/>
        </p:nvSpPr>
        <p:spPr>
          <a:xfrm>
            <a:off x="689307" y="3634831"/>
            <a:ext cx="2390239" cy="805133"/>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Sociais  </a:t>
            </a:r>
            <a:endParaRPr lang="en-US" sz="2399" dirty="0"/>
          </a:p>
        </p:txBody>
      </p:sp>
      <p:sp>
        <p:nvSpPr>
          <p:cNvPr id="8" name="Retângulo 7">
            <a:extLst>
              <a:ext uri="{FF2B5EF4-FFF2-40B4-BE49-F238E27FC236}">
                <a16:creationId xmlns:a16="http://schemas.microsoft.com/office/drawing/2014/main" id="{7D184827-611B-4B29-8C0E-BEB205ACBDAF}"/>
              </a:ext>
            </a:extLst>
          </p:cNvPr>
          <p:cNvSpPr/>
          <p:nvPr/>
        </p:nvSpPr>
        <p:spPr>
          <a:xfrm>
            <a:off x="689307" y="4972879"/>
            <a:ext cx="2390239" cy="805133"/>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Ambientais</a:t>
            </a:r>
            <a:endParaRPr lang="en-US" sz="2399" dirty="0"/>
          </a:p>
        </p:txBody>
      </p:sp>
      <p:sp>
        <p:nvSpPr>
          <p:cNvPr id="9" name="CaixaDeTexto 8">
            <a:extLst>
              <a:ext uri="{FF2B5EF4-FFF2-40B4-BE49-F238E27FC236}">
                <a16:creationId xmlns:a16="http://schemas.microsoft.com/office/drawing/2014/main" id="{47F589DE-8773-4DE1-B8AE-BC97558661C9}"/>
              </a:ext>
            </a:extLst>
          </p:cNvPr>
          <p:cNvSpPr txBox="1"/>
          <p:nvPr/>
        </p:nvSpPr>
        <p:spPr>
          <a:xfrm>
            <a:off x="629916" y="1581988"/>
            <a:ext cx="2509020" cy="461537"/>
          </a:xfrm>
          <a:prstGeom prst="rect">
            <a:avLst/>
          </a:prstGeom>
          <a:noFill/>
        </p:spPr>
        <p:txBody>
          <a:bodyPr wrap="none" rtlCol="0">
            <a:spAutoFit/>
          </a:bodyPr>
          <a:lstStyle/>
          <a:p>
            <a:r>
              <a:rPr lang="pt-BR" sz="2399" dirty="0">
                <a:latin typeface="Abadi Extra Light" panose="020B0204020104020204" pitchFamily="34" charset="0"/>
              </a:rPr>
              <a:t>Fatores de adoção </a:t>
            </a:r>
          </a:p>
        </p:txBody>
      </p:sp>
      <p:sp>
        <p:nvSpPr>
          <p:cNvPr id="5" name="Trapezoide 4">
            <a:extLst>
              <a:ext uri="{FF2B5EF4-FFF2-40B4-BE49-F238E27FC236}">
                <a16:creationId xmlns:a16="http://schemas.microsoft.com/office/drawing/2014/main" id="{1CD4169C-BCE6-4026-9F16-828C9782136C}"/>
              </a:ext>
            </a:extLst>
          </p:cNvPr>
          <p:cNvSpPr/>
          <p:nvPr/>
        </p:nvSpPr>
        <p:spPr>
          <a:xfrm rot="16200000">
            <a:off x="1902220" y="3490829"/>
            <a:ext cx="3576099" cy="1083171"/>
          </a:xfrm>
          <a:prstGeom prst="trapezoid">
            <a:avLst>
              <a:gd name="adj" fmla="val 124039"/>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3" name="Espaço Reservado para Texto 2">
            <a:extLst>
              <a:ext uri="{FF2B5EF4-FFF2-40B4-BE49-F238E27FC236}">
                <a16:creationId xmlns:a16="http://schemas.microsoft.com/office/drawing/2014/main" id="{D6418785-06D5-4C97-8AF2-3015B78EDB6D}"/>
              </a:ext>
            </a:extLst>
          </p:cNvPr>
          <p:cNvSpPr>
            <a:spLocks noGrp="1"/>
          </p:cNvSpPr>
          <p:nvPr>
            <p:ph type="body" idx="13"/>
          </p:nvPr>
        </p:nvSpPr>
        <p:spPr>
          <a:xfrm>
            <a:off x="4410075" y="1639967"/>
            <a:ext cx="7366223" cy="4452000"/>
          </a:xfrm>
        </p:spPr>
        <p:txBody>
          <a:bodyPr/>
          <a:lstStyle/>
          <a:p>
            <a:pPr marL="342900" indent="-342900">
              <a:lnSpc>
                <a:spcPct val="150000"/>
              </a:lnSpc>
              <a:buFont typeface="Arial" panose="020B0604020202020204" pitchFamily="34" charset="0"/>
              <a:buChar char="•"/>
            </a:pPr>
            <a:r>
              <a:rPr lang="pt-BR" sz="2000" dirty="0"/>
              <a:t>Melhorias na experiência do usuário são fundamentais </a:t>
            </a:r>
          </a:p>
          <a:p>
            <a:pPr marL="342900" indent="-342900">
              <a:lnSpc>
                <a:spcPct val="150000"/>
              </a:lnSpc>
              <a:buFont typeface="Arial" panose="020B0604020202020204" pitchFamily="34" charset="0"/>
              <a:buChar char="•"/>
            </a:pPr>
            <a:r>
              <a:rPr lang="pt-BR" sz="2000" dirty="0"/>
              <a:t>Mobilidade para os portadores de necessidades especiais </a:t>
            </a:r>
          </a:p>
          <a:p>
            <a:pPr marL="800100" lvl="1" indent="-342900">
              <a:lnSpc>
                <a:spcPct val="100000"/>
              </a:lnSpc>
            </a:pPr>
            <a:r>
              <a:rPr lang="pt-BR" sz="1700" dirty="0">
                <a:latin typeface="Abadi Extra Light" panose="020B0204020104020204" pitchFamily="34" charset="0"/>
              </a:rPr>
              <a:t>scooters</a:t>
            </a:r>
          </a:p>
          <a:p>
            <a:pPr marL="800100" lvl="1" indent="-342900">
              <a:lnSpc>
                <a:spcPct val="100000"/>
              </a:lnSpc>
            </a:pPr>
            <a:r>
              <a:rPr lang="pt-BR" sz="1700" dirty="0">
                <a:latin typeface="Abadi Extra Light" panose="020B0204020104020204" pitchFamily="34" charset="0"/>
              </a:rPr>
              <a:t>cadeiras de rodas elétricas </a:t>
            </a:r>
          </a:p>
          <a:p>
            <a:pPr marL="342900" indent="-342900">
              <a:lnSpc>
                <a:spcPct val="150000"/>
              </a:lnSpc>
              <a:buFont typeface="Arial" panose="020B0604020202020204" pitchFamily="34" charset="0"/>
              <a:buChar char="•"/>
            </a:pPr>
            <a:r>
              <a:rPr lang="pt-BR" sz="2000" dirty="0"/>
              <a:t>Foco na usabilidade no campo da mobilidade elétrica</a:t>
            </a:r>
          </a:p>
          <a:p>
            <a:pPr marL="342900" indent="-342900">
              <a:lnSpc>
                <a:spcPct val="150000"/>
              </a:lnSpc>
              <a:buFont typeface="Arial" panose="020B0604020202020204" pitchFamily="34" charset="0"/>
              <a:buChar char="•"/>
            </a:pPr>
            <a:r>
              <a:rPr lang="pt-BR" sz="2000" dirty="0"/>
              <a:t>Integração entre outros modais </a:t>
            </a:r>
          </a:p>
          <a:p>
            <a:pPr marL="342900" indent="-342900">
              <a:lnSpc>
                <a:spcPct val="150000"/>
              </a:lnSpc>
              <a:buFont typeface="Arial" panose="020B0604020202020204" pitchFamily="34" charset="0"/>
              <a:buChar char="•"/>
            </a:pPr>
            <a:r>
              <a:rPr lang="pt-BR" sz="2000" dirty="0"/>
              <a:t>Legitimação e difusão de informações relacionadas</a:t>
            </a:r>
          </a:p>
          <a:p>
            <a:endParaRPr lang="en-US" dirty="0"/>
          </a:p>
        </p:txBody>
      </p:sp>
      <p:sp>
        <p:nvSpPr>
          <p:cNvPr id="7" name="Título 6">
            <a:extLst>
              <a:ext uri="{FF2B5EF4-FFF2-40B4-BE49-F238E27FC236}">
                <a16:creationId xmlns:a16="http://schemas.microsoft.com/office/drawing/2014/main" id="{76395286-D890-4AD3-9F76-F1A26DD23AC2}"/>
              </a:ext>
            </a:extLst>
          </p:cNvPr>
          <p:cNvSpPr>
            <a:spLocks noGrp="1"/>
          </p:cNvSpPr>
          <p:nvPr>
            <p:ph type="title"/>
          </p:nvPr>
        </p:nvSpPr>
        <p:spPr>
          <a:xfrm>
            <a:off x="692337" y="258101"/>
            <a:ext cx="11083961" cy="1118400"/>
          </a:xfrm>
        </p:spPr>
        <p:txBody>
          <a:bodyPr/>
          <a:lstStyle/>
          <a:p>
            <a:r>
              <a:rPr lang="pt-BR" sz="2800" dirty="0"/>
              <a:t>A perspectiva do usuário na apropriação destas tecnologias</a:t>
            </a:r>
          </a:p>
        </p:txBody>
      </p:sp>
    </p:spTree>
    <p:extLst>
      <p:ext uri="{BB962C8B-B14F-4D97-AF65-F5344CB8AC3E}">
        <p14:creationId xmlns:p14="http://schemas.microsoft.com/office/powerpoint/2010/main" val="35113294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DC873CC-6B25-43D6-886D-8055CE97A49C}"/>
              </a:ext>
            </a:extLst>
          </p:cNvPr>
          <p:cNvSpPr>
            <a:spLocks noGrp="1"/>
          </p:cNvSpPr>
          <p:nvPr>
            <p:ph type="body" idx="13"/>
          </p:nvPr>
        </p:nvSpPr>
        <p:spPr/>
        <p:txBody>
          <a:bodyPr/>
          <a:lstStyle/>
          <a:p>
            <a:endParaRPr lang="en-US" dirty="0"/>
          </a:p>
        </p:txBody>
      </p:sp>
      <p:sp>
        <p:nvSpPr>
          <p:cNvPr id="7" name="Título 6">
            <a:extLst>
              <a:ext uri="{FF2B5EF4-FFF2-40B4-BE49-F238E27FC236}">
                <a16:creationId xmlns:a16="http://schemas.microsoft.com/office/drawing/2014/main" id="{44A8545A-E41E-4074-94E9-2AA950FC2CDE}"/>
              </a:ext>
            </a:extLst>
          </p:cNvPr>
          <p:cNvSpPr>
            <a:spLocks noGrp="1"/>
          </p:cNvSpPr>
          <p:nvPr>
            <p:ph type="title"/>
          </p:nvPr>
        </p:nvSpPr>
        <p:spPr>
          <a:xfrm>
            <a:off x="692337" y="258101"/>
            <a:ext cx="11083961" cy="1118400"/>
          </a:xfrm>
        </p:spPr>
        <p:txBody>
          <a:bodyPr/>
          <a:lstStyle/>
          <a:p>
            <a:r>
              <a:rPr lang="pt-BR" sz="2800" dirty="0"/>
              <a:t>A perspectiva do usuário na apropriação destas tecnologias</a:t>
            </a:r>
          </a:p>
        </p:txBody>
      </p:sp>
      <p:sp>
        <p:nvSpPr>
          <p:cNvPr id="2" name="Retângulo 1">
            <a:extLst>
              <a:ext uri="{FF2B5EF4-FFF2-40B4-BE49-F238E27FC236}">
                <a16:creationId xmlns:a16="http://schemas.microsoft.com/office/drawing/2014/main" id="{1A63EAD4-291C-4CA8-93E2-E9A2899F19E1}"/>
              </a:ext>
            </a:extLst>
          </p:cNvPr>
          <p:cNvSpPr/>
          <p:nvPr/>
        </p:nvSpPr>
        <p:spPr>
          <a:xfrm>
            <a:off x="689307" y="2296783"/>
            <a:ext cx="2390239" cy="805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Econômicos</a:t>
            </a:r>
            <a:r>
              <a:rPr lang="en-US" sz="2399" dirty="0"/>
              <a:t> </a:t>
            </a:r>
          </a:p>
        </p:txBody>
      </p:sp>
      <p:sp>
        <p:nvSpPr>
          <p:cNvPr id="4" name="Retângulo 3">
            <a:extLst>
              <a:ext uri="{FF2B5EF4-FFF2-40B4-BE49-F238E27FC236}">
                <a16:creationId xmlns:a16="http://schemas.microsoft.com/office/drawing/2014/main" id="{E1E90F7E-12E4-42B7-8DB6-D443A17FA5AD}"/>
              </a:ext>
            </a:extLst>
          </p:cNvPr>
          <p:cNvSpPr/>
          <p:nvPr/>
        </p:nvSpPr>
        <p:spPr>
          <a:xfrm>
            <a:off x="689307" y="3634831"/>
            <a:ext cx="2390239" cy="805133"/>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Sociais  </a:t>
            </a:r>
            <a:endParaRPr lang="en-US" sz="2399" dirty="0"/>
          </a:p>
        </p:txBody>
      </p:sp>
      <p:sp>
        <p:nvSpPr>
          <p:cNvPr id="8" name="Retângulo 7">
            <a:extLst>
              <a:ext uri="{FF2B5EF4-FFF2-40B4-BE49-F238E27FC236}">
                <a16:creationId xmlns:a16="http://schemas.microsoft.com/office/drawing/2014/main" id="{7D184827-611B-4B29-8C0E-BEB205ACBDAF}"/>
              </a:ext>
            </a:extLst>
          </p:cNvPr>
          <p:cNvSpPr/>
          <p:nvPr/>
        </p:nvSpPr>
        <p:spPr>
          <a:xfrm>
            <a:off x="689307" y="4972879"/>
            <a:ext cx="2390239" cy="805133"/>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Ambientais</a:t>
            </a:r>
            <a:endParaRPr lang="en-US" sz="2399" dirty="0"/>
          </a:p>
        </p:txBody>
      </p:sp>
      <p:sp>
        <p:nvSpPr>
          <p:cNvPr id="9" name="CaixaDeTexto 8">
            <a:extLst>
              <a:ext uri="{FF2B5EF4-FFF2-40B4-BE49-F238E27FC236}">
                <a16:creationId xmlns:a16="http://schemas.microsoft.com/office/drawing/2014/main" id="{47F589DE-8773-4DE1-B8AE-BC97558661C9}"/>
              </a:ext>
            </a:extLst>
          </p:cNvPr>
          <p:cNvSpPr txBox="1"/>
          <p:nvPr/>
        </p:nvSpPr>
        <p:spPr>
          <a:xfrm>
            <a:off x="689307" y="1678647"/>
            <a:ext cx="2509020" cy="461537"/>
          </a:xfrm>
          <a:prstGeom prst="rect">
            <a:avLst/>
          </a:prstGeom>
          <a:noFill/>
        </p:spPr>
        <p:txBody>
          <a:bodyPr wrap="none" rtlCol="0">
            <a:spAutoFit/>
          </a:bodyPr>
          <a:lstStyle/>
          <a:p>
            <a:r>
              <a:rPr lang="pt-BR" sz="2399" dirty="0">
                <a:latin typeface="Abadi Extra Light" panose="020B0204020104020204" pitchFamily="34" charset="0"/>
              </a:rPr>
              <a:t>Fatores de adoção </a:t>
            </a:r>
          </a:p>
        </p:txBody>
      </p:sp>
      <p:sp>
        <p:nvSpPr>
          <p:cNvPr id="5" name="Trapezoide 4">
            <a:extLst>
              <a:ext uri="{FF2B5EF4-FFF2-40B4-BE49-F238E27FC236}">
                <a16:creationId xmlns:a16="http://schemas.microsoft.com/office/drawing/2014/main" id="{1CD4169C-BCE6-4026-9F16-828C9782136C}"/>
              </a:ext>
            </a:extLst>
          </p:cNvPr>
          <p:cNvSpPr/>
          <p:nvPr/>
        </p:nvSpPr>
        <p:spPr>
          <a:xfrm rot="16200000">
            <a:off x="2094678" y="4719930"/>
            <a:ext cx="3186113" cy="1088242"/>
          </a:xfrm>
          <a:prstGeom prst="trapezoid">
            <a:avLst>
              <a:gd name="adj" fmla="val 98607"/>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dirty="0"/>
          </a:p>
        </p:txBody>
      </p:sp>
      <p:sp>
        <p:nvSpPr>
          <p:cNvPr id="10" name="CaixaDeTexto 9">
            <a:extLst>
              <a:ext uri="{FF2B5EF4-FFF2-40B4-BE49-F238E27FC236}">
                <a16:creationId xmlns:a16="http://schemas.microsoft.com/office/drawing/2014/main" id="{1097A15E-286E-47E8-9B0C-DFDE58161991}"/>
              </a:ext>
            </a:extLst>
          </p:cNvPr>
          <p:cNvSpPr txBox="1"/>
          <p:nvPr/>
        </p:nvSpPr>
        <p:spPr>
          <a:xfrm>
            <a:off x="4371456" y="3865967"/>
            <a:ext cx="6277494" cy="263668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pt-BR" sz="1600" dirty="0">
                <a:latin typeface="Abadi Extra Light" panose="020B0204020104020204" pitchFamily="34" charset="0"/>
                <a:cs typeface="Segoe UI" panose="020B0502040204020203" pitchFamily="34" charset="0"/>
              </a:rPr>
              <a:t>Motivação pela redução da pegada de carbono e emissões </a:t>
            </a:r>
          </a:p>
          <a:p>
            <a:pPr marL="285750" indent="-285750">
              <a:lnSpc>
                <a:spcPct val="150000"/>
              </a:lnSpc>
              <a:buFont typeface="Wingdings" panose="05000000000000000000" pitchFamily="2" charset="2"/>
              <a:buChar char="ü"/>
            </a:pPr>
            <a:r>
              <a:rPr lang="pt-BR" sz="1600" dirty="0">
                <a:latin typeface="Abadi Extra Light" panose="020B0204020104020204" pitchFamily="34" charset="0"/>
                <a:cs typeface="Segoe UI" panose="020B0502040204020203" pitchFamily="34" charset="0"/>
              </a:rPr>
              <a:t>Sentimento relacionado a construção ao meio ambiente e por estar fazendo sua parte perante o ecossistema </a:t>
            </a:r>
          </a:p>
          <a:p>
            <a:pPr marL="285750" indent="-285750">
              <a:lnSpc>
                <a:spcPct val="150000"/>
              </a:lnSpc>
              <a:buFont typeface="Wingdings" panose="05000000000000000000" pitchFamily="2" charset="2"/>
              <a:buChar char="ü"/>
            </a:pPr>
            <a:r>
              <a:rPr lang="pt-BR" sz="1600" dirty="0">
                <a:latin typeface="Abadi Extra Light" panose="020B0204020104020204" pitchFamily="34" charset="0"/>
                <a:cs typeface="Segoe UI" panose="020B0502040204020203" pitchFamily="34" charset="0"/>
              </a:rPr>
              <a:t>Visão da sustentabilidade como postura e modo de consumo</a:t>
            </a:r>
          </a:p>
          <a:p>
            <a:pPr marL="285750" indent="-285750">
              <a:lnSpc>
                <a:spcPct val="150000"/>
              </a:lnSpc>
              <a:buFont typeface="Wingdings" panose="05000000000000000000" pitchFamily="2" charset="2"/>
              <a:buChar char="ü"/>
            </a:pPr>
            <a:r>
              <a:rPr lang="pt-BR" sz="1600" dirty="0">
                <a:latin typeface="Abadi Extra Light" panose="020B0204020104020204" pitchFamily="34" charset="0"/>
                <a:cs typeface="Segoe UI" panose="020B0502040204020203" pitchFamily="34" charset="0"/>
              </a:rPr>
              <a:t>Identidade pró ambiental</a:t>
            </a:r>
          </a:p>
          <a:p>
            <a:pPr marL="285750" indent="-285750">
              <a:lnSpc>
                <a:spcPct val="150000"/>
              </a:lnSpc>
              <a:buFont typeface="Wingdings" panose="05000000000000000000" pitchFamily="2" charset="2"/>
              <a:buChar char="ü"/>
            </a:pPr>
            <a:r>
              <a:rPr lang="pt-BR" sz="1600" dirty="0">
                <a:latin typeface="Abadi Extra Light" panose="020B0204020104020204" pitchFamily="34" charset="0"/>
                <a:cs typeface="Segoe UI" panose="020B0502040204020203" pitchFamily="34" charset="0"/>
              </a:rPr>
              <a:t>Atributos simbólicos: ser reconhecido no meio social como um </a:t>
            </a:r>
            <a:r>
              <a:rPr lang="pt-BR" sz="1600" i="1" dirty="0" err="1">
                <a:latin typeface="Abadi Extra Light" panose="020B0204020104020204" pitchFamily="34" charset="0"/>
                <a:cs typeface="Segoe UI" panose="020B0502040204020203" pitchFamily="34" charset="0"/>
              </a:rPr>
              <a:t>environmental</a:t>
            </a:r>
            <a:r>
              <a:rPr lang="pt-BR" sz="1600" i="1" dirty="0">
                <a:latin typeface="Abadi Extra Light" panose="020B0204020104020204" pitchFamily="34" charset="0"/>
                <a:cs typeface="Segoe UI" panose="020B0502040204020203" pitchFamily="34" charset="0"/>
              </a:rPr>
              <a:t> </a:t>
            </a:r>
            <a:r>
              <a:rPr lang="pt-BR" sz="1600" i="1" dirty="0" err="1">
                <a:latin typeface="Abadi Extra Light" panose="020B0204020104020204" pitchFamily="34" charset="0"/>
                <a:cs typeface="Segoe UI" panose="020B0502040204020203" pitchFamily="34" charset="0"/>
              </a:rPr>
              <a:t>friendly</a:t>
            </a:r>
            <a:endParaRPr lang="pt-BR" sz="1600" i="1"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6361427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8EA2259-C823-4EF4-B5C8-D37809FB0CFE}"/>
              </a:ext>
            </a:extLst>
          </p:cNvPr>
          <p:cNvSpPr>
            <a:spLocks noGrp="1"/>
          </p:cNvSpPr>
          <p:nvPr>
            <p:ph type="title"/>
          </p:nvPr>
        </p:nvSpPr>
        <p:spPr>
          <a:xfrm>
            <a:off x="692337" y="258101"/>
            <a:ext cx="11083961" cy="1118400"/>
          </a:xfrm>
        </p:spPr>
        <p:txBody>
          <a:bodyPr/>
          <a:lstStyle/>
          <a:p>
            <a:r>
              <a:rPr lang="pt-BR" dirty="0"/>
              <a:t>Segurança em Eletrificação Veicular (1/4)</a:t>
            </a:r>
            <a:endParaRPr lang="en-US" dirty="0"/>
          </a:p>
        </p:txBody>
      </p:sp>
      <p:pic>
        <p:nvPicPr>
          <p:cNvPr id="7" name="Picture 2">
            <a:extLst>
              <a:ext uri="{FF2B5EF4-FFF2-40B4-BE49-F238E27FC236}">
                <a16:creationId xmlns:a16="http://schemas.microsoft.com/office/drawing/2014/main" id="{91AE578C-9DE7-4939-A26C-F4FF5F876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63" y="1635766"/>
            <a:ext cx="5220158" cy="3831818"/>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9BE58553-C9EF-4B41-8036-CE529EBB21BF}"/>
              </a:ext>
            </a:extLst>
          </p:cNvPr>
          <p:cNvSpPr txBox="1"/>
          <p:nvPr/>
        </p:nvSpPr>
        <p:spPr>
          <a:xfrm>
            <a:off x="6096000" y="1561167"/>
            <a:ext cx="5842000" cy="3831818"/>
          </a:xfrm>
          <a:prstGeom prst="rect">
            <a:avLst/>
          </a:prstGeom>
          <a:noFill/>
        </p:spPr>
        <p:txBody>
          <a:bodyPr wrap="square">
            <a:spAutoFit/>
          </a:bodyPr>
          <a:lstStyle>
            <a:defPPr marR="0" lvl="0" algn="l" rtl="0">
              <a:lnSpc>
                <a:spcPct val="100000"/>
              </a:lnSpc>
              <a:spcBef>
                <a:spcPts val="0"/>
              </a:spcBef>
              <a:spcAft>
                <a:spcPts val="0"/>
              </a:spcAft>
            </a:defPPr>
            <a:lvl1pPr marL="285750" indent="-285750" algn="just">
              <a:lnSpc>
                <a:spcPct val="150000"/>
              </a:lnSpc>
              <a:buFont typeface="Wingdings" panose="05000000000000000000" pitchFamily="2" charset="2"/>
              <a:buChar char="ü"/>
            </a:lvl1pPr>
          </a:lstStyle>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Os veículos elétricos operam em alta tensão e requisitam procedimentos específicos de segurança para manutenção e reparação;</a:t>
            </a:r>
          </a:p>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Tem-se alguns passos que ilustram o rigor nestes procedimentos:	</a:t>
            </a:r>
          </a:p>
          <a:p>
            <a:pPr lvl="1"/>
            <a:r>
              <a:rPr lang="pt-BR" sz="1800" dirty="0">
                <a:latin typeface="Abadi Extra Light" panose="020B0204020104020204" pitchFamily="34" charset="0"/>
                <a:cs typeface="Segoe UI" panose="020B0502040204020203" pitchFamily="34" charset="0"/>
              </a:rPr>
              <a:t>	Deve-se ter placas de aviso para sinalizar que o veículo é eletrificado;</a:t>
            </a:r>
          </a:p>
          <a:p>
            <a:pPr lvl="1"/>
            <a:r>
              <a:rPr lang="pt-BR" sz="1800" dirty="0">
                <a:latin typeface="Abadi Extra Light" panose="020B0204020104020204" pitchFamily="34" charset="0"/>
                <a:cs typeface="Segoe UI" panose="020B0502040204020203" pitchFamily="34" charset="0"/>
              </a:rPr>
              <a:t>	A área em volta do veículo também deve estar 	isolada para evitar que pessoas não treinadas 	entrem em contato com o veículo;</a:t>
            </a:r>
          </a:p>
          <a:p>
            <a:pPr lvl="2">
              <a:buFont typeface="Arial" panose="020B0604020202020204" pitchFamily="34" charset="0"/>
              <a:buChar char="•"/>
            </a:pPr>
            <a:endParaRPr lang="pt-BR" sz="1800" dirty="0">
              <a:latin typeface="Abadi Extra Light" panose="020B0204020104020204" pitchFamily="34" charset="0"/>
              <a:cs typeface="Segoe UI" panose="020B0502040204020203" pitchFamily="34" charset="0"/>
            </a:endParaRPr>
          </a:p>
        </p:txBody>
      </p:sp>
      <p:sp>
        <p:nvSpPr>
          <p:cNvPr id="11" name="CaixaDeTexto 10">
            <a:extLst>
              <a:ext uri="{FF2B5EF4-FFF2-40B4-BE49-F238E27FC236}">
                <a16:creationId xmlns:a16="http://schemas.microsoft.com/office/drawing/2014/main" id="{54B4DE17-FF24-4D90-8198-4BF2E6CE3C5D}"/>
              </a:ext>
            </a:extLst>
          </p:cNvPr>
          <p:cNvSpPr txBox="1"/>
          <p:nvPr/>
        </p:nvSpPr>
        <p:spPr>
          <a:xfrm>
            <a:off x="297670" y="6338821"/>
            <a:ext cx="3850997"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Revista O Mecânico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14870133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77B2AA0-DF7F-465F-A122-7FF27F1CB179}"/>
              </a:ext>
            </a:extLst>
          </p:cNvPr>
          <p:cNvSpPr>
            <a:spLocks noGrp="1"/>
          </p:cNvSpPr>
          <p:nvPr>
            <p:ph type="title"/>
          </p:nvPr>
        </p:nvSpPr>
        <p:spPr>
          <a:xfrm>
            <a:off x="692337" y="258101"/>
            <a:ext cx="11083961" cy="1118400"/>
          </a:xfrm>
        </p:spPr>
        <p:txBody>
          <a:bodyPr/>
          <a:lstStyle/>
          <a:p>
            <a:r>
              <a:rPr lang="pt-BR" dirty="0"/>
              <a:t>Segurança em Eletrificação Veicular (2/4)</a:t>
            </a:r>
            <a:endParaRPr lang="en-US" dirty="0"/>
          </a:p>
        </p:txBody>
      </p:sp>
      <p:pic>
        <p:nvPicPr>
          <p:cNvPr id="5" name="Picture 2">
            <a:extLst>
              <a:ext uri="{FF2B5EF4-FFF2-40B4-BE49-F238E27FC236}">
                <a16:creationId xmlns:a16="http://schemas.microsoft.com/office/drawing/2014/main" id="{CE2F5E86-5515-4440-B9D7-9891D1079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64" y="1358265"/>
            <a:ext cx="6267450" cy="460057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E380FD8B-2C18-456E-B8DC-5AEDFD0E32DE}"/>
              </a:ext>
            </a:extLst>
          </p:cNvPr>
          <p:cNvSpPr txBox="1"/>
          <p:nvPr/>
        </p:nvSpPr>
        <p:spPr>
          <a:xfrm>
            <a:off x="6529136" y="1358265"/>
            <a:ext cx="4970527" cy="3370282"/>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50000"/>
              </a:lnSpc>
              <a:buFont typeface="Wingdings" panose="05000000000000000000" pitchFamily="2" charset="2"/>
              <a:buChar char="ü"/>
            </a:lvl1pPr>
          </a:lstStyle>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Deve-se utilizar luvas de classe de isolamento zero (até 1.000 V) quando se tem contato com qualquer componente do veículo eletrificado;</a:t>
            </a:r>
          </a:p>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A fim de evitar-se que uma perfuração propicie uma fuga de eletricidade que atinja as mãos, a norma determina o uso de luva de couro cru sobre a luva isolante de borracha;</a:t>
            </a:r>
          </a:p>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Deve-se também usar óculos de proteção;</a:t>
            </a:r>
          </a:p>
        </p:txBody>
      </p:sp>
      <p:sp>
        <p:nvSpPr>
          <p:cNvPr id="9" name="CaixaDeTexto 8">
            <a:extLst>
              <a:ext uri="{FF2B5EF4-FFF2-40B4-BE49-F238E27FC236}">
                <a16:creationId xmlns:a16="http://schemas.microsoft.com/office/drawing/2014/main" id="{A37AEBEF-23AD-485E-83E8-A6FAAB5A7976}"/>
              </a:ext>
            </a:extLst>
          </p:cNvPr>
          <p:cNvSpPr txBox="1"/>
          <p:nvPr/>
        </p:nvSpPr>
        <p:spPr>
          <a:xfrm>
            <a:off x="96752" y="6299981"/>
            <a:ext cx="4288981"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Revista O Mecânico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29255999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1C3CC31-E0DB-46CC-92FE-5834D636BB88}"/>
              </a:ext>
            </a:extLst>
          </p:cNvPr>
          <p:cNvSpPr>
            <a:spLocks noGrp="1"/>
          </p:cNvSpPr>
          <p:nvPr>
            <p:ph type="title"/>
          </p:nvPr>
        </p:nvSpPr>
        <p:spPr>
          <a:xfrm>
            <a:off x="692337" y="258101"/>
            <a:ext cx="11083961" cy="1118400"/>
          </a:xfrm>
        </p:spPr>
        <p:txBody>
          <a:bodyPr/>
          <a:lstStyle/>
          <a:p>
            <a:r>
              <a:rPr lang="pt-BR" dirty="0"/>
              <a:t>Segurança em Eletrificação Veicular (3/4)</a:t>
            </a:r>
            <a:endParaRPr lang="en-US" dirty="0"/>
          </a:p>
        </p:txBody>
      </p:sp>
      <p:pic>
        <p:nvPicPr>
          <p:cNvPr id="5" name="Picture 2">
            <a:extLst>
              <a:ext uri="{FF2B5EF4-FFF2-40B4-BE49-F238E27FC236}">
                <a16:creationId xmlns:a16="http://schemas.microsoft.com/office/drawing/2014/main" id="{61CF6282-85CB-4146-AB06-8BA6093EC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8" y="1372521"/>
            <a:ext cx="6315576" cy="46359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3C98EEA-B957-4773-9ADE-6A63A47E4109}"/>
              </a:ext>
            </a:extLst>
          </p:cNvPr>
          <p:cNvSpPr txBox="1"/>
          <p:nvPr/>
        </p:nvSpPr>
        <p:spPr>
          <a:xfrm>
            <a:off x="6606292" y="1753276"/>
            <a:ext cx="4970527" cy="1292790"/>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50000"/>
              </a:lnSpc>
              <a:buFont typeface="Wingdings" panose="05000000000000000000" pitchFamily="2" charset="2"/>
              <a:buChar char="ü"/>
            </a:lvl1pPr>
          </a:lstStyle>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A cor laranja é o padrão das montadoras para a identificação do circuito de alta tensão - conectores e cabeamento seguem esta referência;</a:t>
            </a:r>
          </a:p>
        </p:txBody>
      </p:sp>
      <p:sp>
        <p:nvSpPr>
          <p:cNvPr id="9" name="CaixaDeTexto 8">
            <a:extLst>
              <a:ext uri="{FF2B5EF4-FFF2-40B4-BE49-F238E27FC236}">
                <a16:creationId xmlns:a16="http://schemas.microsoft.com/office/drawing/2014/main" id="{FF7A8C4F-A374-4619-BC7E-D9AB50BF0B5A}"/>
              </a:ext>
            </a:extLst>
          </p:cNvPr>
          <p:cNvSpPr txBox="1"/>
          <p:nvPr/>
        </p:nvSpPr>
        <p:spPr>
          <a:xfrm>
            <a:off x="96752" y="6299981"/>
            <a:ext cx="3899515"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Revista O Mecânico (2020)</a:t>
            </a:r>
            <a:endParaRPr lang="pt-BR" sz="1800" dirty="0">
              <a:latin typeface="Abadi Extra Light" panose="020B0204020104020204" pitchFamily="34" charset="0"/>
              <a:cs typeface="Segoe UI" panose="020B0502040204020203" pitchFamily="34" charset="0"/>
            </a:endParaRPr>
          </a:p>
        </p:txBody>
      </p:sp>
    </p:spTree>
    <p:extLst>
      <p:ext uri="{BB962C8B-B14F-4D97-AF65-F5344CB8AC3E}">
        <p14:creationId xmlns:p14="http://schemas.microsoft.com/office/powerpoint/2010/main" val="95620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Título 2">
            <a:extLst>
              <a:ext uri="{FF2B5EF4-FFF2-40B4-BE49-F238E27FC236}">
                <a16:creationId xmlns:a16="http://schemas.microsoft.com/office/drawing/2014/main" id="{780E8730-696E-4303-8548-2608B8300885}"/>
              </a:ext>
            </a:extLst>
          </p:cNvPr>
          <p:cNvSpPr>
            <a:spLocks noGrp="1"/>
          </p:cNvSpPr>
          <p:nvPr>
            <p:ph type="title"/>
          </p:nvPr>
        </p:nvSpPr>
        <p:spPr/>
        <p:txBody>
          <a:bodyPr/>
          <a:lstStyle/>
          <a:p>
            <a:r>
              <a:rPr lang="pt-BR" dirty="0"/>
              <a:t>Ementa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7" name="Google Shape;207;g9c19a21fbe_0_110"/>
          <p:cNvPicPr preferRelativeResize="0"/>
          <p:nvPr/>
        </p:nvPicPr>
        <p:blipFill>
          <a:blip r:embed="rId3">
            <a:alphaModFix/>
          </a:blip>
          <a:stretch>
            <a:fillRect/>
          </a:stretch>
        </p:blipFill>
        <p:spPr>
          <a:xfrm>
            <a:off x="1718194" y="1276350"/>
            <a:ext cx="9080862" cy="4953000"/>
          </a:xfrm>
          <a:prstGeom prst="rect">
            <a:avLst/>
          </a:prstGeom>
          <a:noFill/>
          <a:ln>
            <a:noFill/>
          </a:ln>
        </p:spPr>
      </p:pic>
      <p:sp>
        <p:nvSpPr>
          <p:cNvPr id="3" name="Título 2">
            <a:extLst>
              <a:ext uri="{FF2B5EF4-FFF2-40B4-BE49-F238E27FC236}">
                <a16:creationId xmlns:a16="http://schemas.microsoft.com/office/drawing/2014/main" id="{4CC55573-C8B2-4165-8606-B252F7C13755}"/>
              </a:ext>
            </a:extLst>
          </p:cNvPr>
          <p:cNvSpPr>
            <a:spLocks noGrp="1"/>
          </p:cNvSpPr>
          <p:nvPr>
            <p:ph type="title"/>
          </p:nvPr>
        </p:nvSpPr>
        <p:spPr/>
        <p:txBody>
          <a:bodyPr/>
          <a:lstStyle/>
          <a:p>
            <a:r>
              <a:rPr lang="pt-BR" dirty="0"/>
              <a:t>Vantagens dos Veículos Elétricos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8556675-B742-4FAF-8ACE-9279EEEBD803}"/>
              </a:ext>
            </a:extLst>
          </p:cNvPr>
          <p:cNvSpPr>
            <a:spLocks noGrp="1"/>
          </p:cNvSpPr>
          <p:nvPr>
            <p:ph type="title"/>
          </p:nvPr>
        </p:nvSpPr>
        <p:spPr>
          <a:xfrm>
            <a:off x="692337" y="258101"/>
            <a:ext cx="11083961" cy="1118400"/>
          </a:xfrm>
        </p:spPr>
        <p:txBody>
          <a:bodyPr/>
          <a:lstStyle/>
          <a:p>
            <a:r>
              <a:rPr lang="pt-BR" dirty="0"/>
              <a:t>Segurança em Eletrificação Veicular (4/4)</a:t>
            </a:r>
            <a:endParaRPr lang="en-US" dirty="0"/>
          </a:p>
        </p:txBody>
      </p:sp>
      <p:sp>
        <p:nvSpPr>
          <p:cNvPr id="5" name="CaixaDeTexto 4">
            <a:extLst>
              <a:ext uri="{FF2B5EF4-FFF2-40B4-BE49-F238E27FC236}">
                <a16:creationId xmlns:a16="http://schemas.microsoft.com/office/drawing/2014/main" id="{A80356CC-EF7B-4802-A055-153E296553DC}"/>
              </a:ext>
            </a:extLst>
          </p:cNvPr>
          <p:cNvSpPr txBox="1"/>
          <p:nvPr/>
        </p:nvSpPr>
        <p:spPr>
          <a:xfrm>
            <a:off x="6529136" y="1298978"/>
            <a:ext cx="5442731" cy="2539285"/>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50000"/>
              </a:lnSpc>
              <a:buFont typeface="Wingdings" panose="05000000000000000000" pitchFamily="2" charset="2"/>
              <a:buChar char="ü"/>
            </a:lvl1pPr>
          </a:lstStyle>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Deve-se utilizar equipamentos específicos para uso em alta tensão, como o </a:t>
            </a:r>
            <a:r>
              <a:rPr lang="pt-BR" sz="1800" dirty="0" err="1">
                <a:latin typeface="Abadi Extra Light" panose="020B0204020104020204" pitchFamily="34" charset="0"/>
                <a:cs typeface="Segoe UI" panose="020B0502040204020203" pitchFamily="34" charset="0"/>
              </a:rPr>
              <a:t>megômetro</a:t>
            </a:r>
            <a:r>
              <a:rPr lang="pt-BR" sz="1800" dirty="0">
                <a:latin typeface="Abadi Extra Light" panose="020B0204020104020204" pitchFamily="34" charset="0"/>
                <a:cs typeface="Segoe UI" panose="020B0502040204020203" pitchFamily="34" charset="0"/>
              </a:rPr>
              <a:t>, para a medição direta de eventuais correntes de fuga na bateria e no inversor/conversor;</a:t>
            </a:r>
          </a:p>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Deve-se desativar a bateria, no caso de intervenção, através da chave de segurança;</a:t>
            </a:r>
          </a:p>
        </p:txBody>
      </p:sp>
      <p:sp>
        <p:nvSpPr>
          <p:cNvPr id="7" name="CaixaDeTexto 6">
            <a:extLst>
              <a:ext uri="{FF2B5EF4-FFF2-40B4-BE49-F238E27FC236}">
                <a16:creationId xmlns:a16="http://schemas.microsoft.com/office/drawing/2014/main" id="{71519799-AFA8-40BB-BC0C-2FD352E79CD3}"/>
              </a:ext>
            </a:extLst>
          </p:cNvPr>
          <p:cNvSpPr txBox="1"/>
          <p:nvPr/>
        </p:nvSpPr>
        <p:spPr>
          <a:xfrm>
            <a:off x="96752" y="6299980"/>
            <a:ext cx="3780981" cy="369332"/>
          </a:xfrm>
          <a:prstGeom prst="rect">
            <a:avLst/>
          </a:prstGeom>
          <a:noFill/>
        </p:spPr>
        <p:txBody>
          <a:bodyPr wrap="square">
            <a:spAutoFit/>
          </a:bodyPr>
          <a:lstStyle/>
          <a:p>
            <a:r>
              <a:rPr lang="pt-BR" sz="1800" dirty="0">
                <a:solidFill>
                  <a:srgbClr val="555555"/>
                </a:solidFill>
                <a:latin typeface="Abadi Extra Light" panose="020B0204020104020204" pitchFamily="34" charset="0"/>
                <a:cs typeface="Segoe UI" panose="020B0502040204020203" pitchFamily="34" charset="0"/>
              </a:rPr>
              <a:t>Fonte: Revista O Mecânico (2020)</a:t>
            </a:r>
            <a:endParaRPr lang="pt-BR" sz="1800" dirty="0">
              <a:latin typeface="Abadi Extra Light" panose="020B0204020104020204" pitchFamily="34" charset="0"/>
              <a:cs typeface="Segoe UI" panose="020B0502040204020203" pitchFamily="34" charset="0"/>
            </a:endParaRPr>
          </a:p>
        </p:txBody>
      </p:sp>
      <p:pic>
        <p:nvPicPr>
          <p:cNvPr id="9" name="Picture 2">
            <a:extLst>
              <a:ext uri="{FF2B5EF4-FFF2-40B4-BE49-F238E27FC236}">
                <a16:creationId xmlns:a16="http://schemas.microsoft.com/office/drawing/2014/main" id="{8EC6B322-7796-4040-A1A1-5125A5104B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99"/>
          <a:stretch/>
        </p:blipFill>
        <p:spPr bwMode="auto">
          <a:xfrm>
            <a:off x="91238" y="1372521"/>
            <a:ext cx="6117057" cy="4619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31B47DC-E6DD-4ED1-A20A-DAA71F4007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849"/>
          <a:stretch/>
        </p:blipFill>
        <p:spPr bwMode="auto">
          <a:xfrm>
            <a:off x="7700527" y="3967380"/>
            <a:ext cx="2348066" cy="227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3093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D59AD3A-9FF8-4CC7-BCDA-58E2DDFC2F07}"/>
              </a:ext>
            </a:extLst>
          </p:cNvPr>
          <p:cNvSpPr>
            <a:spLocks noGrp="1"/>
          </p:cNvSpPr>
          <p:nvPr>
            <p:ph type="title"/>
          </p:nvPr>
        </p:nvSpPr>
        <p:spPr>
          <a:xfrm>
            <a:off x="692337" y="258101"/>
            <a:ext cx="11083961" cy="1118400"/>
          </a:xfrm>
        </p:spPr>
        <p:txBody>
          <a:bodyPr/>
          <a:lstStyle/>
          <a:p>
            <a:r>
              <a:rPr lang="pt-BR" dirty="0" err="1"/>
              <a:t>Smart</a:t>
            </a:r>
            <a:r>
              <a:rPr lang="pt-BR" dirty="0"/>
              <a:t> Grid</a:t>
            </a:r>
            <a:endParaRPr lang="en-US" dirty="0"/>
          </a:p>
        </p:txBody>
      </p:sp>
      <p:sp>
        <p:nvSpPr>
          <p:cNvPr id="5" name="CaixaDeTexto 4">
            <a:extLst>
              <a:ext uri="{FF2B5EF4-FFF2-40B4-BE49-F238E27FC236}">
                <a16:creationId xmlns:a16="http://schemas.microsoft.com/office/drawing/2014/main" id="{FAC637CB-9702-4883-A4C1-DDCFD9069C15}"/>
              </a:ext>
            </a:extLst>
          </p:cNvPr>
          <p:cNvSpPr txBox="1"/>
          <p:nvPr/>
        </p:nvSpPr>
        <p:spPr>
          <a:xfrm>
            <a:off x="301877" y="6280199"/>
            <a:ext cx="3108073" cy="369332"/>
          </a:xfrm>
          <a:prstGeom prst="rect">
            <a:avLst/>
          </a:prstGeom>
          <a:noFill/>
        </p:spPr>
        <p:txBody>
          <a:bodyPr wrap="square">
            <a:spAutoFit/>
          </a:bodyPr>
          <a:lstStyle>
            <a:defPPr marR="0" lvl="0" algn="l" rtl="0">
              <a:lnSpc>
                <a:spcPct val="100000"/>
              </a:lnSpc>
              <a:spcBef>
                <a:spcPts val="0"/>
              </a:spcBef>
              <a:spcAft>
                <a:spcPts val="0"/>
              </a:spcAft>
            </a:defPPr>
            <a:lvl1pPr>
              <a:defRPr>
                <a:solidFill>
                  <a:srgbClr val="555555"/>
                </a:solidFill>
                <a:latin typeface="Arial" panose="020B0604020202020204" pitchFamily="34" charset="0"/>
                <a:cs typeface="Arial" panose="020B0604020202020204" pitchFamily="34" charset="0"/>
              </a:defRPr>
            </a:lvl1pPr>
          </a:lstStyle>
          <a:p>
            <a:r>
              <a:rPr lang="pt-BR" sz="1800" dirty="0">
                <a:latin typeface="Abadi Extra Light" panose="020B0204020104020204" pitchFamily="34" charset="0"/>
                <a:cs typeface="Segoe UI" panose="020B0502040204020203" pitchFamily="34" charset="0"/>
              </a:rPr>
              <a:t>Fonte: Nogueira (2016)</a:t>
            </a:r>
          </a:p>
        </p:txBody>
      </p:sp>
      <p:sp>
        <p:nvSpPr>
          <p:cNvPr id="7" name="CaixaDeTexto 6">
            <a:extLst>
              <a:ext uri="{FF2B5EF4-FFF2-40B4-BE49-F238E27FC236}">
                <a16:creationId xmlns:a16="http://schemas.microsoft.com/office/drawing/2014/main" id="{6917B8D8-C927-4BE0-968E-70955E3150F0}"/>
              </a:ext>
            </a:extLst>
          </p:cNvPr>
          <p:cNvSpPr txBox="1"/>
          <p:nvPr/>
        </p:nvSpPr>
        <p:spPr>
          <a:xfrm>
            <a:off x="529836" y="1663422"/>
            <a:ext cx="5315186" cy="4616777"/>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lgn="just">
              <a:lnSpc>
                <a:spcPct val="150000"/>
              </a:lnSpc>
              <a:buFont typeface="Wingdings" panose="05000000000000000000" pitchFamily="2" charset="2"/>
              <a:buChar char="ü"/>
            </a:lvl1pPr>
          </a:lstStyle>
          <a:p>
            <a:pPr>
              <a:buFont typeface="Arial" panose="020B0604020202020204" pitchFamily="34" charset="0"/>
              <a:buChar char="•"/>
            </a:pPr>
            <a:r>
              <a:rPr lang="pt-BR" sz="1800" dirty="0" err="1">
                <a:latin typeface="Abadi Extra Light" panose="020B0204020104020204" pitchFamily="34" charset="0"/>
                <a:cs typeface="Segoe UI" panose="020B0502040204020203" pitchFamily="34" charset="0"/>
              </a:rPr>
              <a:t>Smart</a:t>
            </a:r>
            <a:r>
              <a:rPr lang="pt-BR" sz="1800" dirty="0">
                <a:latin typeface="Abadi Extra Light" panose="020B0204020104020204" pitchFamily="34" charset="0"/>
                <a:cs typeface="Segoe UI" panose="020B0502040204020203" pitchFamily="34" charset="0"/>
              </a:rPr>
              <a:t> grids, ou “redes inteligentes”, são os sistemas de distribuição e de transmissão de energia elétrica que foram dotados de recursos de Tecnologia da Informação (TI) e de elevado grau de automação, de forma a ampliar substancialmente a sua eficiência operacional;</a:t>
            </a:r>
          </a:p>
          <a:p>
            <a:pPr>
              <a:buFont typeface="Arial" panose="020B0604020202020204" pitchFamily="34" charset="0"/>
              <a:buChar char="•"/>
            </a:pPr>
            <a:r>
              <a:rPr lang="pt-BR" sz="1800" dirty="0">
                <a:latin typeface="Abadi Extra Light" panose="020B0204020104020204" pitchFamily="34" charset="0"/>
                <a:cs typeface="Segoe UI" panose="020B0502040204020203" pitchFamily="34" charset="0"/>
              </a:rPr>
              <a:t>Dado o alto nível de tecnologia agregado, as </a:t>
            </a:r>
            <a:r>
              <a:rPr lang="pt-BR" sz="1800" dirty="0" err="1">
                <a:latin typeface="Abadi Extra Light" panose="020B0204020104020204" pitchFamily="34" charset="0"/>
                <a:cs typeface="Segoe UI" panose="020B0502040204020203" pitchFamily="34" charset="0"/>
              </a:rPr>
              <a:t>smart</a:t>
            </a:r>
            <a:r>
              <a:rPr lang="pt-BR" sz="1800" dirty="0">
                <a:latin typeface="Abadi Extra Light" panose="020B0204020104020204" pitchFamily="34" charset="0"/>
                <a:cs typeface="Segoe UI" panose="020B0502040204020203" pitchFamily="34" charset="0"/>
              </a:rPr>
              <a:t> grids conseguem responder a várias demandas da sociedade moderna, tanto no que se refere às necessidades energéticas, quanto em relação ao desenvolvimento sustentável;</a:t>
            </a:r>
          </a:p>
        </p:txBody>
      </p:sp>
      <p:pic>
        <p:nvPicPr>
          <p:cNvPr id="9" name="Picture 4" descr="Conceito de uma smart grid | Download Scientific Diagram">
            <a:extLst>
              <a:ext uri="{FF2B5EF4-FFF2-40B4-BE49-F238E27FC236}">
                <a16:creationId xmlns:a16="http://schemas.microsoft.com/office/drawing/2014/main" id="{C5F45904-D965-42B3-B0D7-697456D04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022" y="1561109"/>
            <a:ext cx="6050380" cy="405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804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BB35F01-B248-4674-A65F-FC7CC2B1A9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0898" y="2195434"/>
            <a:ext cx="5171102" cy="3264258"/>
          </a:xfrm>
          <a:prstGeom prst="rect">
            <a:avLst/>
          </a:prstGeom>
        </p:spPr>
      </p:pic>
      <p:sp>
        <p:nvSpPr>
          <p:cNvPr id="7" name="CaixaDeTexto 6">
            <a:extLst>
              <a:ext uri="{FF2B5EF4-FFF2-40B4-BE49-F238E27FC236}">
                <a16:creationId xmlns:a16="http://schemas.microsoft.com/office/drawing/2014/main" id="{BDA6EA45-2621-46C1-8446-5F9E56534E11}"/>
              </a:ext>
            </a:extLst>
          </p:cNvPr>
          <p:cNvSpPr txBox="1"/>
          <p:nvPr/>
        </p:nvSpPr>
        <p:spPr>
          <a:xfrm>
            <a:off x="248782" y="6253272"/>
            <a:ext cx="6146785" cy="400110"/>
          </a:xfrm>
          <a:prstGeom prst="rect">
            <a:avLst/>
          </a:prstGeom>
          <a:noFill/>
        </p:spPr>
        <p:txBody>
          <a:bodyPr wrap="square">
            <a:spAutoFit/>
          </a:bodyPr>
          <a:lstStyle/>
          <a:p>
            <a:r>
              <a:rPr lang="pt-BR" sz="2000" dirty="0">
                <a:latin typeface="Abadi Extra Light" panose="020B0204020104020204" pitchFamily="34" charset="0"/>
              </a:rPr>
              <a:t>Fonte: extraído de </a:t>
            </a:r>
            <a:r>
              <a:rPr lang="pt-BR" sz="2000" dirty="0" err="1">
                <a:latin typeface="Abadi Extra Light" panose="020B0204020104020204" pitchFamily="34" charset="0"/>
              </a:rPr>
              <a:t>CharIN</a:t>
            </a:r>
            <a:r>
              <a:rPr lang="pt-BR" sz="2000" dirty="0">
                <a:latin typeface="Abadi Extra Light" panose="020B0204020104020204" pitchFamily="34" charset="0"/>
              </a:rPr>
              <a:t> (2019)</a:t>
            </a:r>
          </a:p>
        </p:txBody>
      </p:sp>
      <p:sp>
        <p:nvSpPr>
          <p:cNvPr id="5" name="Título 4">
            <a:extLst>
              <a:ext uri="{FF2B5EF4-FFF2-40B4-BE49-F238E27FC236}">
                <a16:creationId xmlns:a16="http://schemas.microsoft.com/office/drawing/2014/main" id="{45837FA5-9D2A-400A-B1B7-699504FF37C4}"/>
              </a:ext>
            </a:extLst>
          </p:cNvPr>
          <p:cNvSpPr>
            <a:spLocks noGrp="1"/>
          </p:cNvSpPr>
          <p:nvPr>
            <p:ph type="title"/>
          </p:nvPr>
        </p:nvSpPr>
        <p:spPr>
          <a:xfrm>
            <a:off x="692337" y="258101"/>
            <a:ext cx="11083961" cy="1118400"/>
          </a:xfrm>
        </p:spPr>
        <p:txBody>
          <a:bodyPr/>
          <a:lstStyle/>
          <a:p>
            <a:r>
              <a:rPr lang="pt-BR" dirty="0"/>
              <a:t>V2X (Grid &amp; Home)</a:t>
            </a:r>
          </a:p>
        </p:txBody>
      </p:sp>
      <p:sp>
        <p:nvSpPr>
          <p:cNvPr id="8" name="CaixaDeTexto 7">
            <a:extLst>
              <a:ext uri="{FF2B5EF4-FFF2-40B4-BE49-F238E27FC236}">
                <a16:creationId xmlns:a16="http://schemas.microsoft.com/office/drawing/2014/main" id="{29DA00BF-CA12-47A0-BA5A-65261056C2A7}"/>
              </a:ext>
            </a:extLst>
          </p:cNvPr>
          <p:cNvSpPr txBox="1"/>
          <p:nvPr/>
        </p:nvSpPr>
        <p:spPr>
          <a:xfrm>
            <a:off x="516427" y="1398308"/>
            <a:ext cx="6532073" cy="226735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pt-PT" altLang="pt-BR" sz="1600" dirty="0">
                <a:latin typeface="Abadi Extra Light" panose="020B0204020104020204" pitchFamily="34" charset="0"/>
                <a:cs typeface="Segoe UI" panose="020B0502040204020203" pitchFamily="34" charset="0"/>
              </a:rPr>
              <a:t>Vehicle-to-Everything (V2X) é a comunicação entre um veículo e qualquer entidade que pode afetar, ou pode ser afetada, pelo veículo;</a:t>
            </a:r>
          </a:p>
          <a:p>
            <a:pPr marL="285750" indent="-285750" algn="just">
              <a:lnSpc>
                <a:spcPct val="150000"/>
              </a:lnSpc>
              <a:buFont typeface="Arial" panose="020B0604020202020204" pitchFamily="34" charset="0"/>
              <a:buChar char="•"/>
            </a:pPr>
            <a:r>
              <a:rPr lang="pt-PT" altLang="pt-BR" sz="1600" dirty="0">
                <a:latin typeface="Abadi Extra Light" panose="020B0204020104020204" pitchFamily="34" charset="0"/>
                <a:cs typeface="Segoe UI" panose="020B0502040204020203" pitchFamily="34" charset="0"/>
              </a:rPr>
              <a:t>É um sistema de comunicação veicular que incorpora outros tipos de comunicação mais específicos como V2I (veículo para infraestrutura), V2N (veículo para rede), V2V (veículo para veículo), V2P (veículo para pedestre) , V2D (veículo para dispositivo) e V2G (veículo para rede elétrica);</a:t>
            </a:r>
          </a:p>
        </p:txBody>
      </p:sp>
      <p:pic>
        <p:nvPicPr>
          <p:cNvPr id="10" name="Picture 2">
            <a:extLst>
              <a:ext uri="{FF2B5EF4-FFF2-40B4-BE49-F238E27FC236}">
                <a16:creationId xmlns:a16="http://schemas.microsoft.com/office/drawing/2014/main" id="{98231DD0-FC8A-4D92-86EB-128DAC6B3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765" y="3735997"/>
            <a:ext cx="2582312" cy="244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815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160" y="1921669"/>
            <a:ext cx="7664450" cy="415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contenido 2"/>
          <p:cNvSpPr>
            <a:spLocks noGrp="1"/>
          </p:cNvSpPr>
          <p:nvPr>
            <p:ph type="body" idx="13"/>
          </p:nvPr>
        </p:nvSpPr>
        <p:spPr/>
        <p:txBody>
          <a:bodyPr/>
          <a:lstStyle/>
          <a:p>
            <a:r>
              <a:rPr lang="en-US" b="1" dirty="0">
                <a:latin typeface="Abadi" panose="020B0604020104020204" pitchFamily="34" charset="0"/>
              </a:rPr>
              <a:t>Tohoku, Japan, </a:t>
            </a:r>
            <a:r>
              <a:rPr lang="en-US" b="1" dirty="0" err="1">
                <a:latin typeface="Abadi" panose="020B0604020104020204" pitchFamily="34" charset="0"/>
              </a:rPr>
              <a:t>Kilde</a:t>
            </a:r>
            <a:r>
              <a:rPr lang="en-US" b="1" dirty="0">
                <a:latin typeface="Abadi" panose="020B0604020104020204" pitchFamily="34" charset="0"/>
              </a:rPr>
              <a:t>: </a:t>
            </a:r>
            <a:r>
              <a:rPr lang="en-US" b="1" dirty="0" err="1">
                <a:latin typeface="Abadi" panose="020B0604020104020204" pitchFamily="34" charset="0"/>
              </a:rPr>
              <a:t>CHAdeMO</a:t>
            </a:r>
            <a:endParaRPr lang="en-US" b="1" dirty="0">
              <a:latin typeface="Abadi" panose="020B0604020104020204" pitchFamily="34" charset="0"/>
            </a:endParaRPr>
          </a:p>
        </p:txBody>
      </p:sp>
      <p:sp>
        <p:nvSpPr>
          <p:cNvPr id="2" name="Título 1"/>
          <p:cNvSpPr>
            <a:spLocks noGrp="1"/>
          </p:cNvSpPr>
          <p:nvPr>
            <p:ph type="title"/>
          </p:nvPr>
        </p:nvSpPr>
        <p:spPr>
          <a:xfrm>
            <a:off x="692337" y="258101"/>
            <a:ext cx="11083961" cy="1118400"/>
          </a:xfrm>
        </p:spPr>
        <p:txBody>
          <a:bodyPr/>
          <a:lstStyle/>
          <a:p>
            <a:r>
              <a:rPr lang="pt-BR" dirty="0"/>
              <a:t>Exemplos de implementação V2X</a:t>
            </a:r>
            <a:endParaRPr lang="es-MX" dirty="0"/>
          </a:p>
        </p:txBody>
      </p:sp>
    </p:spTree>
    <p:extLst>
      <p:ext uri="{BB962C8B-B14F-4D97-AF65-F5344CB8AC3E}">
        <p14:creationId xmlns:p14="http://schemas.microsoft.com/office/powerpoint/2010/main" val="274080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type="body" idx="13"/>
          </p:nvPr>
        </p:nvSpPr>
        <p:spPr/>
        <p:txBody>
          <a:bodyPr/>
          <a:lstStyle/>
          <a:p>
            <a:r>
              <a:rPr lang="pt-BR" dirty="0"/>
              <a:t>Baterias moveis em festivais (shows, feiras, </a:t>
            </a:r>
            <a:r>
              <a:rPr lang="pt-BR" dirty="0" err="1"/>
              <a:t>etc</a:t>
            </a:r>
            <a:r>
              <a:rPr lang="pt-BR" dirty="0"/>
              <a:t>)</a:t>
            </a:r>
            <a:endParaRPr lang="es-MX" dirty="0"/>
          </a:p>
        </p:txBody>
      </p:sp>
      <p:sp>
        <p:nvSpPr>
          <p:cNvPr id="2" name="Título 1"/>
          <p:cNvSpPr>
            <a:spLocks noGrp="1"/>
          </p:cNvSpPr>
          <p:nvPr>
            <p:ph type="title"/>
          </p:nvPr>
        </p:nvSpPr>
        <p:spPr>
          <a:xfrm>
            <a:off x="692337" y="258101"/>
            <a:ext cx="11083961" cy="1118400"/>
          </a:xfrm>
        </p:spPr>
        <p:txBody>
          <a:bodyPr/>
          <a:lstStyle/>
          <a:p>
            <a:r>
              <a:rPr lang="pt-BR" dirty="0"/>
              <a:t>Exemplos de implementação V2X</a:t>
            </a:r>
            <a:endParaRPr lang="es-MX" dirty="0"/>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026" y="3817527"/>
            <a:ext cx="4344974" cy="2574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624" y="2561597"/>
            <a:ext cx="3709987" cy="3017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930" y="2041795"/>
            <a:ext cx="3668428" cy="177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78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C321814-C314-40C9-B894-C4B15B441933}"/>
              </a:ext>
            </a:extLst>
          </p:cNvPr>
          <p:cNvSpPr>
            <a:spLocks noGrp="1"/>
          </p:cNvSpPr>
          <p:nvPr>
            <p:ph type="title"/>
          </p:nvPr>
        </p:nvSpPr>
        <p:spPr>
          <a:xfrm>
            <a:off x="692337" y="258101"/>
            <a:ext cx="11083961" cy="1118400"/>
          </a:xfrm>
        </p:spPr>
        <p:txBody>
          <a:bodyPr/>
          <a:lstStyle/>
          <a:p>
            <a:r>
              <a:rPr lang="pt-BR" dirty="0"/>
              <a:t>V2G</a:t>
            </a:r>
            <a:endParaRPr lang="en-US" dirty="0"/>
          </a:p>
        </p:txBody>
      </p:sp>
      <p:pic>
        <p:nvPicPr>
          <p:cNvPr id="5" name="Picture 2" descr="V2G: What's the state of play with vehicle-to-grid, vehicle-to-home  technology?">
            <a:extLst>
              <a:ext uri="{FF2B5EF4-FFF2-40B4-BE49-F238E27FC236}">
                <a16:creationId xmlns:a16="http://schemas.microsoft.com/office/drawing/2014/main" id="{00D5DA5B-8AB2-43B7-BE35-09A11E402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767" y="3019415"/>
            <a:ext cx="4842896" cy="272412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7BCCFCB-EE41-4D6B-8569-8AF48CAA05C7}"/>
              </a:ext>
            </a:extLst>
          </p:cNvPr>
          <p:cNvSpPr txBox="1"/>
          <p:nvPr/>
        </p:nvSpPr>
        <p:spPr>
          <a:xfrm>
            <a:off x="302817" y="6402614"/>
            <a:ext cx="2858601" cy="307777"/>
          </a:xfrm>
          <a:prstGeom prst="rect">
            <a:avLst/>
          </a:prstGeom>
          <a:noFill/>
        </p:spPr>
        <p:txBody>
          <a:bodyPr wrap="square">
            <a:spAutoFit/>
          </a:bodyPr>
          <a:lstStyle/>
          <a:p>
            <a:r>
              <a:rPr lang="pt-BR" dirty="0">
                <a:latin typeface="Abadi Extra Light" panose="020B0204020104020204" pitchFamily="34" charset="0"/>
                <a:cs typeface="Segoe UI" panose="020B0502040204020203" pitchFamily="34" charset="0"/>
              </a:rPr>
              <a:t>Fonte: Nissan (2019)</a:t>
            </a:r>
          </a:p>
        </p:txBody>
      </p:sp>
      <p:sp>
        <p:nvSpPr>
          <p:cNvPr id="9" name="Rectangle 3">
            <a:extLst>
              <a:ext uri="{FF2B5EF4-FFF2-40B4-BE49-F238E27FC236}">
                <a16:creationId xmlns:a16="http://schemas.microsoft.com/office/drawing/2014/main" id="{52ECAEC6-999A-466E-B93B-6710AB701CC0}"/>
              </a:ext>
            </a:extLst>
          </p:cNvPr>
          <p:cNvSpPr>
            <a:spLocks noChangeArrowheads="1"/>
          </p:cNvSpPr>
          <p:nvPr/>
        </p:nvSpPr>
        <p:spPr bwMode="auto">
          <a:xfrm>
            <a:off x="692337" y="1114456"/>
            <a:ext cx="11299794" cy="263668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A tecnologia V2G (</a:t>
            </a:r>
            <a:r>
              <a:rPr lang="pt-BR" sz="1600" dirty="0" err="1">
                <a:latin typeface="Abadi Extra Light" panose="020B0204020104020204" pitchFamily="34" charset="0"/>
                <a:cs typeface="Segoe UI" panose="020B0502040204020203" pitchFamily="34" charset="0"/>
              </a:rPr>
              <a:t>vehicle</a:t>
            </a:r>
            <a:r>
              <a:rPr lang="pt-BR" sz="1600" dirty="0">
                <a:latin typeface="Abadi Extra Light" panose="020B0204020104020204" pitchFamily="34" charset="0"/>
                <a:cs typeface="Segoe UI" panose="020B0502040204020203" pitchFamily="34" charset="0"/>
              </a:rPr>
              <a:t> to grid) permite que um veículo elétrico estacionado e conectado à rede possa carregar a sua bateria ou descarregá-la para fornecer energia (fluxo bidirecional);</a:t>
            </a:r>
          </a:p>
          <a:p>
            <a:pPr marL="285750" indent="-285750" algn="just">
              <a:lnSpc>
                <a:spcPct val="150000"/>
              </a:lnSpc>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Uma das vantagens do V2G é a sua capacidade de compensar as flutuações na rede, especialmente para energia renovável, como a fotovoltaica e a energia eólica;</a:t>
            </a:r>
          </a:p>
          <a:p>
            <a:pPr marL="285750" indent="-285750" algn="just">
              <a:lnSpc>
                <a:spcPct val="150000"/>
              </a:lnSpc>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Da mesma forma, através da tecnologia V2G pode-se gerenciar os períodos em que o preço da energia é mais adequado, carregar o veículo (horários fora de pico) e fornecer energia à rede em horas de grande consumo;</a:t>
            </a:r>
          </a:p>
          <a:p>
            <a:pPr marL="285750" indent="-285750" algn="just">
              <a:lnSpc>
                <a:spcPct val="150000"/>
              </a:lnSpc>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O V2G introduz o conceito de armazenamento de energia “sob rodas”;</a:t>
            </a:r>
            <a:endParaRPr lang="pt-PT" altLang="pt-BR" sz="1600" dirty="0">
              <a:latin typeface="Abadi Extra Light" panose="020B0204020104020204" pitchFamily="34" charset="0"/>
              <a:cs typeface="Segoe UI" panose="020B0502040204020203" pitchFamily="34" charset="0"/>
            </a:endParaRPr>
          </a:p>
        </p:txBody>
      </p:sp>
      <p:pic>
        <p:nvPicPr>
          <p:cNvPr id="11" name="Picture 2" descr="V2G – everoze">
            <a:extLst>
              <a:ext uri="{FF2B5EF4-FFF2-40B4-BE49-F238E27FC236}">
                <a16:creationId xmlns:a16="http://schemas.microsoft.com/office/drawing/2014/main" id="{BF443924-7303-4A9C-9717-0E9D8397E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118" y="3914767"/>
            <a:ext cx="4242217" cy="238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7483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3"/>
          </p:nvPr>
        </p:nvSpPr>
        <p:spPr/>
        <p:txBody>
          <a:bodyPr>
            <a:normAutofit fontScale="25000" lnSpcReduction="20000"/>
          </a:bodyPr>
          <a:lstStyle/>
          <a:p>
            <a:r>
              <a:rPr lang="pt-BR" sz="5500" dirty="0"/>
              <a:t>Usuários de </a:t>
            </a:r>
            <a:r>
              <a:rPr lang="pt-BR" sz="5500" dirty="0" err="1"/>
              <a:t>VEs</a:t>
            </a:r>
            <a:r>
              <a:rPr lang="pt-BR" sz="5500" dirty="0"/>
              <a:t> podem receber benefícios econômicos pela prestação de serviços:</a:t>
            </a:r>
          </a:p>
          <a:p>
            <a:pPr lvl="2"/>
            <a:r>
              <a:rPr lang="pt-BR" sz="4900" dirty="0">
                <a:latin typeface="Abadi Extra Light" panose="020B0204020104020204" pitchFamily="34" charset="0"/>
              </a:rPr>
              <a:t>Pagamentos por participação em mercados de serviços específicos </a:t>
            </a:r>
          </a:p>
          <a:p>
            <a:pPr lvl="2"/>
            <a:r>
              <a:rPr lang="pt-BR" sz="4900" dirty="0">
                <a:latin typeface="Abadi Extra Light" panose="020B0204020104020204" pitchFamily="34" charset="0"/>
              </a:rPr>
              <a:t>Diminuição de custos de recarga </a:t>
            </a:r>
          </a:p>
          <a:p>
            <a:endParaRPr lang="pt-BR" sz="5500" dirty="0"/>
          </a:p>
          <a:p>
            <a:r>
              <a:rPr lang="pt-BR" sz="5500" dirty="0"/>
              <a:t>Serviço de regulação de frequência</a:t>
            </a:r>
          </a:p>
          <a:p>
            <a:pPr lvl="2"/>
            <a:r>
              <a:rPr lang="pt-BR" sz="4900" dirty="0">
                <a:latin typeface="Abadi Extra Light" panose="020B0204020104020204" pitchFamily="34" charset="0"/>
              </a:rPr>
              <a:t>Estrutura de mercado estabelecida para este serviço</a:t>
            </a:r>
          </a:p>
          <a:p>
            <a:pPr lvl="2"/>
            <a:r>
              <a:rPr lang="pt-BR" sz="4900" dirty="0">
                <a:latin typeface="Abadi Extra Light" panose="020B0204020104020204" pitchFamily="34" charset="0"/>
              </a:rPr>
              <a:t>Esquemas de remuneração existentes </a:t>
            </a:r>
          </a:p>
          <a:p>
            <a:pPr lvl="2"/>
            <a:r>
              <a:rPr lang="pt-BR" sz="4900" dirty="0">
                <a:latin typeface="Abadi Extra Light" panose="020B0204020104020204" pitchFamily="34" charset="0"/>
              </a:rPr>
              <a:t>Regulação existente</a:t>
            </a:r>
          </a:p>
          <a:p>
            <a:pPr marL="1041400" lvl="2" indent="0">
              <a:buNone/>
            </a:pPr>
            <a:endParaRPr lang="pt-BR" sz="5500" dirty="0">
              <a:latin typeface="Abadi Extra Light" panose="020B0204020104020204" pitchFamily="34" charset="0"/>
            </a:endParaRPr>
          </a:p>
          <a:p>
            <a:r>
              <a:rPr lang="pt-BR" sz="5500" dirty="0"/>
              <a:t>Não há mercados nem regulação estabelecida para os outros tipos de serviços</a:t>
            </a:r>
          </a:p>
          <a:p>
            <a:pPr lvl="2"/>
            <a:r>
              <a:rPr lang="pt-BR" sz="4900" dirty="0">
                <a:latin typeface="Abadi Extra Light" panose="020B0204020104020204" pitchFamily="34" charset="0"/>
              </a:rPr>
              <a:t>Mercados e regulamentação em desenvolvimento ao nível do sistema de distribuição </a:t>
            </a:r>
            <a:r>
              <a:rPr lang="pt-BR" sz="4900" i="1" dirty="0">
                <a:latin typeface="Abadi Extra Light" panose="020B0204020104020204" pitchFamily="34" charset="0"/>
              </a:rPr>
              <a:t>(</a:t>
            </a:r>
            <a:r>
              <a:rPr lang="pt-BR" sz="4900" i="1" dirty="0" err="1">
                <a:latin typeface="Abadi Extra Light" panose="020B0204020104020204" pitchFamily="34" charset="0"/>
              </a:rPr>
              <a:t>distribution</a:t>
            </a:r>
            <a:r>
              <a:rPr lang="pt-BR" sz="4900" i="1" dirty="0">
                <a:latin typeface="Abadi Extra Light" panose="020B0204020104020204" pitchFamily="34" charset="0"/>
              </a:rPr>
              <a:t> system </a:t>
            </a:r>
            <a:r>
              <a:rPr lang="pt-BR" sz="4900" i="1" dirty="0" err="1">
                <a:latin typeface="Abadi Extra Light" panose="020B0204020104020204" pitchFamily="34" charset="0"/>
              </a:rPr>
              <a:t>flexibility</a:t>
            </a:r>
            <a:r>
              <a:rPr lang="pt-BR" sz="4900" i="1" dirty="0">
                <a:latin typeface="Abadi Extra Light" panose="020B0204020104020204" pitchFamily="34" charset="0"/>
              </a:rPr>
              <a:t>)</a:t>
            </a:r>
          </a:p>
          <a:p>
            <a:pPr lvl="2"/>
            <a:endParaRPr lang="pt-BR" dirty="0">
              <a:latin typeface="Abadi Extra Light" panose="020B0204020104020204" pitchFamily="34" charset="0"/>
            </a:endParaRPr>
          </a:p>
          <a:p>
            <a:endParaRPr lang="pt-BR" dirty="0"/>
          </a:p>
        </p:txBody>
      </p:sp>
      <p:sp>
        <p:nvSpPr>
          <p:cNvPr id="2" name="Título 1"/>
          <p:cNvSpPr>
            <a:spLocks noGrp="1"/>
          </p:cNvSpPr>
          <p:nvPr>
            <p:ph type="title"/>
          </p:nvPr>
        </p:nvSpPr>
        <p:spPr>
          <a:xfrm>
            <a:off x="692337" y="258101"/>
            <a:ext cx="11083961" cy="1118400"/>
          </a:xfrm>
        </p:spPr>
        <p:txBody>
          <a:bodyPr/>
          <a:lstStyle/>
          <a:p>
            <a:r>
              <a:rPr lang="pt-BR" dirty="0"/>
              <a:t>V2G – Benefícios e desafios </a:t>
            </a:r>
            <a:endParaRPr lang="es-MX" dirty="0"/>
          </a:p>
        </p:txBody>
      </p:sp>
    </p:spTree>
    <p:extLst>
      <p:ext uri="{BB962C8B-B14F-4D97-AF65-F5344CB8AC3E}">
        <p14:creationId xmlns:p14="http://schemas.microsoft.com/office/powerpoint/2010/main" val="150562372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VIDEO: Implementação V2G </a:t>
            </a:r>
            <a:r>
              <a:rPr lang="pt-BR" i="1" dirty="0" err="1"/>
              <a:t>services</a:t>
            </a:r>
            <a:endParaRPr lang="es-MX" dirty="0"/>
          </a:p>
        </p:txBody>
      </p:sp>
      <p:sp>
        <p:nvSpPr>
          <p:cNvPr id="12" name="Rectangle 2"/>
          <p:cNvSpPr txBox="1">
            <a:spLocks noChangeArrowheads="1"/>
          </p:cNvSpPr>
          <p:nvPr/>
        </p:nvSpPr>
        <p:spPr>
          <a:xfrm>
            <a:off x="679221" y="1936050"/>
            <a:ext cx="4485903"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Abadi" panose="020B0604020104020204" pitchFamily="34" charset="0"/>
              </a:rPr>
              <a:t>First fully commercial vehicle to grid V2G</a:t>
            </a:r>
            <a:endParaRPr lang="en-GB" sz="2800" i="1" dirty="0">
              <a:latin typeface="Abadi" panose="020B0604020104020204" pitchFamily="34" charset="0"/>
            </a:endParaRPr>
          </a:p>
        </p:txBody>
      </p:sp>
      <p:pic>
        <p:nvPicPr>
          <p:cNvPr id="22" name="Picture 13"/>
          <p:cNvPicPr/>
          <p:nvPr/>
        </p:nvPicPr>
        <p:blipFill>
          <a:blip r:embed="rId3" cstate="print">
            <a:extLst>
              <a:ext uri="{28A0092B-C50C-407E-A947-70E740481C1C}">
                <a14:useLocalDpi xmlns:a14="http://schemas.microsoft.com/office/drawing/2010/main" val="0"/>
              </a:ext>
            </a:extLst>
          </a:blip>
          <a:stretch>
            <a:fillRect/>
          </a:stretch>
        </p:blipFill>
        <p:spPr>
          <a:xfrm>
            <a:off x="773876" y="3723218"/>
            <a:ext cx="1530875" cy="915859"/>
          </a:xfrm>
          <a:prstGeom prst="rect">
            <a:avLst/>
          </a:prstGeom>
        </p:spPr>
      </p:pic>
      <p:pic>
        <p:nvPicPr>
          <p:cNvPr id="23" name="Picture 4" descr="https://www.enel.com/Style%20Library/EnelRebranding/img/enel-logo-col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75" y="3828863"/>
            <a:ext cx="1416438" cy="5288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6150" y="3547454"/>
            <a:ext cx="884237" cy="109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6"/>
          <a:stretch>
            <a:fillRect/>
          </a:stretch>
        </p:blipFill>
        <p:spPr>
          <a:xfrm>
            <a:off x="5598366" y="1946940"/>
            <a:ext cx="6363453" cy="3552557"/>
          </a:xfrm>
          <a:prstGeom prst="rect">
            <a:avLst/>
          </a:prstGeom>
        </p:spPr>
      </p:pic>
    </p:spTree>
    <p:extLst>
      <p:ext uri="{BB962C8B-B14F-4D97-AF65-F5344CB8AC3E}">
        <p14:creationId xmlns:p14="http://schemas.microsoft.com/office/powerpoint/2010/main" val="275667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F1AD8B4-8319-4659-80E2-619E5F6AF5D4}"/>
              </a:ext>
            </a:extLst>
          </p:cNvPr>
          <p:cNvSpPr txBox="1"/>
          <p:nvPr/>
        </p:nvSpPr>
        <p:spPr>
          <a:xfrm>
            <a:off x="867815" y="1299781"/>
            <a:ext cx="10793040" cy="707886"/>
          </a:xfrm>
          <a:prstGeom prst="rect">
            <a:avLst/>
          </a:prstGeom>
          <a:noFill/>
        </p:spPr>
        <p:txBody>
          <a:bodyPr wrap="square">
            <a:spAutoFit/>
          </a:bodyPr>
          <a:lstStyle/>
          <a:p>
            <a:pPr algn="ctr"/>
            <a:r>
              <a:rPr lang="pt-BR" sz="2000" dirty="0">
                <a:solidFill>
                  <a:srgbClr val="222222"/>
                </a:solidFill>
                <a:latin typeface="Abadi" panose="020B0604020104020204" pitchFamily="34" charset="0"/>
              </a:rPr>
              <a:t>Veículo terrestre, aéreo ou marítimo com capacidade de transporte de bens ou pessoas</a:t>
            </a:r>
            <a:r>
              <a:rPr lang="pt-BR" sz="2000" b="1" dirty="0">
                <a:solidFill>
                  <a:srgbClr val="222222"/>
                </a:solidFill>
                <a:latin typeface="Abadi" panose="020B0604020104020204" pitchFamily="34" charset="0"/>
              </a:rPr>
              <a:t> sem a necessidade de um condutor humano</a:t>
            </a:r>
            <a:endParaRPr lang="pt-BR" sz="2000" b="1" dirty="0">
              <a:latin typeface="Abadi" panose="020B0604020104020204" pitchFamily="34" charset="0"/>
            </a:endParaRPr>
          </a:p>
        </p:txBody>
      </p:sp>
      <p:cxnSp>
        <p:nvCxnSpPr>
          <p:cNvPr id="7" name="Conector reto 6">
            <a:extLst>
              <a:ext uri="{FF2B5EF4-FFF2-40B4-BE49-F238E27FC236}">
                <a16:creationId xmlns:a16="http://schemas.microsoft.com/office/drawing/2014/main" id="{94D5EE19-6B28-4076-BFDB-CAA2129C52B5}"/>
              </a:ext>
            </a:extLst>
          </p:cNvPr>
          <p:cNvCxnSpPr>
            <a:cxnSpLocks/>
          </p:cNvCxnSpPr>
          <p:nvPr/>
        </p:nvCxnSpPr>
        <p:spPr>
          <a:xfrm>
            <a:off x="103956" y="3171290"/>
            <a:ext cx="2222503" cy="0"/>
          </a:xfrm>
          <a:prstGeom prst="line">
            <a:avLst/>
          </a:prstGeom>
          <a:ln w="38100">
            <a:solidFill>
              <a:srgbClr val="134295"/>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832D1613-F6B7-4CC2-858A-05661FA4868D}"/>
              </a:ext>
            </a:extLst>
          </p:cNvPr>
          <p:cNvSpPr txBox="1"/>
          <p:nvPr/>
        </p:nvSpPr>
        <p:spPr>
          <a:xfrm>
            <a:off x="666478" y="2648113"/>
            <a:ext cx="1067921" cy="369332"/>
          </a:xfrm>
          <a:prstGeom prst="rect">
            <a:avLst/>
          </a:prstGeom>
          <a:noFill/>
        </p:spPr>
        <p:txBody>
          <a:bodyPr wrap="none" rtlCol="0">
            <a:spAutoFit/>
          </a:bodyPr>
          <a:lstStyle/>
          <a:p>
            <a:r>
              <a:rPr lang="pt-BR" sz="1800" dirty="0">
                <a:latin typeface="Abadi" panose="020B0604020104020204" pitchFamily="34" charset="0"/>
              </a:rPr>
              <a:t>Sensores</a:t>
            </a:r>
          </a:p>
        </p:txBody>
      </p:sp>
      <p:sp>
        <p:nvSpPr>
          <p:cNvPr id="11" name="CaixaDeTexto 10">
            <a:extLst>
              <a:ext uri="{FF2B5EF4-FFF2-40B4-BE49-F238E27FC236}">
                <a16:creationId xmlns:a16="http://schemas.microsoft.com/office/drawing/2014/main" id="{CD02E8CD-471A-46EB-B44E-EBF547D40922}"/>
              </a:ext>
            </a:extLst>
          </p:cNvPr>
          <p:cNvSpPr txBox="1"/>
          <p:nvPr/>
        </p:nvSpPr>
        <p:spPr>
          <a:xfrm>
            <a:off x="2508418" y="2538689"/>
            <a:ext cx="2547492" cy="646331"/>
          </a:xfrm>
          <a:prstGeom prst="rect">
            <a:avLst/>
          </a:prstGeom>
          <a:noFill/>
        </p:spPr>
        <p:txBody>
          <a:bodyPr wrap="square" rtlCol="0">
            <a:spAutoFit/>
          </a:bodyPr>
          <a:lstStyle/>
          <a:p>
            <a:pPr algn="ctr"/>
            <a:r>
              <a:rPr lang="pt-BR" sz="1800" i="1" dirty="0" err="1">
                <a:latin typeface="Abadi" panose="020B0604020104020204" pitchFamily="34" charset="0"/>
              </a:rPr>
              <a:t>Machine</a:t>
            </a:r>
            <a:r>
              <a:rPr lang="pt-BR" sz="1800" i="1" dirty="0">
                <a:latin typeface="Abadi" panose="020B0604020104020204" pitchFamily="34" charset="0"/>
              </a:rPr>
              <a:t> Learning </a:t>
            </a:r>
            <a:r>
              <a:rPr lang="pt-BR" sz="1800" dirty="0">
                <a:latin typeface="Abadi" panose="020B0604020104020204" pitchFamily="34" charset="0"/>
              </a:rPr>
              <a:t>e Inteligência Artificial </a:t>
            </a:r>
          </a:p>
        </p:txBody>
      </p:sp>
      <p:sp>
        <p:nvSpPr>
          <p:cNvPr id="12" name="CaixaDeTexto 11">
            <a:extLst>
              <a:ext uri="{FF2B5EF4-FFF2-40B4-BE49-F238E27FC236}">
                <a16:creationId xmlns:a16="http://schemas.microsoft.com/office/drawing/2014/main" id="{9F61E993-378D-4E67-A318-EE8466A471F6}"/>
              </a:ext>
            </a:extLst>
          </p:cNvPr>
          <p:cNvSpPr txBox="1"/>
          <p:nvPr/>
        </p:nvSpPr>
        <p:spPr>
          <a:xfrm>
            <a:off x="5407126" y="2538689"/>
            <a:ext cx="1659429" cy="646331"/>
          </a:xfrm>
          <a:prstGeom prst="rect">
            <a:avLst/>
          </a:prstGeom>
          <a:noFill/>
        </p:spPr>
        <p:txBody>
          <a:bodyPr wrap="square" rtlCol="0">
            <a:spAutoFit/>
          </a:bodyPr>
          <a:lstStyle/>
          <a:p>
            <a:pPr algn="ctr"/>
            <a:r>
              <a:rPr lang="pt-BR" sz="1800" dirty="0">
                <a:latin typeface="Abadi" panose="020B0604020104020204" pitchFamily="34" charset="0"/>
              </a:rPr>
              <a:t>Via de transito adequada</a:t>
            </a:r>
          </a:p>
        </p:txBody>
      </p:sp>
      <p:sp>
        <p:nvSpPr>
          <p:cNvPr id="14" name="CaixaDeTexto 13">
            <a:extLst>
              <a:ext uri="{FF2B5EF4-FFF2-40B4-BE49-F238E27FC236}">
                <a16:creationId xmlns:a16="http://schemas.microsoft.com/office/drawing/2014/main" id="{3C202294-51F5-4669-90BB-5AA11E19C85B}"/>
              </a:ext>
            </a:extLst>
          </p:cNvPr>
          <p:cNvSpPr txBox="1"/>
          <p:nvPr/>
        </p:nvSpPr>
        <p:spPr>
          <a:xfrm>
            <a:off x="8116598" y="2655026"/>
            <a:ext cx="1196161" cy="369332"/>
          </a:xfrm>
          <a:prstGeom prst="rect">
            <a:avLst/>
          </a:prstGeom>
          <a:noFill/>
        </p:spPr>
        <p:txBody>
          <a:bodyPr wrap="none" rtlCol="0">
            <a:spAutoFit/>
          </a:bodyPr>
          <a:lstStyle/>
          <a:p>
            <a:r>
              <a:rPr lang="pt-BR" sz="1800" dirty="0">
                <a:latin typeface="Abadi" panose="020B0604020104020204" pitchFamily="34" charset="0"/>
              </a:rPr>
              <a:t>Regulação</a:t>
            </a:r>
          </a:p>
        </p:txBody>
      </p:sp>
      <p:sp>
        <p:nvSpPr>
          <p:cNvPr id="16" name="CaixaDeTexto 15">
            <a:extLst>
              <a:ext uri="{FF2B5EF4-FFF2-40B4-BE49-F238E27FC236}">
                <a16:creationId xmlns:a16="http://schemas.microsoft.com/office/drawing/2014/main" id="{AD380C4D-7E11-4BCF-BE7B-F28069CF0135}"/>
              </a:ext>
            </a:extLst>
          </p:cNvPr>
          <p:cNvSpPr txBox="1"/>
          <p:nvPr/>
        </p:nvSpPr>
        <p:spPr>
          <a:xfrm>
            <a:off x="10147287" y="2655026"/>
            <a:ext cx="1845377" cy="369332"/>
          </a:xfrm>
          <a:prstGeom prst="rect">
            <a:avLst/>
          </a:prstGeom>
          <a:noFill/>
        </p:spPr>
        <p:txBody>
          <a:bodyPr wrap="none" rtlCol="0">
            <a:spAutoFit/>
          </a:bodyPr>
          <a:lstStyle/>
          <a:p>
            <a:r>
              <a:rPr lang="pt-BR" sz="1800" dirty="0">
                <a:latin typeface="Abadi" panose="020B0604020104020204" pitchFamily="34" charset="0"/>
              </a:rPr>
              <a:t>Aceitação Social </a:t>
            </a:r>
          </a:p>
        </p:txBody>
      </p:sp>
      <p:cxnSp>
        <p:nvCxnSpPr>
          <p:cNvPr id="26" name="Conector reto 25">
            <a:extLst>
              <a:ext uri="{FF2B5EF4-FFF2-40B4-BE49-F238E27FC236}">
                <a16:creationId xmlns:a16="http://schemas.microsoft.com/office/drawing/2014/main" id="{DDF1CF17-04BE-4000-8B17-FD9F366EA39D}"/>
              </a:ext>
            </a:extLst>
          </p:cNvPr>
          <p:cNvCxnSpPr>
            <a:cxnSpLocks/>
          </p:cNvCxnSpPr>
          <p:nvPr/>
        </p:nvCxnSpPr>
        <p:spPr>
          <a:xfrm>
            <a:off x="2684322" y="3171290"/>
            <a:ext cx="2222503" cy="0"/>
          </a:xfrm>
          <a:prstGeom prst="line">
            <a:avLst/>
          </a:prstGeom>
          <a:ln w="38100">
            <a:solidFill>
              <a:srgbClr val="134295"/>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9B063793-99DF-4921-8453-ACCBBABF3250}"/>
              </a:ext>
            </a:extLst>
          </p:cNvPr>
          <p:cNvCxnSpPr>
            <a:cxnSpLocks/>
          </p:cNvCxnSpPr>
          <p:nvPr/>
        </p:nvCxnSpPr>
        <p:spPr>
          <a:xfrm>
            <a:off x="5153084" y="3171290"/>
            <a:ext cx="2222503" cy="0"/>
          </a:xfrm>
          <a:prstGeom prst="line">
            <a:avLst/>
          </a:prstGeom>
          <a:ln w="38100">
            <a:solidFill>
              <a:srgbClr val="134295"/>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id="{A9B4C1F1-941A-4A6A-AEA8-B917B2A5D709}"/>
              </a:ext>
            </a:extLst>
          </p:cNvPr>
          <p:cNvCxnSpPr>
            <a:cxnSpLocks/>
          </p:cNvCxnSpPr>
          <p:nvPr/>
        </p:nvCxnSpPr>
        <p:spPr>
          <a:xfrm>
            <a:off x="7603428" y="3171290"/>
            <a:ext cx="2222503" cy="0"/>
          </a:xfrm>
          <a:prstGeom prst="line">
            <a:avLst/>
          </a:prstGeom>
          <a:ln w="38100">
            <a:solidFill>
              <a:srgbClr val="134295"/>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A7D5988A-6A2C-41F8-88B2-F37026A40517}"/>
              </a:ext>
            </a:extLst>
          </p:cNvPr>
          <p:cNvCxnSpPr>
            <a:cxnSpLocks/>
          </p:cNvCxnSpPr>
          <p:nvPr/>
        </p:nvCxnSpPr>
        <p:spPr>
          <a:xfrm>
            <a:off x="9958725" y="3171290"/>
            <a:ext cx="2222503" cy="0"/>
          </a:xfrm>
          <a:prstGeom prst="line">
            <a:avLst/>
          </a:prstGeom>
          <a:ln w="38100">
            <a:solidFill>
              <a:srgbClr val="134295"/>
            </a:solidFill>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8DBEDC76-A7A1-4521-85DE-CCB12DEF8CF9}"/>
              </a:ext>
            </a:extLst>
          </p:cNvPr>
          <p:cNvSpPr txBox="1"/>
          <p:nvPr/>
        </p:nvSpPr>
        <p:spPr>
          <a:xfrm>
            <a:off x="103956" y="3256514"/>
            <a:ext cx="2422524" cy="3416320"/>
          </a:xfrm>
          <a:prstGeom prst="rect">
            <a:avLst/>
          </a:prstGeom>
          <a:noFill/>
        </p:spPr>
        <p:txBody>
          <a:bodyPr wrap="square" rtlCol="0">
            <a:spAutoFit/>
          </a:bodyPr>
          <a:lstStyle/>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VA se baseiam amplamente em sensores (Câmeras, GPS, infravermelho)</a:t>
            </a:r>
          </a:p>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Necessidade destes equipamentos terem precisão para identificar diferentes tipos de objetos, pedestres, outros veículos e placas da via</a:t>
            </a:r>
          </a:p>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Devem operar plenamente em qualquer condição climática (chuva, neve, etc.) e em qualquer tipo de terreno</a:t>
            </a:r>
          </a:p>
        </p:txBody>
      </p:sp>
      <p:sp>
        <p:nvSpPr>
          <p:cNvPr id="23" name="CaixaDeTexto 22">
            <a:extLst>
              <a:ext uri="{FF2B5EF4-FFF2-40B4-BE49-F238E27FC236}">
                <a16:creationId xmlns:a16="http://schemas.microsoft.com/office/drawing/2014/main" id="{BBF95B1F-E18E-4389-838B-1DE7AA018918}"/>
              </a:ext>
            </a:extLst>
          </p:cNvPr>
          <p:cNvSpPr txBox="1"/>
          <p:nvPr/>
        </p:nvSpPr>
        <p:spPr>
          <a:xfrm>
            <a:off x="2508418" y="3256514"/>
            <a:ext cx="2542247" cy="2769989"/>
          </a:xfrm>
          <a:prstGeom prst="rect">
            <a:avLst/>
          </a:prstGeom>
          <a:noFill/>
        </p:spPr>
        <p:txBody>
          <a:bodyPr wrap="square" rtlCol="0">
            <a:spAutoFit/>
          </a:bodyPr>
          <a:lstStyle/>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VA utilizam deste tipo de tecnologia para tomada de decisão </a:t>
            </a:r>
          </a:p>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Os algoritmos classificam os objetos e elementos identificados pelos sensores</a:t>
            </a:r>
          </a:p>
          <a:p>
            <a:pPr marL="285664" indent="-285664">
              <a:spcBef>
                <a:spcPts val="600"/>
              </a:spcBef>
              <a:spcAft>
                <a:spcPts val="600"/>
              </a:spcAft>
              <a:buFont typeface="Arial" panose="020B0604020202020204" pitchFamily="34" charset="0"/>
              <a:buChar char="•"/>
            </a:pPr>
            <a:r>
              <a:rPr lang="pt-BR" dirty="0">
                <a:latin typeface="Abadi Extra Light" panose="020B0204020104020204" pitchFamily="34" charset="0"/>
              </a:rPr>
              <a:t>Indefinições remetem a ausência de padrões e arquiteturas destas abordagens e validação destes instrumentos </a:t>
            </a:r>
          </a:p>
        </p:txBody>
      </p:sp>
      <p:sp>
        <p:nvSpPr>
          <p:cNvPr id="25" name="CaixaDeTexto 24">
            <a:extLst>
              <a:ext uri="{FF2B5EF4-FFF2-40B4-BE49-F238E27FC236}">
                <a16:creationId xmlns:a16="http://schemas.microsoft.com/office/drawing/2014/main" id="{1635F522-888C-42DC-92B8-12D2E66A85B5}"/>
              </a:ext>
            </a:extLst>
          </p:cNvPr>
          <p:cNvSpPr txBox="1"/>
          <p:nvPr/>
        </p:nvSpPr>
        <p:spPr>
          <a:xfrm>
            <a:off x="5298180" y="2065701"/>
            <a:ext cx="2133918" cy="461537"/>
          </a:xfrm>
          <a:prstGeom prst="rect">
            <a:avLst/>
          </a:prstGeom>
          <a:noFill/>
        </p:spPr>
        <p:txBody>
          <a:bodyPr wrap="none" rtlCol="0">
            <a:spAutoFit/>
          </a:bodyPr>
          <a:lstStyle/>
          <a:p>
            <a:r>
              <a:rPr lang="pt-BR" sz="2399" b="1" dirty="0"/>
              <a:t>Habilitadores</a:t>
            </a:r>
          </a:p>
        </p:txBody>
      </p:sp>
      <p:sp>
        <p:nvSpPr>
          <p:cNvPr id="30" name="Trapezoide 29">
            <a:extLst>
              <a:ext uri="{FF2B5EF4-FFF2-40B4-BE49-F238E27FC236}">
                <a16:creationId xmlns:a16="http://schemas.microsoft.com/office/drawing/2014/main" id="{AA26B25B-BF30-4C67-BCDB-2C77E448BC5B}"/>
              </a:ext>
            </a:extLst>
          </p:cNvPr>
          <p:cNvSpPr/>
          <p:nvPr/>
        </p:nvSpPr>
        <p:spPr>
          <a:xfrm>
            <a:off x="182772" y="2003052"/>
            <a:ext cx="11929365" cy="523083"/>
          </a:xfrm>
          <a:prstGeom prst="trapezoid">
            <a:avLst>
              <a:gd name="adj" fmla="val 488186"/>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dirty="0">
              <a:latin typeface="Abadi" panose="020B0604020104020204" pitchFamily="34" charset="0"/>
            </a:endParaRPr>
          </a:p>
        </p:txBody>
      </p:sp>
      <p:sp>
        <p:nvSpPr>
          <p:cNvPr id="32" name="CaixaDeTexto 31">
            <a:extLst>
              <a:ext uri="{FF2B5EF4-FFF2-40B4-BE49-F238E27FC236}">
                <a16:creationId xmlns:a16="http://schemas.microsoft.com/office/drawing/2014/main" id="{12700709-A0C1-4B6C-9AA1-80193FF451DC}"/>
              </a:ext>
            </a:extLst>
          </p:cNvPr>
          <p:cNvSpPr txBox="1"/>
          <p:nvPr/>
        </p:nvSpPr>
        <p:spPr>
          <a:xfrm flipH="1">
            <a:off x="5123065" y="3256514"/>
            <a:ext cx="2222503" cy="954107"/>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a:spcBef>
                <a:spcPts val="600"/>
              </a:spcBef>
              <a:spcAft>
                <a:spcPts val="600"/>
              </a:spcAft>
              <a:buFont typeface="Arial" panose="020B0604020202020204" pitchFamily="34" charset="0"/>
              <a:buChar char="•"/>
            </a:lvl1pPr>
          </a:lstStyle>
          <a:p>
            <a:r>
              <a:rPr lang="pt-BR" dirty="0" err="1">
                <a:latin typeface="Abadi Extra Light" panose="020B0204020104020204" pitchFamily="34" charset="0"/>
              </a:rPr>
              <a:t>VAs</a:t>
            </a:r>
            <a:r>
              <a:rPr lang="pt-BR" dirty="0">
                <a:latin typeface="Abadi Extra Light" panose="020B0204020104020204" pitchFamily="34" charset="0"/>
              </a:rPr>
              <a:t> precisam de uma condição de via regular para seu deslocamento (terrestres)</a:t>
            </a:r>
          </a:p>
        </p:txBody>
      </p:sp>
      <p:sp>
        <p:nvSpPr>
          <p:cNvPr id="33" name="CaixaDeTexto 32">
            <a:extLst>
              <a:ext uri="{FF2B5EF4-FFF2-40B4-BE49-F238E27FC236}">
                <a16:creationId xmlns:a16="http://schemas.microsoft.com/office/drawing/2014/main" id="{2DD7EAC6-5C43-4FD7-8FF5-C701F0437FD6}"/>
              </a:ext>
            </a:extLst>
          </p:cNvPr>
          <p:cNvSpPr txBox="1"/>
          <p:nvPr/>
        </p:nvSpPr>
        <p:spPr>
          <a:xfrm>
            <a:off x="7603428" y="3256514"/>
            <a:ext cx="2542247" cy="1323439"/>
          </a:xfrm>
          <a:prstGeom prst="rect">
            <a:avLst/>
          </a:prstGeom>
          <a:noFill/>
        </p:spPr>
        <p:txBody>
          <a:bodyPr wrap="square" rtlCol="0">
            <a:spAutoFit/>
          </a:bodyPr>
          <a:lstStyle>
            <a:defPPr marR="0" lvl="0" algn="l" rtl="0">
              <a:lnSpc>
                <a:spcPct val="100000"/>
              </a:lnSpc>
              <a:spcBef>
                <a:spcPts val="0"/>
              </a:spcBef>
              <a:spcAft>
                <a:spcPts val="0"/>
              </a:spcAft>
              <a:defRPr lang="pt-BR"/>
            </a:defPPr>
            <a:lvl1pPr marL="285750" indent="-285750">
              <a:spcBef>
                <a:spcPts val="600"/>
              </a:spcBef>
              <a:spcAft>
                <a:spcPts val="600"/>
              </a:spcAft>
              <a:buFont typeface="Arial" panose="020B0604020202020204" pitchFamily="34" charset="0"/>
              <a:buChar char="•"/>
              <a:defRPr sz="1400"/>
            </a:lvl1pPr>
          </a:lstStyle>
          <a:p>
            <a:r>
              <a:rPr lang="pt-BR" dirty="0" err="1">
                <a:latin typeface="Abadi Extra Light" panose="020B0204020104020204" pitchFamily="34" charset="0"/>
              </a:rPr>
              <a:t>VAs</a:t>
            </a:r>
            <a:r>
              <a:rPr lang="pt-BR" dirty="0">
                <a:latin typeface="Abadi Extra Light" panose="020B0204020104020204" pitchFamily="34" charset="0"/>
              </a:rPr>
              <a:t> precisam de regulação para parametrizar suas normativas e padrões de uso e segurança </a:t>
            </a:r>
          </a:p>
          <a:p>
            <a:r>
              <a:rPr lang="pt-BR" dirty="0">
                <a:latin typeface="Abadi Extra Light" panose="020B0204020104020204" pitchFamily="34" charset="0"/>
              </a:rPr>
              <a:t>Discussões em andamento</a:t>
            </a:r>
          </a:p>
        </p:txBody>
      </p:sp>
      <p:sp>
        <p:nvSpPr>
          <p:cNvPr id="2" name="CaixaDeTexto 1">
            <a:extLst>
              <a:ext uri="{FF2B5EF4-FFF2-40B4-BE49-F238E27FC236}">
                <a16:creationId xmlns:a16="http://schemas.microsoft.com/office/drawing/2014/main" id="{06A42EC4-AFA7-42E0-BB09-3FADD075477D}"/>
              </a:ext>
            </a:extLst>
          </p:cNvPr>
          <p:cNvSpPr txBox="1"/>
          <p:nvPr/>
        </p:nvSpPr>
        <p:spPr>
          <a:xfrm>
            <a:off x="10027816" y="3192459"/>
            <a:ext cx="2153412" cy="954107"/>
          </a:xfrm>
          <a:prstGeom prst="rect">
            <a:avLst/>
          </a:prstGeom>
          <a:noFill/>
        </p:spPr>
        <p:txBody>
          <a:bodyPr wrap="square" rtlCol="0">
            <a:spAutoFit/>
          </a:bodyPr>
          <a:lstStyle>
            <a:defPPr marR="0" lvl="0" algn="l" rtl="0">
              <a:lnSpc>
                <a:spcPct val="100000"/>
              </a:lnSpc>
              <a:spcBef>
                <a:spcPts val="0"/>
              </a:spcBef>
              <a:spcAft>
                <a:spcPts val="0"/>
              </a:spcAft>
              <a:defRPr lang="pt-BR"/>
            </a:defPPr>
            <a:lvl1pPr marL="285750" indent="-285750">
              <a:spcBef>
                <a:spcPts val="600"/>
              </a:spcBef>
              <a:spcAft>
                <a:spcPts val="600"/>
              </a:spcAft>
              <a:buFont typeface="Arial" panose="020B0604020202020204" pitchFamily="34" charset="0"/>
              <a:buChar char="•"/>
              <a:defRPr sz="1400"/>
            </a:lvl1pPr>
          </a:lstStyle>
          <a:p>
            <a:r>
              <a:rPr lang="pt-BR" dirty="0" err="1">
                <a:latin typeface="Abadi Extra Light" panose="020B0204020104020204" pitchFamily="34" charset="0"/>
              </a:rPr>
              <a:t>VAs</a:t>
            </a:r>
            <a:r>
              <a:rPr lang="pt-BR" dirty="0">
                <a:latin typeface="Abadi Extra Light" panose="020B0204020104020204" pitchFamily="34" charset="0"/>
              </a:rPr>
              <a:t> demandam legitimação para sua ampla aceitação e utilização</a:t>
            </a:r>
          </a:p>
        </p:txBody>
      </p:sp>
      <p:sp>
        <p:nvSpPr>
          <p:cNvPr id="4" name="Título 3">
            <a:extLst>
              <a:ext uri="{FF2B5EF4-FFF2-40B4-BE49-F238E27FC236}">
                <a16:creationId xmlns:a16="http://schemas.microsoft.com/office/drawing/2014/main" id="{A3A3963A-6BCE-47CC-9889-2FD65F9D9052}"/>
              </a:ext>
            </a:extLst>
          </p:cNvPr>
          <p:cNvSpPr>
            <a:spLocks noGrp="1"/>
          </p:cNvSpPr>
          <p:nvPr>
            <p:ph type="title"/>
          </p:nvPr>
        </p:nvSpPr>
        <p:spPr>
          <a:xfrm>
            <a:off x="692337" y="258101"/>
            <a:ext cx="11083961" cy="1118400"/>
          </a:xfrm>
        </p:spPr>
        <p:txBody>
          <a:bodyPr/>
          <a:lstStyle/>
          <a:p>
            <a:r>
              <a:rPr lang="pt-BR" sz="3600" dirty="0"/>
              <a:t>Veículos autônomos – Definição e habilitadores </a:t>
            </a:r>
          </a:p>
        </p:txBody>
      </p:sp>
    </p:spTree>
    <p:extLst>
      <p:ext uri="{BB962C8B-B14F-4D97-AF65-F5344CB8AC3E}">
        <p14:creationId xmlns:p14="http://schemas.microsoft.com/office/powerpoint/2010/main" val="12473600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F1AD8B4-8319-4659-80E2-619E5F6AF5D4}"/>
              </a:ext>
            </a:extLst>
          </p:cNvPr>
          <p:cNvSpPr txBox="1"/>
          <p:nvPr/>
        </p:nvSpPr>
        <p:spPr>
          <a:xfrm>
            <a:off x="632746" y="1283955"/>
            <a:ext cx="11203142" cy="646331"/>
          </a:xfrm>
          <a:prstGeom prst="rect">
            <a:avLst/>
          </a:prstGeom>
          <a:noFill/>
        </p:spPr>
        <p:txBody>
          <a:bodyPr wrap="square">
            <a:spAutoFit/>
          </a:bodyPr>
          <a:lstStyle/>
          <a:p>
            <a:r>
              <a:rPr lang="pt-BR" sz="1800" dirty="0">
                <a:solidFill>
                  <a:srgbClr val="222222"/>
                </a:solidFill>
                <a:latin typeface="Abadi Extra Light" panose="020B0204020104020204" pitchFamily="34" charset="0"/>
              </a:rPr>
              <a:t>Veículo terrestre, aéreo ou marítimo com capacidade de transporte de bens ou pessoas</a:t>
            </a:r>
            <a:r>
              <a:rPr lang="pt-BR" sz="1800" b="1" dirty="0">
                <a:solidFill>
                  <a:srgbClr val="222222"/>
                </a:solidFill>
                <a:latin typeface="Abadi Extra Light" panose="020B0204020104020204" pitchFamily="34" charset="0"/>
              </a:rPr>
              <a:t> sem a necessidade de um condutor humano</a:t>
            </a:r>
            <a:endParaRPr lang="pt-BR" sz="1800" b="1" dirty="0">
              <a:latin typeface="Abadi Extra Light" panose="020B0204020104020204" pitchFamily="34" charset="0"/>
            </a:endParaRPr>
          </a:p>
        </p:txBody>
      </p:sp>
      <p:sp>
        <p:nvSpPr>
          <p:cNvPr id="2" name="CaixaDeTexto 1">
            <a:extLst>
              <a:ext uri="{FF2B5EF4-FFF2-40B4-BE49-F238E27FC236}">
                <a16:creationId xmlns:a16="http://schemas.microsoft.com/office/drawing/2014/main" id="{0C52E382-9A1A-4B7A-BCAD-A290F6116A5A}"/>
              </a:ext>
            </a:extLst>
          </p:cNvPr>
          <p:cNvSpPr txBox="1"/>
          <p:nvPr/>
        </p:nvSpPr>
        <p:spPr>
          <a:xfrm>
            <a:off x="4090219" y="3339129"/>
            <a:ext cx="3483320" cy="2960104"/>
          </a:xfrm>
          <a:prstGeom prst="rect">
            <a:avLst/>
          </a:prstGeom>
          <a:noFill/>
        </p:spPr>
        <p:txBody>
          <a:bodyPr wrap="square" rtlCol="0">
            <a:spAutoFit/>
          </a:bodyPr>
          <a:lstStyle/>
          <a:p>
            <a:pPr algn="ctr">
              <a:lnSpc>
                <a:spcPct val="150000"/>
              </a:lnSpc>
            </a:pPr>
            <a:r>
              <a:rPr lang="pt-BR" b="1" dirty="0">
                <a:latin typeface="Abadi Extra Light" panose="020B0204020104020204" pitchFamily="34" charset="0"/>
              </a:rPr>
              <a:t>Carros (privados e compartilhados) e ônibus </a:t>
            </a:r>
          </a:p>
          <a:p>
            <a:pPr marL="285750" indent="-285750">
              <a:lnSpc>
                <a:spcPct val="150000"/>
              </a:lnSpc>
              <a:buFont typeface="Arial" panose="020B0604020202020204" pitchFamily="34" charset="0"/>
              <a:buChar char="•"/>
            </a:pPr>
            <a:r>
              <a:rPr lang="pt-BR" dirty="0">
                <a:latin typeface="Abadi Extra Light" panose="020B0204020104020204" pitchFamily="34" charset="0"/>
              </a:rPr>
              <a:t>Menor índice de acidentes </a:t>
            </a:r>
          </a:p>
          <a:p>
            <a:pPr marL="285750" indent="-285750">
              <a:lnSpc>
                <a:spcPct val="150000"/>
              </a:lnSpc>
              <a:buFont typeface="Arial" panose="020B0604020202020204" pitchFamily="34" charset="0"/>
              <a:buChar char="•"/>
            </a:pPr>
            <a:r>
              <a:rPr lang="pt-BR" dirty="0">
                <a:latin typeface="Abadi Extra Light" panose="020B0204020104020204" pitchFamily="34" charset="0"/>
              </a:rPr>
              <a:t>Menor uso de combustível </a:t>
            </a:r>
          </a:p>
          <a:p>
            <a:pPr marL="285750" indent="-285750">
              <a:lnSpc>
                <a:spcPct val="150000"/>
              </a:lnSpc>
              <a:buFont typeface="Arial" panose="020B0604020202020204" pitchFamily="34" charset="0"/>
              <a:buChar char="•"/>
            </a:pPr>
            <a:r>
              <a:rPr lang="pt-BR" dirty="0">
                <a:latin typeface="Abadi Extra Light" panose="020B0204020104020204" pitchFamily="34" charset="0"/>
              </a:rPr>
              <a:t>Emissões reduzidas</a:t>
            </a:r>
          </a:p>
          <a:p>
            <a:pPr marL="285750" indent="-285750">
              <a:lnSpc>
                <a:spcPct val="150000"/>
              </a:lnSpc>
              <a:buFont typeface="Arial" panose="020B0604020202020204" pitchFamily="34" charset="0"/>
              <a:buChar char="•"/>
            </a:pPr>
            <a:r>
              <a:rPr lang="pt-BR" dirty="0">
                <a:latin typeface="Abadi Extra Light" panose="020B0204020104020204" pitchFamily="34" charset="0"/>
              </a:rPr>
              <a:t>Melhor dimensionamento e otimização das vias de trafego </a:t>
            </a:r>
          </a:p>
          <a:p>
            <a:pPr marL="285750" indent="-285750">
              <a:lnSpc>
                <a:spcPct val="150000"/>
              </a:lnSpc>
              <a:buFont typeface="Arial" panose="020B0604020202020204" pitchFamily="34" charset="0"/>
              <a:buChar char="•"/>
            </a:pPr>
            <a:r>
              <a:rPr lang="pt-BR" dirty="0">
                <a:latin typeface="Abadi Extra Light" panose="020B0204020104020204" pitchFamily="34" charset="0"/>
              </a:rPr>
              <a:t>Aprimoramento operacional da mobilidade como um todo</a:t>
            </a:r>
          </a:p>
          <a:p>
            <a:pPr marL="285664" indent="-285664">
              <a:lnSpc>
                <a:spcPct val="150000"/>
              </a:lnSpc>
              <a:buFont typeface="Wingdings" panose="05000000000000000000" pitchFamily="2" charset="2"/>
              <a:buChar char="ü"/>
            </a:pPr>
            <a:endParaRPr lang="pt-BR" dirty="0"/>
          </a:p>
        </p:txBody>
      </p:sp>
      <p:sp>
        <p:nvSpPr>
          <p:cNvPr id="4" name="CaixaDeTexto 3">
            <a:extLst>
              <a:ext uri="{FF2B5EF4-FFF2-40B4-BE49-F238E27FC236}">
                <a16:creationId xmlns:a16="http://schemas.microsoft.com/office/drawing/2014/main" id="{2A174D16-44D4-44ED-8D94-ED192220A55F}"/>
              </a:ext>
            </a:extLst>
          </p:cNvPr>
          <p:cNvSpPr txBox="1"/>
          <p:nvPr/>
        </p:nvSpPr>
        <p:spPr>
          <a:xfrm>
            <a:off x="406656" y="3339129"/>
            <a:ext cx="2965904" cy="2960104"/>
          </a:xfrm>
          <a:prstGeom prst="rect">
            <a:avLst/>
          </a:prstGeom>
          <a:noFill/>
        </p:spPr>
        <p:txBody>
          <a:bodyPr wrap="square" rtlCol="0">
            <a:spAutoFit/>
          </a:bodyPr>
          <a:lstStyle/>
          <a:p>
            <a:pPr algn="ctr">
              <a:lnSpc>
                <a:spcPct val="150000"/>
              </a:lnSpc>
            </a:pPr>
            <a:r>
              <a:rPr lang="pt-BR" b="1" dirty="0">
                <a:latin typeface="Abadi Extra Light" panose="020B0204020104020204" pitchFamily="34" charset="0"/>
              </a:rPr>
              <a:t>Visão marítima e as embarcações autônomas</a:t>
            </a:r>
          </a:p>
          <a:p>
            <a:pPr marL="285750" indent="-285750">
              <a:lnSpc>
                <a:spcPct val="150000"/>
              </a:lnSpc>
              <a:buFont typeface="Arial" panose="020B0604020202020204" pitchFamily="34" charset="0"/>
              <a:buChar char="•"/>
            </a:pPr>
            <a:r>
              <a:rPr lang="pt-BR" dirty="0">
                <a:latin typeface="Abadi Extra Light" panose="020B0204020104020204" pitchFamily="34" charset="0"/>
              </a:rPr>
              <a:t>Menor índice de acidentes </a:t>
            </a:r>
          </a:p>
          <a:p>
            <a:pPr marL="285750" indent="-285750">
              <a:lnSpc>
                <a:spcPct val="150000"/>
              </a:lnSpc>
              <a:buFont typeface="Arial" panose="020B0604020202020204" pitchFamily="34" charset="0"/>
              <a:buChar char="•"/>
            </a:pPr>
            <a:r>
              <a:rPr lang="pt-BR" dirty="0">
                <a:latin typeface="Abadi Extra Light" panose="020B0204020104020204" pitchFamily="34" charset="0"/>
              </a:rPr>
              <a:t>Menor uso de combustível </a:t>
            </a:r>
          </a:p>
          <a:p>
            <a:pPr marL="285750" indent="-285750">
              <a:lnSpc>
                <a:spcPct val="150000"/>
              </a:lnSpc>
              <a:buFont typeface="Arial" panose="020B0604020202020204" pitchFamily="34" charset="0"/>
              <a:buChar char="•"/>
            </a:pPr>
            <a:r>
              <a:rPr lang="pt-BR" dirty="0">
                <a:latin typeface="Abadi Extra Light" panose="020B0204020104020204" pitchFamily="34" charset="0"/>
              </a:rPr>
              <a:t>Maior liberdade logística </a:t>
            </a:r>
          </a:p>
          <a:p>
            <a:pPr marL="285750" indent="-285750">
              <a:lnSpc>
                <a:spcPct val="150000"/>
              </a:lnSpc>
              <a:buFont typeface="Arial" panose="020B0604020202020204" pitchFamily="34" charset="0"/>
              <a:buChar char="•"/>
            </a:pPr>
            <a:r>
              <a:rPr lang="pt-BR" dirty="0">
                <a:latin typeface="Abadi Extra Light" panose="020B0204020104020204" pitchFamily="34" charset="0"/>
              </a:rPr>
              <a:t>Aprimoramento operacional da mobilidade como um todo</a:t>
            </a:r>
          </a:p>
          <a:p>
            <a:pPr marL="285750" indent="-285750">
              <a:lnSpc>
                <a:spcPct val="150000"/>
              </a:lnSpc>
              <a:buFont typeface="Arial" panose="020B0604020202020204" pitchFamily="34" charset="0"/>
              <a:buChar char="•"/>
            </a:pPr>
            <a:r>
              <a:rPr lang="pt-BR" dirty="0">
                <a:latin typeface="Abadi Extra Light" panose="020B0204020104020204" pitchFamily="34" charset="0"/>
              </a:rPr>
              <a:t>Novas oportunidades técnicas </a:t>
            </a:r>
          </a:p>
          <a:p>
            <a:pPr marL="285664" indent="-285664">
              <a:lnSpc>
                <a:spcPct val="150000"/>
              </a:lnSpc>
              <a:buFont typeface="Wingdings" panose="05000000000000000000" pitchFamily="2" charset="2"/>
              <a:buChar char="ü"/>
            </a:pPr>
            <a:endParaRPr lang="pt-BR" dirty="0"/>
          </a:p>
        </p:txBody>
      </p:sp>
      <p:sp>
        <p:nvSpPr>
          <p:cNvPr id="9" name="CaixaDeTexto 8">
            <a:extLst>
              <a:ext uri="{FF2B5EF4-FFF2-40B4-BE49-F238E27FC236}">
                <a16:creationId xmlns:a16="http://schemas.microsoft.com/office/drawing/2014/main" id="{B7907846-EF54-4E6D-B2D5-C97198F11991}"/>
              </a:ext>
            </a:extLst>
          </p:cNvPr>
          <p:cNvSpPr txBox="1"/>
          <p:nvPr/>
        </p:nvSpPr>
        <p:spPr>
          <a:xfrm>
            <a:off x="8714853" y="3339129"/>
            <a:ext cx="2788889" cy="1990860"/>
          </a:xfrm>
          <a:prstGeom prst="rect">
            <a:avLst/>
          </a:prstGeom>
          <a:noFill/>
        </p:spPr>
        <p:txBody>
          <a:bodyPr wrap="square" rtlCol="0">
            <a:spAutoFit/>
          </a:bodyPr>
          <a:lstStyle/>
          <a:p>
            <a:pPr algn="ctr">
              <a:lnSpc>
                <a:spcPct val="150000"/>
              </a:lnSpc>
            </a:pPr>
            <a:r>
              <a:rPr lang="pt-BR" b="1" dirty="0">
                <a:latin typeface="Abadi Extra Light" panose="020B0204020104020204" pitchFamily="34" charset="0"/>
              </a:rPr>
              <a:t>Segurança publica e resgates</a:t>
            </a:r>
          </a:p>
          <a:p>
            <a:pPr marL="285750" indent="-285750">
              <a:lnSpc>
                <a:spcPct val="150000"/>
              </a:lnSpc>
              <a:buFont typeface="Arial" panose="020B0604020202020204" pitchFamily="34" charset="0"/>
              <a:buChar char="•"/>
            </a:pPr>
            <a:r>
              <a:rPr lang="pt-BR" dirty="0">
                <a:latin typeface="Abadi Extra Light" panose="020B0204020104020204" pitchFamily="34" charset="0"/>
              </a:rPr>
              <a:t>Versatilidade </a:t>
            </a:r>
          </a:p>
          <a:p>
            <a:pPr marL="285750" indent="-285750">
              <a:lnSpc>
                <a:spcPct val="150000"/>
              </a:lnSpc>
              <a:buFont typeface="Arial" panose="020B0604020202020204" pitchFamily="34" charset="0"/>
              <a:buChar char="•"/>
            </a:pPr>
            <a:r>
              <a:rPr lang="pt-BR" dirty="0">
                <a:latin typeface="Abadi Extra Light" panose="020B0204020104020204" pitchFamily="34" charset="0"/>
              </a:rPr>
              <a:t>Segurança </a:t>
            </a:r>
          </a:p>
          <a:p>
            <a:pPr marL="285750" indent="-285750">
              <a:lnSpc>
                <a:spcPct val="150000"/>
              </a:lnSpc>
              <a:buFont typeface="Arial" panose="020B0604020202020204" pitchFamily="34" charset="0"/>
              <a:buChar char="•"/>
            </a:pPr>
            <a:r>
              <a:rPr lang="pt-BR" dirty="0">
                <a:latin typeface="Abadi Extra Light" panose="020B0204020104020204" pitchFamily="34" charset="0"/>
              </a:rPr>
              <a:t>Maior velocidade</a:t>
            </a:r>
          </a:p>
          <a:p>
            <a:pPr marL="285750" indent="-285750">
              <a:lnSpc>
                <a:spcPct val="150000"/>
              </a:lnSpc>
              <a:buFont typeface="Arial" panose="020B0604020202020204" pitchFamily="34" charset="0"/>
              <a:buChar char="•"/>
            </a:pPr>
            <a:r>
              <a:rPr lang="pt-BR" dirty="0">
                <a:latin typeface="Abadi Extra Light" panose="020B0204020104020204" pitchFamily="34" charset="0"/>
              </a:rPr>
              <a:t>Melhor operação</a:t>
            </a:r>
          </a:p>
          <a:p>
            <a:pPr>
              <a:lnSpc>
                <a:spcPct val="150000"/>
              </a:lnSpc>
            </a:pPr>
            <a:endParaRPr lang="pt-BR" dirty="0"/>
          </a:p>
        </p:txBody>
      </p:sp>
      <p:pic>
        <p:nvPicPr>
          <p:cNvPr id="6146" name="Picture 2" descr="Rotterdam port voices autonomous ship concerns">
            <a:extLst>
              <a:ext uri="{FF2B5EF4-FFF2-40B4-BE49-F238E27FC236}">
                <a16:creationId xmlns:a16="http://schemas.microsoft.com/office/drawing/2014/main" id="{AA2C2039-29BB-4D66-9BCD-AAFDA7642B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4163" y="2119758"/>
            <a:ext cx="2052799" cy="1124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The Autonomous Car: A Consumer Perspective">
            <a:extLst>
              <a:ext uri="{FF2B5EF4-FFF2-40B4-BE49-F238E27FC236}">
                <a16:creationId xmlns:a16="http://schemas.microsoft.com/office/drawing/2014/main" id="{B54E4D15-C397-4C4E-A388-FC3B0FD1D4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12809" y="2119758"/>
            <a:ext cx="3360730" cy="1124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Robot TC800-FF - Technical assistance and fire-fighting robot">
            <a:extLst>
              <a:ext uri="{FF2B5EF4-FFF2-40B4-BE49-F238E27FC236}">
                <a16:creationId xmlns:a16="http://schemas.microsoft.com/office/drawing/2014/main" id="{40CD3E1A-1789-4304-8FBF-46361166608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40754" y="2025021"/>
            <a:ext cx="2561557" cy="13141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A5B8FEDD-7336-4E41-9489-8B1A3DC07366}"/>
              </a:ext>
            </a:extLst>
          </p:cNvPr>
          <p:cNvSpPr>
            <a:spLocks noGrp="1"/>
          </p:cNvSpPr>
          <p:nvPr>
            <p:ph type="title"/>
          </p:nvPr>
        </p:nvSpPr>
        <p:spPr>
          <a:xfrm>
            <a:off x="692337" y="258101"/>
            <a:ext cx="11083961" cy="1118400"/>
          </a:xfrm>
        </p:spPr>
        <p:txBody>
          <a:bodyPr/>
          <a:lstStyle/>
          <a:p>
            <a:r>
              <a:rPr lang="pt-BR" dirty="0"/>
              <a:t>Veículos autônomos </a:t>
            </a:r>
          </a:p>
        </p:txBody>
      </p:sp>
    </p:spTree>
    <p:extLst>
      <p:ext uri="{BB962C8B-B14F-4D97-AF65-F5344CB8AC3E}">
        <p14:creationId xmlns:p14="http://schemas.microsoft.com/office/powerpoint/2010/main" val="773851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22"/>
          <p:cNvPicPr preferRelativeResize="0"/>
          <p:nvPr/>
        </p:nvPicPr>
        <p:blipFill>
          <a:blip r:embed="rId3">
            <a:alphaModFix/>
          </a:blip>
          <a:stretch>
            <a:fillRect/>
          </a:stretch>
        </p:blipFill>
        <p:spPr>
          <a:xfrm>
            <a:off x="0" y="2"/>
            <a:ext cx="12422635" cy="6857999"/>
          </a:xfrm>
          <a:prstGeom prst="rect">
            <a:avLst/>
          </a:prstGeom>
          <a:noFill/>
          <a:ln>
            <a:noFill/>
          </a:ln>
        </p:spPr>
      </p:pic>
      <p:sp>
        <p:nvSpPr>
          <p:cNvPr id="312" name="Google Shape;312;p22"/>
          <p:cNvSpPr/>
          <p:nvPr/>
        </p:nvSpPr>
        <p:spPr>
          <a:xfrm>
            <a:off x="0" y="0"/>
            <a:ext cx="12427250" cy="6858000"/>
          </a:xfrm>
          <a:prstGeom prst="rect">
            <a:avLst/>
          </a:prstGeom>
          <a:solidFill>
            <a:srgbClr val="FFFFFF">
              <a:alpha val="734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4000" b="1">
              <a:solidFill>
                <a:schemeClr val="accent2"/>
              </a:solidFill>
              <a:latin typeface="Roboto"/>
              <a:ea typeface="Roboto"/>
              <a:cs typeface="Roboto"/>
              <a:sym typeface="Roboto"/>
            </a:endParaRPr>
          </a:p>
        </p:txBody>
      </p:sp>
      <p:sp>
        <p:nvSpPr>
          <p:cNvPr id="313" name="Google Shape;313;p22"/>
          <p:cNvSpPr txBox="1"/>
          <p:nvPr/>
        </p:nvSpPr>
        <p:spPr>
          <a:xfrm>
            <a:off x="709125" y="239075"/>
            <a:ext cx="11104500" cy="72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4000" b="1" i="1" dirty="0">
                <a:solidFill>
                  <a:srgbClr val="4EBABB"/>
                </a:solidFill>
                <a:latin typeface="HK Grotesk" panose="00000500000000000000" pitchFamily="50" charset="0"/>
                <a:ea typeface="Roboto"/>
                <a:cs typeface="Roboto"/>
                <a:sym typeface="Roboto"/>
              </a:rPr>
              <a:t>Além dos </a:t>
            </a:r>
            <a:r>
              <a:rPr lang="pt-BR" sz="4000" b="1" i="1" dirty="0" err="1">
                <a:solidFill>
                  <a:srgbClr val="4EBABB"/>
                </a:solidFill>
                <a:latin typeface="HK Grotesk" panose="00000500000000000000" pitchFamily="50" charset="0"/>
                <a:ea typeface="Roboto"/>
                <a:cs typeface="Roboto"/>
                <a:sym typeface="Roboto"/>
              </a:rPr>
              <a:t>VEs</a:t>
            </a:r>
            <a:r>
              <a:rPr lang="pt-BR" sz="4000" b="1" i="1" dirty="0">
                <a:solidFill>
                  <a:srgbClr val="4EBABB"/>
                </a:solidFill>
                <a:latin typeface="HK Grotesk" panose="00000500000000000000" pitchFamily="50" charset="0"/>
                <a:ea typeface="Roboto"/>
                <a:cs typeface="Roboto"/>
                <a:sym typeface="Roboto"/>
              </a:rPr>
              <a:t> de passageiros ... tem também</a:t>
            </a:r>
            <a:endParaRPr sz="1800" i="1" dirty="0">
              <a:solidFill>
                <a:srgbClr val="4EBABB"/>
              </a:solidFill>
              <a:latin typeface="HK Grotesk" panose="00000500000000000000" pitchFamily="50" charset="0"/>
              <a:ea typeface="Calibri"/>
              <a:cs typeface="Calibri"/>
              <a:sym typeface="Calibri"/>
            </a:endParaRPr>
          </a:p>
        </p:txBody>
      </p:sp>
      <p:sp>
        <p:nvSpPr>
          <p:cNvPr id="314" name="Google Shape;314;p22"/>
          <p:cNvSpPr/>
          <p:nvPr/>
        </p:nvSpPr>
        <p:spPr>
          <a:xfrm>
            <a:off x="709125" y="1181350"/>
            <a:ext cx="10444800" cy="4401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2000" b="1" dirty="0" err="1">
                <a:solidFill>
                  <a:schemeClr val="bg1"/>
                </a:solidFill>
                <a:highlight>
                  <a:srgbClr val="4EBABB"/>
                </a:highlight>
                <a:latin typeface="Abadi Extra Light" panose="020B0204020104020204" pitchFamily="34" charset="0"/>
                <a:ea typeface="Roboto"/>
                <a:cs typeface="Roboto"/>
                <a:sym typeface="Roboto"/>
              </a:rPr>
              <a:t>Micromobilidade</a:t>
            </a:r>
            <a:r>
              <a:rPr lang="pt-BR" sz="2000" dirty="0">
                <a:solidFill>
                  <a:schemeClr val="accent6">
                    <a:lumMod val="75000"/>
                  </a:schemeClr>
                </a:solidFill>
                <a:latin typeface="Abadi Extra Light" panose="020B0204020104020204" pitchFamily="34" charset="0"/>
                <a:ea typeface="Roboto"/>
                <a:cs typeface="Roboto"/>
                <a:sym typeface="Roboto"/>
              </a:rPr>
              <a:t> </a:t>
            </a:r>
            <a:r>
              <a:rPr lang="pt-BR" sz="2000" dirty="0">
                <a:latin typeface="Abadi Extra Light" panose="020B0204020104020204" pitchFamily="34" charset="0"/>
                <a:ea typeface="Roboto"/>
                <a:cs typeface="Roboto"/>
                <a:sym typeface="Roboto"/>
              </a:rPr>
              <a:t>Os serviços de </a:t>
            </a:r>
            <a:r>
              <a:rPr lang="pt-BR" sz="2000" dirty="0" err="1">
                <a:latin typeface="Abadi Extra Light" panose="020B0204020104020204" pitchFamily="34" charset="0"/>
                <a:ea typeface="Roboto"/>
                <a:cs typeface="Roboto"/>
                <a:sym typeface="Roboto"/>
              </a:rPr>
              <a:t>micromobilidade</a:t>
            </a:r>
            <a:r>
              <a:rPr lang="pt-BR" sz="2000" dirty="0">
                <a:latin typeface="Abadi Extra Light" panose="020B0204020104020204" pitchFamily="34" charset="0"/>
                <a:ea typeface="Roboto"/>
                <a:cs typeface="Roboto"/>
                <a:sym typeface="Roboto"/>
              </a:rPr>
              <a:t> elétrica se expandiram rapidamente desde seu surgimento em 2017, incluindo scooters elétricos compartilhados (e-scooters), bicicletas elétricas (e-bikes) e ciclomotores elétricos </a:t>
            </a:r>
            <a:endParaRPr sz="2000" dirty="0">
              <a:latin typeface="Abadi Extra Light" panose="020B0204020104020204" pitchFamily="34" charset="0"/>
              <a:ea typeface="Roboto"/>
              <a:cs typeface="Roboto"/>
              <a:sym typeface="Roboto"/>
            </a:endParaRPr>
          </a:p>
          <a:p>
            <a:pPr marL="0" marR="0" lvl="0" indent="0" algn="just" rtl="0">
              <a:spcBef>
                <a:spcPts val="0"/>
              </a:spcBef>
              <a:spcAft>
                <a:spcPts val="0"/>
              </a:spcAft>
              <a:buNone/>
            </a:pPr>
            <a:endParaRPr sz="2000" b="1" dirty="0">
              <a:latin typeface="Abadi Extra Light" panose="020B0204020104020204" pitchFamily="34" charset="0"/>
              <a:ea typeface="Roboto"/>
              <a:cs typeface="Roboto"/>
              <a:sym typeface="Roboto"/>
            </a:endParaRPr>
          </a:p>
          <a:p>
            <a:pPr marL="0" marR="0" lvl="0" indent="0" algn="just" rtl="0">
              <a:spcBef>
                <a:spcPts val="0"/>
              </a:spcBef>
              <a:spcAft>
                <a:spcPts val="0"/>
              </a:spcAft>
              <a:buNone/>
            </a:pPr>
            <a:r>
              <a:rPr lang="pt-BR" sz="2000" b="1" dirty="0">
                <a:solidFill>
                  <a:schemeClr val="bg1"/>
                </a:solidFill>
                <a:highlight>
                  <a:srgbClr val="4EBABB"/>
                </a:highlight>
                <a:latin typeface="Abadi Extra Light" panose="020B0204020104020204" pitchFamily="34" charset="0"/>
                <a:ea typeface="Roboto"/>
                <a:cs typeface="Roboto"/>
                <a:sym typeface="Roboto"/>
              </a:rPr>
              <a:t>Veículos de duas e três rodas </a:t>
            </a:r>
            <a:r>
              <a:rPr lang="pt-BR" sz="2000" dirty="0">
                <a:latin typeface="Abadi Extra Light" panose="020B0204020104020204" pitchFamily="34" charset="0"/>
                <a:ea typeface="Roboto"/>
                <a:cs typeface="Roboto"/>
                <a:sym typeface="Roboto"/>
              </a:rPr>
              <a:t>A China lidera o mercado de veículos elétricos de duas rodas com a maior frota e vendas anuais. No final de 2019, o estoque de veículos elétricos de duas rodas na China estava perto de 300 milhões de unidades </a:t>
            </a:r>
            <a:endParaRPr sz="2000" dirty="0">
              <a:latin typeface="Abadi Extra Light" panose="020B0204020104020204" pitchFamily="34" charset="0"/>
              <a:ea typeface="Roboto"/>
              <a:cs typeface="Roboto"/>
              <a:sym typeface="Roboto"/>
            </a:endParaRPr>
          </a:p>
          <a:p>
            <a:pPr marL="0" marR="0" lvl="0" indent="0" algn="just" rtl="0">
              <a:spcBef>
                <a:spcPts val="0"/>
              </a:spcBef>
              <a:spcAft>
                <a:spcPts val="0"/>
              </a:spcAft>
              <a:buNone/>
            </a:pPr>
            <a:endParaRPr sz="2000" b="1" dirty="0">
              <a:solidFill>
                <a:schemeClr val="accent6">
                  <a:lumMod val="75000"/>
                </a:schemeClr>
              </a:solidFill>
              <a:latin typeface="Abadi Extra Light" panose="020B0204020104020204" pitchFamily="34" charset="0"/>
              <a:ea typeface="Roboto"/>
              <a:cs typeface="Roboto"/>
              <a:sym typeface="Roboto"/>
            </a:endParaRPr>
          </a:p>
          <a:p>
            <a:pPr marL="0" marR="0" lvl="0" indent="0" algn="just" rtl="0">
              <a:spcBef>
                <a:spcPts val="0"/>
              </a:spcBef>
              <a:spcAft>
                <a:spcPts val="0"/>
              </a:spcAft>
              <a:buNone/>
            </a:pPr>
            <a:r>
              <a:rPr lang="pt-BR" sz="2000" b="1" dirty="0">
                <a:solidFill>
                  <a:schemeClr val="bg1"/>
                </a:solidFill>
                <a:highlight>
                  <a:srgbClr val="4EBABB"/>
                </a:highlight>
                <a:latin typeface="Abadi Extra Light" panose="020B0204020104020204" pitchFamily="34" charset="0"/>
                <a:ea typeface="Roboto"/>
                <a:cs typeface="Roboto"/>
                <a:sym typeface="Roboto"/>
              </a:rPr>
              <a:t>Veículos elétricos comerciais leves </a:t>
            </a:r>
            <a:r>
              <a:rPr lang="pt-BR" sz="2000" dirty="0">
                <a:latin typeface="Abadi Extra Light" panose="020B0204020104020204" pitchFamily="34" charset="0"/>
                <a:ea typeface="Roboto"/>
                <a:cs typeface="Roboto"/>
                <a:sym typeface="Roboto"/>
              </a:rPr>
              <a:t>Além dos 7,2 milhões de carros elétricos de passageiros, havia quase 377.000 veículos comerciais leves elétricos (</a:t>
            </a:r>
            <a:r>
              <a:rPr lang="pt-BR" sz="2000" dirty="0" err="1">
                <a:latin typeface="Abadi Extra Light" panose="020B0204020104020204" pitchFamily="34" charset="0"/>
                <a:ea typeface="Roboto"/>
                <a:cs typeface="Roboto"/>
                <a:sym typeface="Roboto"/>
              </a:rPr>
              <a:t>LCVs</a:t>
            </a:r>
            <a:r>
              <a:rPr lang="pt-BR" sz="2000" dirty="0">
                <a:latin typeface="Abadi Extra Light" panose="020B0204020104020204" pitchFamily="34" charset="0"/>
                <a:ea typeface="Roboto"/>
                <a:cs typeface="Roboto"/>
                <a:sym typeface="Roboto"/>
              </a:rPr>
              <a:t>) nas estradas do mundo em 2019, contra 310.000 em 2018.38 </a:t>
            </a:r>
            <a:r>
              <a:rPr lang="pt-BR" sz="2000" dirty="0" err="1">
                <a:latin typeface="Abadi Extra Light" panose="020B0204020104020204" pitchFamily="34" charset="0"/>
                <a:ea typeface="Roboto"/>
                <a:cs typeface="Roboto"/>
                <a:sym typeface="Roboto"/>
              </a:rPr>
              <a:t>VCLs</a:t>
            </a:r>
            <a:r>
              <a:rPr lang="pt-BR" sz="2000" dirty="0">
                <a:latin typeface="Abadi Extra Light" panose="020B0204020104020204" pitchFamily="34" charset="0"/>
                <a:ea typeface="Roboto"/>
                <a:cs typeface="Roboto"/>
                <a:sym typeface="Roboto"/>
              </a:rPr>
              <a:t> elétricos costumam fazer parte de uma empresa ou frota de veículos do poder público. </a:t>
            </a:r>
            <a:endParaRPr sz="2000" dirty="0">
              <a:latin typeface="Abadi Extra Light" panose="020B0204020104020204" pitchFamily="34" charset="0"/>
              <a:ea typeface="Roboto"/>
              <a:cs typeface="Roboto"/>
              <a:sym typeface="Roboto"/>
            </a:endParaRPr>
          </a:p>
          <a:p>
            <a:pPr marL="0" marR="0" lvl="0" indent="0" algn="l" rtl="0">
              <a:spcBef>
                <a:spcPts val="0"/>
              </a:spcBef>
              <a:spcAft>
                <a:spcPts val="0"/>
              </a:spcAft>
              <a:buNone/>
            </a:pPr>
            <a:endParaRPr sz="2000" dirty="0">
              <a:highlight>
                <a:srgbClr val="FFFFFF"/>
              </a:highlight>
              <a:latin typeface="Roboto"/>
              <a:ea typeface="Roboto"/>
              <a:cs typeface="Roboto"/>
              <a:sym typeface="Roboto"/>
            </a:endParaRPr>
          </a:p>
          <a:p>
            <a:pPr marL="0" marR="0" lvl="0" indent="0" algn="l" rtl="0">
              <a:spcBef>
                <a:spcPts val="0"/>
              </a:spcBef>
              <a:spcAft>
                <a:spcPts val="0"/>
              </a:spcAft>
              <a:buNone/>
            </a:pPr>
            <a:endParaRPr sz="2000" dirty="0">
              <a:highlight>
                <a:srgbClr val="FFFFFF"/>
              </a:highlight>
              <a:latin typeface="Roboto"/>
              <a:ea typeface="Roboto"/>
              <a:cs typeface="Roboto"/>
              <a:sym typeface="Roboto"/>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2F1AD8B4-8319-4659-80E2-619E5F6AF5D4}"/>
              </a:ext>
            </a:extLst>
          </p:cNvPr>
          <p:cNvSpPr txBox="1"/>
          <p:nvPr/>
        </p:nvSpPr>
        <p:spPr>
          <a:xfrm>
            <a:off x="627164" y="1240894"/>
            <a:ext cx="11378023" cy="646331"/>
          </a:xfrm>
          <a:prstGeom prst="rect">
            <a:avLst/>
          </a:prstGeom>
          <a:noFill/>
        </p:spPr>
        <p:txBody>
          <a:bodyPr wrap="square">
            <a:spAutoFit/>
          </a:bodyPr>
          <a:lstStyle/>
          <a:p>
            <a:r>
              <a:rPr lang="pt-BR" sz="1800" dirty="0">
                <a:solidFill>
                  <a:srgbClr val="222222"/>
                </a:solidFill>
                <a:latin typeface="Abadi Extra Light" panose="020B0204020104020204" pitchFamily="34" charset="0"/>
              </a:rPr>
              <a:t>Veículo terrestre, aéreo ou marítimo com capacidade de transporte de bens ou pessoas</a:t>
            </a:r>
            <a:r>
              <a:rPr lang="pt-BR" sz="1800" b="1" dirty="0">
                <a:solidFill>
                  <a:srgbClr val="222222"/>
                </a:solidFill>
                <a:latin typeface="Abadi Extra Light" panose="020B0204020104020204" pitchFamily="34" charset="0"/>
              </a:rPr>
              <a:t> sem a necessidade de um condutor humano</a:t>
            </a:r>
            <a:endParaRPr lang="pt-BR" sz="1800" b="1" dirty="0">
              <a:latin typeface="Abadi Extra Light" panose="020B0204020104020204" pitchFamily="34" charset="0"/>
            </a:endParaRPr>
          </a:p>
        </p:txBody>
      </p:sp>
      <p:sp>
        <p:nvSpPr>
          <p:cNvPr id="2" name="CaixaDeTexto 1">
            <a:extLst>
              <a:ext uri="{FF2B5EF4-FFF2-40B4-BE49-F238E27FC236}">
                <a16:creationId xmlns:a16="http://schemas.microsoft.com/office/drawing/2014/main" id="{0C52E382-9A1A-4B7A-BCAD-A290F6116A5A}"/>
              </a:ext>
            </a:extLst>
          </p:cNvPr>
          <p:cNvSpPr txBox="1"/>
          <p:nvPr/>
        </p:nvSpPr>
        <p:spPr>
          <a:xfrm>
            <a:off x="6400800" y="3652687"/>
            <a:ext cx="2497394" cy="1991379"/>
          </a:xfrm>
          <a:prstGeom prst="rect">
            <a:avLst/>
          </a:prstGeom>
          <a:noFill/>
        </p:spPr>
        <p:txBody>
          <a:bodyPr wrap="square" rtlCol="0">
            <a:spAutoFit/>
          </a:bodyPr>
          <a:lstStyle/>
          <a:p>
            <a:pPr algn="ctr">
              <a:lnSpc>
                <a:spcPct val="150000"/>
              </a:lnSpc>
            </a:pPr>
            <a:r>
              <a:rPr lang="pt-BR" b="1" dirty="0">
                <a:latin typeface="Abadi Extra Light" panose="020B0204020104020204" pitchFamily="34" charset="0"/>
              </a:rPr>
              <a:t>Aero</a:t>
            </a:r>
          </a:p>
          <a:p>
            <a:pPr marL="285750" indent="-285750">
              <a:lnSpc>
                <a:spcPct val="150000"/>
              </a:lnSpc>
              <a:buFont typeface="Arial" panose="020B0604020202020204" pitchFamily="34" charset="0"/>
              <a:buChar char="•"/>
            </a:pPr>
            <a:r>
              <a:rPr lang="pt-BR" dirty="0" err="1">
                <a:latin typeface="Abadi Extra Light" panose="020B0204020104020204" pitchFamily="34" charset="0"/>
              </a:rPr>
              <a:t>Deliverys</a:t>
            </a:r>
            <a:r>
              <a:rPr lang="pt-BR" dirty="0">
                <a:latin typeface="Abadi Extra Light" panose="020B0204020104020204" pitchFamily="34" charset="0"/>
              </a:rPr>
              <a:t> na ultima milha acessíveis </a:t>
            </a:r>
          </a:p>
          <a:p>
            <a:pPr marL="285750" indent="-285750">
              <a:lnSpc>
                <a:spcPct val="150000"/>
              </a:lnSpc>
              <a:buFont typeface="Arial" panose="020B0604020202020204" pitchFamily="34" charset="0"/>
              <a:buChar char="•"/>
            </a:pPr>
            <a:r>
              <a:rPr lang="pt-BR" dirty="0">
                <a:latin typeface="Abadi Extra Light" panose="020B0204020104020204" pitchFamily="34" charset="0"/>
              </a:rPr>
              <a:t>Menor uso de combustível </a:t>
            </a:r>
          </a:p>
          <a:p>
            <a:pPr marL="285750" indent="-285750">
              <a:lnSpc>
                <a:spcPct val="150000"/>
              </a:lnSpc>
              <a:buFont typeface="Arial" panose="020B0604020202020204" pitchFamily="34" charset="0"/>
              <a:buChar char="•"/>
            </a:pPr>
            <a:r>
              <a:rPr lang="pt-BR" dirty="0">
                <a:latin typeface="Abadi Extra Light" panose="020B0204020104020204" pitchFamily="34" charset="0"/>
              </a:rPr>
              <a:t>Emissões reduzidas</a:t>
            </a:r>
          </a:p>
          <a:p>
            <a:pPr marL="285664" indent="-285664">
              <a:lnSpc>
                <a:spcPct val="150000"/>
              </a:lnSpc>
              <a:buFont typeface="Wingdings" panose="05000000000000000000" pitchFamily="2" charset="2"/>
              <a:buChar char="ü"/>
            </a:pPr>
            <a:endParaRPr lang="pt-BR" dirty="0"/>
          </a:p>
        </p:txBody>
      </p:sp>
      <p:sp>
        <p:nvSpPr>
          <p:cNvPr id="4" name="CaixaDeTexto 3">
            <a:extLst>
              <a:ext uri="{FF2B5EF4-FFF2-40B4-BE49-F238E27FC236}">
                <a16:creationId xmlns:a16="http://schemas.microsoft.com/office/drawing/2014/main" id="{2A174D16-44D4-44ED-8D94-ED192220A55F}"/>
              </a:ext>
            </a:extLst>
          </p:cNvPr>
          <p:cNvSpPr txBox="1"/>
          <p:nvPr/>
        </p:nvSpPr>
        <p:spPr>
          <a:xfrm>
            <a:off x="2821857" y="3652688"/>
            <a:ext cx="2731359" cy="2637023"/>
          </a:xfrm>
          <a:prstGeom prst="rect">
            <a:avLst/>
          </a:prstGeom>
          <a:noFill/>
        </p:spPr>
        <p:txBody>
          <a:bodyPr wrap="square" rtlCol="0">
            <a:spAutoFit/>
          </a:bodyPr>
          <a:lstStyle/>
          <a:p>
            <a:pPr algn="ctr">
              <a:lnSpc>
                <a:spcPct val="150000"/>
              </a:lnSpc>
            </a:pPr>
            <a:r>
              <a:rPr lang="pt-BR" b="1" dirty="0">
                <a:latin typeface="Abadi Extra Light" panose="020B0204020104020204" pitchFamily="34" charset="0"/>
              </a:rPr>
              <a:t>Agricultura</a:t>
            </a:r>
          </a:p>
          <a:p>
            <a:pPr marL="285750" indent="-285750">
              <a:lnSpc>
                <a:spcPct val="150000"/>
              </a:lnSpc>
              <a:buFont typeface="Arial" panose="020B0604020202020204" pitchFamily="34" charset="0"/>
              <a:buChar char="•"/>
            </a:pPr>
            <a:r>
              <a:rPr lang="pt-BR" dirty="0">
                <a:latin typeface="Abadi Extra Light" panose="020B0204020104020204" pitchFamily="34" charset="0"/>
              </a:rPr>
              <a:t>Maior segurança ao manejo de pesticidas </a:t>
            </a:r>
          </a:p>
          <a:p>
            <a:pPr marL="285750" indent="-285750">
              <a:lnSpc>
                <a:spcPct val="150000"/>
              </a:lnSpc>
              <a:buFont typeface="Arial" panose="020B0604020202020204" pitchFamily="34" charset="0"/>
              <a:buChar char="•"/>
            </a:pPr>
            <a:r>
              <a:rPr lang="pt-BR" dirty="0">
                <a:latin typeface="Abadi Extra Light" panose="020B0204020104020204" pitchFamily="34" charset="0"/>
              </a:rPr>
              <a:t>Maior precisão operacional </a:t>
            </a:r>
          </a:p>
          <a:p>
            <a:pPr marL="285750" indent="-285750">
              <a:lnSpc>
                <a:spcPct val="150000"/>
              </a:lnSpc>
              <a:buFont typeface="Arial" panose="020B0604020202020204" pitchFamily="34" charset="0"/>
              <a:buChar char="•"/>
            </a:pPr>
            <a:r>
              <a:rPr lang="pt-BR" dirty="0">
                <a:latin typeface="Abadi Extra Light" panose="020B0204020104020204" pitchFamily="34" charset="0"/>
              </a:rPr>
              <a:t>Maior produtividade</a:t>
            </a:r>
          </a:p>
          <a:p>
            <a:pPr marL="285750" indent="-285750">
              <a:lnSpc>
                <a:spcPct val="150000"/>
              </a:lnSpc>
              <a:buFont typeface="Arial" panose="020B0604020202020204" pitchFamily="34" charset="0"/>
              <a:buChar char="•"/>
            </a:pPr>
            <a:r>
              <a:rPr lang="pt-BR" dirty="0">
                <a:latin typeface="Abadi Extra Light" panose="020B0204020104020204" pitchFamily="34" charset="0"/>
              </a:rPr>
              <a:t>Redução de combustível e emissões </a:t>
            </a:r>
          </a:p>
          <a:p>
            <a:pPr marL="285664" indent="-285664">
              <a:lnSpc>
                <a:spcPct val="150000"/>
              </a:lnSpc>
              <a:buFont typeface="Wingdings" panose="05000000000000000000" pitchFamily="2" charset="2"/>
              <a:buChar char="ü"/>
            </a:pPr>
            <a:endParaRPr lang="pt-BR" dirty="0"/>
          </a:p>
        </p:txBody>
      </p:sp>
      <p:pic>
        <p:nvPicPr>
          <p:cNvPr id="5122" name="Picture 2">
            <a:extLst>
              <a:ext uri="{FF2B5EF4-FFF2-40B4-BE49-F238E27FC236}">
                <a16:creationId xmlns:a16="http://schemas.microsoft.com/office/drawing/2014/main" id="{7446AE4E-D27E-478A-AE3E-2F0A1BAD15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2100" y="2375869"/>
            <a:ext cx="1914026" cy="12768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Autonomous Farming">
            <a:extLst>
              <a:ext uri="{FF2B5EF4-FFF2-40B4-BE49-F238E27FC236}">
                <a16:creationId xmlns:a16="http://schemas.microsoft.com/office/drawing/2014/main" id="{DCF81586-0213-4859-A9B4-30D48F6185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13251" y="2312001"/>
            <a:ext cx="1914027" cy="1404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F71E5002-E493-4146-9ADD-81F05784D5CA}"/>
              </a:ext>
            </a:extLst>
          </p:cNvPr>
          <p:cNvSpPr>
            <a:spLocks noGrp="1"/>
          </p:cNvSpPr>
          <p:nvPr>
            <p:ph type="title"/>
          </p:nvPr>
        </p:nvSpPr>
        <p:spPr>
          <a:xfrm>
            <a:off x="692337" y="258101"/>
            <a:ext cx="11083961" cy="1118400"/>
          </a:xfrm>
        </p:spPr>
        <p:txBody>
          <a:bodyPr/>
          <a:lstStyle/>
          <a:p>
            <a:r>
              <a:rPr lang="pt-BR" dirty="0"/>
              <a:t>Veículos autônomos </a:t>
            </a:r>
          </a:p>
        </p:txBody>
      </p:sp>
    </p:spTree>
    <p:extLst>
      <p:ext uri="{BB962C8B-B14F-4D97-AF65-F5344CB8AC3E}">
        <p14:creationId xmlns:p14="http://schemas.microsoft.com/office/powerpoint/2010/main" val="37405655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50AE7A69-DB87-4FE4-AE8F-618761FE3394}"/>
              </a:ext>
            </a:extLst>
          </p:cNvPr>
          <p:cNvGraphicFramePr/>
          <p:nvPr>
            <p:extLst>
              <p:ext uri="{D42A27DB-BD31-4B8C-83A1-F6EECF244321}">
                <p14:modId xmlns:p14="http://schemas.microsoft.com/office/powerpoint/2010/main" val="642793489"/>
              </p:ext>
            </p:extLst>
          </p:nvPr>
        </p:nvGraphicFramePr>
        <p:xfrm>
          <a:off x="276821" y="1305638"/>
          <a:ext cx="5327152" cy="3690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ixaDeTexto 6">
            <a:extLst>
              <a:ext uri="{FF2B5EF4-FFF2-40B4-BE49-F238E27FC236}">
                <a16:creationId xmlns:a16="http://schemas.microsoft.com/office/drawing/2014/main" id="{302B0FFA-EDA8-4A7D-BBE6-C7EB825959C3}"/>
              </a:ext>
            </a:extLst>
          </p:cNvPr>
          <p:cNvSpPr txBox="1"/>
          <p:nvPr/>
        </p:nvSpPr>
        <p:spPr>
          <a:xfrm>
            <a:off x="384362" y="4983117"/>
            <a:ext cx="5849955" cy="1723549"/>
          </a:xfrm>
          <a:prstGeom prst="rect">
            <a:avLst/>
          </a:prstGeom>
          <a:noFill/>
        </p:spPr>
        <p:txBody>
          <a:bodyPr wrap="square" rtlCol="0">
            <a:spAutoFit/>
          </a:bodyPr>
          <a:lstStyle/>
          <a:p>
            <a:pPr marL="285664" indent="-285664">
              <a:spcBef>
                <a:spcPts val="600"/>
              </a:spcBef>
              <a:buFont typeface="Arial" panose="020B0604020202020204" pitchFamily="34" charset="0"/>
              <a:buChar char="•"/>
            </a:pPr>
            <a:r>
              <a:rPr lang="pt-BR" sz="1600" dirty="0">
                <a:latin typeface="Abadi Extra Light" panose="020B0204020104020204" pitchFamily="34" charset="0"/>
              </a:rPr>
              <a:t>O maior volume de mercado continuara nas aplicações da terra (rodoviária, agricultura) </a:t>
            </a:r>
          </a:p>
          <a:p>
            <a:pPr marL="285664" lvl="5" indent="-285664">
              <a:spcBef>
                <a:spcPts val="600"/>
              </a:spcBef>
              <a:buFont typeface="Arial" panose="020B0604020202020204" pitchFamily="34" charset="0"/>
              <a:buChar char="•"/>
            </a:pPr>
            <a:r>
              <a:rPr lang="pt-BR" sz="1600" dirty="0">
                <a:latin typeface="Abadi Extra Light" panose="020B0204020104020204" pitchFamily="34" charset="0"/>
              </a:rPr>
              <a:t>Mercado de 477 $ bilhões de dólares em 2026 (IDTECH EX, 2018)</a:t>
            </a:r>
          </a:p>
          <a:p>
            <a:pPr marL="285664" lvl="5" indent="-285664">
              <a:spcBef>
                <a:spcPts val="600"/>
              </a:spcBef>
              <a:buFont typeface="Arial" panose="020B0604020202020204" pitchFamily="34" charset="0"/>
              <a:buChar char="•"/>
            </a:pPr>
            <a:r>
              <a:rPr lang="pt-BR" sz="1600" dirty="0">
                <a:latin typeface="Abadi Extra Light" panose="020B0204020104020204" pitchFamily="34" charset="0"/>
              </a:rPr>
              <a:t>Contudo há janelas de oportunidades para o mercado aquático e aéreo considerando a eletrificação </a:t>
            </a:r>
          </a:p>
        </p:txBody>
      </p:sp>
      <p:pic>
        <p:nvPicPr>
          <p:cNvPr id="2" name="Picture 2" descr="Elon Musk's latest idea for electric transportation: a supersonic jet">
            <a:extLst>
              <a:ext uri="{FF2B5EF4-FFF2-40B4-BE49-F238E27FC236}">
                <a16:creationId xmlns:a16="http://schemas.microsoft.com/office/drawing/2014/main" id="{01722ECA-0330-4BAB-8F0F-A9DC0357C60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29515" y="1435310"/>
            <a:ext cx="2561647" cy="1235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irbus and RollsRoyce end E-Fan X hybrid-electric aircraft initiative -  Green Car Congress">
            <a:extLst>
              <a:ext uri="{FF2B5EF4-FFF2-40B4-BE49-F238E27FC236}">
                <a16:creationId xmlns:a16="http://schemas.microsoft.com/office/drawing/2014/main" id="{5A4CB4B9-48D9-480F-A2FB-A289E6646B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64036" y="3498578"/>
            <a:ext cx="2292603" cy="1137131"/>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6AD86A0-7B4C-46DB-BED6-D4570C26C392}"/>
              </a:ext>
            </a:extLst>
          </p:cNvPr>
          <p:cNvSpPr txBox="1"/>
          <p:nvPr/>
        </p:nvSpPr>
        <p:spPr>
          <a:xfrm>
            <a:off x="8705159" y="4780368"/>
            <a:ext cx="2786003" cy="430887"/>
          </a:xfrm>
          <a:prstGeom prst="rect">
            <a:avLst/>
          </a:prstGeom>
          <a:noFill/>
        </p:spPr>
        <p:txBody>
          <a:bodyPr wrap="square">
            <a:spAutoFit/>
          </a:bodyPr>
          <a:lstStyle/>
          <a:p>
            <a:pPr algn="ctr"/>
            <a:r>
              <a:rPr lang="en-US" sz="1100" dirty="0">
                <a:latin typeface="Abadi Extra Light" panose="020B0204020104020204" pitchFamily="34" charset="0"/>
              </a:rPr>
              <a:t>Airbus and </a:t>
            </a:r>
            <a:r>
              <a:rPr lang="en-US" sz="1100" dirty="0" err="1">
                <a:latin typeface="Abadi Extra Light" panose="020B0204020104020204" pitchFamily="34" charset="0"/>
              </a:rPr>
              <a:t>RollsRoyce</a:t>
            </a:r>
            <a:r>
              <a:rPr lang="en-US" sz="1100" dirty="0">
                <a:latin typeface="Abadi Extra Light" panose="020B0204020104020204" pitchFamily="34" charset="0"/>
              </a:rPr>
              <a:t> end E-Fan X hybrid-electric aircraft initiative</a:t>
            </a:r>
          </a:p>
        </p:txBody>
      </p:sp>
      <p:sp>
        <p:nvSpPr>
          <p:cNvPr id="12" name="CaixaDeTexto 11">
            <a:extLst>
              <a:ext uri="{FF2B5EF4-FFF2-40B4-BE49-F238E27FC236}">
                <a16:creationId xmlns:a16="http://schemas.microsoft.com/office/drawing/2014/main" id="{DA21FB17-DCA6-4045-984D-AA7B85945691}"/>
              </a:ext>
            </a:extLst>
          </p:cNvPr>
          <p:cNvSpPr txBox="1"/>
          <p:nvPr/>
        </p:nvSpPr>
        <p:spPr>
          <a:xfrm>
            <a:off x="8982402" y="2797729"/>
            <a:ext cx="2455872" cy="442024"/>
          </a:xfrm>
          <a:prstGeom prst="rect">
            <a:avLst/>
          </a:prstGeom>
          <a:noFill/>
        </p:spPr>
        <p:txBody>
          <a:bodyPr wrap="square">
            <a:spAutoFit/>
          </a:bodyPr>
          <a:lstStyle/>
          <a:p>
            <a:pPr algn="ctr"/>
            <a:r>
              <a:rPr lang="en-US" sz="1100" dirty="0">
                <a:latin typeface="Abadi Extra Light" panose="020B0204020104020204" pitchFamily="34" charset="0"/>
              </a:rPr>
              <a:t>Elon Musk’s latest idea for electric transportation: a supersonic jet</a:t>
            </a:r>
            <a:endParaRPr lang="pt-BR" sz="1100" dirty="0">
              <a:latin typeface="Abadi Extra Light" panose="020B0204020104020204" pitchFamily="34" charset="0"/>
            </a:endParaRPr>
          </a:p>
        </p:txBody>
      </p:sp>
      <p:pic>
        <p:nvPicPr>
          <p:cNvPr id="14" name="Picture 6" descr="Elomatic collaborates with NYK Group to create emission-free cargo ship,  Bunker - Tanker News, Bunker - Tanker, Bunker Ports News Worldwide,">
            <a:extLst>
              <a:ext uri="{FF2B5EF4-FFF2-40B4-BE49-F238E27FC236}">
                <a16:creationId xmlns:a16="http://schemas.microsoft.com/office/drawing/2014/main" id="{482D6729-1007-479C-8425-DA9BA1CD280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1964" y="3635595"/>
            <a:ext cx="1933071" cy="1088043"/>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F82838F0-49C8-472B-B59E-084B252D8E97}"/>
              </a:ext>
            </a:extLst>
          </p:cNvPr>
          <p:cNvSpPr txBox="1"/>
          <p:nvPr/>
        </p:nvSpPr>
        <p:spPr>
          <a:xfrm>
            <a:off x="5474480" y="4767674"/>
            <a:ext cx="2498428" cy="430887"/>
          </a:xfrm>
          <a:prstGeom prst="rect">
            <a:avLst/>
          </a:prstGeom>
          <a:noFill/>
        </p:spPr>
        <p:txBody>
          <a:bodyPr wrap="square">
            <a:spAutoFit/>
          </a:bodyPr>
          <a:lstStyle/>
          <a:p>
            <a:pPr algn="ctr"/>
            <a:r>
              <a:rPr lang="en-US" sz="1100" dirty="0" err="1">
                <a:latin typeface="Abadi Extra Light" panose="020B0204020104020204" pitchFamily="34" charset="0"/>
              </a:rPr>
              <a:t>Elomatic</a:t>
            </a:r>
            <a:r>
              <a:rPr lang="en-US" sz="1100" dirty="0">
                <a:latin typeface="Abadi Extra Light" panose="020B0204020104020204" pitchFamily="34" charset="0"/>
              </a:rPr>
              <a:t> collaborates with NYK Group to create emission-free cargo ship</a:t>
            </a:r>
            <a:endParaRPr lang="pt-BR" sz="1100" dirty="0">
              <a:latin typeface="Abadi Extra Light" panose="020B0204020104020204" pitchFamily="34" charset="0"/>
            </a:endParaRPr>
          </a:p>
        </p:txBody>
      </p:sp>
      <p:pic>
        <p:nvPicPr>
          <p:cNvPr id="18" name="Picture 8" descr="PlanetSolar completes first solar-powered boat trip around the globe - The  Verge">
            <a:extLst>
              <a:ext uri="{FF2B5EF4-FFF2-40B4-BE49-F238E27FC236}">
                <a16:creationId xmlns:a16="http://schemas.microsoft.com/office/drawing/2014/main" id="{6E8A0274-1133-4491-AD52-0F90A9B8B05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57159" y="1435310"/>
            <a:ext cx="1933071" cy="1288714"/>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9EB80B11-841F-44E3-8C0E-F32B25C920B6}"/>
              </a:ext>
            </a:extLst>
          </p:cNvPr>
          <p:cNvSpPr txBox="1"/>
          <p:nvPr/>
        </p:nvSpPr>
        <p:spPr>
          <a:xfrm>
            <a:off x="5826956" y="2850721"/>
            <a:ext cx="1793476" cy="600008"/>
          </a:xfrm>
          <a:prstGeom prst="rect">
            <a:avLst/>
          </a:prstGeom>
          <a:noFill/>
        </p:spPr>
        <p:txBody>
          <a:bodyPr wrap="square">
            <a:spAutoFit/>
          </a:bodyPr>
          <a:lstStyle/>
          <a:p>
            <a:pPr algn="ctr"/>
            <a:r>
              <a:rPr lang="en-US" sz="1100" dirty="0" err="1">
                <a:latin typeface="Abadi Extra Light" panose="020B0204020104020204" pitchFamily="34" charset="0"/>
              </a:rPr>
              <a:t>PlanetSolar</a:t>
            </a:r>
            <a:r>
              <a:rPr lang="en-US" sz="1100" dirty="0">
                <a:latin typeface="Abadi Extra Light" panose="020B0204020104020204" pitchFamily="34" charset="0"/>
              </a:rPr>
              <a:t> completes first solar-powered boat trip around the globe</a:t>
            </a:r>
            <a:endParaRPr lang="pt-BR" sz="1100" dirty="0">
              <a:latin typeface="Abadi Extra Light" panose="020B0204020104020204" pitchFamily="34" charset="0"/>
            </a:endParaRPr>
          </a:p>
        </p:txBody>
      </p:sp>
      <p:sp>
        <p:nvSpPr>
          <p:cNvPr id="8" name="Título 7">
            <a:extLst>
              <a:ext uri="{FF2B5EF4-FFF2-40B4-BE49-F238E27FC236}">
                <a16:creationId xmlns:a16="http://schemas.microsoft.com/office/drawing/2014/main" id="{00E6D342-C05D-46E9-8BC9-72518C2547B8}"/>
              </a:ext>
            </a:extLst>
          </p:cNvPr>
          <p:cNvSpPr>
            <a:spLocks noGrp="1"/>
          </p:cNvSpPr>
          <p:nvPr>
            <p:ph type="title"/>
          </p:nvPr>
        </p:nvSpPr>
        <p:spPr>
          <a:xfrm>
            <a:off x="692337" y="258101"/>
            <a:ext cx="11083961" cy="1118400"/>
          </a:xfrm>
        </p:spPr>
        <p:txBody>
          <a:bodyPr/>
          <a:lstStyle/>
          <a:p>
            <a:r>
              <a:rPr lang="pt-BR" sz="2800" dirty="0"/>
              <a:t>Para além do modal viário: perspectiva água e ar da eletrificação</a:t>
            </a:r>
          </a:p>
        </p:txBody>
      </p:sp>
    </p:spTree>
    <p:extLst>
      <p:ext uri="{BB962C8B-B14F-4D97-AF65-F5344CB8AC3E}">
        <p14:creationId xmlns:p14="http://schemas.microsoft.com/office/powerpoint/2010/main" val="35106268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62E6141-C0E9-4BDC-B870-05671D719C69}"/>
              </a:ext>
            </a:extLst>
          </p:cNvPr>
          <p:cNvSpPr>
            <a:spLocks noGrp="1"/>
          </p:cNvSpPr>
          <p:nvPr>
            <p:ph type="title"/>
          </p:nvPr>
        </p:nvSpPr>
        <p:spPr>
          <a:xfrm>
            <a:off x="692337" y="258101"/>
            <a:ext cx="5394989" cy="1118400"/>
          </a:xfrm>
        </p:spPr>
        <p:txBody>
          <a:bodyPr/>
          <a:lstStyle/>
          <a:p>
            <a:r>
              <a:rPr lang="en-US" dirty="0" err="1"/>
              <a:t>Ementa</a:t>
            </a:r>
            <a:endParaRPr lang="en-US" dirty="0"/>
          </a:p>
        </p:txBody>
      </p:sp>
    </p:spTree>
    <p:extLst>
      <p:ext uri="{BB962C8B-B14F-4D97-AF65-F5344CB8AC3E}">
        <p14:creationId xmlns:p14="http://schemas.microsoft.com/office/powerpoint/2010/main" val="14268431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9421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563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F85DE69-8979-44A2-822F-746AA10F765F}"/>
              </a:ext>
            </a:extLst>
          </p:cNvPr>
          <p:cNvSpPr>
            <a:spLocks noGrp="1"/>
          </p:cNvSpPr>
          <p:nvPr>
            <p:ph type="title"/>
          </p:nvPr>
        </p:nvSpPr>
        <p:spPr>
          <a:xfrm>
            <a:off x="2343729" y="2869800"/>
            <a:ext cx="9248831" cy="1118400"/>
          </a:xfrm>
        </p:spPr>
        <p:txBody>
          <a:bodyPr/>
          <a:lstStyle/>
          <a:p>
            <a:r>
              <a:rPr lang="pt-BR" dirty="0"/>
              <a:t>3.1 Tecnologias e Mercado</a:t>
            </a:r>
          </a:p>
        </p:txBody>
      </p:sp>
    </p:spTree>
    <p:extLst>
      <p:ext uri="{BB962C8B-B14F-4D97-AF65-F5344CB8AC3E}">
        <p14:creationId xmlns:p14="http://schemas.microsoft.com/office/powerpoint/2010/main" val="5467748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586602" y="3592940"/>
            <a:ext cx="3275147" cy="1230785"/>
          </a:xfrm>
          <a:prstGeom prst="rect">
            <a:avLst/>
          </a:prstGeom>
          <a:solidFill>
            <a:schemeClr val="bg1">
              <a:lumMod val="95000"/>
            </a:schemeClr>
          </a:solidFill>
        </p:spPr>
        <p:txBody>
          <a:bodyPr wrap="square" rtlCol="0">
            <a:spAutoFit/>
          </a:bodyPr>
          <a:lstStyle/>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Prós: Velocidade da recarga (?)</a:t>
            </a:r>
          </a:p>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Contra: Falta de padronização de baterias e de disponibilidade de infraestrutura adequada</a:t>
            </a:r>
          </a:p>
        </p:txBody>
      </p:sp>
      <p:sp>
        <p:nvSpPr>
          <p:cNvPr id="19" name="CaixaDeTexto 18"/>
          <p:cNvSpPr txBox="1"/>
          <p:nvPr/>
        </p:nvSpPr>
        <p:spPr>
          <a:xfrm>
            <a:off x="460223" y="5313103"/>
            <a:ext cx="3534800" cy="738472"/>
          </a:xfrm>
          <a:prstGeom prst="rect">
            <a:avLst/>
          </a:prstGeom>
          <a:noFill/>
        </p:spPr>
        <p:txBody>
          <a:bodyPr wrap="square" rtlCol="0">
            <a:spAutoFit/>
          </a:bodyPr>
          <a:lstStyle/>
          <a:p>
            <a:pPr algn="ctr"/>
            <a:r>
              <a:rPr lang="pt-BR" dirty="0">
                <a:solidFill>
                  <a:schemeClr val="bg2">
                    <a:lumMod val="75000"/>
                  </a:schemeClr>
                </a:solidFill>
                <a:latin typeface="Abadi Extra Light" panose="020B0204020104020204" pitchFamily="34" charset="0"/>
                <a:cs typeface="Segoe UI" panose="020B0502040204020203" pitchFamily="34" charset="0"/>
              </a:rPr>
              <a:t>Não há tendência de adoção pelo mercado e não possui integração direta com o sistema elétrico</a:t>
            </a:r>
          </a:p>
        </p:txBody>
      </p:sp>
      <p:sp>
        <p:nvSpPr>
          <p:cNvPr id="20" name="CaixaDeTexto 19"/>
          <p:cNvSpPr txBox="1"/>
          <p:nvPr/>
        </p:nvSpPr>
        <p:spPr>
          <a:xfrm>
            <a:off x="389478" y="1262200"/>
            <a:ext cx="3419109" cy="400006"/>
          </a:xfrm>
          <a:prstGeom prst="rect">
            <a:avLst/>
          </a:prstGeom>
          <a:noFill/>
        </p:spPr>
        <p:txBody>
          <a:bodyPr wrap="square" rtlCol="0">
            <a:spAutoFit/>
          </a:bodyPr>
          <a:lstStyle/>
          <a:p>
            <a:pPr algn="ctr"/>
            <a:r>
              <a:rPr lang="pt-BR" sz="1999" i="1" dirty="0">
                <a:solidFill>
                  <a:schemeClr val="accent1">
                    <a:lumMod val="50000"/>
                  </a:schemeClr>
                </a:solidFill>
                <a:latin typeface="Abadi Extra Light" panose="020B0204020104020204" pitchFamily="34" charset="0"/>
                <a:cs typeface="Segoe UI" panose="020B0502040204020203" pitchFamily="34" charset="0"/>
              </a:rPr>
              <a:t>Swap</a:t>
            </a:r>
            <a:r>
              <a:rPr lang="pt-BR" sz="1999" dirty="0">
                <a:solidFill>
                  <a:schemeClr val="accent1">
                    <a:lumMod val="50000"/>
                  </a:schemeClr>
                </a:solidFill>
                <a:latin typeface="Abadi Extra Light" panose="020B0204020104020204" pitchFamily="34" charset="0"/>
                <a:cs typeface="Segoe UI" panose="020B0502040204020203" pitchFamily="34" charset="0"/>
              </a:rPr>
              <a:t> de Bateria</a:t>
            </a:r>
          </a:p>
        </p:txBody>
      </p:sp>
      <p:sp>
        <p:nvSpPr>
          <p:cNvPr id="21" name="CaixaDeTexto 20"/>
          <p:cNvSpPr txBox="1"/>
          <p:nvPr/>
        </p:nvSpPr>
        <p:spPr>
          <a:xfrm>
            <a:off x="4267087" y="1262200"/>
            <a:ext cx="3419109" cy="400006"/>
          </a:xfrm>
          <a:prstGeom prst="rect">
            <a:avLst/>
          </a:prstGeom>
          <a:noFill/>
        </p:spPr>
        <p:txBody>
          <a:bodyPr wrap="square" rtlCol="0">
            <a:spAutoFit/>
          </a:bodyPr>
          <a:lstStyle/>
          <a:p>
            <a:pPr algn="ctr"/>
            <a:r>
              <a:rPr lang="pt-BR" sz="1999" dirty="0">
                <a:solidFill>
                  <a:schemeClr val="accent1">
                    <a:lumMod val="50000"/>
                  </a:schemeClr>
                </a:solidFill>
                <a:latin typeface="Abadi Extra Light" panose="020B0204020104020204" pitchFamily="34" charset="0"/>
                <a:cs typeface="Segoe UI" panose="020B0502040204020203" pitchFamily="34" charset="0"/>
              </a:rPr>
              <a:t>Carregamento Condutivo</a:t>
            </a:r>
          </a:p>
        </p:txBody>
      </p:sp>
      <p:sp>
        <p:nvSpPr>
          <p:cNvPr id="22" name="CaixaDeTexto 21"/>
          <p:cNvSpPr txBox="1"/>
          <p:nvPr/>
        </p:nvSpPr>
        <p:spPr>
          <a:xfrm>
            <a:off x="8438623" y="1262200"/>
            <a:ext cx="3419109" cy="400006"/>
          </a:xfrm>
          <a:prstGeom prst="rect">
            <a:avLst/>
          </a:prstGeom>
          <a:noFill/>
        </p:spPr>
        <p:txBody>
          <a:bodyPr wrap="square" rtlCol="0">
            <a:spAutoFit/>
          </a:bodyPr>
          <a:lstStyle/>
          <a:p>
            <a:pPr algn="ctr"/>
            <a:r>
              <a:rPr lang="pt-BR" sz="1999" dirty="0">
                <a:solidFill>
                  <a:schemeClr val="accent1">
                    <a:lumMod val="50000"/>
                  </a:schemeClr>
                </a:solidFill>
                <a:latin typeface="Abadi Extra Light" panose="020B0204020104020204" pitchFamily="34" charset="0"/>
                <a:cs typeface="Segoe UI" panose="020B0502040204020203" pitchFamily="34" charset="0"/>
              </a:rPr>
              <a:t>Carregamento Indutivo</a:t>
            </a:r>
          </a:p>
        </p:txBody>
      </p:sp>
      <p:pic>
        <p:nvPicPr>
          <p:cNvPr id="9" name="Imagem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8932" y="1875496"/>
            <a:ext cx="2617056" cy="1717444"/>
          </a:xfrm>
          <a:prstGeom prst="rect">
            <a:avLst/>
          </a:prstGeom>
        </p:spPr>
      </p:pic>
      <p:pic>
        <p:nvPicPr>
          <p:cNvPr id="12" name="Imagem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4667" y="1959695"/>
            <a:ext cx="2740311" cy="1549044"/>
          </a:xfrm>
          <a:prstGeom prst="rect">
            <a:avLst/>
          </a:prstGeom>
        </p:spPr>
      </p:pic>
      <p:pic>
        <p:nvPicPr>
          <p:cNvPr id="24" name="Imagem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867" y="1957240"/>
            <a:ext cx="2124216" cy="1553956"/>
          </a:xfrm>
          <a:prstGeom prst="rect">
            <a:avLst/>
          </a:prstGeom>
        </p:spPr>
      </p:pic>
      <p:sp>
        <p:nvSpPr>
          <p:cNvPr id="28" name="CaixaDeTexto 27"/>
          <p:cNvSpPr txBox="1"/>
          <p:nvPr/>
        </p:nvSpPr>
        <p:spPr>
          <a:xfrm>
            <a:off x="4535012" y="3592940"/>
            <a:ext cx="3535651" cy="1230785"/>
          </a:xfrm>
          <a:prstGeom prst="rect">
            <a:avLst/>
          </a:prstGeom>
          <a:solidFill>
            <a:schemeClr val="bg1">
              <a:lumMod val="95000"/>
            </a:schemeClr>
          </a:solidFill>
        </p:spPr>
        <p:txBody>
          <a:bodyPr wrap="square" rtlCol="0">
            <a:spAutoFit/>
          </a:bodyPr>
          <a:lstStyle/>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Prós: Tipo predominante, com mercado, soluções e infraestrutura de recarga estabelecidas</a:t>
            </a:r>
          </a:p>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Contra: Praticidade e velocidade (?)</a:t>
            </a:r>
          </a:p>
        </p:txBody>
      </p:sp>
      <p:sp>
        <p:nvSpPr>
          <p:cNvPr id="29" name="CaixaDeTexto 28"/>
          <p:cNvSpPr txBox="1"/>
          <p:nvPr/>
        </p:nvSpPr>
        <p:spPr>
          <a:xfrm>
            <a:off x="8731008" y="3592940"/>
            <a:ext cx="3186753" cy="1230785"/>
          </a:xfrm>
          <a:prstGeom prst="rect">
            <a:avLst/>
          </a:prstGeom>
          <a:solidFill>
            <a:schemeClr val="bg1">
              <a:lumMod val="95000"/>
            </a:schemeClr>
          </a:solidFill>
        </p:spPr>
        <p:txBody>
          <a:bodyPr wrap="square" rtlCol="0">
            <a:spAutoFit/>
          </a:bodyPr>
          <a:lstStyle/>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Prós: Recarga sem contato (wireless), praticidade</a:t>
            </a:r>
          </a:p>
          <a:p>
            <a:pPr marL="182508" indent="-182508">
              <a:spcBef>
                <a:spcPts val="1200"/>
              </a:spcBef>
              <a:buFont typeface="Wingdings" panose="05000000000000000000" pitchFamily="2" charset="2"/>
              <a:buChar char="§"/>
            </a:pPr>
            <a:r>
              <a:rPr lang="pt-BR" sz="1600" dirty="0">
                <a:solidFill>
                  <a:schemeClr val="bg2">
                    <a:lumMod val="75000"/>
                  </a:schemeClr>
                </a:solidFill>
                <a:latin typeface="Abadi Extra Light" panose="020B0204020104020204" pitchFamily="34" charset="0"/>
                <a:cs typeface="Segoe UI" panose="020B0502040204020203" pitchFamily="34" charset="0"/>
              </a:rPr>
              <a:t>Contra: Eficiência ainda baixa e desafio de posicionamento</a:t>
            </a:r>
          </a:p>
        </p:txBody>
      </p:sp>
      <p:sp>
        <p:nvSpPr>
          <p:cNvPr id="25" name="Colchete esquerdo 24"/>
          <p:cNvSpPr/>
          <p:nvPr/>
        </p:nvSpPr>
        <p:spPr>
          <a:xfrm rot="16200000">
            <a:off x="2133149" y="3372557"/>
            <a:ext cx="143963" cy="3419109"/>
          </a:xfrm>
          <a:prstGeom prst="leftBracket">
            <a:avLst>
              <a:gd name="adj" fmla="val 11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solidFill>
                <a:schemeClr val="tx1">
                  <a:lumMod val="75000"/>
                  <a:lumOff val="25000"/>
                </a:schemeClr>
              </a:solidFill>
            </a:endParaRPr>
          </a:p>
        </p:txBody>
      </p:sp>
      <p:sp>
        <p:nvSpPr>
          <p:cNvPr id="31" name="Colchete esquerdo 30"/>
          <p:cNvSpPr/>
          <p:nvPr/>
        </p:nvSpPr>
        <p:spPr>
          <a:xfrm rot="16200000">
            <a:off x="8176034" y="1375077"/>
            <a:ext cx="143963" cy="7414069"/>
          </a:xfrm>
          <a:prstGeom prst="leftBracket">
            <a:avLst>
              <a:gd name="adj" fmla="val 11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solidFill>
                <a:schemeClr val="tx1">
                  <a:lumMod val="75000"/>
                  <a:lumOff val="25000"/>
                </a:schemeClr>
              </a:solidFill>
            </a:endParaRPr>
          </a:p>
        </p:txBody>
      </p:sp>
      <p:sp>
        <p:nvSpPr>
          <p:cNvPr id="33" name="CaixaDeTexto 32"/>
          <p:cNvSpPr txBox="1"/>
          <p:nvPr/>
        </p:nvSpPr>
        <p:spPr>
          <a:xfrm>
            <a:off x="5277389" y="5313103"/>
            <a:ext cx="5928766" cy="738472"/>
          </a:xfrm>
          <a:prstGeom prst="rect">
            <a:avLst/>
          </a:prstGeom>
          <a:noFill/>
        </p:spPr>
        <p:txBody>
          <a:bodyPr wrap="square" rtlCol="0">
            <a:spAutoFit/>
          </a:bodyPr>
          <a:lstStyle/>
          <a:p>
            <a:pPr algn="ctr"/>
            <a:r>
              <a:rPr lang="pt-BR" dirty="0">
                <a:solidFill>
                  <a:schemeClr val="bg2">
                    <a:lumMod val="75000"/>
                  </a:schemeClr>
                </a:solidFill>
                <a:latin typeface="Abadi Extra Light" panose="020B0204020104020204" pitchFamily="34" charset="0"/>
                <a:cs typeface="Segoe UI" panose="020B0502040204020203" pitchFamily="34" charset="0"/>
              </a:rPr>
              <a:t>Possui integração direta com o sistema elétrico, sendo o carregamento condutivo já amplamente utilizado e em larga evolução e o carregamento indutivo em estágios iniciais de desenvolvimento</a:t>
            </a:r>
          </a:p>
        </p:txBody>
      </p:sp>
      <p:sp>
        <p:nvSpPr>
          <p:cNvPr id="3" name="Título 2">
            <a:extLst>
              <a:ext uri="{FF2B5EF4-FFF2-40B4-BE49-F238E27FC236}">
                <a16:creationId xmlns:a16="http://schemas.microsoft.com/office/drawing/2014/main" id="{2DD9E5CE-BFE3-45B3-B7B3-DF33802FB6CA}"/>
              </a:ext>
            </a:extLst>
          </p:cNvPr>
          <p:cNvSpPr>
            <a:spLocks noGrp="1"/>
          </p:cNvSpPr>
          <p:nvPr>
            <p:ph type="title"/>
          </p:nvPr>
        </p:nvSpPr>
        <p:spPr>
          <a:xfrm>
            <a:off x="586602" y="489710"/>
            <a:ext cx="11083961" cy="738472"/>
          </a:xfrm>
        </p:spPr>
        <p:txBody>
          <a:bodyPr/>
          <a:lstStyle/>
          <a:p>
            <a:r>
              <a:rPr lang="pt-BR" dirty="0"/>
              <a:t>Infraestrutura de Recarga de VE: Tipologia</a:t>
            </a:r>
            <a:endParaRPr lang="pt-BR" sz="5400" dirty="0"/>
          </a:p>
        </p:txBody>
      </p:sp>
    </p:spTree>
    <p:extLst>
      <p:ext uri="{BB962C8B-B14F-4D97-AF65-F5344CB8AC3E}">
        <p14:creationId xmlns:p14="http://schemas.microsoft.com/office/powerpoint/2010/main" val="302700466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030AEB8-C303-469D-8A0E-8F7772EE4D25}"/>
              </a:ext>
            </a:extLst>
          </p:cNvPr>
          <p:cNvSpPr/>
          <p:nvPr/>
        </p:nvSpPr>
        <p:spPr>
          <a:xfrm>
            <a:off x="-187960" y="5186680"/>
            <a:ext cx="12628880" cy="173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Resultado de imagem para electric vehicle charging diagram"/>
          <p:cNvPicPr/>
          <p:nvPr/>
        </p:nvPicPr>
        <p:blipFill rotWithShape="1">
          <a:blip r:embed="rId3" cstate="print">
            <a:extLst>
              <a:ext uri="{28A0092B-C50C-407E-A947-70E740481C1C}">
                <a14:useLocalDpi xmlns:a14="http://schemas.microsoft.com/office/drawing/2010/main"/>
              </a:ext>
            </a:extLst>
          </a:blip>
          <a:srcRect/>
          <a:stretch/>
        </p:blipFill>
        <p:spPr bwMode="auto">
          <a:xfrm>
            <a:off x="1152970" y="1357670"/>
            <a:ext cx="9574558" cy="3405880"/>
          </a:xfrm>
          <a:prstGeom prst="rect">
            <a:avLst/>
          </a:prstGeom>
          <a:noFill/>
          <a:ln>
            <a:noFill/>
          </a:ln>
        </p:spPr>
      </p:pic>
      <p:sp>
        <p:nvSpPr>
          <p:cNvPr id="2" name="Título 1">
            <a:extLst>
              <a:ext uri="{FF2B5EF4-FFF2-40B4-BE49-F238E27FC236}">
                <a16:creationId xmlns:a16="http://schemas.microsoft.com/office/drawing/2014/main" id="{E5B1C16F-D8B7-4AB6-A159-FDD4637792FC}"/>
              </a:ext>
            </a:extLst>
          </p:cNvPr>
          <p:cNvSpPr>
            <a:spLocks noGrp="1"/>
          </p:cNvSpPr>
          <p:nvPr>
            <p:ph type="title"/>
          </p:nvPr>
        </p:nvSpPr>
        <p:spPr>
          <a:xfrm>
            <a:off x="692337" y="258101"/>
            <a:ext cx="11083961" cy="1118400"/>
          </a:xfrm>
        </p:spPr>
        <p:txBody>
          <a:bodyPr/>
          <a:lstStyle/>
          <a:p>
            <a:r>
              <a:rPr lang="pt-BR" dirty="0"/>
              <a:t>Carregamento Condutivo: Classificação Geral</a:t>
            </a:r>
            <a:endParaRPr lang="pt-BR" sz="5400" dirty="0"/>
          </a:p>
        </p:txBody>
      </p:sp>
      <p:sp>
        <p:nvSpPr>
          <p:cNvPr id="44" name="Espaço Reservado para Conteúdo 3"/>
          <p:cNvSpPr>
            <a:spLocks noGrp="1"/>
          </p:cNvSpPr>
          <p:nvPr>
            <p:ph sz="half" idx="4294967295"/>
          </p:nvPr>
        </p:nvSpPr>
        <p:spPr>
          <a:xfrm>
            <a:off x="3075667" y="5146213"/>
            <a:ext cx="3165584" cy="1423519"/>
          </a:xfrm>
          <a:prstGeom prst="rect">
            <a:avLst/>
          </a:prstGeom>
        </p:spPr>
        <p:txBody>
          <a:bodyPr>
            <a:normAutofit/>
          </a:bodyPr>
          <a:lstStyle/>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11 kW –  22 kW</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Estacionamentos e comércios</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Tempo médio*: 6 a 2 horas </a:t>
            </a:r>
          </a:p>
        </p:txBody>
      </p:sp>
      <p:sp>
        <p:nvSpPr>
          <p:cNvPr id="45" name="Espaço Reservado para Conteúdo 3"/>
          <p:cNvSpPr>
            <a:spLocks noGrp="1"/>
          </p:cNvSpPr>
          <p:nvPr>
            <p:ph sz="half" idx="4294967295"/>
          </p:nvPr>
        </p:nvSpPr>
        <p:spPr>
          <a:xfrm>
            <a:off x="6196720" y="5210598"/>
            <a:ext cx="2906712" cy="1055688"/>
          </a:xfrm>
          <a:prstGeom prst="rect">
            <a:avLst/>
          </a:prstGeom>
        </p:spPr>
        <p:txBody>
          <a:bodyPr>
            <a:noAutofit/>
          </a:bodyPr>
          <a:lstStyle/>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43 kW – 100 kW</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Rodovias e corredores</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Tempo médio*: 2 hora a 30 min</a:t>
            </a:r>
          </a:p>
        </p:txBody>
      </p:sp>
      <p:sp>
        <p:nvSpPr>
          <p:cNvPr id="46" name="Espaço Reservado para Conteúdo 3"/>
          <p:cNvSpPr>
            <a:spLocks noGrp="1"/>
          </p:cNvSpPr>
          <p:nvPr>
            <p:ph sz="half" idx="4294967295"/>
          </p:nvPr>
        </p:nvSpPr>
        <p:spPr>
          <a:xfrm>
            <a:off x="9186788" y="5175341"/>
            <a:ext cx="2855912" cy="1055688"/>
          </a:xfrm>
          <a:prstGeom prst="rect">
            <a:avLst/>
          </a:prstGeom>
        </p:spPr>
        <p:txBody>
          <a:bodyPr>
            <a:noAutofit/>
          </a:bodyPr>
          <a:lstStyle/>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150 kW –  ...  kW</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Rodovias e corredores</a:t>
            </a:r>
          </a:p>
          <a:p>
            <a:pPr>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Tempo médio*: 30 a 10 min</a:t>
            </a:r>
          </a:p>
        </p:txBody>
      </p:sp>
      <p:sp>
        <p:nvSpPr>
          <p:cNvPr id="5" name="Retângulo 4"/>
          <p:cNvSpPr/>
          <p:nvPr/>
        </p:nvSpPr>
        <p:spPr>
          <a:xfrm>
            <a:off x="1443267" y="2387192"/>
            <a:ext cx="1646943" cy="166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2060"/>
                </a:solidFill>
                <a:latin typeface="Abadi Extra Light" panose="020B0204020104020204" pitchFamily="34" charset="0"/>
                <a:cs typeface="Segoe UI" panose="020B0502040204020203" pitchFamily="34" charset="0"/>
              </a:rPr>
              <a:t>CARREGADOR CA</a:t>
            </a:r>
          </a:p>
        </p:txBody>
      </p:sp>
      <p:sp>
        <p:nvSpPr>
          <p:cNvPr id="26" name="Retângulo 25"/>
          <p:cNvSpPr/>
          <p:nvPr/>
        </p:nvSpPr>
        <p:spPr>
          <a:xfrm>
            <a:off x="916173" y="4120599"/>
            <a:ext cx="1646943" cy="166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2060"/>
                </a:solidFill>
                <a:latin typeface="Abadi Extra Light" panose="020B0204020104020204" pitchFamily="34" charset="0"/>
                <a:cs typeface="Segoe UI" panose="020B0502040204020203" pitchFamily="34" charset="0"/>
              </a:rPr>
              <a:t>TOMADA CA</a:t>
            </a:r>
          </a:p>
        </p:txBody>
      </p:sp>
      <p:sp>
        <p:nvSpPr>
          <p:cNvPr id="27" name="Retângulo 26"/>
          <p:cNvSpPr/>
          <p:nvPr/>
        </p:nvSpPr>
        <p:spPr>
          <a:xfrm>
            <a:off x="8773492" y="2610595"/>
            <a:ext cx="1933519" cy="41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rgbClr val="002060"/>
                </a:solidFill>
                <a:latin typeface="Abadi Extra Light" panose="020B0204020104020204" pitchFamily="34" charset="0"/>
                <a:cs typeface="Segoe UI" panose="020B0502040204020203" pitchFamily="34" charset="0"/>
              </a:rPr>
              <a:t>CARREGADOR CC</a:t>
            </a:r>
          </a:p>
        </p:txBody>
      </p:sp>
      <p:sp>
        <p:nvSpPr>
          <p:cNvPr id="28" name="Retângulo 27"/>
          <p:cNvSpPr/>
          <p:nvPr/>
        </p:nvSpPr>
        <p:spPr>
          <a:xfrm>
            <a:off x="9445723" y="4293692"/>
            <a:ext cx="623952" cy="48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30" name="Retângulo 29"/>
          <p:cNvSpPr/>
          <p:nvPr/>
        </p:nvSpPr>
        <p:spPr>
          <a:xfrm>
            <a:off x="1427668" y="4311494"/>
            <a:ext cx="623952" cy="48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32" name="Colchete esquerdo 31"/>
          <p:cNvSpPr/>
          <p:nvPr/>
        </p:nvSpPr>
        <p:spPr>
          <a:xfrm rot="16200000">
            <a:off x="3264158" y="2020806"/>
            <a:ext cx="143963" cy="5218641"/>
          </a:xfrm>
          <a:prstGeom prst="leftBracket">
            <a:avLst>
              <a:gd name="adj" fmla="val 11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solidFill>
                <a:schemeClr val="tx1">
                  <a:lumMod val="75000"/>
                  <a:lumOff val="25000"/>
                </a:schemeClr>
              </a:solidFill>
            </a:endParaRPr>
          </a:p>
        </p:txBody>
      </p:sp>
      <p:sp>
        <p:nvSpPr>
          <p:cNvPr id="33" name="Colchete esquerdo 32"/>
          <p:cNvSpPr/>
          <p:nvPr/>
        </p:nvSpPr>
        <p:spPr>
          <a:xfrm rot="16200000">
            <a:off x="8806876" y="2020806"/>
            <a:ext cx="143963" cy="5218641"/>
          </a:xfrm>
          <a:prstGeom prst="leftBracket">
            <a:avLst>
              <a:gd name="adj" fmla="val 11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solidFill>
                <a:schemeClr val="tx1">
                  <a:lumMod val="75000"/>
                  <a:lumOff val="25000"/>
                </a:schemeClr>
              </a:solidFill>
            </a:endParaRPr>
          </a:p>
        </p:txBody>
      </p:sp>
      <p:sp>
        <p:nvSpPr>
          <p:cNvPr id="34" name="CaixaDeTexto 33"/>
          <p:cNvSpPr txBox="1"/>
          <p:nvPr/>
        </p:nvSpPr>
        <p:spPr>
          <a:xfrm>
            <a:off x="361805" y="4888107"/>
            <a:ext cx="2555334" cy="338466"/>
          </a:xfrm>
          <a:prstGeom prst="rect">
            <a:avLst/>
          </a:prstGeom>
          <a:solidFill>
            <a:srgbClr val="33CCCC"/>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Lento ou Normal</a:t>
            </a:r>
          </a:p>
        </p:txBody>
      </p:sp>
      <p:sp>
        <p:nvSpPr>
          <p:cNvPr id="35" name="CaixaDeTexto 34"/>
          <p:cNvSpPr txBox="1"/>
          <p:nvPr/>
        </p:nvSpPr>
        <p:spPr>
          <a:xfrm>
            <a:off x="3295714" y="4888107"/>
            <a:ext cx="2555334" cy="338466"/>
          </a:xfrm>
          <a:prstGeom prst="rect">
            <a:avLst/>
          </a:prstGeom>
          <a:solidFill>
            <a:srgbClr val="33CCCC"/>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Semirrápido</a:t>
            </a:r>
          </a:p>
        </p:txBody>
      </p:sp>
      <p:sp>
        <p:nvSpPr>
          <p:cNvPr id="36" name="CaixaDeTexto 35"/>
          <p:cNvSpPr txBox="1"/>
          <p:nvPr/>
        </p:nvSpPr>
        <p:spPr>
          <a:xfrm>
            <a:off x="6414087" y="4888107"/>
            <a:ext cx="2555334" cy="338466"/>
          </a:xfrm>
          <a:prstGeom prst="rect">
            <a:avLst/>
          </a:prstGeom>
          <a:solidFill>
            <a:srgbClr val="33CCCC"/>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Rápido</a:t>
            </a:r>
          </a:p>
        </p:txBody>
      </p:sp>
      <p:sp>
        <p:nvSpPr>
          <p:cNvPr id="37" name="CaixaDeTexto 36"/>
          <p:cNvSpPr txBox="1"/>
          <p:nvPr/>
        </p:nvSpPr>
        <p:spPr>
          <a:xfrm>
            <a:off x="9354923" y="4888107"/>
            <a:ext cx="2555334" cy="338466"/>
          </a:xfrm>
          <a:prstGeom prst="rect">
            <a:avLst/>
          </a:prstGeom>
          <a:solidFill>
            <a:srgbClr val="33CCCC"/>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Ultrarrápido</a:t>
            </a:r>
          </a:p>
        </p:txBody>
      </p:sp>
      <p:sp>
        <p:nvSpPr>
          <p:cNvPr id="38" name="CaixaDeTexto 37"/>
          <p:cNvSpPr txBox="1"/>
          <p:nvPr/>
        </p:nvSpPr>
        <p:spPr>
          <a:xfrm>
            <a:off x="3566674" y="1541228"/>
            <a:ext cx="2316440" cy="307697"/>
          </a:xfrm>
          <a:prstGeom prst="rect">
            <a:avLst/>
          </a:prstGeom>
          <a:solidFill>
            <a:schemeClr val="bg1"/>
          </a:solidFill>
        </p:spPr>
        <p:txBody>
          <a:bodyPr wrap="square" rtlCol="0">
            <a:spAutoFit/>
          </a:bodyPr>
          <a:lstStyle/>
          <a:p>
            <a:pPr algn="ctr"/>
            <a:r>
              <a:rPr lang="pt-BR" b="1" dirty="0">
                <a:solidFill>
                  <a:srgbClr val="0070C0"/>
                </a:solidFill>
                <a:latin typeface="Abadi Extra Light" panose="020B0204020104020204" pitchFamily="34" charset="0"/>
                <a:cs typeface="Segoe UI" panose="020B0502040204020203" pitchFamily="34" charset="0"/>
              </a:rPr>
              <a:t>CARREGAMENTO CA</a:t>
            </a:r>
          </a:p>
        </p:txBody>
      </p:sp>
      <p:sp>
        <p:nvSpPr>
          <p:cNvPr id="41" name="CaixaDeTexto 40"/>
          <p:cNvSpPr txBox="1"/>
          <p:nvPr/>
        </p:nvSpPr>
        <p:spPr>
          <a:xfrm>
            <a:off x="6269537" y="1541228"/>
            <a:ext cx="2316440" cy="307697"/>
          </a:xfrm>
          <a:prstGeom prst="rect">
            <a:avLst/>
          </a:prstGeom>
          <a:solidFill>
            <a:schemeClr val="bg1"/>
          </a:solidFill>
        </p:spPr>
        <p:txBody>
          <a:bodyPr wrap="square" rtlCol="0">
            <a:spAutoFit/>
          </a:bodyPr>
          <a:lstStyle/>
          <a:p>
            <a:pPr algn="ctr"/>
            <a:r>
              <a:rPr lang="pt-BR" b="1" dirty="0">
                <a:solidFill>
                  <a:srgbClr val="0070C0"/>
                </a:solidFill>
                <a:latin typeface="Abadi Extra Light" panose="020B0204020104020204" pitchFamily="34" charset="0"/>
                <a:cs typeface="Segoe UI" panose="020B0502040204020203" pitchFamily="34" charset="0"/>
              </a:rPr>
              <a:t>CARREGAMENTO CC</a:t>
            </a:r>
          </a:p>
        </p:txBody>
      </p:sp>
      <p:cxnSp>
        <p:nvCxnSpPr>
          <p:cNvPr id="42" name="Conector reto 41"/>
          <p:cNvCxnSpPr/>
          <p:nvPr/>
        </p:nvCxnSpPr>
        <p:spPr>
          <a:xfrm>
            <a:off x="6076955" y="1413584"/>
            <a:ext cx="0" cy="894162"/>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23" name="Espaço Reservado para Conteúdo 3">
            <a:extLst>
              <a:ext uri="{FF2B5EF4-FFF2-40B4-BE49-F238E27FC236}">
                <a16:creationId xmlns:a16="http://schemas.microsoft.com/office/drawing/2014/main" id="{2FAD103C-61A7-4A5C-ABBF-6ABCD3B8600E}"/>
              </a:ext>
            </a:extLst>
          </p:cNvPr>
          <p:cNvSpPr txBox="1">
            <a:spLocks/>
          </p:cNvSpPr>
          <p:nvPr/>
        </p:nvSpPr>
        <p:spPr>
          <a:xfrm>
            <a:off x="222056" y="5319575"/>
            <a:ext cx="2961323" cy="1423519"/>
          </a:xfrm>
          <a:prstGeom prst="rect">
            <a:avLst/>
          </a:prstGeom>
        </p:spPr>
        <p:txBody>
          <a:bodyPr vert="horz" lIns="121899" tIns="60949" rIns="121899" bIns="60949" rtlCol="0">
            <a:normAutofit/>
          </a:bodyPr>
          <a:lstStyle>
            <a:lvl1pPr marL="0" indent="0" algn="ctr" defTabSz="1218987" rtl="0" eaLnBrk="1" latinLnBrk="0" hangingPunct="1">
              <a:spcBef>
                <a:spcPct val="20000"/>
              </a:spcBef>
              <a:buFontTx/>
              <a:buNone/>
              <a:defRPr sz="3600" kern="1200">
                <a:solidFill>
                  <a:schemeClr val="tx1"/>
                </a:solidFill>
                <a:latin typeface="+mj-lt"/>
                <a:ea typeface="+mn-ea"/>
                <a:cs typeface="+mn-cs"/>
              </a:defRPr>
            </a:lvl1pPr>
            <a:lvl2pPr marL="609494" indent="0" algn="ctr" defTabSz="1218987" rtl="0" eaLnBrk="1" latinLnBrk="0" hangingPunct="1">
              <a:spcBef>
                <a:spcPct val="20000"/>
              </a:spcBef>
              <a:buFontTx/>
              <a:buNone/>
              <a:defRPr sz="3200" kern="1200">
                <a:solidFill>
                  <a:schemeClr val="tx1"/>
                </a:solidFill>
                <a:latin typeface="+mj-lt"/>
                <a:ea typeface="+mn-ea"/>
                <a:cs typeface="+mn-cs"/>
              </a:defRPr>
            </a:lvl2pPr>
            <a:lvl3pPr marL="1218986" indent="0" algn="ctr" defTabSz="1218987" rtl="0" eaLnBrk="1" latinLnBrk="0" hangingPunct="1">
              <a:spcBef>
                <a:spcPct val="20000"/>
              </a:spcBef>
              <a:buFontTx/>
              <a:buNone/>
              <a:defRPr sz="2400" kern="1200">
                <a:solidFill>
                  <a:schemeClr val="tx1"/>
                </a:solidFill>
                <a:latin typeface="+mj-lt"/>
                <a:ea typeface="+mn-ea"/>
                <a:cs typeface="+mn-cs"/>
              </a:defRPr>
            </a:lvl3pPr>
            <a:lvl4pPr marL="1828480" indent="0" algn="ctr" defTabSz="1218987" rtl="0" eaLnBrk="1" latinLnBrk="0" hangingPunct="1">
              <a:spcBef>
                <a:spcPct val="20000"/>
              </a:spcBef>
              <a:buFontTx/>
              <a:buNone/>
              <a:defRPr sz="2000" kern="1200">
                <a:solidFill>
                  <a:schemeClr val="tx1"/>
                </a:solidFill>
                <a:latin typeface="+mj-lt"/>
                <a:ea typeface="+mn-ea"/>
                <a:cs typeface="+mn-cs"/>
              </a:defRPr>
            </a:lvl4pPr>
            <a:lvl5pPr marL="2437973" indent="0" algn="ctr" defTabSz="1218987" rtl="0" eaLnBrk="1" latinLnBrk="0" hangingPunct="1">
              <a:spcBef>
                <a:spcPct val="20000"/>
              </a:spcBef>
              <a:buFontTx/>
              <a:buNone/>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85750" indent="-285750" algn="l">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3,7 kW – 7,4 kW</a:t>
            </a:r>
          </a:p>
          <a:p>
            <a:pPr marL="285750" indent="-285750" algn="l">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Residências e condomínios</a:t>
            </a:r>
          </a:p>
          <a:p>
            <a:pPr marL="285750" indent="-285750" algn="l">
              <a:spcBef>
                <a:spcPts val="600"/>
              </a:spcBef>
              <a:buClr>
                <a:schemeClr val="accent1">
                  <a:lumMod val="75000"/>
                </a:schemeClr>
              </a:buClr>
              <a:buFont typeface="Arial" panose="020B0604020202020204" pitchFamily="34" charset="0"/>
              <a:buChar char="•"/>
            </a:pPr>
            <a:r>
              <a:rPr lang="pt-BR" sz="1200" dirty="0">
                <a:solidFill>
                  <a:schemeClr val="bg2">
                    <a:lumMod val="75000"/>
                  </a:schemeClr>
                </a:solidFill>
                <a:latin typeface="Abadi Extra Light" panose="020B0204020104020204" pitchFamily="34" charset="0"/>
                <a:cs typeface="Segoe UI" panose="020B0502040204020203" pitchFamily="34" charset="0"/>
              </a:rPr>
              <a:t>Tempo médio*: 12 a 6 horas </a:t>
            </a:r>
          </a:p>
        </p:txBody>
      </p:sp>
    </p:spTree>
    <p:extLst>
      <p:ext uri="{BB962C8B-B14F-4D97-AF65-F5344CB8AC3E}">
        <p14:creationId xmlns:p14="http://schemas.microsoft.com/office/powerpoint/2010/main" val="28842986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1584799"/>
            <a:ext cx="12152976" cy="4086841"/>
            <a:chOff x="0" y="1757082"/>
            <a:chExt cx="12156142" cy="4087906"/>
          </a:xfrm>
        </p:grpSpPr>
        <p:pic>
          <p:nvPicPr>
            <p:cNvPr id="4" name="Imagem 3"/>
            <p:cNvPicPr>
              <a:picLocks noChangeAspect="1"/>
            </p:cNvPicPr>
            <p:nvPr/>
          </p:nvPicPr>
          <p:blipFill rotWithShape="1">
            <a:blip r:embed="rId3" cstate="screen">
              <a:extLst>
                <a:ext uri="{28A0092B-C50C-407E-A947-70E740481C1C}">
                  <a14:useLocalDpi xmlns:a14="http://schemas.microsoft.com/office/drawing/2010/main"/>
                </a:ext>
              </a:extLst>
            </a:blip>
            <a:srcRect l="-154"/>
            <a:stretch/>
          </p:blipFill>
          <p:spPr>
            <a:xfrm>
              <a:off x="0" y="1757082"/>
              <a:ext cx="11832962" cy="4087906"/>
            </a:xfrm>
            <a:prstGeom prst="rect">
              <a:avLst/>
            </a:prstGeom>
          </p:spPr>
        </p:pic>
        <p:sp>
          <p:nvSpPr>
            <p:cNvPr id="7" name="CaixaDeTexto 6"/>
            <p:cNvSpPr txBox="1"/>
            <p:nvPr/>
          </p:nvSpPr>
          <p:spPr>
            <a:xfrm>
              <a:off x="8729686" y="3132141"/>
              <a:ext cx="3426456" cy="277071"/>
            </a:xfrm>
            <a:prstGeom prst="rect">
              <a:avLst/>
            </a:prstGeom>
            <a:solidFill>
              <a:schemeClr val="bg1"/>
            </a:solidFill>
          </p:spPr>
          <p:txBody>
            <a:bodyPr wrap="square" rtlCol="0">
              <a:spAutoFit/>
            </a:bodyPr>
            <a:lstStyle/>
            <a:p>
              <a:r>
                <a:rPr lang="pt-BR" sz="1200" dirty="0">
                  <a:solidFill>
                    <a:schemeClr val="bg2">
                      <a:lumMod val="25000"/>
                    </a:schemeClr>
                  </a:solidFill>
                  <a:latin typeface="Abadi Extra Light" panose="020B0204020104020204" pitchFamily="34" charset="0"/>
                  <a:cs typeface="Segoe UI" panose="020B0502040204020203" pitchFamily="34" charset="0"/>
                </a:rPr>
                <a:t>Carregadores Rápidos e Ultrarrápidos</a:t>
              </a:r>
            </a:p>
          </p:txBody>
        </p:sp>
        <p:sp>
          <p:nvSpPr>
            <p:cNvPr id="8" name="CaixaDeTexto 7"/>
            <p:cNvSpPr txBox="1"/>
            <p:nvPr/>
          </p:nvSpPr>
          <p:spPr>
            <a:xfrm>
              <a:off x="8729686" y="3801036"/>
              <a:ext cx="3426456" cy="277071"/>
            </a:xfrm>
            <a:prstGeom prst="rect">
              <a:avLst/>
            </a:prstGeom>
            <a:solidFill>
              <a:schemeClr val="bg1"/>
            </a:solidFill>
          </p:spPr>
          <p:txBody>
            <a:bodyPr wrap="square" rtlCol="0">
              <a:spAutoFit/>
            </a:bodyPr>
            <a:lstStyle/>
            <a:p>
              <a:r>
                <a:rPr lang="pt-BR" sz="1200" dirty="0">
                  <a:solidFill>
                    <a:schemeClr val="bg2">
                      <a:lumMod val="25000"/>
                    </a:schemeClr>
                  </a:solidFill>
                  <a:latin typeface="Abadi Extra Light" panose="020B0204020104020204" pitchFamily="34" charset="0"/>
                  <a:cs typeface="Segoe UI" panose="020B0502040204020203" pitchFamily="34" charset="0"/>
                </a:rPr>
                <a:t>Carregadores Semirrápidos</a:t>
              </a:r>
            </a:p>
          </p:txBody>
        </p:sp>
        <p:sp>
          <p:nvSpPr>
            <p:cNvPr id="9" name="CaixaDeTexto 8"/>
            <p:cNvSpPr txBox="1"/>
            <p:nvPr/>
          </p:nvSpPr>
          <p:spPr>
            <a:xfrm>
              <a:off x="8729686" y="4472906"/>
              <a:ext cx="3426456" cy="277071"/>
            </a:xfrm>
            <a:prstGeom prst="rect">
              <a:avLst/>
            </a:prstGeom>
            <a:solidFill>
              <a:schemeClr val="bg1"/>
            </a:solidFill>
          </p:spPr>
          <p:txBody>
            <a:bodyPr wrap="square" rtlCol="0">
              <a:spAutoFit/>
            </a:bodyPr>
            <a:lstStyle/>
            <a:p>
              <a:r>
                <a:rPr lang="pt-BR" sz="1200" dirty="0">
                  <a:solidFill>
                    <a:schemeClr val="bg2">
                      <a:lumMod val="25000"/>
                    </a:schemeClr>
                  </a:solidFill>
                  <a:latin typeface="Abadi Extra Light" panose="020B0204020104020204" pitchFamily="34" charset="0"/>
                  <a:cs typeface="Segoe UI" panose="020B0502040204020203" pitchFamily="34" charset="0"/>
                </a:rPr>
                <a:t>Carregadores Lentos Privados</a:t>
              </a:r>
            </a:p>
          </p:txBody>
        </p:sp>
        <p:sp>
          <p:nvSpPr>
            <p:cNvPr id="11" name="CaixaDeTexto 10"/>
            <p:cNvSpPr txBox="1"/>
            <p:nvPr/>
          </p:nvSpPr>
          <p:spPr>
            <a:xfrm>
              <a:off x="1637905" y="2056375"/>
              <a:ext cx="4816683" cy="708070"/>
            </a:xfrm>
            <a:prstGeom prst="rect">
              <a:avLst/>
            </a:prstGeom>
            <a:solidFill>
              <a:srgbClr val="EFF1F5"/>
            </a:solidFill>
          </p:spPr>
          <p:txBody>
            <a:bodyPr wrap="square" rtlCol="0">
              <a:spAutoFit/>
            </a:bodyPr>
            <a:lstStyle/>
            <a:p>
              <a:r>
                <a:rPr lang="pt-BR" sz="2000" dirty="0">
                  <a:solidFill>
                    <a:schemeClr val="bg2">
                      <a:lumMod val="25000"/>
                    </a:schemeClr>
                  </a:solidFill>
                  <a:latin typeface="Abadi Extra Light" panose="020B0204020104020204" pitchFamily="34" charset="0"/>
                  <a:cs typeface="Segoe UI" panose="020B0502040204020203" pitchFamily="34" charset="0"/>
                </a:rPr>
                <a:t>Número acumulado de carregadores de VE no Mundo (2013-2019)</a:t>
              </a:r>
            </a:p>
          </p:txBody>
        </p:sp>
        <p:sp>
          <p:nvSpPr>
            <p:cNvPr id="12" name="CaixaDeTexto 11"/>
            <p:cNvSpPr txBox="1"/>
            <p:nvPr/>
          </p:nvSpPr>
          <p:spPr>
            <a:xfrm rot="16200000">
              <a:off x="-1009205" y="3518156"/>
              <a:ext cx="3338287" cy="277071"/>
            </a:xfrm>
            <a:prstGeom prst="rect">
              <a:avLst/>
            </a:prstGeom>
            <a:solidFill>
              <a:schemeClr val="bg1"/>
            </a:solidFill>
          </p:spPr>
          <p:txBody>
            <a:bodyPr wrap="square" rtlCol="0">
              <a:spAutoFit/>
            </a:bodyPr>
            <a:lstStyle/>
            <a:p>
              <a:pPr algn="ctr"/>
              <a:r>
                <a:rPr lang="pt-BR" sz="1200" dirty="0">
                  <a:solidFill>
                    <a:schemeClr val="bg2">
                      <a:lumMod val="25000"/>
                    </a:schemeClr>
                  </a:solidFill>
                  <a:latin typeface="Abadi Extra Light" panose="020B0204020104020204" pitchFamily="34" charset="0"/>
                  <a:cs typeface="Segoe UI" panose="020B0502040204020203" pitchFamily="34" charset="0"/>
                </a:rPr>
                <a:t>Milhões</a:t>
              </a:r>
            </a:p>
          </p:txBody>
        </p:sp>
      </p:grpSp>
      <p:sp>
        <p:nvSpPr>
          <p:cNvPr id="3" name="Título 2">
            <a:extLst>
              <a:ext uri="{FF2B5EF4-FFF2-40B4-BE49-F238E27FC236}">
                <a16:creationId xmlns:a16="http://schemas.microsoft.com/office/drawing/2014/main" id="{B83FDF81-B3C5-4574-B6C4-990013477375}"/>
              </a:ext>
            </a:extLst>
          </p:cNvPr>
          <p:cNvSpPr>
            <a:spLocks noGrp="1"/>
          </p:cNvSpPr>
          <p:nvPr>
            <p:ph type="title"/>
          </p:nvPr>
        </p:nvSpPr>
        <p:spPr>
          <a:xfrm>
            <a:off x="692337" y="258101"/>
            <a:ext cx="11083961" cy="1118400"/>
          </a:xfrm>
        </p:spPr>
        <p:txBody>
          <a:bodyPr/>
          <a:lstStyle/>
          <a:p>
            <a:r>
              <a:rPr lang="pt-BR" dirty="0"/>
              <a:t>Carregadores de Veículos Elétricos No Mundo</a:t>
            </a:r>
            <a:endParaRPr lang="pt-BR" sz="4800" dirty="0"/>
          </a:p>
        </p:txBody>
      </p:sp>
    </p:spTree>
    <p:extLst>
      <p:ext uri="{BB962C8B-B14F-4D97-AF65-F5344CB8AC3E}">
        <p14:creationId xmlns:p14="http://schemas.microsoft.com/office/powerpoint/2010/main" val="35543553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193826" y="5150724"/>
            <a:ext cx="9161059" cy="830524"/>
          </a:xfrm>
          <a:prstGeom prst="rect">
            <a:avLst/>
          </a:prstGeom>
          <a:solidFill>
            <a:schemeClr val="bg1">
              <a:lumMod val="85000"/>
            </a:schemeClr>
          </a:solidFill>
        </p:spPr>
        <p:txBody>
          <a:bodyPr wrap="square" rtlCol="0">
            <a:spAutoFit/>
          </a:bodyPr>
          <a:lstStyle/>
          <a:p>
            <a:pPr algn="ctr"/>
            <a:r>
              <a:rPr lang="pt-BR" sz="2399" dirty="0">
                <a:solidFill>
                  <a:schemeClr val="bg2">
                    <a:lumMod val="25000"/>
                  </a:schemeClr>
                </a:solidFill>
                <a:latin typeface="Abadi Extra Light" panose="020B0204020104020204" pitchFamily="34" charset="0"/>
                <a:cs typeface="Segoe UI" panose="020B0502040204020203" pitchFamily="34" charset="0"/>
              </a:rPr>
              <a:t>Segmentação do número de carregadores no Mundo, por tipo e principais mercados </a:t>
            </a:r>
          </a:p>
        </p:txBody>
      </p:sp>
      <p:grpSp>
        <p:nvGrpSpPr>
          <p:cNvPr id="12" name="Grupo 11"/>
          <p:cNvGrpSpPr/>
          <p:nvPr/>
        </p:nvGrpSpPr>
        <p:grpSpPr>
          <a:xfrm>
            <a:off x="693744" y="1501535"/>
            <a:ext cx="11167234" cy="3753495"/>
            <a:chOff x="39756" y="1619250"/>
            <a:chExt cx="12079173" cy="3927042"/>
          </a:xfrm>
        </p:grpSpPr>
        <p:pic>
          <p:nvPicPr>
            <p:cNvPr id="3" name="Imagem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764" y="1619250"/>
              <a:ext cx="12026165" cy="3927042"/>
            </a:xfrm>
            <a:prstGeom prst="rect">
              <a:avLst/>
            </a:prstGeom>
          </p:spPr>
        </p:pic>
        <p:sp>
          <p:nvSpPr>
            <p:cNvPr id="9" name="CaixaDeTexto 8"/>
            <p:cNvSpPr txBox="1"/>
            <p:nvPr/>
          </p:nvSpPr>
          <p:spPr>
            <a:xfrm>
              <a:off x="7050161" y="1657348"/>
              <a:ext cx="4028660" cy="322007"/>
            </a:xfrm>
            <a:prstGeom prst="rect">
              <a:avLst/>
            </a:prstGeom>
            <a:solidFill>
              <a:schemeClr val="bg1"/>
            </a:solidFill>
          </p:spPr>
          <p:txBody>
            <a:bodyPr wrap="square" rtlCol="0">
              <a:spAutoFit/>
            </a:bodyPr>
            <a:lstStyle/>
            <a:p>
              <a:r>
                <a:rPr lang="pt-BR" dirty="0">
                  <a:solidFill>
                    <a:schemeClr val="bg2">
                      <a:lumMod val="50000"/>
                    </a:schemeClr>
                  </a:solidFill>
                  <a:latin typeface="Abadi Extra Light" panose="020B0204020104020204" pitchFamily="34" charset="0"/>
                  <a:cs typeface="Segoe UI" panose="020B0502040204020203" pitchFamily="34" charset="0"/>
                </a:rPr>
                <a:t>Carregadores Rápidos e Ultrarrápidos (Públicos)</a:t>
              </a:r>
            </a:p>
          </p:txBody>
        </p:sp>
        <p:sp>
          <p:nvSpPr>
            <p:cNvPr id="10" name="CaixaDeTexto 9"/>
            <p:cNvSpPr txBox="1"/>
            <p:nvPr/>
          </p:nvSpPr>
          <p:spPr>
            <a:xfrm>
              <a:off x="3521037" y="1657348"/>
              <a:ext cx="3426457" cy="322007"/>
            </a:xfrm>
            <a:prstGeom prst="rect">
              <a:avLst/>
            </a:prstGeom>
            <a:solidFill>
              <a:schemeClr val="bg1"/>
            </a:solidFill>
          </p:spPr>
          <p:txBody>
            <a:bodyPr wrap="square" rtlCol="0">
              <a:spAutoFit/>
            </a:bodyPr>
            <a:lstStyle/>
            <a:p>
              <a:pPr algn="ctr"/>
              <a:r>
                <a:rPr lang="pt-BR" dirty="0">
                  <a:solidFill>
                    <a:schemeClr val="bg2">
                      <a:lumMod val="50000"/>
                    </a:schemeClr>
                  </a:solidFill>
                  <a:latin typeface="Abadi Extra Light" panose="020B0204020104020204" pitchFamily="34" charset="0"/>
                  <a:cs typeface="Segoe UI" panose="020B0502040204020203" pitchFamily="34" charset="0"/>
                </a:rPr>
                <a:t>Carregadores Semirrápidos (Públicos)</a:t>
              </a:r>
            </a:p>
          </p:txBody>
        </p:sp>
        <p:sp>
          <p:nvSpPr>
            <p:cNvPr id="11" name="CaixaDeTexto 10"/>
            <p:cNvSpPr txBox="1"/>
            <p:nvPr/>
          </p:nvSpPr>
          <p:spPr>
            <a:xfrm>
              <a:off x="39756" y="1657348"/>
              <a:ext cx="3426457" cy="322007"/>
            </a:xfrm>
            <a:prstGeom prst="rect">
              <a:avLst/>
            </a:prstGeom>
            <a:solidFill>
              <a:schemeClr val="bg1"/>
            </a:solidFill>
          </p:spPr>
          <p:txBody>
            <a:bodyPr wrap="square" rtlCol="0">
              <a:spAutoFit/>
            </a:bodyPr>
            <a:lstStyle/>
            <a:p>
              <a:pPr algn="ctr"/>
              <a:r>
                <a:rPr lang="pt-BR" dirty="0">
                  <a:solidFill>
                    <a:schemeClr val="bg2">
                      <a:lumMod val="50000"/>
                    </a:schemeClr>
                  </a:solidFill>
                  <a:latin typeface="Abadi Extra Light" panose="020B0204020104020204" pitchFamily="34" charset="0"/>
                  <a:cs typeface="Segoe UI" panose="020B0502040204020203" pitchFamily="34" charset="0"/>
                </a:rPr>
                <a:t>Carregadores Lentos (Privados)</a:t>
              </a:r>
            </a:p>
          </p:txBody>
        </p:sp>
      </p:grpSp>
      <p:sp>
        <p:nvSpPr>
          <p:cNvPr id="5" name="Espaço Reservado para Texto 4">
            <a:extLst>
              <a:ext uri="{FF2B5EF4-FFF2-40B4-BE49-F238E27FC236}">
                <a16:creationId xmlns:a16="http://schemas.microsoft.com/office/drawing/2014/main" id="{FD629213-7F40-4F8F-ABE5-DF41A759E9F4}"/>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C6B020FC-0892-4F32-BB02-8B67D405BBE2}"/>
              </a:ext>
            </a:extLst>
          </p:cNvPr>
          <p:cNvSpPr>
            <a:spLocks noGrp="1"/>
          </p:cNvSpPr>
          <p:nvPr>
            <p:ph type="title"/>
          </p:nvPr>
        </p:nvSpPr>
        <p:spPr>
          <a:xfrm>
            <a:off x="692337" y="258101"/>
            <a:ext cx="11083961" cy="1118400"/>
          </a:xfrm>
        </p:spPr>
        <p:txBody>
          <a:bodyPr/>
          <a:lstStyle/>
          <a:p>
            <a:r>
              <a:rPr lang="pt-BR" dirty="0"/>
              <a:t>Carregadores de Veículos Elétricos No Mundo</a:t>
            </a:r>
            <a:endParaRPr lang="pt-BR" sz="4800" dirty="0"/>
          </a:p>
        </p:txBody>
      </p:sp>
    </p:spTree>
    <p:extLst>
      <p:ext uri="{BB962C8B-B14F-4D97-AF65-F5344CB8AC3E}">
        <p14:creationId xmlns:p14="http://schemas.microsoft.com/office/powerpoint/2010/main" val="2112603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1" name="Google Shape;321;ga0c586d5bc_0_7"/>
          <p:cNvPicPr preferRelativeResize="0"/>
          <p:nvPr/>
        </p:nvPicPr>
        <p:blipFill>
          <a:blip r:embed="rId3">
            <a:alphaModFix/>
          </a:blip>
          <a:stretch>
            <a:fillRect/>
          </a:stretch>
        </p:blipFill>
        <p:spPr>
          <a:xfrm>
            <a:off x="0" y="2"/>
            <a:ext cx="12422635" cy="6857999"/>
          </a:xfrm>
          <a:prstGeom prst="rect">
            <a:avLst/>
          </a:prstGeom>
          <a:noFill/>
          <a:ln>
            <a:noFill/>
          </a:ln>
        </p:spPr>
      </p:pic>
      <p:sp>
        <p:nvSpPr>
          <p:cNvPr id="322" name="Google Shape;322;ga0c586d5bc_0_7"/>
          <p:cNvSpPr/>
          <p:nvPr/>
        </p:nvSpPr>
        <p:spPr>
          <a:xfrm>
            <a:off x="15350" y="0"/>
            <a:ext cx="12411900" cy="6858000"/>
          </a:xfrm>
          <a:prstGeom prst="rect">
            <a:avLst/>
          </a:prstGeom>
          <a:solidFill>
            <a:srgbClr val="FFFFFF">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dirty="0">
              <a:latin typeface="Roboto"/>
              <a:ea typeface="Roboto"/>
              <a:cs typeface="Roboto"/>
              <a:sym typeface="Roboto"/>
            </a:endParaRPr>
          </a:p>
          <a:p>
            <a:pPr marL="0" lvl="0" indent="0" algn="l" rtl="0">
              <a:spcBef>
                <a:spcPts val="0"/>
              </a:spcBef>
              <a:spcAft>
                <a:spcPts val="0"/>
              </a:spcAft>
              <a:buClr>
                <a:srgbClr val="000000"/>
              </a:buClr>
              <a:buFont typeface="Arial"/>
              <a:buNone/>
            </a:pPr>
            <a:endParaRPr sz="1700" dirty="0">
              <a:latin typeface="Abadi Extra Light" panose="020B0204020104020204" pitchFamily="34" charset="0"/>
              <a:ea typeface="Calibri"/>
              <a:cs typeface="Calibri"/>
              <a:sym typeface="Calibri"/>
            </a:endParaRPr>
          </a:p>
        </p:txBody>
      </p:sp>
      <p:sp>
        <p:nvSpPr>
          <p:cNvPr id="323" name="Google Shape;323;ga0c586d5bc_0_7"/>
          <p:cNvSpPr txBox="1"/>
          <p:nvPr/>
        </p:nvSpPr>
        <p:spPr>
          <a:xfrm>
            <a:off x="709125" y="239075"/>
            <a:ext cx="11104500" cy="72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4000" b="1" i="1" dirty="0">
                <a:solidFill>
                  <a:srgbClr val="4EBABB"/>
                </a:solidFill>
                <a:latin typeface="HK Grotesk" panose="00000500000000000000" pitchFamily="50" charset="0"/>
                <a:ea typeface="Roboto"/>
                <a:cs typeface="Roboto"/>
                <a:sym typeface="Roboto"/>
              </a:rPr>
              <a:t>Além dos </a:t>
            </a:r>
            <a:r>
              <a:rPr lang="pt-BR" sz="4000" b="1" i="1" dirty="0" err="1">
                <a:solidFill>
                  <a:srgbClr val="4EBABB"/>
                </a:solidFill>
                <a:latin typeface="HK Grotesk" panose="00000500000000000000" pitchFamily="50" charset="0"/>
                <a:ea typeface="Roboto"/>
                <a:cs typeface="Roboto"/>
                <a:sym typeface="Roboto"/>
              </a:rPr>
              <a:t>VEs</a:t>
            </a:r>
            <a:r>
              <a:rPr lang="pt-BR" sz="4000" b="1" i="1" dirty="0">
                <a:solidFill>
                  <a:srgbClr val="4EBABB"/>
                </a:solidFill>
                <a:latin typeface="HK Grotesk" panose="00000500000000000000" pitchFamily="50" charset="0"/>
                <a:ea typeface="Roboto"/>
                <a:cs typeface="Roboto"/>
                <a:sym typeface="Roboto"/>
              </a:rPr>
              <a:t> de passageiros ... tem também</a:t>
            </a:r>
            <a:endParaRPr sz="1800" i="1" dirty="0">
              <a:solidFill>
                <a:srgbClr val="4EBABB"/>
              </a:solidFill>
              <a:latin typeface="HK Grotesk" panose="00000500000000000000" pitchFamily="50" charset="0"/>
              <a:ea typeface="Calibri"/>
              <a:cs typeface="Calibri"/>
              <a:sym typeface="Calibri"/>
            </a:endParaRPr>
          </a:p>
        </p:txBody>
      </p:sp>
      <p:sp>
        <p:nvSpPr>
          <p:cNvPr id="324" name="Google Shape;324;ga0c586d5bc_0_7"/>
          <p:cNvSpPr txBox="1"/>
          <p:nvPr/>
        </p:nvSpPr>
        <p:spPr>
          <a:xfrm>
            <a:off x="709125" y="1795050"/>
            <a:ext cx="11104500" cy="3000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2000" dirty="0">
                <a:solidFill>
                  <a:schemeClr val="bg1"/>
                </a:solidFill>
                <a:highlight>
                  <a:srgbClr val="4EBABB"/>
                </a:highlight>
                <a:latin typeface="Abadi Extra Light" panose="020B0204020104020204" pitchFamily="34" charset="0"/>
                <a:ea typeface="Roboto"/>
                <a:cs typeface="Roboto"/>
                <a:sym typeface="Roboto"/>
              </a:rPr>
              <a:t>Ônibus elétricos</a:t>
            </a:r>
            <a:r>
              <a:rPr lang="pt-BR" sz="1900" dirty="0">
                <a:solidFill>
                  <a:schemeClr val="bg1"/>
                </a:solidFill>
                <a:highlight>
                  <a:srgbClr val="4EBABB"/>
                </a:highlight>
                <a:latin typeface="Abadi Extra Light" panose="020B0204020104020204" pitchFamily="34" charset="0"/>
                <a:ea typeface="Roboto"/>
                <a:cs typeface="Roboto"/>
                <a:sym typeface="Roboto"/>
              </a:rPr>
              <a:t> </a:t>
            </a:r>
            <a:r>
              <a:rPr lang="pt-BR" sz="1900" dirty="0">
                <a:latin typeface="Abadi Extra Light" panose="020B0204020104020204" pitchFamily="34" charset="0"/>
                <a:ea typeface="Roboto"/>
                <a:cs typeface="Roboto"/>
                <a:sym typeface="Roboto"/>
              </a:rPr>
              <a:t>O mercado global de ônibus elétricos diminuiu desde um pico nas vendas em 2016. Havia cerca de 513.000 ônibus elétricos em todo o mundo em 2019, um aumento de 17% em relação a 2018. Cerca de 95% dos ônibus elétricos registrados em 2019 foram fabricados e vendidos na China. A América do Sul é um dos principais mercados em crescimento para ônibus elétricos. As inscrições em 2019 foram 3,5 vezes mais altas que em 2018, em mais de 450. </a:t>
            </a:r>
            <a:endParaRPr sz="1900" dirty="0">
              <a:latin typeface="Abadi Extra Light" panose="020B0204020104020204" pitchFamily="34" charset="0"/>
              <a:ea typeface="Roboto"/>
              <a:cs typeface="Roboto"/>
              <a:sym typeface="Roboto"/>
            </a:endParaRPr>
          </a:p>
          <a:p>
            <a:pPr marL="0" lvl="0" indent="0" algn="just" rtl="0">
              <a:spcBef>
                <a:spcPts val="0"/>
              </a:spcBef>
              <a:spcAft>
                <a:spcPts val="0"/>
              </a:spcAft>
              <a:buNone/>
            </a:pPr>
            <a:endParaRPr sz="1900" dirty="0">
              <a:latin typeface="Abadi Extra Light" panose="020B0204020104020204" pitchFamily="34" charset="0"/>
              <a:ea typeface="Roboto"/>
              <a:cs typeface="Roboto"/>
              <a:sym typeface="Roboto"/>
            </a:endParaRPr>
          </a:p>
          <a:p>
            <a:pPr marL="0" lvl="0" indent="0" rtl="0">
              <a:spcBef>
                <a:spcPts val="0"/>
              </a:spcBef>
              <a:spcAft>
                <a:spcPts val="0"/>
              </a:spcAft>
              <a:buNone/>
            </a:pPr>
            <a:r>
              <a:rPr lang="pt-BR" sz="2000" dirty="0">
                <a:solidFill>
                  <a:schemeClr val="bg1"/>
                </a:solidFill>
                <a:highlight>
                  <a:srgbClr val="4EBABB"/>
                </a:highlight>
                <a:latin typeface="Abadi Extra Light" panose="020B0204020104020204" pitchFamily="34" charset="0"/>
                <a:ea typeface="Roboto"/>
                <a:cs typeface="Roboto"/>
                <a:sym typeface="Roboto"/>
              </a:rPr>
              <a:t>Caminhões elétricos</a:t>
            </a:r>
            <a:r>
              <a:rPr lang="pt-BR" sz="1900" dirty="0">
                <a:solidFill>
                  <a:schemeClr val="bg1"/>
                </a:solidFill>
                <a:highlight>
                  <a:srgbClr val="4EBABB"/>
                </a:highlight>
                <a:latin typeface="Abadi Extra Light" panose="020B0204020104020204" pitchFamily="34" charset="0"/>
                <a:ea typeface="Roboto"/>
                <a:cs typeface="Roboto"/>
                <a:sym typeface="Roboto"/>
              </a:rPr>
              <a:t> </a:t>
            </a:r>
            <a:r>
              <a:rPr lang="pt-BR" sz="1900" dirty="0">
                <a:latin typeface="Abadi Extra Light" panose="020B0204020104020204" pitchFamily="34" charset="0"/>
                <a:ea typeface="Roboto"/>
                <a:cs typeface="Roboto"/>
                <a:sym typeface="Roboto"/>
              </a:rPr>
              <a:t>Várias fontes de dados relatam vendas amplamente consistentes, mas ligeiramente diferentes, e números cumulativos de frota para caminhões elétricos médios e pesados. A maioria está na China, onde os dados oficiais de vendas de caminhões elétricos médios e pesados relatam 6 112 veículos em 2019, 60% a mais do que o pico de vendas anterior em 2017 . Esses caminhões são quase todos elétricos a bateria</a:t>
            </a:r>
            <a:endParaRPr dirty="0">
              <a:latin typeface="Abadi Extra Light" panose="020B0204020104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1406906" y="1506011"/>
            <a:ext cx="10044749" cy="369332"/>
          </a:xfrm>
          <a:prstGeom prst="rect">
            <a:avLst/>
          </a:prstGeom>
          <a:solidFill>
            <a:schemeClr val="tx2">
              <a:lumMod val="20000"/>
              <a:lumOff val="80000"/>
            </a:schemeClr>
          </a:solidFill>
        </p:spPr>
        <p:txBody>
          <a:bodyPr wrap="square" rtlCol="0">
            <a:spAutoFit/>
          </a:bodyPr>
          <a:lstStyle/>
          <a:p>
            <a:pPr algn="ctr"/>
            <a:r>
              <a:rPr lang="pt-BR" sz="1800" dirty="0">
                <a:solidFill>
                  <a:schemeClr val="bg2">
                    <a:lumMod val="25000"/>
                  </a:schemeClr>
                </a:solidFill>
                <a:latin typeface="Abadi" panose="020B0604020202020204" charset="0"/>
                <a:cs typeface="Segoe UI" panose="020B0502040204020203" pitchFamily="34" charset="0"/>
              </a:rPr>
              <a:t>Projeção do número de carregadores no Mundo até 2040, por aplicação e faixa de potência</a:t>
            </a:r>
          </a:p>
        </p:txBody>
      </p:sp>
      <p:grpSp>
        <p:nvGrpSpPr>
          <p:cNvPr id="2" name="Grupo 1"/>
          <p:cNvGrpSpPr/>
          <p:nvPr/>
        </p:nvGrpSpPr>
        <p:grpSpPr>
          <a:xfrm>
            <a:off x="707447" y="2228654"/>
            <a:ext cx="10462339" cy="3297665"/>
            <a:chOff x="706043" y="2228340"/>
            <a:chExt cx="10465064" cy="3298524"/>
          </a:xfrm>
        </p:grpSpPr>
        <p:pic>
          <p:nvPicPr>
            <p:cNvPr id="17" name="Imagem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043" y="2258819"/>
              <a:ext cx="6243397" cy="2682241"/>
            </a:xfrm>
            <a:prstGeom prst="rect">
              <a:avLst/>
            </a:prstGeom>
          </p:spPr>
        </p:pic>
        <p:sp>
          <p:nvSpPr>
            <p:cNvPr id="14" name="CaixaDeTexto 13"/>
            <p:cNvSpPr txBox="1"/>
            <p:nvPr/>
          </p:nvSpPr>
          <p:spPr>
            <a:xfrm>
              <a:off x="815698" y="2228340"/>
              <a:ext cx="2346513" cy="307777"/>
            </a:xfrm>
            <a:prstGeom prst="rect">
              <a:avLst/>
            </a:prstGeom>
            <a:solidFill>
              <a:schemeClr val="bg1"/>
            </a:solidFill>
          </p:spPr>
          <p:txBody>
            <a:bodyPr wrap="square" rtlCol="0">
              <a:spAutoFit/>
            </a:bodyPr>
            <a:lstStyle/>
            <a:p>
              <a:r>
                <a:rPr lang="pt-BR" b="1" dirty="0">
                  <a:solidFill>
                    <a:schemeClr val="bg2">
                      <a:lumMod val="50000"/>
                    </a:schemeClr>
                  </a:solidFill>
                  <a:latin typeface="Abadi Extra Light" panose="020B0204020104020204" pitchFamily="34" charset="0"/>
                  <a:cs typeface="Segoe UI" panose="020B0502040204020203" pitchFamily="34" charset="0"/>
                </a:rPr>
                <a:t>Residência e trabalho</a:t>
              </a:r>
            </a:p>
          </p:txBody>
        </p:sp>
        <p:sp>
          <p:nvSpPr>
            <p:cNvPr id="15" name="CaixaDeTexto 14"/>
            <p:cNvSpPr txBox="1"/>
            <p:nvPr/>
          </p:nvSpPr>
          <p:spPr>
            <a:xfrm>
              <a:off x="3944858" y="2228340"/>
              <a:ext cx="2346513" cy="307777"/>
            </a:xfrm>
            <a:prstGeom prst="rect">
              <a:avLst/>
            </a:prstGeom>
            <a:solidFill>
              <a:schemeClr val="bg1"/>
            </a:solidFill>
          </p:spPr>
          <p:txBody>
            <a:bodyPr wrap="square" rtlCol="0">
              <a:spAutoFit/>
            </a:bodyPr>
            <a:lstStyle/>
            <a:p>
              <a:r>
                <a:rPr lang="pt-BR" b="1" dirty="0">
                  <a:solidFill>
                    <a:schemeClr val="bg2">
                      <a:lumMod val="50000"/>
                    </a:schemeClr>
                  </a:solidFill>
                  <a:latin typeface="Abadi Extra Light" panose="020B0204020104020204" pitchFamily="34" charset="0"/>
                  <a:cs typeface="Segoe UI" panose="020B0502040204020203" pitchFamily="34" charset="0"/>
                </a:rPr>
                <a:t>Públicas comerciais</a:t>
              </a:r>
            </a:p>
          </p:txBody>
        </p:sp>
        <p:pic>
          <p:nvPicPr>
            <p:cNvPr id="18" name="Imagem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92440" y="2274059"/>
              <a:ext cx="3078667" cy="2667001"/>
            </a:xfrm>
            <a:prstGeom prst="rect">
              <a:avLst/>
            </a:prstGeom>
          </p:spPr>
        </p:pic>
        <p:pic>
          <p:nvPicPr>
            <p:cNvPr id="21" name="Imagem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60354" y="5104700"/>
              <a:ext cx="8580120" cy="422164"/>
            </a:xfrm>
            <a:prstGeom prst="rect">
              <a:avLst/>
            </a:prstGeom>
          </p:spPr>
        </p:pic>
        <p:sp>
          <p:nvSpPr>
            <p:cNvPr id="22" name="Retângulo 21"/>
            <p:cNvSpPr/>
            <p:nvPr/>
          </p:nvSpPr>
          <p:spPr>
            <a:xfrm>
              <a:off x="7848600" y="2258819"/>
              <a:ext cx="1767840" cy="307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28" name="Triângulo isósceles 27"/>
            <p:cNvSpPr/>
            <p:nvPr/>
          </p:nvSpPr>
          <p:spPr>
            <a:xfrm rot="16200000">
              <a:off x="6568443" y="3139439"/>
              <a:ext cx="1935477" cy="1295397"/>
            </a:xfrm>
            <a:prstGeom prst="triangle">
              <a:avLst>
                <a:gd name="adj" fmla="val 85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30" name="Colchete direito 29"/>
            <p:cNvSpPr/>
            <p:nvPr/>
          </p:nvSpPr>
          <p:spPr>
            <a:xfrm>
              <a:off x="6812280" y="2987040"/>
              <a:ext cx="76200" cy="33528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grpSp>
      <p:sp>
        <p:nvSpPr>
          <p:cNvPr id="5" name="Espaço Reservado para Texto 4">
            <a:extLst>
              <a:ext uri="{FF2B5EF4-FFF2-40B4-BE49-F238E27FC236}">
                <a16:creationId xmlns:a16="http://schemas.microsoft.com/office/drawing/2014/main" id="{0657D8DC-D599-4664-991C-EDBA14DF1557}"/>
              </a:ext>
            </a:extLst>
          </p:cNvPr>
          <p:cNvSpPr>
            <a:spLocks noGrp="1"/>
          </p:cNvSpPr>
          <p:nvPr>
            <p:ph type="body" idx="13"/>
          </p:nvPr>
        </p:nvSpPr>
        <p:spPr/>
        <p:txBody>
          <a:bodyPr/>
          <a:lstStyle/>
          <a:p>
            <a:endParaRPr lang="en-US"/>
          </a:p>
        </p:txBody>
      </p:sp>
      <p:sp>
        <p:nvSpPr>
          <p:cNvPr id="3" name="Título 2">
            <a:extLst>
              <a:ext uri="{FF2B5EF4-FFF2-40B4-BE49-F238E27FC236}">
                <a16:creationId xmlns:a16="http://schemas.microsoft.com/office/drawing/2014/main" id="{A6CF1ED3-EEFD-4E25-B9C9-269A8FF206E8}"/>
              </a:ext>
            </a:extLst>
          </p:cNvPr>
          <p:cNvSpPr>
            <a:spLocks noGrp="1"/>
          </p:cNvSpPr>
          <p:nvPr>
            <p:ph type="title"/>
          </p:nvPr>
        </p:nvSpPr>
        <p:spPr>
          <a:xfrm>
            <a:off x="692337" y="258101"/>
            <a:ext cx="11083961" cy="1118400"/>
          </a:xfrm>
        </p:spPr>
        <p:txBody>
          <a:bodyPr/>
          <a:lstStyle/>
          <a:p>
            <a:r>
              <a:rPr lang="pt-BR" dirty="0"/>
              <a:t>Carregadores de Veículos Elétricos No Mundo</a:t>
            </a:r>
            <a:endParaRPr lang="pt-BR" sz="4800" dirty="0"/>
          </a:p>
        </p:txBody>
      </p:sp>
    </p:spTree>
    <p:extLst>
      <p:ext uri="{BB962C8B-B14F-4D97-AF65-F5344CB8AC3E}">
        <p14:creationId xmlns:p14="http://schemas.microsoft.com/office/powerpoint/2010/main" val="141917226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FC3E0956-A4FF-4D7D-8C83-C8BE595AF1CD}"/>
              </a:ext>
            </a:extLst>
          </p:cNvPr>
          <p:cNvSpPr>
            <a:spLocks noGrp="1"/>
          </p:cNvSpPr>
          <p:nvPr>
            <p:ph type="body" idx="13"/>
          </p:nvPr>
        </p:nvSpPr>
        <p:spPr/>
        <p:txBody>
          <a:bodyPr/>
          <a:lstStyle/>
          <a:p>
            <a:endParaRPr lang="en-US" dirty="0"/>
          </a:p>
        </p:txBody>
      </p:sp>
      <p:sp>
        <p:nvSpPr>
          <p:cNvPr id="2" name="Título 1">
            <a:extLst>
              <a:ext uri="{FF2B5EF4-FFF2-40B4-BE49-F238E27FC236}">
                <a16:creationId xmlns:a16="http://schemas.microsoft.com/office/drawing/2014/main" id="{15B77D78-BCEA-460D-94D6-F45CB221645D}"/>
              </a:ext>
            </a:extLst>
          </p:cNvPr>
          <p:cNvSpPr>
            <a:spLocks noGrp="1"/>
          </p:cNvSpPr>
          <p:nvPr>
            <p:ph type="title"/>
          </p:nvPr>
        </p:nvSpPr>
        <p:spPr>
          <a:xfrm>
            <a:off x="692337" y="258101"/>
            <a:ext cx="11083961" cy="1118400"/>
          </a:xfrm>
        </p:spPr>
        <p:txBody>
          <a:bodyPr/>
          <a:lstStyle/>
          <a:p>
            <a:r>
              <a:rPr lang="pt-BR" dirty="0"/>
              <a:t>Exemplos de Carregadores e Fabricantes</a:t>
            </a:r>
          </a:p>
        </p:txBody>
      </p:sp>
      <p:sp>
        <p:nvSpPr>
          <p:cNvPr id="14" name="Retângulo 13"/>
          <p:cNvSpPr/>
          <p:nvPr/>
        </p:nvSpPr>
        <p:spPr>
          <a:xfrm>
            <a:off x="7685354" y="1466850"/>
            <a:ext cx="3130464" cy="4552950"/>
          </a:xfrm>
          <a:prstGeom prst="rect">
            <a:avLst/>
          </a:prstGeom>
          <a:solidFill>
            <a:srgbClr val="EF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3" name="Imagem 2"/>
          <p:cNvPicPr/>
          <p:nvPr/>
        </p:nvPicPr>
        <p:blipFill rotWithShape="1">
          <a:blip r:embed="rId3" cstate="screen">
            <a:extLst>
              <a:ext uri="{28A0092B-C50C-407E-A947-70E740481C1C}">
                <a14:useLocalDpi xmlns:a14="http://schemas.microsoft.com/office/drawing/2010/main"/>
              </a:ext>
            </a:extLst>
          </a:blip>
          <a:srcRect/>
          <a:stretch/>
        </p:blipFill>
        <p:spPr bwMode="auto">
          <a:xfrm>
            <a:off x="2951443" y="1370162"/>
            <a:ext cx="4172955" cy="1107876"/>
          </a:xfrm>
          <a:prstGeom prst="rect">
            <a:avLst/>
          </a:prstGeom>
          <a:noFill/>
          <a:ln>
            <a:noFill/>
          </a:ln>
        </p:spPr>
      </p:pic>
      <p:grpSp>
        <p:nvGrpSpPr>
          <p:cNvPr id="4" name="Grupo 3"/>
          <p:cNvGrpSpPr/>
          <p:nvPr/>
        </p:nvGrpSpPr>
        <p:grpSpPr>
          <a:xfrm>
            <a:off x="2727349" y="2566673"/>
            <a:ext cx="4320868" cy="1284179"/>
            <a:chOff x="2744463" y="2717133"/>
            <a:chExt cx="3852467" cy="1420122"/>
          </a:xfrm>
        </p:grpSpPr>
        <p:pic>
          <p:nvPicPr>
            <p:cNvPr id="5" name="Imagem 5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44463" y="2722249"/>
              <a:ext cx="1552089" cy="141500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p:nvPr/>
          </p:nvPicPr>
          <p:blipFill rotWithShape="1">
            <a:blip r:embed="rId5" cstate="print">
              <a:extLst>
                <a:ext uri="{28A0092B-C50C-407E-A947-70E740481C1C}">
                  <a14:useLocalDpi xmlns:a14="http://schemas.microsoft.com/office/drawing/2010/main"/>
                </a:ext>
              </a:extLst>
            </a:blip>
            <a:srcRect/>
            <a:stretch/>
          </p:blipFill>
          <p:spPr bwMode="auto">
            <a:xfrm>
              <a:off x="4461990" y="2717133"/>
              <a:ext cx="2134940" cy="1285890"/>
            </a:xfrm>
            <a:prstGeom prst="rect">
              <a:avLst/>
            </a:prstGeom>
            <a:noFill/>
            <a:ln>
              <a:noFill/>
            </a:ln>
          </p:spPr>
        </p:pic>
      </p:grpSp>
      <p:pic>
        <p:nvPicPr>
          <p:cNvPr id="7" name="Imagem 6"/>
          <p:cNvPicPr/>
          <p:nvPr/>
        </p:nvPicPr>
        <p:blipFill rotWithShape="1">
          <a:blip r:embed="rId6" cstate="print">
            <a:extLst>
              <a:ext uri="{28A0092B-C50C-407E-A947-70E740481C1C}">
                <a14:useLocalDpi xmlns:a14="http://schemas.microsoft.com/office/drawing/2010/main"/>
              </a:ext>
            </a:extLst>
          </a:blip>
          <a:srcRect/>
          <a:stretch/>
        </p:blipFill>
        <p:spPr bwMode="auto">
          <a:xfrm>
            <a:off x="2875263" y="4044078"/>
            <a:ext cx="4363405" cy="1014969"/>
          </a:xfrm>
          <a:prstGeom prst="rect">
            <a:avLst/>
          </a:prstGeom>
          <a:noFill/>
          <a:ln>
            <a:noFill/>
          </a:ln>
        </p:spPr>
      </p:pic>
      <p:pic>
        <p:nvPicPr>
          <p:cNvPr id="8" name="Imagem 7"/>
          <p:cNvPicPr/>
          <p:nvPr/>
        </p:nvPicPr>
        <p:blipFill rotWithShape="1">
          <a:blip r:embed="rId7" cstate="email">
            <a:extLst>
              <a:ext uri="{28A0092B-C50C-407E-A947-70E740481C1C}">
                <a14:useLocalDpi xmlns:a14="http://schemas.microsoft.com/office/drawing/2010/main"/>
              </a:ext>
            </a:extLst>
          </a:blip>
          <a:srcRect/>
          <a:stretch/>
        </p:blipFill>
        <p:spPr bwMode="auto">
          <a:xfrm>
            <a:off x="2922289" y="5092237"/>
            <a:ext cx="1778439" cy="1532850"/>
          </a:xfrm>
          <a:prstGeom prst="rect">
            <a:avLst/>
          </a:prstGeom>
          <a:noFill/>
          <a:ln>
            <a:noFill/>
          </a:ln>
        </p:spPr>
      </p:pic>
      <p:pic>
        <p:nvPicPr>
          <p:cNvPr id="23" name="Picture 20" descr="Resultado de imagem para BYD logo">
            <a:extLst>
              <a:ext uri="{FF2B5EF4-FFF2-40B4-BE49-F238E27FC236}">
                <a16:creationId xmlns:a16="http://schemas.microsoft.com/office/drawing/2014/main" id="{EB8D7372-E414-4D8B-A4E1-FDC32954158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03640" y="4802842"/>
            <a:ext cx="923893" cy="5254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Resultado de imagem para engie evbox logo">
            <a:extLst>
              <a:ext uri="{FF2B5EF4-FFF2-40B4-BE49-F238E27FC236}">
                <a16:creationId xmlns:a16="http://schemas.microsoft.com/office/drawing/2014/main" id="{AE2FA93E-CCCA-42CF-967B-FD5E02B7951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81006" y="3489163"/>
            <a:ext cx="1167336" cy="396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Resultado de imagem para nansen logo">
            <a:extLst>
              <a:ext uri="{FF2B5EF4-FFF2-40B4-BE49-F238E27FC236}">
                <a16:creationId xmlns:a16="http://schemas.microsoft.com/office/drawing/2014/main" id="{B8C3C8F0-F48D-4D91-99C7-35FB50EC6F0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87536" y="4216350"/>
            <a:ext cx="1248556" cy="4486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esultado de imagem para bosch logo">
            <a:extLst>
              <a:ext uri="{FF2B5EF4-FFF2-40B4-BE49-F238E27FC236}">
                <a16:creationId xmlns:a16="http://schemas.microsoft.com/office/drawing/2014/main" id="{7B2A2474-D30B-4AF5-A0A4-D03C364D942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378157" y="4244062"/>
            <a:ext cx="1173034" cy="2772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Resultado de imagem para charge point logo">
            <a:extLst>
              <a:ext uri="{FF2B5EF4-FFF2-40B4-BE49-F238E27FC236}">
                <a16:creationId xmlns:a16="http://schemas.microsoft.com/office/drawing/2014/main" id="{EE79EC99-BD29-414A-A6DC-2DAE46BB286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103016" y="4660210"/>
            <a:ext cx="1858485" cy="9292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m para abb logo">
            <a:extLst>
              <a:ext uri="{FF2B5EF4-FFF2-40B4-BE49-F238E27FC236}">
                <a16:creationId xmlns:a16="http://schemas.microsoft.com/office/drawing/2014/main" id="{A90D34F8-2C67-434F-ACB5-F2231FB64FF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181737" y="2063132"/>
            <a:ext cx="660152" cy="2527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Efacec Logo"/>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1"/>
          <a:stretch/>
        </p:blipFill>
        <p:spPr bwMode="auto">
          <a:xfrm>
            <a:off x="7866288" y="2752596"/>
            <a:ext cx="1291053" cy="404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Resultado de imagem para enel x juicenet logo">
            <a:extLst>
              <a:ext uri="{FF2B5EF4-FFF2-40B4-BE49-F238E27FC236}">
                <a16:creationId xmlns:a16="http://schemas.microsoft.com/office/drawing/2014/main" id="{5F1587E6-1D79-42F5-8008-C8ACCCF469E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014018" y="3454028"/>
            <a:ext cx="995591" cy="4666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Resultado de imagem para schneider logo"/>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429390" y="2840824"/>
            <a:ext cx="1070570" cy="3159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Resultado de imagem para siemens logo">
            <a:extLst>
              <a:ext uri="{FF2B5EF4-FFF2-40B4-BE49-F238E27FC236}">
                <a16:creationId xmlns:a16="http://schemas.microsoft.com/office/drawing/2014/main" id="{149E5024-289F-4D08-8F52-BA3AD644A9A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9378356" y="2063133"/>
            <a:ext cx="1172638" cy="2794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Resultado de imagem para weg logo"/>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718083" y="5506886"/>
            <a:ext cx="552528" cy="382421"/>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p:cNvSpPr txBox="1"/>
          <p:nvPr/>
        </p:nvSpPr>
        <p:spPr>
          <a:xfrm>
            <a:off x="496119" y="1635516"/>
            <a:ext cx="1979484" cy="338466"/>
          </a:xfrm>
          <a:prstGeom prst="rect">
            <a:avLst/>
          </a:prstGeom>
          <a:solidFill>
            <a:schemeClr val="tx2">
              <a:lumMod val="75000"/>
            </a:schemeClr>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Lento ou Normal</a:t>
            </a:r>
          </a:p>
        </p:txBody>
      </p:sp>
      <p:sp>
        <p:nvSpPr>
          <p:cNvPr id="37" name="CaixaDeTexto 36"/>
          <p:cNvSpPr txBox="1"/>
          <p:nvPr/>
        </p:nvSpPr>
        <p:spPr>
          <a:xfrm>
            <a:off x="496119" y="2943330"/>
            <a:ext cx="1979484" cy="338466"/>
          </a:xfrm>
          <a:prstGeom prst="rect">
            <a:avLst/>
          </a:prstGeom>
          <a:solidFill>
            <a:schemeClr val="tx2">
              <a:lumMod val="75000"/>
            </a:schemeClr>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Semirrápido</a:t>
            </a:r>
          </a:p>
        </p:txBody>
      </p:sp>
      <p:sp>
        <p:nvSpPr>
          <p:cNvPr id="38" name="CaixaDeTexto 37"/>
          <p:cNvSpPr txBox="1"/>
          <p:nvPr/>
        </p:nvSpPr>
        <p:spPr>
          <a:xfrm>
            <a:off x="496119" y="4400862"/>
            <a:ext cx="1979484" cy="338466"/>
          </a:xfrm>
          <a:prstGeom prst="rect">
            <a:avLst/>
          </a:prstGeom>
          <a:solidFill>
            <a:schemeClr val="tx2">
              <a:lumMod val="75000"/>
            </a:schemeClr>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Rápido</a:t>
            </a:r>
          </a:p>
        </p:txBody>
      </p:sp>
      <p:sp>
        <p:nvSpPr>
          <p:cNvPr id="39" name="CaixaDeTexto 38"/>
          <p:cNvSpPr txBox="1"/>
          <p:nvPr/>
        </p:nvSpPr>
        <p:spPr>
          <a:xfrm>
            <a:off x="496119" y="5689161"/>
            <a:ext cx="1979484" cy="338466"/>
          </a:xfrm>
          <a:prstGeom prst="rect">
            <a:avLst/>
          </a:prstGeom>
          <a:solidFill>
            <a:schemeClr val="tx2">
              <a:lumMod val="75000"/>
            </a:schemeClr>
          </a:solidFill>
        </p:spPr>
        <p:txBody>
          <a:bodyPr wrap="square" rtlCol="0" anchor="ctr">
            <a:spAutoFit/>
          </a:bodyPr>
          <a:lstStyle/>
          <a:p>
            <a:pPr algn="ctr"/>
            <a:r>
              <a:rPr lang="pt-BR" sz="1600" dirty="0">
                <a:solidFill>
                  <a:schemeClr val="bg1"/>
                </a:solidFill>
                <a:latin typeface="Abadi Extra Light" panose="020B0204020104020204" pitchFamily="34" charset="0"/>
                <a:cs typeface="Segoe UI" panose="020B0502040204020203" pitchFamily="34" charset="0"/>
              </a:rPr>
              <a:t>Ultrarrápido</a:t>
            </a:r>
          </a:p>
        </p:txBody>
      </p:sp>
      <p:sp>
        <p:nvSpPr>
          <p:cNvPr id="17" name="CaixaDeTexto 16"/>
          <p:cNvSpPr txBox="1"/>
          <p:nvPr/>
        </p:nvSpPr>
        <p:spPr>
          <a:xfrm>
            <a:off x="8463996" y="1520899"/>
            <a:ext cx="2084347" cy="338466"/>
          </a:xfrm>
          <a:prstGeom prst="rect">
            <a:avLst/>
          </a:prstGeom>
          <a:noFill/>
        </p:spPr>
        <p:txBody>
          <a:bodyPr wrap="square" rtlCol="0">
            <a:spAutoFit/>
          </a:bodyPr>
          <a:lstStyle/>
          <a:p>
            <a:r>
              <a:rPr lang="pt-BR" sz="1600" dirty="0">
                <a:solidFill>
                  <a:schemeClr val="tx1">
                    <a:lumMod val="50000"/>
                    <a:lumOff val="50000"/>
                  </a:schemeClr>
                </a:solidFill>
                <a:latin typeface="Abadi Extra Light" panose="020B0204020104020204" pitchFamily="34" charset="0"/>
                <a:cs typeface="Segoe UI" panose="020B0502040204020203" pitchFamily="34" charset="0"/>
              </a:rPr>
              <a:t>Alguns Fabricantes:</a:t>
            </a:r>
          </a:p>
        </p:txBody>
      </p:sp>
      <p:pic>
        <p:nvPicPr>
          <p:cNvPr id="2050" name="Picture 2" descr="Veefil-PK | EV Ultra Fast Charger | Gilbarco Veeder-Root Europ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056966" y="5137370"/>
            <a:ext cx="832695" cy="138019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980108" y="4992210"/>
            <a:ext cx="1308507" cy="1507362"/>
          </a:xfrm>
          <a:prstGeom prst="rect">
            <a:avLst/>
          </a:prstGeom>
        </p:spPr>
      </p:pic>
      <p:pic>
        <p:nvPicPr>
          <p:cNvPr id="19" name="Imagem 18"/>
          <p:cNvPicPr>
            <a:picLocks noChangeAspect="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14018" y="5483324"/>
            <a:ext cx="1285326" cy="473134"/>
          </a:xfrm>
          <a:prstGeom prst="rect">
            <a:avLst/>
          </a:prstGeom>
        </p:spPr>
      </p:pic>
    </p:spTree>
    <p:extLst>
      <p:ext uri="{BB962C8B-B14F-4D97-AF65-F5344CB8AC3E}">
        <p14:creationId xmlns:p14="http://schemas.microsoft.com/office/powerpoint/2010/main" val="29807922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pabrasil Clip Art at Clker.com - vector clip art online, royalty free &amp;  public domain"/>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01534" y="1191244"/>
            <a:ext cx="5196014" cy="519601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2059184" y="2239730"/>
            <a:ext cx="3084565" cy="2307723"/>
          </a:xfrm>
          <a:prstGeom prst="rect">
            <a:avLst/>
          </a:prstGeom>
          <a:noFill/>
        </p:spPr>
        <p:txBody>
          <a:bodyPr wrap="square" rtlCol="0">
            <a:spAutoFit/>
          </a:bodyPr>
          <a:lstStyle/>
          <a:p>
            <a:r>
              <a:rPr lang="pt-BR" sz="1600" b="1" dirty="0">
                <a:solidFill>
                  <a:schemeClr val="bg1"/>
                </a:solidFill>
                <a:latin typeface="Abadi Extra Light" panose="020B0204020104020204" pitchFamily="34" charset="0"/>
                <a:cs typeface="Segoe UI" panose="020B0502040204020203" pitchFamily="34" charset="0"/>
              </a:rPr>
              <a:t>Em 2020:</a:t>
            </a:r>
          </a:p>
          <a:p>
            <a:endParaRPr lang="pt-BR" sz="1050" b="1" dirty="0">
              <a:solidFill>
                <a:schemeClr val="bg1"/>
              </a:solidFill>
              <a:latin typeface="Abadi Extra Light" panose="020B0204020104020204" pitchFamily="34" charset="0"/>
              <a:cs typeface="Segoe UI" panose="020B0502040204020203" pitchFamily="34" charset="0"/>
            </a:endParaRPr>
          </a:p>
          <a:p>
            <a:pPr marL="285664" indent="-285664">
              <a:buFont typeface="Wingdings" panose="05000000000000000000" pitchFamily="2" charset="2"/>
              <a:buChar char="ü"/>
            </a:pPr>
            <a:r>
              <a:rPr lang="pt-BR" sz="1600" b="1" dirty="0">
                <a:solidFill>
                  <a:schemeClr val="bg1"/>
                </a:solidFill>
                <a:latin typeface="Abadi Extra Light" panose="020B0204020104020204" pitchFamily="34" charset="0"/>
                <a:cs typeface="Segoe UI" panose="020B0502040204020203" pitchFamily="34" charset="0"/>
              </a:rPr>
              <a:t>5,5 mil carregadores</a:t>
            </a:r>
          </a:p>
          <a:p>
            <a:pPr marL="285664" indent="-285664">
              <a:buFont typeface="Wingdings" panose="05000000000000000000" pitchFamily="2" charset="2"/>
              <a:buChar char="ü"/>
            </a:pPr>
            <a:r>
              <a:rPr lang="pt-BR" sz="1600" b="1" dirty="0">
                <a:solidFill>
                  <a:schemeClr val="bg1"/>
                </a:solidFill>
                <a:latin typeface="Abadi Extra Light" panose="020B0204020104020204" pitchFamily="34" charset="0"/>
                <a:cs typeface="Segoe UI" panose="020B0502040204020203" pitchFamily="34" charset="0"/>
              </a:rPr>
              <a:t>Cresc. 60% de 2019 a 2020</a:t>
            </a:r>
          </a:p>
          <a:p>
            <a:pPr marL="285664" indent="-285664">
              <a:buFont typeface="Wingdings" panose="05000000000000000000" pitchFamily="2" charset="2"/>
              <a:buChar char="ü"/>
            </a:pPr>
            <a:r>
              <a:rPr lang="pt-BR" sz="1600" b="1" dirty="0">
                <a:solidFill>
                  <a:schemeClr val="bg1"/>
                </a:solidFill>
                <a:latin typeface="Abadi Extra Light" panose="020B0204020104020204" pitchFamily="34" charset="0"/>
                <a:cs typeface="Segoe UI" panose="020B0502040204020203" pitchFamily="34" charset="0"/>
              </a:rPr>
              <a:t>12% públicos</a:t>
            </a:r>
          </a:p>
          <a:p>
            <a:pPr marL="285664" indent="-285664">
              <a:buFont typeface="Wingdings" panose="05000000000000000000" pitchFamily="2" charset="2"/>
              <a:buChar char="ü"/>
            </a:pPr>
            <a:endParaRPr lang="pt-BR" sz="1600" b="1" dirty="0">
              <a:solidFill>
                <a:schemeClr val="bg1"/>
              </a:solidFill>
              <a:latin typeface="Abadi Extra Light" panose="020B0204020104020204" pitchFamily="34" charset="0"/>
              <a:cs typeface="Segoe UI" panose="020B0502040204020203" pitchFamily="34" charset="0"/>
            </a:endParaRPr>
          </a:p>
          <a:p>
            <a:pPr marL="285664" indent="-285664">
              <a:buFont typeface="Wingdings" panose="05000000000000000000" pitchFamily="2" charset="2"/>
              <a:buChar char="ü"/>
            </a:pPr>
            <a:endParaRPr lang="pt-BR" sz="1600" b="1" dirty="0">
              <a:solidFill>
                <a:schemeClr val="bg1"/>
              </a:solidFill>
              <a:latin typeface="Abadi Extra Light" panose="020B0204020104020204" pitchFamily="34" charset="0"/>
              <a:cs typeface="Segoe UI" panose="020B0502040204020203" pitchFamily="34" charset="0"/>
            </a:endParaRPr>
          </a:p>
          <a:p>
            <a:pPr marL="285664" indent="-285664">
              <a:buFont typeface="Wingdings" panose="05000000000000000000" pitchFamily="2" charset="2"/>
              <a:buChar char="ü"/>
            </a:pPr>
            <a:endParaRPr lang="pt-BR" sz="1600" b="1" dirty="0">
              <a:solidFill>
                <a:schemeClr val="bg1"/>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b="1" dirty="0">
              <a:solidFill>
                <a:schemeClr val="bg1"/>
              </a:solidFill>
              <a:latin typeface="Abadi Extra Light" panose="020B0204020104020204" pitchFamily="34" charset="0"/>
              <a:cs typeface="Segoe UI" panose="020B0502040204020203" pitchFamily="34" charset="0"/>
            </a:endParaRPr>
          </a:p>
        </p:txBody>
      </p:sp>
      <p:pic>
        <p:nvPicPr>
          <p:cNvPr id="5" name="Imagem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1251" y="6169486"/>
            <a:ext cx="1311148" cy="334215"/>
          </a:xfrm>
          <a:prstGeom prst="rect">
            <a:avLst/>
          </a:prstGeom>
        </p:spPr>
      </p:pic>
      <p:sp>
        <p:nvSpPr>
          <p:cNvPr id="11" name="Retângulo 10"/>
          <p:cNvSpPr/>
          <p:nvPr/>
        </p:nvSpPr>
        <p:spPr>
          <a:xfrm>
            <a:off x="141252" y="5765013"/>
            <a:ext cx="925253" cy="307777"/>
          </a:xfrm>
          <a:prstGeom prst="rect">
            <a:avLst/>
          </a:prstGeom>
          <a:noFill/>
        </p:spPr>
        <p:txBody>
          <a:bodyPr wrap="none">
            <a:spAutoFit/>
          </a:bodyPr>
          <a:lstStyle/>
          <a:p>
            <a:r>
              <a:rPr lang="pt-BR" dirty="0">
                <a:solidFill>
                  <a:schemeClr val="accent1">
                    <a:lumMod val="50000"/>
                  </a:schemeClr>
                </a:solidFill>
                <a:latin typeface="Abadi Extra Light" panose="020B0204020104020204" pitchFamily="34" charset="0"/>
                <a:cs typeface="Segoe UI" panose="020B0502040204020203" pitchFamily="34" charset="0"/>
              </a:rPr>
              <a:t>NAVEGAR:</a:t>
            </a:r>
          </a:p>
        </p:txBody>
      </p:sp>
      <p:grpSp>
        <p:nvGrpSpPr>
          <p:cNvPr id="12" name="Grupo 11"/>
          <p:cNvGrpSpPr/>
          <p:nvPr/>
        </p:nvGrpSpPr>
        <p:grpSpPr>
          <a:xfrm>
            <a:off x="3342103" y="4525154"/>
            <a:ext cx="467878" cy="431888"/>
            <a:chOff x="3861053" y="4753294"/>
            <a:chExt cx="434722" cy="384258"/>
          </a:xfrm>
        </p:grpSpPr>
        <p:sp>
          <p:nvSpPr>
            <p:cNvPr id="8" name="Retângulo 7"/>
            <p:cNvSpPr/>
            <p:nvPr/>
          </p:nvSpPr>
          <p:spPr>
            <a:xfrm>
              <a:off x="3940967" y="4782900"/>
              <a:ext cx="186051" cy="329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5126" name="Picture 6" descr="Electric, charge, charging, station icon"/>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61053" y="4753294"/>
              <a:ext cx="434722" cy="384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upo 19"/>
          <p:cNvGrpSpPr/>
          <p:nvPr/>
        </p:nvGrpSpPr>
        <p:grpSpPr>
          <a:xfrm>
            <a:off x="3957893" y="4188295"/>
            <a:ext cx="467878" cy="431888"/>
            <a:chOff x="3861053" y="4753294"/>
            <a:chExt cx="434722" cy="384258"/>
          </a:xfrm>
        </p:grpSpPr>
        <p:sp>
          <p:nvSpPr>
            <p:cNvPr id="21" name="Retângulo 20"/>
            <p:cNvSpPr/>
            <p:nvPr/>
          </p:nvSpPr>
          <p:spPr>
            <a:xfrm>
              <a:off x="3940967" y="4782900"/>
              <a:ext cx="186051" cy="329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22" name="Picture 6" descr="Electric, charge, charging, station icon"/>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61053" y="4753294"/>
              <a:ext cx="434722" cy="384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o 22"/>
          <p:cNvGrpSpPr/>
          <p:nvPr/>
        </p:nvGrpSpPr>
        <p:grpSpPr>
          <a:xfrm>
            <a:off x="4253091" y="3609672"/>
            <a:ext cx="467878" cy="431888"/>
            <a:chOff x="3861053" y="4753294"/>
            <a:chExt cx="434722" cy="384258"/>
          </a:xfrm>
        </p:grpSpPr>
        <p:sp>
          <p:nvSpPr>
            <p:cNvPr id="24" name="Retângulo 23"/>
            <p:cNvSpPr/>
            <p:nvPr/>
          </p:nvSpPr>
          <p:spPr>
            <a:xfrm>
              <a:off x="3940967" y="4782900"/>
              <a:ext cx="186051" cy="3298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25" name="Picture 6" descr="Electric, charge, charging, station icon"/>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61053" y="4753294"/>
              <a:ext cx="434722" cy="3842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4" name="Conector reto 33"/>
          <p:cNvCxnSpPr>
            <a:stCxn id="43" idx="6"/>
            <a:endCxn id="37" idx="3"/>
          </p:cNvCxnSpPr>
          <p:nvPr/>
        </p:nvCxnSpPr>
        <p:spPr>
          <a:xfrm flipV="1">
            <a:off x="3829853" y="4707345"/>
            <a:ext cx="529633" cy="336958"/>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p:cNvCxnSpPr>
            <a:stCxn id="37" idx="7"/>
            <a:endCxn id="44" idx="4"/>
          </p:cNvCxnSpPr>
          <p:nvPr/>
        </p:nvCxnSpPr>
        <p:spPr>
          <a:xfrm flipV="1">
            <a:off x="4435832" y="4050341"/>
            <a:ext cx="361864" cy="580657"/>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Elipse 36"/>
          <p:cNvSpPr/>
          <p:nvPr/>
        </p:nvSpPr>
        <p:spPr>
          <a:xfrm>
            <a:off x="4343672" y="4615185"/>
            <a:ext cx="107972" cy="10797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43" name="Elipse 42"/>
          <p:cNvSpPr/>
          <p:nvPr/>
        </p:nvSpPr>
        <p:spPr>
          <a:xfrm>
            <a:off x="3721879" y="4990317"/>
            <a:ext cx="107972" cy="10797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44" name="Elipse 43"/>
          <p:cNvSpPr/>
          <p:nvPr/>
        </p:nvSpPr>
        <p:spPr>
          <a:xfrm>
            <a:off x="4743710" y="3942368"/>
            <a:ext cx="107972" cy="107972"/>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4" name="Espaço Reservado para Texto 3">
            <a:extLst>
              <a:ext uri="{FF2B5EF4-FFF2-40B4-BE49-F238E27FC236}">
                <a16:creationId xmlns:a16="http://schemas.microsoft.com/office/drawing/2014/main" id="{8E398B9D-0338-440B-8114-5B03A77A568A}"/>
              </a:ext>
            </a:extLst>
          </p:cNvPr>
          <p:cNvSpPr>
            <a:spLocks noGrp="1"/>
          </p:cNvSpPr>
          <p:nvPr>
            <p:ph type="body" idx="13"/>
          </p:nvPr>
        </p:nvSpPr>
        <p:spPr>
          <a:xfrm>
            <a:off x="5753962" y="893631"/>
            <a:ext cx="5196014" cy="5510577"/>
          </a:xfrm>
        </p:spPr>
        <p:txBody>
          <a:bodyPr/>
          <a:lstStyle/>
          <a:p>
            <a:pPr marL="285750" indent="-285750">
              <a:lnSpc>
                <a:spcPct val="100000"/>
              </a:lnSpc>
              <a:spcBef>
                <a:spcPts val="2399"/>
              </a:spcBef>
              <a:buFont typeface="Arial" panose="020B0604020202020204" pitchFamily="34" charset="0"/>
              <a:buChar char="•"/>
            </a:pPr>
            <a:r>
              <a:rPr lang="pt-BR" sz="1800" dirty="0">
                <a:solidFill>
                  <a:schemeClr val="bg2">
                    <a:lumMod val="25000"/>
                  </a:schemeClr>
                </a:solidFill>
                <a:cs typeface="Segoe UI" panose="020B0502040204020203" pitchFamily="34" charset="0"/>
              </a:rPr>
              <a:t>O número acumulado de carregadores instalados no Brasil até 2020 é de aprox. </a:t>
            </a:r>
            <a:r>
              <a:rPr lang="pt-BR" sz="1800" b="1" dirty="0">
                <a:solidFill>
                  <a:schemeClr val="accent1">
                    <a:lumMod val="50000"/>
                  </a:schemeClr>
                </a:solidFill>
                <a:cs typeface="Segoe UI" panose="020B0502040204020203" pitchFamily="34" charset="0"/>
              </a:rPr>
              <a:t>5.500 unidades</a:t>
            </a:r>
            <a:r>
              <a:rPr lang="pt-BR" sz="1800" dirty="0">
                <a:solidFill>
                  <a:schemeClr val="bg2">
                    <a:lumMod val="25000"/>
                  </a:schemeClr>
                </a:solidFill>
                <a:cs typeface="Segoe UI" panose="020B0502040204020203" pitchFamily="34" charset="0"/>
              </a:rPr>
              <a:t>.</a:t>
            </a:r>
          </a:p>
          <a:p>
            <a:pPr marL="285750" indent="-285750">
              <a:lnSpc>
                <a:spcPct val="100000"/>
              </a:lnSpc>
              <a:spcBef>
                <a:spcPts val="2399"/>
              </a:spcBef>
              <a:buFont typeface="Arial" panose="020B0604020202020204" pitchFamily="34" charset="0"/>
              <a:buChar char="•"/>
            </a:pPr>
            <a:r>
              <a:rPr lang="pt-BR" sz="1800" dirty="0">
                <a:solidFill>
                  <a:schemeClr val="bg2">
                    <a:lumMod val="25000"/>
                  </a:schemeClr>
                </a:solidFill>
                <a:cs typeface="Segoe UI" panose="020B0502040204020203" pitchFamily="34" charset="0"/>
              </a:rPr>
              <a:t>Os </a:t>
            </a:r>
            <a:r>
              <a:rPr lang="pt-BR" sz="1800" b="1" dirty="0">
                <a:solidFill>
                  <a:schemeClr val="accent1">
                    <a:lumMod val="50000"/>
                  </a:schemeClr>
                </a:solidFill>
                <a:cs typeface="Segoe UI" panose="020B0502040204020203" pitchFamily="34" charset="0"/>
              </a:rPr>
              <a:t>carregadores públicos representam 12%</a:t>
            </a:r>
            <a:r>
              <a:rPr lang="pt-BR" sz="1800" dirty="0">
                <a:solidFill>
                  <a:schemeClr val="bg2">
                    <a:lumMod val="25000"/>
                  </a:schemeClr>
                </a:solidFill>
                <a:cs typeface="Segoe UI" panose="020B0502040204020203" pitchFamily="34" charset="0"/>
              </a:rPr>
              <a:t> desse total (carregadores rápidos são ~1% do total).</a:t>
            </a:r>
          </a:p>
          <a:p>
            <a:pPr marL="285750" indent="-285750">
              <a:lnSpc>
                <a:spcPct val="100000"/>
              </a:lnSpc>
              <a:spcBef>
                <a:spcPts val="2399"/>
              </a:spcBef>
              <a:buFont typeface="Arial" panose="020B0604020202020204" pitchFamily="34" charset="0"/>
              <a:buChar char="•"/>
            </a:pPr>
            <a:r>
              <a:rPr lang="pt-BR" sz="1800" dirty="0">
                <a:solidFill>
                  <a:schemeClr val="bg2">
                    <a:lumMod val="25000"/>
                  </a:schemeClr>
                </a:solidFill>
                <a:cs typeface="Segoe UI" panose="020B0502040204020203" pitchFamily="34" charset="0"/>
              </a:rPr>
              <a:t>Até 2020, os investimentos em carregadores públicos foram realizados principalmente por </a:t>
            </a:r>
            <a:r>
              <a:rPr lang="pt-BR" sz="1800" b="1" dirty="0">
                <a:solidFill>
                  <a:schemeClr val="accent1">
                    <a:lumMod val="50000"/>
                  </a:schemeClr>
                </a:solidFill>
                <a:cs typeface="Segoe UI" panose="020B0502040204020203" pitchFamily="34" charset="0"/>
              </a:rPr>
              <a:t>montadoras de veículos elétricos e concessionárias de energia</a:t>
            </a:r>
            <a:r>
              <a:rPr lang="pt-BR" sz="1800" dirty="0">
                <a:solidFill>
                  <a:schemeClr val="bg2">
                    <a:lumMod val="25000"/>
                  </a:schemeClr>
                </a:solidFill>
                <a:cs typeface="Segoe UI" panose="020B0502040204020203" pitchFamily="34" charset="0"/>
              </a:rPr>
              <a:t>.</a:t>
            </a:r>
          </a:p>
          <a:p>
            <a:pPr marL="285750" indent="-285750">
              <a:lnSpc>
                <a:spcPct val="100000"/>
              </a:lnSpc>
              <a:spcBef>
                <a:spcPts val="2399"/>
              </a:spcBef>
              <a:buFont typeface="Arial" panose="020B0604020202020204" pitchFamily="34" charset="0"/>
              <a:buChar char="•"/>
            </a:pPr>
            <a:r>
              <a:rPr lang="pt-BR" sz="1800" dirty="0">
                <a:solidFill>
                  <a:schemeClr val="bg2">
                    <a:lumMod val="25000"/>
                  </a:schemeClr>
                </a:solidFill>
                <a:cs typeface="Segoe UI" panose="020B0502040204020203" pitchFamily="34" charset="0"/>
              </a:rPr>
              <a:t>As concessionárias de energia (via pilotos em projetos de </a:t>
            </a:r>
            <a:r>
              <a:rPr lang="pt-BR" sz="1800" b="1" dirty="0">
                <a:solidFill>
                  <a:schemeClr val="accent1">
                    <a:lumMod val="50000"/>
                  </a:schemeClr>
                </a:solidFill>
                <a:cs typeface="Segoe UI" panose="020B0502040204020203" pitchFamily="34" charset="0"/>
              </a:rPr>
              <a:t>P&amp;D ANEEL</a:t>
            </a:r>
            <a:r>
              <a:rPr lang="pt-BR" sz="1800" dirty="0">
                <a:solidFill>
                  <a:schemeClr val="bg2">
                    <a:lumMod val="25000"/>
                  </a:schemeClr>
                </a:solidFill>
                <a:cs typeface="Segoe UI" panose="020B0502040204020203" pitchFamily="34" charset="0"/>
              </a:rPr>
              <a:t>), vêm sendo responsáveis por disponibilizar infraestrutura </a:t>
            </a:r>
            <a:r>
              <a:rPr lang="pt-BR" sz="1800" b="1" dirty="0">
                <a:solidFill>
                  <a:schemeClr val="accent1">
                    <a:lumMod val="50000"/>
                  </a:schemeClr>
                </a:solidFill>
                <a:cs typeface="Segoe UI" panose="020B0502040204020203" pitchFamily="34" charset="0"/>
              </a:rPr>
              <a:t>de recarga rápida</a:t>
            </a:r>
            <a:r>
              <a:rPr lang="pt-BR" sz="1800" dirty="0">
                <a:solidFill>
                  <a:schemeClr val="bg2">
                    <a:lumMod val="25000"/>
                  </a:schemeClr>
                </a:solidFill>
                <a:cs typeface="Segoe UI" panose="020B0502040204020203" pitchFamily="34" charset="0"/>
              </a:rPr>
              <a:t>.</a:t>
            </a:r>
          </a:p>
          <a:p>
            <a:pPr marL="285750" indent="-285750">
              <a:lnSpc>
                <a:spcPct val="100000"/>
              </a:lnSpc>
              <a:spcBef>
                <a:spcPts val="2399"/>
              </a:spcBef>
              <a:buFont typeface="Arial" panose="020B0604020202020204" pitchFamily="34" charset="0"/>
              <a:buChar char="•"/>
            </a:pPr>
            <a:r>
              <a:rPr lang="pt-BR" sz="1800" dirty="0">
                <a:solidFill>
                  <a:schemeClr val="bg2">
                    <a:lumMod val="25000"/>
                  </a:schemeClr>
                </a:solidFill>
                <a:cs typeface="Segoe UI" panose="020B0502040204020203" pitchFamily="34" charset="0"/>
              </a:rPr>
              <a:t>A </a:t>
            </a:r>
            <a:r>
              <a:rPr lang="pt-BR" sz="1800" b="1" dirty="0">
                <a:solidFill>
                  <a:schemeClr val="accent1">
                    <a:lumMod val="50000"/>
                  </a:schemeClr>
                </a:solidFill>
                <a:cs typeface="Segoe UI" panose="020B0502040204020203" pitchFamily="34" charset="0"/>
              </a:rPr>
              <a:t>REN 819/2018 </a:t>
            </a:r>
            <a:r>
              <a:rPr lang="pt-BR" sz="1800" dirty="0">
                <a:solidFill>
                  <a:schemeClr val="bg2">
                    <a:lumMod val="25000"/>
                  </a:schemeClr>
                </a:solidFill>
                <a:cs typeface="Segoe UI" panose="020B0502040204020203" pitchFamily="34" charset="0"/>
              </a:rPr>
              <a:t>da ANEEL é a (primeira no país) resolução que estabelece os procedimentos e condições para a realização de serviços de recarga</a:t>
            </a:r>
            <a:endParaRPr lang="en-US" sz="1800" dirty="0"/>
          </a:p>
        </p:txBody>
      </p:sp>
      <p:sp>
        <p:nvSpPr>
          <p:cNvPr id="2" name="Título 1">
            <a:extLst>
              <a:ext uri="{FF2B5EF4-FFF2-40B4-BE49-F238E27FC236}">
                <a16:creationId xmlns:a16="http://schemas.microsoft.com/office/drawing/2014/main" id="{D9337F50-CA1E-4A1C-BE2A-FC352FF2A54F}"/>
              </a:ext>
            </a:extLst>
          </p:cNvPr>
          <p:cNvSpPr>
            <a:spLocks noGrp="1"/>
          </p:cNvSpPr>
          <p:nvPr>
            <p:ph type="title"/>
          </p:nvPr>
        </p:nvSpPr>
        <p:spPr>
          <a:xfrm>
            <a:off x="692337" y="258101"/>
            <a:ext cx="11083961" cy="1118400"/>
          </a:xfrm>
        </p:spPr>
        <p:txBody>
          <a:bodyPr/>
          <a:lstStyle/>
          <a:p>
            <a:r>
              <a:rPr lang="pt-BR" dirty="0"/>
              <a:t>Carregamento de Veículos Elétricos no Brasil</a:t>
            </a:r>
            <a:endParaRPr lang="pt-BR" sz="4400" dirty="0"/>
          </a:p>
        </p:txBody>
      </p:sp>
    </p:spTree>
    <p:extLst>
      <p:ext uri="{BB962C8B-B14F-4D97-AF65-F5344CB8AC3E}">
        <p14:creationId xmlns:p14="http://schemas.microsoft.com/office/powerpoint/2010/main" val="12701996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060" y="1543541"/>
            <a:ext cx="7396039" cy="3756395"/>
          </a:xfrm>
          <a:prstGeom prst="rect">
            <a:avLst/>
          </a:prstGeom>
        </p:spPr>
      </p:pic>
      <p:sp>
        <p:nvSpPr>
          <p:cNvPr id="9" name="Retângulo 8"/>
          <p:cNvSpPr/>
          <p:nvPr/>
        </p:nvSpPr>
        <p:spPr>
          <a:xfrm>
            <a:off x="8146300" y="1543540"/>
            <a:ext cx="3917146" cy="4276980"/>
          </a:xfrm>
          <a:prstGeom prst="rect">
            <a:avLst/>
          </a:prstGeom>
          <a:noFill/>
        </p:spPr>
        <p:txBody>
          <a:bodyPr wrap="square">
            <a:spAutoFit/>
          </a:bodyPr>
          <a:lstStyle/>
          <a:p>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CORREDORES ELÉTRICOS:</a:t>
            </a:r>
          </a:p>
          <a:p>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r>
              <a:rPr lang="pt-BR" sz="1600" dirty="0">
                <a:solidFill>
                  <a:schemeClr val="accent1">
                    <a:lumMod val="50000"/>
                  </a:schemeClr>
                </a:solidFill>
                <a:latin typeface="Abadi Extra Light" panose="020B0204020104020204" pitchFamily="34" charset="0"/>
                <a:cs typeface="Segoe UI" panose="020B0502040204020203" pitchFamily="34" charset="0"/>
              </a:rPr>
              <a:t>Rotas em rodovias com rede de carregadores rápidos (&gt;= 50 kW)</a:t>
            </a:r>
          </a:p>
          <a:p>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r>
              <a:rPr lang="pt-BR" sz="1600" dirty="0">
                <a:solidFill>
                  <a:schemeClr val="accent1">
                    <a:lumMod val="50000"/>
                  </a:schemeClr>
                </a:solidFill>
                <a:latin typeface="Abadi Extra Light" panose="020B0204020104020204" pitchFamily="34" charset="0"/>
                <a:cs typeface="Segoe UI" panose="020B0502040204020203" pitchFamily="34" charset="0"/>
              </a:rPr>
              <a:t>Em 2020 com 35 estações rápidas</a:t>
            </a: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pPr marL="285664" indent="-285664">
              <a:buFont typeface="Arial" panose="020B0604020202020204" pitchFamily="34" charset="0"/>
              <a:buChar char="•"/>
            </a:pPr>
            <a:r>
              <a:rPr lang="pt-BR" sz="1600" dirty="0">
                <a:solidFill>
                  <a:schemeClr val="accent1">
                    <a:lumMod val="50000"/>
                  </a:schemeClr>
                </a:solidFill>
                <a:latin typeface="Abadi Extra Light" panose="020B0204020104020204" pitchFamily="34" charset="0"/>
                <a:cs typeface="Segoe UI" panose="020B0502040204020203" pitchFamily="34" charset="0"/>
              </a:rPr>
              <a:t>Previsão de expansão em todo o país, alcançando 100 unidade em 2022</a:t>
            </a:r>
          </a:p>
          <a:p>
            <a:endParaRPr lang="pt-BR" sz="1600" dirty="0">
              <a:solidFill>
                <a:schemeClr val="accent1">
                  <a:lumMod val="50000"/>
                </a:schemeClr>
              </a:solidFill>
              <a:latin typeface="Abadi Extra Light" panose="020B0204020104020204" pitchFamily="34" charset="0"/>
              <a:cs typeface="Segoe UI" panose="020B0502040204020203" pitchFamily="34" charset="0"/>
            </a:endParaRPr>
          </a:p>
          <a:p>
            <a:endParaRPr lang="pt-BR" sz="1600" dirty="0">
              <a:solidFill>
                <a:schemeClr val="accent1">
                  <a:lumMod val="50000"/>
                </a:schemeClr>
              </a:solidFill>
              <a:latin typeface="Abadi Extra Light" panose="020B0204020104020204" pitchFamily="34" charset="0"/>
              <a:cs typeface="Segoe UI" panose="020B0502040204020203" pitchFamily="34" charset="0"/>
            </a:endParaRPr>
          </a:p>
        </p:txBody>
      </p:sp>
      <p:sp>
        <p:nvSpPr>
          <p:cNvPr id="3" name="Retângulo de cantos arredondados 2"/>
          <p:cNvSpPr/>
          <p:nvPr/>
        </p:nvSpPr>
        <p:spPr>
          <a:xfrm>
            <a:off x="796825" y="3208018"/>
            <a:ext cx="4289788" cy="615525"/>
          </a:xfrm>
          <a:prstGeom prst="roundRect">
            <a:avLst>
              <a:gd name="adj" fmla="val 50000"/>
            </a:avLst>
          </a:prstGeom>
          <a:solidFill>
            <a:srgbClr val="92D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1" name="Retângulo de cantos arredondados 10"/>
          <p:cNvSpPr/>
          <p:nvPr/>
        </p:nvSpPr>
        <p:spPr>
          <a:xfrm rot="19962245">
            <a:off x="4565051" y="2139025"/>
            <a:ext cx="2318480" cy="715391"/>
          </a:xfrm>
          <a:prstGeom prst="roundRect">
            <a:avLst>
              <a:gd name="adj" fmla="val 50000"/>
            </a:avLst>
          </a:prstGeom>
          <a:solidFill>
            <a:srgbClr val="92D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2" name="Retângulo de cantos arredondados 11"/>
          <p:cNvSpPr/>
          <p:nvPr/>
        </p:nvSpPr>
        <p:spPr>
          <a:xfrm rot="15478296">
            <a:off x="4010416" y="4157898"/>
            <a:ext cx="1187123" cy="573842"/>
          </a:xfrm>
          <a:prstGeom prst="roundRect">
            <a:avLst>
              <a:gd name="adj" fmla="val 50000"/>
            </a:avLst>
          </a:prstGeom>
          <a:solidFill>
            <a:srgbClr val="92D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4" name="Retângulo de cantos arredondados 13"/>
          <p:cNvSpPr/>
          <p:nvPr/>
        </p:nvSpPr>
        <p:spPr>
          <a:xfrm rot="10800000">
            <a:off x="539970" y="4998783"/>
            <a:ext cx="215944" cy="215944"/>
          </a:xfrm>
          <a:prstGeom prst="roundRect">
            <a:avLst>
              <a:gd name="adj" fmla="val 50000"/>
            </a:avLst>
          </a:prstGeom>
          <a:solidFill>
            <a:srgbClr val="92D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5" name="Retângulo 14"/>
          <p:cNvSpPr/>
          <p:nvPr/>
        </p:nvSpPr>
        <p:spPr>
          <a:xfrm>
            <a:off x="815870" y="4957913"/>
            <a:ext cx="1789272" cy="307777"/>
          </a:xfrm>
          <a:prstGeom prst="rect">
            <a:avLst/>
          </a:prstGeom>
          <a:solidFill>
            <a:schemeClr val="bg1"/>
          </a:solidFill>
          <a:ln>
            <a:solidFill>
              <a:schemeClr val="tx1">
                <a:lumMod val="50000"/>
                <a:lumOff val="50000"/>
              </a:schemeClr>
            </a:solidFill>
          </a:ln>
        </p:spPr>
        <p:txBody>
          <a:bodyPr wrap="none">
            <a:spAutoFit/>
          </a:bodyPr>
          <a:lstStyle/>
          <a:p>
            <a:r>
              <a:rPr lang="pt-BR" dirty="0">
                <a:solidFill>
                  <a:schemeClr val="bg2">
                    <a:lumMod val="50000"/>
                  </a:schemeClr>
                </a:solidFill>
                <a:latin typeface="Abadi Extra Light" panose="020B0204020104020204" pitchFamily="34" charset="0"/>
                <a:cs typeface="Segoe UI" panose="020B0502040204020203" pitchFamily="34" charset="0"/>
              </a:rPr>
              <a:t>Infraestrutura existente</a:t>
            </a:r>
          </a:p>
        </p:txBody>
      </p:sp>
      <p:sp>
        <p:nvSpPr>
          <p:cNvPr id="20" name="Elipse 19"/>
          <p:cNvSpPr/>
          <p:nvPr/>
        </p:nvSpPr>
        <p:spPr>
          <a:xfrm>
            <a:off x="4807286" y="4111634"/>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1</a:t>
            </a:r>
          </a:p>
        </p:txBody>
      </p:sp>
      <p:sp>
        <p:nvSpPr>
          <p:cNvPr id="24" name="Elipse 23"/>
          <p:cNvSpPr/>
          <p:nvPr/>
        </p:nvSpPr>
        <p:spPr>
          <a:xfrm>
            <a:off x="4932006" y="3537579"/>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2</a:t>
            </a:r>
          </a:p>
        </p:txBody>
      </p:sp>
      <p:sp>
        <p:nvSpPr>
          <p:cNvPr id="25" name="Elipse 24"/>
          <p:cNvSpPr/>
          <p:nvPr/>
        </p:nvSpPr>
        <p:spPr>
          <a:xfrm>
            <a:off x="5584628" y="2823411"/>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3</a:t>
            </a:r>
          </a:p>
        </p:txBody>
      </p:sp>
      <p:sp>
        <p:nvSpPr>
          <p:cNvPr id="26" name="Elipse 25"/>
          <p:cNvSpPr/>
          <p:nvPr/>
        </p:nvSpPr>
        <p:spPr>
          <a:xfrm>
            <a:off x="8669287" y="3328067"/>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1</a:t>
            </a:r>
          </a:p>
        </p:txBody>
      </p:sp>
      <p:sp>
        <p:nvSpPr>
          <p:cNvPr id="27" name="Elipse 26"/>
          <p:cNvSpPr/>
          <p:nvPr/>
        </p:nvSpPr>
        <p:spPr>
          <a:xfrm>
            <a:off x="8669287" y="3755403"/>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2</a:t>
            </a:r>
          </a:p>
        </p:txBody>
      </p:sp>
      <p:sp>
        <p:nvSpPr>
          <p:cNvPr id="28" name="Elipse 27"/>
          <p:cNvSpPr/>
          <p:nvPr/>
        </p:nvSpPr>
        <p:spPr>
          <a:xfrm>
            <a:off x="8669287" y="4153905"/>
            <a:ext cx="279327" cy="24574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99" dirty="0"/>
              <a:t>3</a:t>
            </a:r>
          </a:p>
        </p:txBody>
      </p:sp>
      <p:sp>
        <p:nvSpPr>
          <p:cNvPr id="23" name="CaixaDeTexto 22"/>
          <p:cNvSpPr txBox="1"/>
          <p:nvPr/>
        </p:nvSpPr>
        <p:spPr>
          <a:xfrm>
            <a:off x="9078869" y="3266640"/>
            <a:ext cx="2153065" cy="338466"/>
          </a:xfrm>
          <a:prstGeom prst="rect">
            <a:avLst/>
          </a:prstGeom>
          <a:noFill/>
        </p:spPr>
        <p:txBody>
          <a:bodyPr wrap="square" rtlCol="0">
            <a:spAutoFit/>
          </a:bodyPr>
          <a:lstStyle/>
          <a:p>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Corredor CELESC (SC)</a:t>
            </a:r>
          </a:p>
        </p:txBody>
      </p:sp>
      <p:sp>
        <p:nvSpPr>
          <p:cNvPr id="30" name="CaixaDeTexto 29"/>
          <p:cNvSpPr txBox="1"/>
          <p:nvPr/>
        </p:nvSpPr>
        <p:spPr>
          <a:xfrm>
            <a:off x="9078869" y="3662679"/>
            <a:ext cx="2153065" cy="338466"/>
          </a:xfrm>
          <a:prstGeom prst="rect">
            <a:avLst/>
          </a:prstGeom>
          <a:noFill/>
        </p:spPr>
        <p:txBody>
          <a:bodyPr wrap="square" rtlCol="0">
            <a:spAutoFit/>
          </a:bodyPr>
          <a:lstStyle/>
          <a:p>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Corredor COPEL (PR)</a:t>
            </a:r>
          </a:p>
        </p:txBody>
      </p:sp>
      <p:sp>
        <p:nvSpPr>
          <p:cNvPr id="31" name="CaixaDeTexto 30"/>
          <p:cNvSpPr txBox="1"/>
          <p:nvPr/>
        </p:nvSpPr>
        <p:spPr>
          <a:xfrm>
            <a:off x="9078869" y="4107543"/>
            <a:ext cx="2426165" cy="338466"/>
          </a:xfrm>
          <a:prstGeom prst="rect">
            <a:avLst/>
          </a:prstGeom>
          <a:noFill/>
        </p:spPr>
        <p:txBody>
          <a:bodyPr wrap="square" rtlCol="0">
            <a:spAutoFit/>
          </a:bodyPr>
          <a:lstStyle/>
          <a:p>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Corredor EDP (SP e RJ)</a:t>
            </a:r>
          </a:p>
        </p:txBody>
      </p:sp>
      <p:sp>
        <p:nvSpPr>
          <p:cNvPr id="6" name="Espaço Reservado para Texto 5">
            <a:extLst>
              <a:ext uri="{FF2B5EF4-FFF2-40B4-BE49-F238E27FC236}">
                <a16:creationId xmlns:a16="http://schemas.microsoft.com/office/drawing/2014/main" id="{411CB3B1-91C5-41FB-A0F6-6D76F134ACE6}"/>
              </a:ext>
            </a:extLst>
          </p:cNvPr>
          <p:cNvSpPr>
            <a:spLocks noGrp="1"/>
          </p:cNvSpPr>
          <p:nvPr>
            <p:ph type="body" idx="13"/>
          </p:nvPr>
        </p:nvSpPr>
        <p:spPr/>
        <p:txBody>
          <a:bodyPr/>
          <a:lstStyle/>
          <a:p>
            <a:endParaRPr lang="en-US" dirty="0"/>
          </a:p>
        </p:txBody>
      </p:sp>
      <p:sp>
        <p:nvSpPr>
          <p:cNvPr id="4" name="Título 3">
            <a:extLst>
              <a:ext uri="{FF2B5EF4-FFF2-40B4-BE49-F238E27FC236}">
                <a16:creationId xmlns:a16="http://schemas.microsoft.com/office/drawing/2014/main" id="{827CBC09-5DA6-4369-9B07-8E17E590F0FC}"/>
              </a:ext>
            </a:extLst>
          </p:cNvPr>
          <p:cNvSpPr>
            <a:spLocks noGrp="1"/>
          </p:cNvSpPr>
          <p:nvPr>
            <p:ph type="title"/>
          </p:nvPr>
        </p:nvSpPr>
        <p:spPr>
          <a:xfrm>
            <a:off x="692337" y="258101"/>
            <a:ext cx="11083961" cy="1118400"/>
          </a:xfrm>
        </p:spPr>
        <p:txBody>
          <a:bodyPr/>
          <a:lstStyle/>
          <a:p>
            <a:r>
              <a:rPr lang="pt-BR" dirty="0"/>
              <a:t>Carregamento de Veículos Elétricos no Brasil</a:t>
            </a:r>
            <a:endParaRPr lang="pt-BR" sz="4400" dirty="0"/>
          </a:p>
        </p:txBody>
      </p:sp>
      <p:pic>
        <p:nvPicPr>
          <p:cNvPr id="22" name="Imagem 21">
            <a:hlinkClick r:id="rId4"/>
            <a:extLst>
              <a:ext uri="{FF2B5EF4-FFF2-40B4-BE49-F238E27FC236}">
                <a16:creationId xmlns:a16="http://schemas.microsoft.com/office/drawing/2014/main" id="{1BD7C5EB-F9E0-4D26-95A5-0CDF1080A9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1251" y="6169486"/>
            <a:ext cx="1311148" cy="334215"/>
          </a:xfrm>
          <a:prstGeom prst="rect">
            <a:avLst/>
          </a:prstGeom>
        </p:spPr>
      </p:pic>
      <p:sp>
        <p:nvSpPr>
          <p:cNvPr id="29" name="Retângulo 28">
            <a:extLst>
              <a:ext uri="{FF2B5EF4-FFF2-40B4-BE49-F238E27FC236}">
                <a16:creationId xmlns:a16="http://schemas.microsoft.com/office/drawing/2014/main" id="{3FAE116A-51E2-41BA-8635-A26D35DA8E10}"/>
              </a:ext>
            </a:extLst>
          </p:cNvPr>
          <p:cNvSpPr/>
          <p:nvPr/>
        </p:nvSpPr>
        <p:spPr>
          <a:xfrm>
            <a:off x="141252" y="5765013"/>
            <a:ext cx="925253" cy="307777"/>
          </a:xfrm>
          <a:prstGeom prst="rect">
            <a:avLst/>
          </a:prstGeom>
          <a:noFill/>
        </p:spPr>
        <p:txBody>
          <a:bodyPr wrap="none">
            <a:spAutoFit/>
          </a:bodyPr>
          <a:lstStyle/>
          <a:p>
            <a:r>
              <a:rPr lang="pt-BR" dirty="0">
                <a:solidFill>
                  <a:schemeClr val="accent1">
                    <a:lumMod val="50000"/>
                  </a:schemeClr>
                </a:solidFill>
                <a:latin typeface="Abadi Extra Light" panose="020B0204020104020204" pitchFamily="34" charset="0"/>
                <a:cs typeface="Segoe UI" panose="020B0502040204020203" pitchFamily="34" charset="0"/>
              </a:rPr>
              <a:t>NAVEGAR:</a:t>
            </a:r>
          </a:p>
        </p:txBody>
      </p:sp>
    </p:spTree>
    <p:extLst>
      <p:ext uri="{BB962C8B-B14F-4D97-AF65-F5344CB8AC3E}">
        <p14:creationId xmlns:p14="http://schemas.microsoft.com/office/powerpoint/2010/main" val="34758654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9620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C4C3160-0CF5-43A7-9940-BCD640C3965B}"/>
              </a:ext>
            </a:extLst>
          </p:cNvPr>
          <p:cNvSpPr>
            <a:spLocks noGrp="1"/>
          </p:cNvSpPr>
          <p:nvPr>
            <p:ph type="title"/>
          </p:nvPr>
        </p:nvSpPr>
        <p:spPr/>
        <p:txBody>
          <a:bodyPr/>
          <a:lstStyle/>
          <a:p>
            <a:r>
              <a:rPr lang="pt-BR" dirty="0"/>
              <a:t>3.2 Padrões, Conectores e Velocidade de Recarga</a:t>
            </a:r>
          </a:p>
        </p:txBody>
      </p:sp>
    </p:spTree>
    <p:extLst>
      <p:ext uri="{BB962C8B-B14F-4D97-AF65-F5344CB8AC3E}">
        <p14:creationId xmlns:p14="http://schemas.microsoft.com/office/powerpoint/2010/main" val="353138894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D361493-3268-4B3F-B4ED-096EF363C01C}"/>
              </a:ext>
            </a:extLst>
          </p:cNvPr>
          <p:cNvSpPr>
            <a:spLocks noGrp="1"/>
          </p:cNvSpPr>
          <p:nvPr>
            <p:ph type="title"/>
          </p:nvPr>
        </p:nvSpPr>
        <p:spPr>
          <a:xfrm>
            <a:off x="692337" y="258101"/>
            <a:ext cx="11083961" cy="1118400"/>
          </a:xfrm>
        </p:spPr>
        <p:txBody>
          <a:bodyPr/>
          <a:lstStyle/>
          <a:p>
            <a:r>
              <a:rPr lang="pt-BR" sz="3600" dirty="0"/>
              <a:t>Infraestrutura de recarga: caracterização técnica</a:t>
            </a:r>
            <a:endParaRPr lang="pt-BR" sz="4400" dirty="0"/>
          </a:p>
        </p:txBody>
      </p:sp>
      <p:pic>
        <p:nvPicPr>
          <p:cNvPr id="2" name="Imagem 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15896" y="1196753"/>
            <a:ext cx="6425009" cy="4708981"/>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10629682" y="1853608"/>
            <a:ext cx="1047477" cy="430775"/>
          </a:xfrm>
          <a:prstGeom prst="rect">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6" name="CaixaDeTexto 5"/>
          <p:cNvSpPr txBox="1"/>
          <p:nvPr/>
        </p:nvSpPr>
        <p:spPr>
          <a:xfrm>
            <a:off x="692337" y="1498381"/>
            <a:ext cx="4014819" cy="4401205"/>
          </a:xfrm>
          <a:prstGeom prst="rect">
            <a:avLst/>
          </a:prstGeom>
          <a:noFill/>
        </p:spPr>
        <p:txBody>
          <a:bodyPr wrap="square" rtlCol="0">
            <a:spAutoFit/>
          </a:bodyPr>
          <a:lstStyle/>
          <a:p>
            <a:pPr marL="342900" indent="-342900">
              <a:spcBef>
                <a:spcPts val="2399"/>
              </a:spcBef>
              <a:buClr>
                <a:srgbClr val="9F1B45"/>
              </a:buClr>
              <a:buFont typeface="Arial" panose="020B0604020202020204" pitchFamily="34" charset="0"/>
              <a:buChar char="•"/>
            </a:pPr>
            <a:r>
              <a:rPr lang="pt-BR" sz="2000" dirty="0">
                <a:solidFill>
                  <a:schemeClr val="bg2">
                    <a:lumMod val="25000"/>
                  </a:schemeClr>
                </a:solidFill>
                <a:latin typeface="Abadi Extra Light" panose="020B0204020104020204" pitchFamily="34" charset="0"/>
                <a:cs typeface="Segoe UI" panose="020B0502040204020203" pitchFamily="34" charset="0"/>
              </a:rPr>
              <a:t>A caracterização técnica de infraestruturas de recarga se dá por meio de um </a:t>
            </a:r>
            <a:r>
              <a:rPr lang="pt-BR" sz="2000" b="1" dirty="0">
                <a:solidFill>
                  <a:schemeClr val="accent1">
                    <a:lumMod val="50000"/>
                  </a:schemeClr>
                </a:solidFill>
                <a:latin typeface="Abadi Extra Light" panose="020B0204020104020204" pitchFamily="34" charset="0"/>
                <a:cs typeface="Segoe UI" panose="020B0502040204020203" pitchFamily="34" charset="0"/>
              </a:rPr>
              <a:t>conjunto grande de normas internacionais</a:t>
            </a:r>
            <a:r>
              <a:rPr lang="pt-BR" sz="2000" dirty="0">
                <a:solidFill>
                  <a:schemeClr val="bg2">
                    <a:lumMod val="25000"/>
                  </a:schemeClr>
                </a:solidFill>
                <a:latin typeface="Abadi Extra Light" panose="020B0204020104020204" pitchFamily="34" charset="0"/>
                <a:cs typeface="Segoe UI" panose="020B0502040204020203" pitchFamily="34" charset="0"/>
              </a:rPr>
              <a:t>.</a:t>
            </a:r>
          </a:p>
          <a:p>
            <a:pPr marL="342900" indent="-342900">
              <a:spcBef>
                <a:spcPts val="2399"/>
              </a:spcBef>
              <a:buClr>
                <a:srgbClr val="9F1B45"/>
              </a:buClr>
              <a:buFont typeface="Arial" panose="020B0604020202020204" pitchFamily="34" charset="0"/>
              <a:buChar char="•"/>
            </a:pPr>
            <a:r>
              <a:rPr lang="pt-BR" sz="2000" dirty="0">
                <a:solidFill>
                  <a:schemeClr val="bg2">
                    <a:lumMod val="25000"/>
                  </a:schemeClr>
                </a:solidFill>
                <a:latin typeface="Abadi Extra Light" panose="020B0204020104020204" pitchFamily="34" charset="0"/>
                <a:cs typeface="Segoe UI" panose="020B0502040204020203" pitchFamily="34" charset="0"/>
              </a:rPr>
              <a:t>A normas englobam </a:t>
            </a:r>
            <a:r>
              <a:rPr lang="pt-BR" sz="2000" b="1" dirty="0">
                <a:solidFill>
                  <a:schemeClr val="accent1">
                    <a:lumMod val="50000"/>
                  </a:schemeClr>
                </a:solidFill>
                <a:latin typeface="Abadi Extra Light" panose="020B0204020104020204" pitchFamily="34" charset="0"/>
                <a:cs typeface="Segoe UI" panose="020B0502040204020203" pitchFamily="34" charset="0"/>
              </a:rPr>
              <a:t>todas a características</a:t>
            </a:r>
            <a:r>
              <a:rPr lang="pt-BR" sz="2000" dirty="0">
                <a:solidFill>
                  <a:schemeClr val="bg2">
                    <a:lumMod val="25000"/>
                  </a:schemeClr>
                </a:solidFill>
                <a:latin typeface="Abadi Extra Light" panose="020B0204020104020204" pitchFamily="34" charset="0"/>
                <a:cs typeface="Segoe UI" panose="020B0502040204020203" pitchFamily="34" charset="0"/>
              </a:rPr>
              <a:t> de: conectores, comunicação, aspectos de segurança e da arquitetura do sistema.</a:t>
            </a:r>
          </a:p>
          <a:p>
            <a:pPr marL="342900" indent="-342900">
              <a:spcBef>
                <a:spcPts val="2399"/>
              </a:spcBef>
              <a:buClr>
                <a:srgbClr val="9F1B45"/>
              </a:buClr>
              <a:buFont typeface="Arial" panose="020B0604020202020204" pitchFamily="34" charset="0"/>
              <a:buChar char="•"/>
            </a:pPr>
            <a:r>
              <a:rPr lang="pt-BR" sz="2000" dirty="0">
                <a:solidFill>
                  <a:schemeClr val="bg2">
                    <a:lumMod val="25000"/>
                  </a:schemeClr>
                </a:solidFill>
                <a:latin typeface="Abadi Extra Light" panose="020B0204020104020204" pitchFamily="34" charset="0"/>
                <a:cs typeface="Segoe UI" panose="020B0502040204020203" pitchFamily="34" charset="0"/>
              </a:rPr>
              <a:t>As principais normas são as da série </a:t>
            </a:r>
            <a:r>
              <a:rPr lang="pt-BR" sz="2000" b="1" dirty="0">
                <a:solidFill>
                  <a:schemeClr val="accent1">
                    <a:lumMod val="50000"/>
                  </a:schemeClr>
                </a:solidFill>
                <a:latin typeface="Abadi Extra Light" panose="020B0204020104020204" pitchFamily="34" charset="0"/>
                <a:cs typeface="Segoe UI" panose="020B0502040204020203" pitchFamily="34" charset="0"/>
              </a:rPr>
              <a:t>IEC 61851, SAE J1772 e  ISO/IEC 15118 </a:t>
            </a:r>
          </a:p>
        </p:txBody>
      </p:sp>
      <p:sp>
        <p:nvSpPr>
          <p:cNvPr id="7" name="Retângulo 6"/>
          <p:cNvSpPr/>
          <p:nvPr/>
        </p:nvSpPr>
        <p:spPr>
          <a:xfrm>
            <a:off x="10779287" y="1853608"/>
            <a:ext cx="740715" cy="461545"/>
          </a:xfrm>
          <a:prstGeom prst="rect">
            <a:avLst/>
          </a:prstGeom>
          <a:noFill/>
        </p:spPr>
        <p:txBody>
          <a:bodyPr wrap="none">
            <a:spAutoFit/>
          </a:bodyPr>
          <a:lstStyle/>
          <a:p>
            <a:r>
              <a:rPr lang="pt-BR" sz="1200" b="1" dirty="0">
                <a:solidFill>
                  <a:schemeClr val="bg2">
                    <a:lumMod val="50000"/>
                  </a:schemeClr>
                </a:solidFill>
                <a:latin typeface="Arial Black" panose="020B0A04020102020204" pitchFamily="34" charset="0"/>
                <a:cs typeface="Segoe UI" panose="020B0502040204020203" pitchFamily="34" charset="0"/>
              </a:rPr>
              <a:t>China</a:t>
            </a:r>
          </a:p>
          <a:p>
            <a:r>
              <a:rPr lang="pt-BR" sz="1200" b="1" dirty="0">
                <a:solidFill>
                  <a:schemeClr val="bg2">
                    <a:lumMod val="50000"/>
                  </a:schemeClr>
                </a:solidFill>
                <a:latin typeface="Arial Black" panose="020B0A04020102020204" pitchFamily="34" charset="0"/>
                <a:cs typeface="Segoe UI" panose="020B0502040204020203" pitchFamily="34" charset="0"/>
              </a:rPr>
              <a:t>Mundo</a:t>
            </a:r>
          </a:p>
        </p:txBody>
      </p:sp>
      <p:sp>
        <p:nvSpPr>
          <p:cNvPr id="3" name="Elipse 2"/>
          <p:cNvSpPr/>
          <p:nvPr/>
        </p:nvSpPr>
        <p:spPr>
          <a:xfrm>
            <a:off x="10743296" y="1965801"/>
            <a:ext cx="71981" cy="71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8" name="Elipse 7"/>
          <p:cNvSpPr/>
          <p:nvPr/>
        </p:nvSpPr>
        <p:spPr>
          <a:xfrm>
            <a:off x="10743296" y="2143946"/>
            <a:ext cx="71981" cy="719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Tree>
    <p:extLst>
      <p:ext uri="{BB962C8B-B14F-4D97-AF65-F5344CB8AC3E}">
        <p14:creationId xmlns:p14="http://schemas.microsoft.com/office/powerpoint/2010/main" val="359756508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25736" y="1894902"/>
            <a:ext cx="4933056" cy="5201424"/>
          </a:xfrm>
          <a:prstGeom prst="rect">
            <a:avLst/>
          </a:prstGeom>
          <a:noFill/>
        </p:spPr>
        <p:txBody>
          <a:bodyPr wrap="square" rtlCol="0">
            <a:spAutoFit/>
          </a:bodyPr>
          <a:lstStyle/>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O </a:t>
            </a:r>
            <a:r>
              <a:rPr lang="pt-BR" sz="1800" b="1" dirty="0">
                <a:solidFill>
                  <a:schemeClr val="accent1">
                    <a:lumMod val="50000"/>
                  </a:schemeClr>
                </a:solidFill>
                <a:latin typeface="Abadi Extra Light" panose="020B0204020104020204" pitchFamily="34" charset="0"/>
                <a:cs typeface="Segoe UI" panose="020B0502040204020203" pitchFamily="34" charset="0"/>
              </a:rPr>
              <a:t>primeiro padrão criado </a:t>
            </a:r>
            <a:r>
              <a:rPr lang="pt-BR" sz="1800" dirty="0">
                <a:solidFill>
                  <a:schemeClr val="bg2">
                    <a:lumMod val="25000"/>
                  </a:schemeClr>
                </a:solidFill>
                <a:latin typeface="Abadi Extra Light" panose="020B0204020104020204" pitchFamily="34" charset="0"/>
                <a:cs typeface="Segoe UI" panose="020B0502040204020203" pitchFamily="34" charset="0"/>
              </a:rPr>
              <a:t>foi o SAE J1772, iniciado no final dos anos 90, por um grupo de trabalho da SAE (</a:t>
            </a:r>
            <a:r>
              <a:rPr lang="pt-BR" sz="1800" dirty="0" err="1">
                <a:solidFill>
                  <a:schemeClr val="bg2">
                    <a:lumMod val="25000"/>
                  </a:schemeClr>
                </a:solidFill>
                <a:latin typeface="Abadi Extra Light" panose="020B0204020104020204" pitchFamily="34" charset="0"/>
                <a:cs typeface="Segoe UI" panose="020B0502040204020203" pitchFamily="34" charset="0"/>
              </a:rPr>
              <a:t>Society</a:t>
            </a:r>
            <a:r>
              <a:rPr lang="pt-BR" sz="1800" dirty="0">
                <a:solidFill>
                  <a:schemeClr val="bg2">
                    <a:lumMod val="25000"/>
                  </a:schemeClr>
                </a:solidFill>
                <a:latin typeface="Abadi Extra Light" panose="020B0204020104020204" pitchFamily="34" charset="0"/>
                <a:cs typeface="Segoe UI" panose="020B0502040204020203" pitchFamily="34" charset="0"/>
              </a:rPr>
              <a:t> </a:t>
            </a:r>
            <a:r>
              <a:rPr lang="pt-BR" sz="1800" dirty="0" err="1">
                <a:solidFill>
                  <a:schemeClr val="bg2">
                    <a:lumMod val="25000"/>
                  </a:schemeClr>
                </a:solidFill>
                <a:latin typeface="Abadi Extra Light" panose="020B0204020104020204" pitchFamily="34" charset="0"/>
                <a:cs typeface="Segoe UI" panose="020B0502040204020203" pitchFamily="34" charset="0"/>
              </a:rPr>
              <a:t>of</a:t>
            </a:r>
            <a:r>
              <a:rPr lang="pt-BR" sz="1800" dirty="0">
                <a:solidFill>
                  <a:schemeClr val="bg2">
                    <a:lumMod val="25000"/>
                  </a:schemeClr>
                </a:solidFill>
                <a:latin typeface="Abadi Extra Light" panose="020B0204020104020204" pitchFamily="34" charset="0"/>
                <a:cs typeface="Segoe UI" panose="020B0502040204020203" pitchFamily="34" charset="0"/>
              </a:rPr>
              <a:t> </a:t>
            </a:r>
            <a:r>
              <a:rPr lang="pt-BR" sz="1800" dirty="0" err="1">
                <a:solidFill>
                  <a:schemeClr val="bg2">
                    <a:lumMod val="25000"/>
                  </a:schemeClr>
                </a:solidFill>
                <a:latin typeface="Abadi Extra Light" panose="020B0204020104020204" pitchFamily="34" charset="0"/>
                <a:cs typeface="Segoe UI" panose="020B0502040204020203" pitchFamily="34" charset="0"/>
              </a:rPr>
              <a:t>Automotive</a:t>
            </a:r>
            <a:r>
              <a:rPr lang="pt-BR" sz="1800" dirty="0">
                <a:solidFill>
                  <a:schemeClr val="bg2">
                    <a:lumMod val="25000"/>
                  </a:schemeClr>
                </a:solidFill>
                <a:latin typeface="Abadi Extra Light" panose="020B0204020104020204" pitchFamily="34" charset="0"/>
                <a:cs typeface="Segoe UI" panose="020B0502040204020203" pitchFamily="34" charset="0"/>
              </a:rPr>
              <a:t> </a:t>
            </a:r>
            <a:r>
              <a:rPr lang="pt-BR" sz="1800" dirty="0" err="1">
                <a:solidFill>
                  <a:schemeClr val="bg2">
                    <a:lumMod val="25000"/>
                  </a:schemeClr>
                </a:solidFill>
                <a:latin typeface="Abadi Extra Light" panose="020B0204020104020204" pitchFamily="34" charset="0"/>
                <a:cs typeface="Segoe UI" panose="020B0502040204020203" pitchFamily="34" charset="0"/>
              </a:rPr>
              <a:t>Engineers</a:t>
            </a:r>
            <a:r>
              <a:rPr lang="pt-BR" sz="1800" dirty="0">
                <a:solidFill>
                  <a:schemeClr val="bg2">
                    <a:lumMod val="25000"/>
                  </a:schemeClr>
                </a:solidFill>
                <a:latin typeface="Abadi Extra Light" panose="020B0204020104020204" pitchFamily="34" charset="0"/>
                <a:cs typeface="Segoe UI" panose="020B0502040204020203" pitchFamily="34" charset="0"/>
              </a:rPr>
              <a:t>). </a:t>
            </a:r>
          </a:p>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A versão atual da </a:t>
            </a:r>
            <a:r>
              <a:rPr lang="pt-BR" sz="1800" b="1" dirty="0">
                <a:solidFill>
                  <a:schemeClr val="accent1">
                    <a:lumMod val="50000"/>
                  </a:schemeClr>
                </a:solidFill>
                <a:latin typeface="Abadi Extra Light" panose="020B0204020104020204" pitchFamily="34" charset="0"/>
                <a:cs typeface="Segoe UI" panose="020B0502040204020203" pitchFamily="34" charset="0"/>
              </a:rPr>
              <a:t>SAE J1772</a:t>
            </a:r>
            <a:r>
              <a:rPr lang="pt-BR" sz="1800" dirty="0">
                <a:solidFill>
                  <a:schemeClr val="bg2">
                    <a:lumMod val="25000"/>
                  </a:schemeClr>
                </a:solidFill>
                <a:latin typeface="Abadi Extra Light" panose="020B0204020104020204" pitchFamily="34" charset="0"/>
                <a:cs typeface="Segoe UI" panose="020B0502040204020203" pitchFamily="34" charset="0"/>
              </a:rPr>
              <a:t> é chamada </a:t>
            </a:r>
            <a:r>
              <a:rPr lang="en-US" sz="1800" dirty="0">
                <a:solidFill>
                  <a:schemeClr val="bg2">
                    <a:lumMod val="25000"/>
                  </a:schemeClr>
                </a:solidFill>
                <a:latin typeface="Abadi Extra Light" panose="020B0204020104020204" pitchFamily="34" charset="0"/>
                <a:cs typeface="Segoe UI" panose="020B0502040204020203" pitchFamily="34" charset="0"/>
              </a:rPr>
              <a:t>SAE Electric Vehicle and Plug in Hybrid Electric Vehicle Conductive Charge Coupler.</a:t>
            </a:r>
          </a:p>
          <a:p>
            <a:pPr marL="285664" indent="-285664">
              <a:spcBef>
                <a:spcPts val="2399"/>
              </a:spcBef>
              <a:buClr>
                <a:srgbClr val="9F1B45"/>
              </a:buClr>
              <a:buFont typeface="Wingdings" panose="05000000000000000000" pitchFamily="2" charset="2"/>
              <a:buChar char="§"/>
            </a:pPr>
            <a:r>
              <a:rPr lang="en-US" sz="1800" dirty="0">
                <a:latin typeface="Abadi Extra Light" panose="020B0204020104020204" pitchFamily="34" charset="0"/>
                <a:cs typeface="Segoe UI" panose="020B0502040204020203" pitchFamily="34" charset="0"/>
              </a:rPr>
              <a:t>A </a:t>
            </a:r>
            <a:r>
              <a:rPr lang="en-US" sz="1800" dirty="0" err="1">
                <a:latin typeface="Abadi Extra Light" panose="020B0204020104020204" pitchFamily="34" charset="0"/>
                <a:cs typeface="Segoe UI" panose="020B0502040204020203" pitchFamily="34" charset="0"/>
              </a:rPr>
              <a:t>norma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aborda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requisitos</a:t>
            </a:r>
            <a:r>
              <a:rPr lang="en-US" sz="1800" dirty="0">
                <a:latin typeface="Abadi Extra Light" panose="020B0204020104020204" pitchFamily="34" charset="0"/>
                <a:cs typeface="Segoe UI" panose="020B0502040204020203" pitchFamily="34" charset="0"/>
              </a:rPr>
              <a:t> e </a:t>
            </a:r>
            <a:r>
              <a:rPr lang="en-US" sz="1800" dirty="0" err="1">
                <a:latin typeface="Abadi Extra Light" panose="020B0204020104020204" pitchFamily="34" charset="0"/>
                <a:cs typeface="Segoe UI" panose="020B0502040204020203" pitchFamily="34" charset="0"/>
              </a:rPr>
              <a:t>recomendações</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sobre</a:t>
            </a:r>
            <a:r>
              <a:rPr lang="en-US" sz="1800" dirty="0">
                <a:latin typeface="Abadi Extra Light" panose="020B0204020104020204" pitchFamily="34" charset="0"/>
                <a:cs typeface="Segoe UI" panose="020B0502040204020203" pitchFamily="34" charset="0"/>
              </a:rPr>
              <a:t> </a:t>
            </a:r>
            <a:r>
              <a:rPr lang="en-US" sz="1800" b="1" dirty="0" err="1">
                <a:solidFill>
                  <a:schemeClr val="accent1">
                    <a:lumMod val="50000"/>
                  </a:schemeClr>
                </a:solidFill>
                <a:latin typeface="Abadi Extra Light" panose="020B0204020104020204" pitchFamily="34" charset="0"/>
                <a:cs typeface="Segoe UI" panose="020B0502040204020203" pitchFamily="34" charset="0"/>
              </a:rPr>
              <a:t>aspectos</a:t>
            </a:r>
            <a:r>
              <a:rPr lang="en-US" sz="1800" b="1" dirty="0">
                <a:solidFill>
                  <a:schemeClr val="accent1">
                    <a:lumMod val="50000"/>
                  </a:schemeClr>
                </a:solidFill>
                <a:latin typeface="Abadi Extra Light" panose="020B0204020104020204" pitchFamily="34" charset="0"/>
                <a:cs typeface="Segoe UI" panose="020B0502040204020203" pitchFamily="34" charset="0"/>
              </a:rPr>
              <a:t> </a:t>
            </a:r>
            <a:r>
              <a:rPr lang="en-US" sz="1800" b="1" dirty="0" err="1">
                <a:solidFill>
                  <a:schemeClr val="accent1">
                    <a:lumMod val="50000"/>
                  </a:schemeClr>
                </a:solidFill>
                <a:latin typeface="Abadi Extra Light" panose="020B0204020104020204" pitchFamily="34" charset="0"/>
                <a:cs typeface="Segoe UI" panose="020B0502040204020203" pitchFamily="34" charset="0"/>
              </a:rPr>
              <a:t>físicos</a:t>
            </a:r>
            <a:r>
              <a:rPr lang="en-US" sz="1800" b="1" dirty="0">
                <a:solidFill>
                  <a:schemeClr val="accent1">
                    <a:lumMod val="50000"/>
                  </a:schemeClr>
                </a:solidFill>
                <a:latin typeface="Abadi Extra Light" panose="020B0204020104020204" pitchFamily="34" charset="0"/>
                <a:cs typeface="Segoe UI" panose="020B0502040204020203" pitchFamily="34" charset="0"/>
              </a:rPr>
              <a:t>, </a:t>
            </a:r>
            <a:r>
              <a:rPr lang="en-US" sz="1800" b="1" dirty="0" err="1">
                <a:solidFill>
                  <a:schemeClr val="accent1">
                    <a:lumMod val="50000"/>
                  </a:schemeClr>
                </a:solidFill>
                <a:latin typeface="Abadi Extra Light" panose="020B0204020104020204" pitchFamily="34" charset="0"/>
                <a:cs typeface="Segoe UI" panose="020B0502040204020203" pitchFamily="34" charset="0"/>
              </a:rPr>
              <a:t>elétricos</a:t>
            </a:r>
            <a:r>
              <a:rPr lang="en-US" sz="1800" b="1" dirty="0">
                <a:solidFill>
                  <a:schemeClr val="accent1">
                    <a:lumMod val="50000"/>
                  </a:schemeClr>
                </a:solidFill>
                <a:latin typeface="Abadi Extra Light" panose="020B0204020104020204" pitchFamily="34" charset="0"/>
                <a:cs typeface="Segoe UI" panose="020B0502040204020203" pitchFamily="34" charset="0"/>
              </a:rPr>
              <a:t>, </a:t>
            </a:r>
            <a:r>
              <a:rPr lang="en-US" sz="1800" b="1" dirty="0" err="1">
                <a:solidFill>
                  <a:schemeClr val="accent1">
                    <a:lumMod val="50000"/>
                  </a:schemeClr>
                </a:solidFill>
                <a:latin typeface="Abadi Extra Light" panose="020B0204020104020204" pitchFamily="34" charset="0"/>
                <a:cs typeface="Segoe UI" panose="020B0502040204020203" pitchFamily="34" charset="0"/>
              </a:rPr>
              <a:t>funcionais</a:t>
            </a:r>
            <a:r>
              <a:rPr lang="en-US" sz="1800" b="1" dirty="0">
                <a:solidFill>
                  <a:schemeClr val="accent1">
                    <a:lumMod val="50000"/>
                  </a:schemeClr>
                </a:solidFill>
                <a:latin typeface="Abadi Extra Light" panose="020B0204020104020204" pitchFamily="34" charset="0"/>
                <a:cs typeface="Segoe UI" panose="020B0502040204020203" pitchFamily="34" charset="0"/>
              </a:rPr>
              <a:t> e de performance </a:t>
            </a:r>
            <a:r>
              <a:rPr lang="en-US" sz="1800" dirty="0">
                <a:latin typeface="Abadi Extra Light" panose="020B0204020104020204" pitchFamily="34" charset="0"/>
                <a:cs typeface="Segoe UI" panose="020B0502040204020203" pitchFamily="34" charset="0"/>
              </a:rPr>
              <a:t>para a </a:t>
            </a:r>
            <a:r>
              <a:rPr lang="en-US" sz="1800" dirty="0" err="1">
                <a:latin typeface="Abadi Extra Light" panose="020B0204020104020204" pitchFamily="34" charset="0"/>
                <a:cs typeface="Segoe UI" panose="020B0502040204020203" pitchFamily="34" charset="0"/>
              </a:rPr>
              <a:t>recarga</a:t>
            </a:r>
            <a:r>
              <a:rPr lang="en-US" sz="1800" dirty="0">
                <a:latin typeface="Abadi Extra Light" panose="020B0204020104020204" pitchFamily="34" charset="0"/>
                <a:cs typeface="Segoe UI" panose="020B0502040204020203" pitchFamily="34" charset="0"/>
              </a:rPr>
              <a:t> de </a:t>
            </a:r>
            <a:r>
              <a:rPr lang="en-US" sz="1800" dirty="0" err="1">
                <a:latin typeface="Abadi Extra Light" panose="020B0204020104020204" pitchFamily="34" charset="0"/>
                <a:cs typeface="Segoe UI" panose="020B0502040204020203" pitchFamily="34" charset="0"/>
              </a:rPr>
              <a:t>veículos</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elétricos</a:t>
            </a:r>
            <a:r>
              <a:rPr lang="en-US" sz="1800" dirty="0">
                <a:latin typeface="Abadi Extra Light" panose="020B0204020104020204" pitchFamily="34" charset="0"/>
                <a:cs typeface="Segoe UI" panose="020B0502040204020203" pitchFamily="34" charset="0"/>
              </a:rPr>
              <a:t>.</a:t>
            </a:r>
          </a:p>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A SAE J1772 é uma norma válida para o </a:t>
            </a:r>
            <a:r>
              <a:rPr lang="pt-BR" sz="1800" b="1" dirty="0">
                <a:solidFill>
                  <a:schemeClr val="accent1">
                    <a:lumMod val="50000"/>
                  </a:schemeClr>
                </a:solidFill>
                <a:latin typeface="Abadi Extra Light" panose="020B0204020104020204" pitchFamily="34" charset="0"/>
                <a:cs typeface="Segoe UI" panose="020B0502040204020203" pitchFamily="34" charset="0"/>
              </a:rPr>
              <a:t>mercado Norte-americano </a:t>
            </a:r>
            <a:r>
              <a:rPr lang="pt-BR" sz="1800" dirty="0">
                <a:solidFill>
                  <a:schemeClr val="bg2">
                    <a:lumMod val="25000"/>
                  </a:schemeClr>
                </a:solidFill>
                <a:latin typeface="Abadi Extra Light" panose="020B0204020104020204" pitchFamily="34" charset="0"/>
                <a:cs typeface="Segoe UI" panose="020B0502040204020203" pitchFamily="34" charset="0"/>
              </a:rPr>
              <a:t>(embora compatível com normas de outros países) </a:t>
            </a:r>
          </a:p>
          <a:p>
            <a:pPr marL="285664" indent="-285664">
              <a:spcBef>
                <a:spcPts val="2399"/>
              </a:spcBef>
              <a:buFont typeface="Wingdings" panose="05000000000000000000" pitchFamily="2" charset="2"/>
              <a:buChar char="§"/>
            </a:pPr>
            <a:endParaRPr lang="pt-BR" sz="1800" dirty="0">
              <a:solidFill>
                <a:schemeClr val="bg2">
                  <a:lumMod val="25000"/>
                </a:schemeClr>
              </a:solidFill>
              <a:latin typeface="Abadi Extra Light" panose="020B0204020104020204" pitchFamily="34" charset="0"/>
              <a:cs typeface="Segoe UI" panose="020B0502040204020203" pitchFamily="34" charset="0"/>
            </a:endParaRPr>
          </a:p>
        </p:txBody>
      </p:sp>
      <p:sp>
        <p:nvSpPr>
          <p:cNvPr id="10" name="Retângulo 9"/>
          <p:cNvSpPr/>
          <p:nvPr/>
        </p:nvSpPr>
        <p:spPr>
          <a:xfrm>
            <a:off x="692337" y="1376501"/>
            <a:ext cx="2400016"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Norma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SAE J1772</a:t>
            </a:r>
          </a:p>
        </p:txBody>
      </p:sp>
      <p:sp>
        <p:nvSpPr>
          <p:cNvPr id="11" name="Retângulo 10"/>
          <p:cNvSpPr/>
          <p:nvPr/>
        </p:nvSpPr>
        <p:spPr>
          <a:xfrm>
            <a:off x="7333928" y="7034911"/>
            <a:ext cx="6094413" cy="461417"/>
          </a:xfrm>
          <a:prstGeom prst="rect">
            <a:avLst/>
          </a:prstGeom>
        </p:spPr>
        <p:txBody>
          <a:bodyPr>
            <a:spAutoFit/>
          </a:bodyPr>
          <a:lstStyle/>
          <a:p>
            <a:endParaRPr lang="pt-BR" sz="2399" dirty="0"/>
          </a:p>
        </p:txBody>
      </p:sp>
      <p:graphicFrame>
        <p:nvGraphicFramePr>
          <p:cNvPr id="12" name="Tabela 11"/>
          <p:cNvGraphicFramePr>
            <a:graphicFrameLocks noGrp="1"/>
          </p:cNvGraphicFramePr>
          <p:nvPr>
            <p:extLst>
              <p:ext uri="{D42A27DB-BD31-4B8C-83A1-F6EECF244321}">
                <p14:modId xmlns:p14="http://schemas.microsoft.com/office/powerpoint/2010/main" val="3010815459"/>
              </p:ext>
            </p:extLst>
          </p:nvPr>
        </p:nvGraphicFramePr>
        <p:xfrm>
          <a:off x="5543694" y="2334222"/>
          <a:ext cx="6399134" cy="3215862"/>
        </p:xfrm>
        <a:graphic>
          <a:graphicData uri="http://schemas.openxmlformats.org/drawingml/2006/table">
            <a:tbl>
              <a:tblPr firstRow="1" firstCol="1" bandRow="1">
                <a:tableStyleId>{10A1B5D5-9B99-4C35-A422-299274C87663}</a:tableStyleId>
              </a:tblPr>
              <a:tblGrid>
                <a:gridCol w="837982">
                  <a:extLst>
                    <a:ext uri="{9D8B030D-6E8A-4147-A177-3AD203B41FA5}">
                      <a16:colId xmlns:a16="http://schemas.microsoft.com/office/drawing/2014/main" val="20000"/>
                    </a:ext>
                  </a:extLst>
                </a:gridCol>
                <a:gridCol w="2799621">
                  <a:extLst>
                    <a:ext uri="{9D8B030D-6E8A-4147-A177-3AD203B41FA5}">
                      <a16:colId xmlns:a16="http://schemas.microsoft.com/office/drawing/2014/main" val="20001"/>
                    </a:ext>
                  </a:extLst>
                </a:gridCol>
                <a:gridCol w="855020">
                  <a:extLst>
                    <a:ext uri="{9D8B030D-6E8A-4147-A177-3AD203B41FA5}">
                      <a16:colId xmlns:a16="http://schemas.microsoft.com/office/drawing/2014/main" val="20002"/>
                    </a:ext>
                  </a:extLst>
                </a:gridCol>
                <a:gridCol w="876429">
                  <a:extLst>
                    <a:ext uri="{9D8B030D-6E8A-4147-A177-3AD203B41FA5}">
                      <a16:colId xmlns:a16="http://schemas.microsoft.com/office/drawing/2014/main" val="20003"/>
                    </a:ext>
                  </a:extLst>
                </a:gridCol>
                <a:gridCol w="1030082">
                  <a:extLst>
                    <a:ext uri="{9D8B030D-6E8A-4147-A177-3AD203B41FA5}">
                      <a16:colId xmlns:a16="http://schemas.microsoft.com/office/drawing/2014/main" val="20004"/>
                    </a:ext>
                  </a:extLst>
                </a:gridCol>
              </a:tblGrid>
              <a:tr h="640966">
                <a:tc>
                  <a:txBody>
                    <a:bodyPr/>
                    <a:lstStyle/>
                    <a:p>
                      <a:pPr algn="ctr">
                        <a:spcAft>
                          <a:spcPts val="0"/>
                        </a:spcAft>
                      </a:pPr>
                      <a:r>
                        <a:rPr lang="pt-PT" sz="1400" dirty="0">
                          <a:effectLst/>
                        </a:rPr>
                        <a:t>Nível</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Descrição</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Tensão máx. (V)</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Corrente máx. (A)</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Potência máx. (kW)</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688530">
                <a:tc>
                  <a:txBody>
                    <a:bodyPr/>
                    <a:lstStyle/>
                    <a:p>
                      <a:pPr algn="ctr">
                        <a:spcAft>
                          <a:spcPts val="0"/>
                        </a:spcAft>
                      </a:pPr>
                      <a:r>
                        <a:rPr lang="pt-PT" sz="1400" dirty="0">
                          <a:effectLst/>
                        </a:rPr>
                        <a:t>Nível 1 (CA)</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marL="0" lvl="0" indent="0" algn="l">
                        <a:spcAft>
                          <a:spcPts val="0"/>
                        </a:spcAft>
                        <a:buSzPts val="1000"/>
                        <a:buFont typeface="Symbol" panose="05050102010706020507" pitchFamily="18" charset="2"/>
                        <a:buNone/>
                      </a:pPr>
                      <a:r>
                        <a:rPr lang="pt-BR" sz="1400" dirty="0">
                          <a:effectLst/>
                        </a:rPr>
                        <a:t>Carregador on-board conectado direto à rede, por</a:t>
                      </a:r>
                      <a:r>
                        <a:rPr lang="pt-BR" sz="1400" baseline="0" dirty="0">
                          <a:effectLst/>
                        </a:rPr>
                        <a:t> tomada</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120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16</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1,92</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696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effectLst/>
                        </a:rPr>
                        <a:t>Nível 2 (CA)</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marL="0" lvl="0" indent="0" algn="l">
                        <a:spcAft>
                          <a:spcPts val="0"/>
                        </a:spcAft>
                        <a:buSzPts val="1000"/>
                        <a:buFont typeface="Symbol" panose="05050102010706020507" pitchFamily="18" charset="2"/>
                        <a:buNone/>
                      </a:pPr>
                      <a:r>
                        <a:rPr lang="pt-BR" sz="1400" dirty="0">
                          <a:effectLst/>
                        </a:rPr>
                        <a:t>Carregador on-board, conectado  por meio de dispositivo portátil</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240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80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19,2</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638463">
                <a:tc>
                  <a:txBody>
                    <a:bodyPr/>
                    <a:lstStyle/>
                    <a:p>
                      <a:pPr algn="ctr">
                        <a:spcAft>
                          <a:spcPts val="0"/>
                        </a:spcAft>
                      </a:pPr>
                      <a:r>
                        <a:rPr lang="pt-PT" sz="1400" dirty="0">
                          <a:effectLst/>
                        </a:rPr>
                        <a:t>Nível 1 (CC)</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marL="0" lvl="0" indent="0" algn="l">
                        <a:spcAft>
                          <a:spcPts val="0"/>
                        </a:spcAft>
                        <a:buSzPts val="1000"/>
                        <a:buFont typeface="Symbol" panose="05050102010706020507" pitchFamily="18" charset="2"/>
                        <a:buNone/>
                      </a:pPr>
                      <a:r>
                        <a:rPr lang="pt-BR" sz="1400" dirty="0">
                          <a:effectLst/>
                        </a:rPr>
                        <a:t>Carregador off-</a:t>
                      </a:r>
                      <a:r>
                        <a:rPr lang="pt-BR" sz="1400" dirty="0" err="1">
                          <a:effectLst/>
                        </a:rPr>
                        <a:t>board</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1000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80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80,0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551399">
                <a:tc>
                  <a:txBody>
                    <a:bodyPr/>
                    <a:lstStyle/>
                    <a:p>
                      <a:pPr algn="ctr">
                        <a:spcAft>
                          <a:spcPts val="0"/>
                        </a:spcAft>
                      </a:pPr>
                      <a:r>
                        <a:rPr lang="pt-PT" sz="1400" dirty="0">
                          <a:effectLst/>
                        </a:rPr>
                        <a:t>Nível 2 (CC)</a:t>
                      </a:r>
                      <a:endParaRPr lang="pt-BR" sz="1400" b="1"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marL="0" lvl="0" indent="0" algn="l">
                        <a:spcAft>
                          <a:spcPts val="0"/>
                        </a:spcAft>
                        <a:buSzPts val="1000"/>
                        <a:buFont typeface="Symbol" panose="05050102010706020507" pitchFamily="18" charset="2"/>
                        <a:buNone/>
                      </a:pPr>
                      <a:r>
                        <a:rPr lang="pt-BR" sz="1400" dirty="0">
                          <a:effectLst/>
                        </a:rPr>
                        <a:t>Carregador off-</a:t>
                      </a:r>
                      <a:r>
                        <a:rPr lang="pt-BR" sz="1400" dirty="0" err="1">
                          <a:effectLst/>
                        </a:rPr>
                        <a:t>board</a:t>
                      </a:r>
                      <a:r>
                        <a:rPr lang="pt-BR" sz="1400" dirty="0">
                          <a:effectLst/>
                        </a:rPr>
                        <a:t>;</a:t>
                      </a:r>
                      <a:endParaRPr lang="pt-BR" sz="1400" b="0" dirty="0">
                        <a:effectLst/>
                        <a:latin typeface="Abadi Extra Light" panose="020B0204020104020204" pitchFamily="34" charset="0"/>
                        <a:cs typeface="Segoe UI" panose="020B0502040204020203" pitchFamily="34" charset="0"/>
                      </a:endParaRPr>
                    </a:p>
                  </a:txBody>
                  <a:tcPr marL="68562" marR="68562" marT="0" marB="0" anchor="ctr"/>
                </a:tc>
                <a:tc>
                  <a:txBody>
                    <a:bodyPr/>
                    <a:lstStyle/>
                    <a:p>
                      <a:pPr algn="ctr">
                        <a:spcAft>
                          <a:spcPts val="0"/>
                        </a:spcAft>
                      </a:pPr>
                      <a:r>
                        <a:rPr lang="pt-PT" sz="1400" dirty="0">
                          <a:effectLst/>
                        </a:rPr>
                        <a:t>1000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400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400,0</a:t>
                      </a:r>
                      <a:endParaRPr lang="pt-BR" sz="1400" b="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bl>
          </a:graphicData>
        </a:graphic>
      </p:graphicFrame>
      <p:sp>
        <p:nvSpPr>
          <p:cNvPr id="13" name="Rectangle 2"/>
          <p:cNvSpPr>
            <a:spLocks noChangeArrowheads="1"/>
          </p:cNvSpPr>
          <p:nvPr/>
        </p:nvSpPr>
        <p:spPr bwMode="auto">
          <a:xfrm>
            <a:off x="7617607" y="1951321"/>
            <a:ext cx="2666066" cy="30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126"/>
            <a:r>
              <a:rPr lang="pt-BR" altLang="pt-BR" dirty="0" bmk="_Toc40976394">
                <a:solidFill>
                  <a:srgbClr val="000000"/>
                </a:solidFill>
                <a:latin typeface="Abadi Extra Light" panose="020B0204020104020204" pitchFamily="34" charset="0"/>
                <a:ea typeface="Yu Mincho"/>
                <a:cs typeface="Segoe UI" panose="020B0502040204020203" pitchFamily="34" charset="0"/>
              </a:rPr>
              <a:t>Níveis de carregamento SAE J1772</a:t>
            </a:r>
            <a:endParaRPr lang="pt-BR" altLang="pt-BR" sz="3199" dirty="0">
              <a:latin typeface="Abadi Extra Light" panose="020B0204020104020204" pitchFamily="34" charset="0"/>
              <a:cs typeface="Segoe UI" panose="020B0502040204020203" pitchFamily="34" charset="0"/>
            </a:endParaRPr>
          </a:p>
        </p:txBody>
      </p:sp>
      <p:sp>
        <p:nvSpPr>
          <p:cNvPr id="2" name="Título 1">
            <a:extLst>
              <a:ext uri="{FF2B5EF4-FFF2-40B4-BE49-F238E27FC236}">
                <a16:creationId xmlns:a16="http://schemas.microsoft.com/office/drawing/2014/main" id="{0505EA46-257C-45E4-9B91-87BDCCB33B7E}"/>
              </a:ext>
            </a:extLst>
          </p:cNvPr>
          <p:cNvSpPr>
            <a:spLocks noGrp="1"/>
          </p:cNvSpPr>
          <p:nvPr>
            <p:ph type="title"/>
          </p:nvPr>
        </p:nvSpPr>
        <p:spPr>
          <a:xfrm>
            <a:off x="692337" y="258101"/>
            <a:ext cx="11083961" cy="1118400"/>
          </a:xfrm>
          <a:noFill/>
          <a:ln>
            <a:noFill/>
          </a:ln>
        </p:spPr>
        <p:txBody>
          <a:bodyPr spcFirstLastPara="1" wrap="square" lIns="121900" tIns="121900" rIns="121900" bIns="121900" anchor="ctr" anchorCtr="0">
            <a:noAutofit/>
          </a:bodyPr>
          <a:lstStyle/>
          <a:p>
            <a:r>
              <a:rPr lang="pt-BR" sz="3600" dirty="0"/>
              <a:t>Infraestrutura de recarga: caracterização técnica</a:t>
            </a:r>
          </a:p>
        </p:txBody>
      </p:sp>
    </p:spTree>
    <p:extLst>
      <p:ext uri="{BB962C8B-B14F-4D97-AF65-F5344CB8AC3E}">
        <p14:creationId xmlns:p14="http://schemas.microsoft.com/office/powerpoint/2010/main" val="21733294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692337" y="1428265"/>
            <a:ext cx="240642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Norma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IEC 61851</a:t>
            </a:r>
          </a:p>
        </p:txBody>
      </p:sp>
      <p:sp>
        <p:nvSpPr>
          <p:cNvPr id="11" name="Retângulo 10"/>
          <p:cNvSpPr/>
          <p:nvPr/>
        </p:nvSpPr>
        <p:spPr>
          <a:xfrm>
            <a:off x="7333928" y="7034911"/>
            <a:ext cx="6094413" cy="461417"/>
          </a:xfrm>
          <a:prstGeom prst="rect">
            <a:avLst/>
          </a:prstGeom>
        </p:spPr>
        <p:txBody>
          <a:bodyPr>
            <a:spAutoFit/>
          </a:bodyPr>
          <a:lstStyle/>
          <a:p>
            <a:endParaRPr lang="pt-BR" sz="2399" dirty="0"/>
          </a:p>
        </p:txBody>
      </p:sp>
      <p:sp>
        <p:nvSpPr>
          <p:cNvPr id="2" name="Retângulo 1"/>
          <p:cNvSpPr/>
          <p:nvPr/>
        </p:nvSpPr>
        <p:spPr>
          <a:xfrm>
            <a:off x="406535" y="2123664"/>
            <a:ext cx="5827782" cy="3785652"/>
          </a:xfrm>
          <a:prstGeom prst="rect">
            <a:avLst/>
          </a:prstGeom>
          <a:noFill/>
        </p:spPr>
        <p:txBody>
          <a:bodyPr wrap="square" rtlCol="0">
            <a:spAutoFit/>
          </a:bodyPr>
          <a:lstStyle/>
          <a:p>
            <a:pPr marL="342900" indent="-342900">
              <a:spcBef>
                <a:spcPts val="2399"/>
              </a:spcBef>
              <a:buClr>
                <a:srgbClr val="9F1B45"/>
              </a:buClr>
              <a:buFont typeface="Arial" panose="020B0604020202020204" pitchFamily="34" charset="0"/>
              <a:buChar char="•"/>
            </a:pPr>
            <a:r>
              <a:rPr lang="pt-BR" sz="2000" dirty="0">
                <a:solidFill>
                  <a:schemeClr val="bg2">
                    <a:lumMod val="25000"/>
                  </a:schemeClr>
                </a:solidFill>
                <a:latin typeface="Abadi Extra Light" panose="020B0204020104020204" pitchFamily="34" charset="0"/>
                <a:cs typeface="Segoe UI" panose="020B0502040204020203" pitchFamily="34" charset="0"/>
              </a:rPr>
              <a:t>A IEC 61851 é a </a:t>
            </a:r>
            <a:r>
              <a:rPr lang="pt-BR" sz="2000" b="1" dirty="0">
                <a:solidFill>
                  <a:schemeClr val="accent1">
                    <a:lumMod val="50000"/>
                  </a:schemeClr>
                </a:solidFill>
                <a:latin typeface="Abadi Extra Light" panose="020B0204020104020204" pitchFamily="34" charset="0"/>
                <a:cs typeface="Segoe UI" panose="020B0502040204020203" pitchFamily="34" charset="0"/>
              </a:rPr>
              <a:t>norma mais importante </a:t>
            </a:r>
            <a:r>
              <a:rPr lang="pt-BR" sz="2000" dirty="0">
                <a:solidFill>
                  <a:schemeClr val="bg2">
                    <a:lumMod val="25000"/>
                  </a:schemeClr>
                </a:solidFill>
                <a:latin typeface="Abadi Extra Light" panose="020B0204020104020204" pitchFamily="34" charset="0"/>
                <a:cs typeface="Segoe UI" panose="020B0502040204020203" pitchFamily="34" charset="0"/>
              </a:rPr>
              <a:t>envolvendo o carregamento de veículos elétricos.</a:t>
            </a:r>
          </a:p>
          <a:p>
            <a:pPr marL="342900" indent="-342900">
              <a:spcBef>
                <a:spcPts val="2399"/>
              </a:spcBef>
              <a:buClr>
                <a:srgbClr val="9F1B45"/>
              </a:buClr>
              <a:buFont typeface="Arial" panose="020B0604020202020204" pitchFamily="34" charset="0"/>
              <a:buChar char="•"/>
            </a:pPr>
            <a:r>
              <a:rPr lang="pt-BR" sz="2000" dirty="0">
                <a:solidFill>
                  <a:schemeClr val="bg2">
                    <a:lumMod val="25000"/>
                  </a:schemeClr>
                </a:solidFill>
                <a:latin typeface="Abadi Extra Light" panose="020B0204020104020204" pitchFamily="34" charset="0"/>
                <a:cs typeface="Segoe UI" panose="020B0502040204020203" pitchFamily="34" charset="0"/>
              </a:rPr>
              <a:t>Trata da padronização completa dos sistemas de recarga, sendo o </a:t>
            </a:r>
            <a:r>
              <a:rPr lang="pt-BR" sz="2000" b="1" dirty="0">
                <a:solidFill>
                  <a:schemeClr val="accent1">
                    <a:lumMod val="50000"/>
                  </a:schemeClr>
                </a:solidFill>
                <a:latin typeface="Abadi Extra Light" panose="020B0204020104020204" pitchFamily="34" charset="0"/>
                <a:cs typeface="Segoe UI" panose="020B0502040204020203" pitchFamily="34" charset="0"/>
              </a:rPr>
              <a:t>agrupamento maior de todos os aspectos que envolvem esse universo</a:t>
            </a:r>
            <a:r>
              <a:rPr lang="pt-BR" sz="2000" dirty="0">
                <a:solidFill>
                  <a:schemeClr val="bg2">
                    <a:lumMod val="25000"/>
                  </a:schemeClr>
                </a:solidFill>
                <a:latin typeface="Abadi Extra Light" panose="020B0204020104020204" pitchFamily="34" charset="0"/>
                <a:cs typeface="Segoe UI" panose="020B0502040204020203" pitchFamily="34" charset="0"/>
              </a:rPr>
              <a:t>, seja dentro da própria norma, seja através de citação a outras normas a serem seguidas (</a:t>
            </a:r>
            <a:r>
              <a:rPr lang="pt-BR" sz="2000" b="1" dirty="0">
                <a:solidFill>
                  <a:schemeClr val="accent1">
                    <a:lumMod val="50000"/>
                  </a:schemeClr>
                </a:solidFill>
                <a:latin typeface="Abadi Extra Light" panose="020B0204020104020204" pitchFamily="34" charset="0"/>
                <a:cs typeface="Segoe UI" panose="020B0502040204020203" pitchFamily="34" charset="0"/>
              </a:rPr>
              <a:t>inclui a SAE J1772</a:t>
            </a:r>
            <a:r>
              <a:rPr lang="pt-BR" sz="2000" dirty="0">
                <a:solidFill>
                  <a:schemeClr val="bg2">
                    <a:lumMod val="25000"/>
                  </a:schemeClr>
                </a:solidFill>
                <a:latin typeface="Abadi Extra Light" panose="020B0204020104020204" pitchFamily="34" charset="0"/>
                <a:cs typeface="Segoe UI" panose="020B0502040204020203" pitchFamily="34" charset="0"/>
              </a:rPr>
              <a:t>).</a:t>
            </a:r>
          </a:p>
          <a:p>
            <a:pPr marL="342900" indent="-342900">
              <a:spcBef>
                <a:spcPts val="2399"/>
              </a:spcBef>
              <a:buClr>
                <a:srgbClr val="9F1B45"/>
              </a:buClr>
              <a:buFont typeface="Arial" panose="020B0604020202020204" pitchFamily="34" charset="0"/>
              <a:buChar char="•"/>
            </a:pPr>
            <a:r>
              <a:rPr lang="pt-BR" sz="2000" b="1" dirty="0">
                <a:solidFill>
                  <a:schemeClr val="accent1">
                    <a:lumMod val="50000"/>
                  </a:schemeClr>
                </a:solidFill>
                <a:latin typeface="Abadi Extra Light" panose="020B0204020104020204" pitchFamily="34" charset="0"/>
                <a:cs typeface="Segoe UI" panose="020B0502040204020203" pitchFamily="34" charset="0"/>
              </a:rPr>
              <a:t>No Brasil, a ABNT adotou </a:t>
            </a:r>
            <a:r>
              <a:rPr lang="pt-BR" sz="2000" dirty="0">
                <a:solidFill>
                  <a:schemeClr val="bg2">
                    <a:lumMod val="25000"/>
                  </a:schemeClr>
                </a:solidFill>
                <a:latin typeface="Abadi Extra Light" panose="020B0204020104020204" pitchFamily="34" charset="0"/>
                <a:cs typeface="Segoe UI" panose="020B0502040204020203" pitchFamily="34" charset="0"/>
              </a:rPr>
              <a:t>em 2013 este padrão, lançando a versão traduzida como ABNT NBR IEC 61851 baseada na norma internacional de 2010.</a:t>
            </a:r>
          </a:p>
        </p:txBody>
      </p:sp>
      <p:graphicFrame>
        <p:nvGraphicFramePr>
          <p:cNvPr id="14" name="Tabela 13"/>
          <p:cNvGraphicFramePr>
            <a:graphicFrameLocks noGrp="1"/>
          </p:cNvGraphicFramePr>
          <p:nvPr>
            <p:extLst>
              <p:ext uri="{D42A27DB-BD31-4B8C-83A1-F6EECF244321}">
                <p14:modId xmlns:p14="http://schemas.microsoft.com/office/powerpoint/2010/main" val="3396419639"/>
              </p:ext>
            </p:extLst>
          </p:nvPr>
        </p:nvGraphicFramePr>
        <p:xfrm>
          <a:off x="6457856" y="2123664"/>
          <a:ext cx="5150324" cy="3076526"/>
        </p:xfrm>
        <a:graphic>
          <a:graphicData uri="http://schemas.openxmlformats.org/drawingml/2006/table">
            <a:tbl>
              <a:tblPr firstRow="1" firstCol="1" bandRow="1">
                <a:tableStyleId>{10A1B5D5-9B99-4C35-A422-299274C87663}</a:tableStyleId>
              </a:tblPr>
              <a:tblGrid>
                <a:gridCol w="1474631">
                  <a:extLst>
                    <a:ext uri="{9D8B030D-6E8A-4147-A177-3AD203B41FA5}">
                      <a16:colId xmlns:a16="http://schemas.microsoft.com/office/drawing/2014/main" val="20000"/>
                    </a:ext>
                  </a:extLst>
                </a:gridCol>
                <a:gridCol w="818937">
                  <a:extLst>
                    <a:ext uri="{9D8B030D-6E8A-4147-A177-3AD203B41FA5}">
                      <a16:colId xmlns:a16="http://schemas.microsoft.com/office/drawing/2014/main" val="20001"/>
                    </a:ext>
                  </a:extLst>
                </a:gridCol>
                <a:gridCol w="2856756">
                  <a:extLst>
                    <a:ext uri="{9D8B030D-6E8A-4147-A177-3AD203B41FA5}">
                      <a16:colId xmlns:a16="http://schemas.microsoft.com/office/drawing/2014/main" val="20002"/>
                    </a:ext>
                  </a:extLst>
                </a:gridCol>
              </a:tblGrid>
              <a:tr h="343751">
                <a:tc>
                  <a:txBody>
                    <a:bodyPr/>
                    <a:lstStyle/>
                    <a:p>
                      <a:pPr algn="ctr">
                        <a:spcAft>
                          <a:spcPts val="0"/>
                        </a:spcAft>
                      </a:pPr>
                      <a:r>
                        <a:rPr lang="pt-PT" sz="1400" dirty="0">
                          <a:effectLst/>
                        </a:rPr>
                        <a:t>Norma</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Revisão</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Descrição</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546555">
                <a:tc>
                  <a:txBody>
                    <a:bodyPr/>
                    <a:lstStyle/>
                    <a:p>
                      <a:pPr algn="ctr">
                        <a:spcAft>
                          <a:spcPts val="0"/>
                        </a:spcAft>
                      </a:pPr>
                      <a:r>
                        <a:rPr lang="pt-PT" sz="1400" dirty="0">
                          <a:effectLst/>
                        </a:rPr>
                        <a:t>IEC 61851-1</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2017</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400" dirty="0">
                          <a:effectLst/>
                        </a:rPr>
                        <a:t>Requisitos gerais dos sistemas de recarga</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546555">
                <a:tc>
                  <a:txBody>
                    <a:bodyPr/>
                    <a:lstStyle/>
                    <a:p>
                      <a:pPr algn="ctr">
                        <a:spcAft>
                          <a:spcPts val="0"/>
                        </a:spcAft>
                      </a:pPr>
                      <a:r>
                        <a:rPr lang="pt-PT" sz="1400" dirty="0">
                          <a:effectLst/>
                        </a:rPr>
                        <a:t>IEC 61851-21-1</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2017</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400" dirty="0">
                          <a:effectLst/>
                        </a:rPr>
                        <a:t>Compatibilidade eletromagnética de carregador a bordo do VE</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546555">
                <a:tc>
                  <a:txBody>
                    <a:bodyPr/>
                    <a:lstStyle/>
                    <a:p>
                      <a:pPr algn="ctr">
                        <a:spcAft>
                          <a:spcPts val="0"/>
                        </a:spcAft>
                      </a:pPr>
                      <a:r>
                        <a:rPr lang="pt-PT" sz="1400" dirty="0">
                          <a:effectLst/>
                        </a:rPr>
                        <a:t>IEC 61851-21-2</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2018</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400" dirty="0">
                          <a:effectLst/>
                        </a:rPr>
                        <a:t>Compatibilidade eletromagnética do EVSE</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546555">
                <a:tc>
                  <a:txBody>
                    <a:bodyPr/>
                    <a:lstStyle/>
                    <a:p>
                      <a:pPr algn="ctr">
                        <a:spcAft>
                          <a:spcPts val="0"/>
                        </a:spcAft>
                      </a:pPr>
                      <a:r>
                        <a:rPr lang="pt-PT" sz="1400" dirty="0">
                          <a:effectLst/>
                        </a:rPr>
                        <a:t>IEC 61851-23</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2014</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400" dirty="0">
                          <a:effectLst/>
                        </a:rPr>
                        <a:t>Requisitos do EVSE para carregamento CC</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546555">
                <a:tc>
                  <a:txBody>
                    <a:bodyPr/>
                    <a:lstStyle/>
                    <a:p>
                      <a:pPr algn="ctr">
                        <a:spcAft>
                          <a:spcPts val="0"/>
                        </a:spcAft>
                      </a:pPr>
                      <a:r>
                        <a:rPr lang="pt-PT" sz="1400" dirty="0">
                          <a:effectLst/>
                        </a:rPr>
                        <a:t>IEC 61851-24</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2014</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400" dirty="0">
                          <a:effectLst/>
                        </a:rPr>
                        <a:t>Comunicação entre VE e EVSE para carregamento CC</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bl>
          </a:graphicData>
        </a:graphic>
      </p:graphicFrame>
      <p:sp>
        <p:nvSpPr>
          <p:cNvPr id="15" name="Rectangle 2"/>
          <p:cNvSpPr>
            <a:spLocks noChangeArrowheads="1"/>
          </p:cNvSpPr>
          <p:nvPr/>
        </p:nvSpPr>
        <p:spPr bwMode="auto">
          <a:xfrm>
            <a:off x="7904281" y="1735927"/>
            <a:ext cx="2625990" cy="30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126"/>
            <a:r>
              <a:rPr lang="pt-BR" altLang="pt-BR" dirty="0" bmk="_Toc40976394">
                <a:solidFill>
                  <a:srgbClr val="000000"/>
                </a:solidFill>
                <a:latin typeface="Abadi Extra Light" panose="020B0204020104020204" pitchFamily="34" charset="0"/>
                <a:ea typeface="Yu Mincho"/>
                <a:cs typeface="Segoe UI" panose="020B0502040204020203" pitchFamily="34" charset="0"/>
              </a:rPr>
              <a:t>Documentos da norma IEC 61851</a:t>
            </a:r>
            <a:endParaRPr lang="pt-BR" altLang="pt-BR" sz="3199" dirty="0">
              <a:latin typeface="Abadi Extra Light" panose="020B0204020104020204" pitchFamily="34" charset="0"/>
              <a:cs typeface="Segoe UI" panose="020B0502040204020203" pitchFamily="34" charset="0"/>
            </a:endParaRPr>
          </a:p>
        </p:txBody>
      </p:sp>
      <p:sp>
        <p:nvSpPr>
          <p:cNvPr id="3" name="Título 2">
            <a:extLst>
              <a:ext uri="{FF2B5EF4-FFF2-40B4-BE49-F238E27FC236}">
                <a16:creationId xmlns:a16="http://schemas.microsoft.com/office/drawing/2014/main" id="{78AF7FB9-A708-41D4-BD27-6743618519E1}"/>
              </a:ext>
            </a:extLst>
          </p:cNvPr>
          <p:cNvSpPr>
            <a:spLocks noGrp="1"/>
          </p:cNvSpPr>
          <p:nvPr>
            <p:ph type="title"/>
          </p:nvPr>
        </p:nvSpPr>
        <p:spPr>
          <a:xfrm>
            <a:off x="692337" y="258101"/>
            <a:ext cx="11083961" cy="1118400"/>
          </a:xfrm>
        </p:spPr>
        <p:txBody>
          <a:bodyPr/>
          <a:lstStyle/>
          <a:p>
            <a:r>
              <a:rPr lang="pt-BR" sz="3600" dirty="0"/>
              <a:t>Infraestrutura de recarga: caracterização técnica</a:t>
            </a:r>
            <a:endParaRPr lang="pt-BR" sz="4400" dirty="0"/>
          </a:p>
        </p:txBody>
      </p:sp>
    </p:spTree>
    <p:extLst>
      <p:ext uri="{BB962C8B-B14F-4D97-AF65-F5344CB8AC3E}">
        <p14:creationId xmlns:p14="http://schemas.microsoft.com/office/powerpoint/2010/main" val="18150141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0038412-6DB0-4980-AD11-BDBB7674E4A7}"/>
              </a:ext>
            </a:extLst>
          </p:cNvPr>
          <p:cNvSpPr>
            <a:spLocks noGrp="1"/>
          </p:cNvSpPr>
          <p:nvPr>
            <p:ph type="title"/>
          </p:nvPr>
        </p:nvSpPr>
        <p:spPr>
          <a:xfrm>
            <a:off x="692337" y="258101"/>
            <a:ext cx="11083961" cy="1118400"/>
          </a:xfrm>
        </p:spPr>
        <p:txBody>
          <a:bodyPr/>
          <a:lstStyle/>
          <a:p>
            <a:r>
              <a:rPr lang="pt-BR" sz="3600" dirty="0"/>
              <a:t>Infraestrutura de recarga: caracterização técnica</a:t>
            </a:r>
            <a:endParaRPr lang="pt-BR" sz="4400" dirty="0"/>
          </a:p>
        </p:txBody>
      </p:sp>
      <p:sp>
        <p:nvSpPr>
          <p:cNvPr id="11" name="Retângulo 10"/>
          <p:cNvSpPr/>
          <p:nvPr/>
        </p:nvSpPr>
        <p:spPr>
          <a:xfrm>
            <a:off x="692337" y="1441614"/>
            <a:ext cx="240642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Norma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IEC 61851</a:t>
            </a:r>
          </a:p>
        </p:txBody>
      </p:sp>
      <p:grpSp>
        <p:nvGrpSpPr>
          <p:cNvPr id="3" name="Grupo 2"/>
          <p:cNvGrpSpPr/>
          <p:nvPr/>
        </p:nvGrpSpPr>
        <p:grpSpPr>
          <a:xfrm>
            <a:off x="3427345" y="1254408"/>
            <a:ext cx="4443940" cy="4846510"/>
            <a:chOff x="4698894" y="1422399"/>
            <a:chExt cx="5074828" cy="5006409"/>
          </a:xfrm>
        </p:grpSpPr>
        <p:pic>
          <p:nvPicPr>
            <p:cNvPr id="9" name="Picture 2" descr="EV Charging Modes | Deltrix Charg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8894" y="1422399"/>
              <a:ext cx="5074828" cy="5006404"/>
            </a:xfrm>
            <a:prstGeom prst="rect">
              <a:avLst/>
            </a:prstGeom>
            <a:solidFill>
              <a:schemeClr val="accent1">
                <a:lumMod val="20000"/>
                <a:lumOff val="80000"/>
              </a:schemeClr>
            </a:solidFill>
          </p:spPr>
        </p:pic>
        <p:sp>
          <p:nvSpPr>
            <p:cNvPr id="2" name="Retângulo 1"/>
            <p:cNvSpPr/>
            <p:nvPr/>
          </p:nvSpPr>
          <p:spPr>
            <a:xfrm>
              <a:off x="5779335" y="6196579"/>
              <a:ext cx="1620000"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grpSp>
      <p:sp>
        <p:nvSpPr>
          <p:cNvPr id="12" name="Retângulo 11"/>
          <p:cNvSpPr/>
          <p:nvPr/>
        </p:nvSpPr>
        <p:spPr>
          <a:xfrm>
            <a:off x="526376" y="2024456"/>
            <a:ext cx="3120882" cy="4461478"/>
          </a:xfrm>
          <a:prstGeom prst="rect">
            <a:avLst/>
          </a:prstGeom>
          <a:noFill/>
        </p:spPr>
        <p:txBody>
          <a:bodyPr wrap="square" rtlCol="0">
            <a:spAutoFit/>
          </a:bodyPr>
          <a:lstStyle/>
          <a:p>
            <a:pPr marL="342900" indent="-342900">
              <a:spcBef>
                <a:spcPts val="2399"/>
              </a:spcBef>
              <a:buClr>
                <a:srgbClr val="9F1B45"/>
              </a:buClr>
              <a:buFont typeface="Arial" panose="020B0604020202020204" pitchFamily="34" charset="0"/>
              <a:buChar char="•"/>
            </a:pPr>
            <a:r>
              <a:rPr lang="pt-BR" sz="2399" dirty="0">
                <a:solidFill>
                  <a:schemeClr val="bg2">
                    <a:lumMod val="25000"/>
                  </a:schemeClr>
                </a:solidFill>
                <a:latin typeface="Abadi Extra Light" panose="020B0204020104020204" pitchFamily="34" charset="0"/>
                <a:cs typeface="Segoe UI" panose="020B0502040204020203" pitchFamily="34" charset="0"/>
              </a:rPr>
              <a:t>A IEC 61851 estabelece quatro modos de recarga, que definem parâmetros de </a:t>
            </a:r>
            <a:r>
              <a:rPr lang="pt-BR" sz="2399" b="1" dirty="0">
                <a:solidFill>
                  <a:schemeClr val="accent1">
                    <a:lumMod val="50000"/>
                  </a:schemeClr>
                </a:solidFill>
                <a:latin typeface="Abadi Extra Light" panose="020B0204020104020204" pitchFamily="34" charset="0"/>
                <a:cs typeface="Segoe UI" panose="020B0502040204020203" pitchFamily="34" charset="0"/>
              </a:rPr>
              <a:t>tensão, corrente, potência e velocidade de carregamento</a:t>
            </a:r>
            <a:r>
              <a:rPr lang="pt-BR" sz="2399" dirty="0">
                <a:solidFill>
                  <a:schemeClr val="bg2">
                    <a:lumMod val="25000"/>
                  </a:schemeClr>
                </a:solidFill>
                <a:latin typeface="Abadi Extra Light" panose="020B0204020104020204" pitchFamily="34" charset="0"/>
                <a:cs typeface="Segoe UI" panose="020B0502040204020203" pitchFamily="34" charset="0"/>
              </a:rPr>
              <a:t>.</a:t>
            </a:r>
          </a:p>
          <a:p>
            <a:pPr marL="457200" indent="-457200">
              <a:spcBef>
                <a:spcPts val="2399"/>
              </a:spcBef>
              <a:buFont typeface="Arial" panose="020B0604020202020204" pitchFamily="34" charset="0"/>
              <a:buChar char="•"/>
            </a:pPr>
            <a:endParaRPr lang="pt-PT" altLang="pt-BR" sz="2799" dirty="0">
              <a:latin typeface="Arial" panose="020B0604020202020204" pitchFamily="34" charset="0"/>
            </a:endParaRPr>
          </a:p>
          <a:p>
            <a:pPr marL="342900" indent="-342900">
              <a:spcBef>
                <a:spcPts val="2399"/>
              </a:spcBef>
              <a:buFont typeface="Arial" panose="020B0604020202020204" pitchFamily="34" charset="0"/>
              <a:buChar char="•"/>
            </a:pPr>
            <a:endParaRPr lang="pt-BR" sz="2399" dirty="0">
              <a:solidFill>
                <a:schemeClr val="bg2">
                  <a:lumMod val="25000"/>
                </a:schemeClr>
              </a:solidFill>
              <a:latin typeface="Abadi Extra Light" panose="020B0204020104020204" pitchFamily="34" charset="0"/>
              <a:cs typeface="Segoe UI" panose="020B0502040204020203" pitchFamily="34" charset="0"/>
            </a:endParaRPr>
          </a:p>
        </p:txBody>
      </p:sp>
      <p:cxnSp>
        <p:nvCxnSpPr>
          <p:cNvPr id="5" name="Conector reto 4"/>
          <p:cNvCxnSpPr/>
          <p:nvPr/>
        </p:nvCxnSpPr>
        <p:spPr>
          <a:xfrm>
            <a:off x="7494013" y="2190512"/>
            <a:ext cx="39178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7494013" y="3558664"/>
            <a:ext cx="39178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7494013" y="4854808"/>
            <a:ext cx="391783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8030899" y="1275712"/>
            <a:ext cx="3700179" cy="815396"/>
          </a:xfrm>
          <a:prstGeom prst="rect">
            <a:avLst/>
          </a:prstGeom>
          <a:noFill/>
        </p:spPr>
        <p:txBody>
          <a:bodyPr wrap="square" rtlCol="0">
            <a:spAutoFit/>
          </a:bodyPr>
          <a:lstStyle/>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Carregamento Lento (uso residencial)</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Potência de até 3,7 kW</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Não contém proteção (não recomendado)</a:t>
            </a:r>
          </a:p>
        </p:txBody>
      </p:sp>
      <p:sp>
        <p:nvSpPr>
          <p:cNvPr id="21" name="Retângulo 20"/>
          <p:cNvSpPr/>
          <p:nvPr/>
        </p:nvSpPr>
        <p:spPr>
          <a:xfrm>
            <a:off x="8030899" y="2334529"/>
            <a:ext cx="3859795" cy="1069245"/>
          </a:xfrm>
          <a:prstGeom prst="rect">
            <a:avLst/>
          </a:prstGeom>
          <a:noFill/>
        </p:spPr>
        <p:txBody>
          <a:bodyPr wrap="square" rtlCol="0">
            <a:spAutoFit/>
          </a:bodyPr>
          <a:lstStyle/>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Carregamento Lento (uso residencial)</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Potência de 3,7 kW a 7,4 kW</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Comunicação e controle </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Proteção no cabo (IC-CPD)</a:t>
            </a:r>
          </a:p>
        </p:txBody>
      </p:sp>
      <p:sp>
        <p:nvSpPr>
          <p:cNvPr id="22" name="Retângulo 21"/>
          <p:cNvSpPr/>
          <p:nvPr/>
        </p:nvSpPr>
        <p:spPr>
          <a:xfrm>
            <a:off x="8030899" y="3702681"/>
            <a:ext cx="3859795" cy="1069245"/>
          </a:xfrm>
          <a:prstGeom prst="rect">
            <a:avLst/>
          </a:prstGeom>
          <a:noFill/>
        </p:spPr>
        <p:txBody>
          <a:bodyPr wrap="square" rtlCol="0">
            <a:spAutoFit/>
          </a:bodyPr>
          <a:lstStyle/>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Carregamento Lento a Semirrápido</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Potência de 3,7 kW a 43 kW</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Comunicação e controle, e uso de estação</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Proteção na estação/carregador</a:t>
            </a:r>
          </a:p>
        </p:txBody>
      </p:sp>
      <p:sp>
        <p:nvSpPr>
          <p:cNvPr id="23" name="Retângulo 22"/>
          <p:cNvSpPr/>
          <p:nvPr/>
        </p:nvSpPr>
        <p:spPr>
          <a:xfrm>
            <a:off x="8030899" y="4926817"/>
            <a:ext cx="3859795" cy="1069245"/>
          </a:xfrm>
          <a:prstGeom prst="rect">
            <a:avLst/>
          </a:prstGeom>
          <a:noFill/>
        </p:spPr>
        <p:txBody>
          <a:bodyPr wrap="square" rtlCol="0">
            <a:spAutoFit/>
          </a:bodyPr>
          <a:lstStyle/>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Carregamento Rápido e Ultrarrápido</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Potência a partir de 50 kW</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Comunicação e controle, e estação CA/CC</a:t>
            </a:r>
          </a:p>
          <a:p>
            <a:pPr marL="174573" indent="-174573">
              <a:spcBef>
                <a:spcPts val="300"/>
              </a:spcBef>
              <a:buClr>
                <a:srgbClr val="9F1B45"/>
              </a:buClr>
              <a:buFont typeface="Wingdings" panose="05000000000000000000" pitchFamily="2" charset="2"/>
              <a:buChar char="§"/>
            </a:pPr>
            <a:r>
              <a:rPr lang="pt-BR" dirty="0">
                <a:solidFill>
                  <a:schemeClr val="bg2">
                    <a:lumMod val="25000"/>
                  </a:schemeClr>
                </a:solidFill>
                <a:latin typeface="Abadi Extra Light" panose="020B0204020104020204" pitchFamily="34" charset="0"/>
                <a:cs typeface="Segoe UI" panose="020B0502040204020203" pitchFamily="34" charset="0"/>
              </a:rPr>
              <a:t>Proteção na estação/carregador</a:t>
            </a:r>
          </a:p>
        </p:txBody>
      </p:sp>
    </p:spTree>
    <p:extLst>
      <p:ext uri="{BB962C8B-B14F-4D97-AF65-F5344CB8AC3E}">
        <p14:creationId xmlns:p14="http://schemas.microsoft.com/office/powerpoint/2010/main" val="409338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16" name="Grupo 15"/>
          <p:cNvGrpSpPr/>
          <p:nvPr/>
        </p:nvGrpSpPr>
        <p:grpSpPr>
          <a:xfrm>
            <a:off x="66313" y="1989050"/>
            <a:ext cx="12059374" cy="3642125"/>
            <a:chOff x="0" y="1995400"/>
            <a:chExt cx="12059374" cy="3642125"/>
          </a:xfrm>
        </p:grpSpPr>
        <p:grpSp>
          <p:nvGrpSpPr>
            <p:cNvPr id="12" name="Grupo 11"/>
            <p:cNvGrpSpPr/>
            <p:nvPr/>
          </p:nvGrpSpPr>
          <p:grpSpPr>
            <a:xfrm>
              <a:off x="0" y="1995400"/>
              <a:ext cx="12059374" cy="3642125"/>
              <a:chOff x="0" y="1995400"/>
              <a:chExt cx="12059374" cy="3642125"/>
            </a:xfrm>
          </p:grpSpPr>
          <p:pic>
            <p:nvPicPr>
              <p:cNvPr id="331" name="Google Shape;331;ga0c586d5bc_0_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995400"/>
                <a:ext cx="12059374" cy="3642125"/>
              </a:xfrm>
              <a:prstGeom prst="rect">
                <a:avLst/>
              </a:prstGeom>
              <a:noFill/>
              <a:ln>
                <a:noFill/>
              </a:ln>
            </p:spPr>
          </p:pic>
          <p:pic>
            <p:nvPicPr>
              <p:cNvPr id="3" name="Imagem 2"/>
              <p:cNvPicPr>
                <a:picLocks noChangeAspect="1"/>
              </p:cNvPicPr>
              <p:nvPr/>
            </p:nvPicPr>
            <p:blipFill rotWithShape="1">
              <a:blip r:embed="rId4" cstate="screen">
                <a:extLst>
                  <a:ext uri="{28A0092B-C50C-407E-A947-70E740481C1C}">
                    <a14:useLocalDpi xmlns:a14="http://schemas.microsoft.com/office/drawing/2010/main"/>
                  </a:ext>
                </a:extLst>
              </a:blip>
              <a:srcRect t="17852" b="26854"/>
              <a:stretch/>
            </p:blipFill>
            <p:spPr>
              <a:xfrm>
                <a:off x="4408010" y="2609849"/>
                <a:ext cx="1621677" cy="273051"/>
              </a:xfrm>
              <a:prstGeom prst="rect">
                <a:avLst/>
              </a:prstGeom>
              <a:solidFill>
                <a:srgbClr val="E9EEF0"/>
              </a:solidFill>
            </p:spPr>
          </p:pic>
          <p:pic>
            <p:nvPicPr>
              <p:cNvPr id="5" name="Imagem 4"/>
              <p:cNvPicPr>
                <a:picLocks noChangeAspect="1"/>
              </p:cNvPicPr>
              <p:nvPr/>
            </p:nvPicPr>
            <p:blipFill rotWithShape="1">
              <a:blip r:embed="rId5" cstate="screen">
                <a:extLst>
                  <a:ext uri="{28A0092B-C50C-407E-A947-70E740481C1C}">
                    <a14:useLocalDpi xmlns:a14="http://schemas.microsoft.com/office/drawing/2010/main"/>
                  </a:ext>
                </a:extLst>
              </a:blip>
              <a:srcRect b="31429"/>
              <a:stretch/>
            </p:blipFill>
            <p:spPr>
              <a:xfrm>
                <a:off x="2960581" y="2521691"/>
                <a:ext cx="987638" cy="338614"/>
              </a:xfrm>
              <a:prstGeom prst="rect">
                <a:avLst/>
              </a:prstGeom>
            </p:spPr>
          </p:pic>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b="31997"/>
              <a:stretch/>
            </p:blipFill>
            <p:spPr>
              <a:xfrm>
                <a:off x="6489478" y="2521691"/>
                <a:ext cx="993734" cy="335810"/>
              </a:xfrm>
              <a:prstGeom prst="rect">
                <a:avLst/>
              </a:prstGeom>
            </p:spPr>
          </p:pic>
          <p:pic>
            <p:nvPicPr>
              <p:cNvPr id="10" name="Imagem 9"/>
              <p:cNvPicPr>
                <a:picLocks noChangeAspect="1"/>
              </p:cNvPicPr>
              <p:nvPr/>
            </p:nvPicPr>
            <p:blipFill rotWithShape="1">
              <a:blip r:embed="rId7" cstate="screen">
                <a:extLst>
                  <a:ext uri="{28A0092B-C50C-407E-A947-70E740481C1C}">
                    <a14:useLocalDpi xmlns:a14="http://schemas.microsoft.com/office/drawing/2010/main"/>
                  </a:ext>
                </a:extLst>
              </a:blip>
              <a:srcRect t="21710" b="26854"/>
              <a:stretch/>
            </p:blipFill>
            <p:spPr>
              <a:xfrm>
                <a:off x="8312761" y="2628899"/>
                <a:ext cx="987638" cy="254001"/>
              </a:xfrm>
              <a:prstGeom prst="rect">
                <a:avLst/>
              </a:prstGeom>
            </p:spPr>
          </p:pic>
          <p:pic>
            <p:nvPicPr>
              <p:cNvPr id="11" name="Imagem 10"/>
              <p:cNvPicPr>
                <a:picLocks noChangeAspect="1"/>
              </p:cNvPicPr>
              <p:nvPr/>
            </p:nvPicPr>
            <p:blipFill rotWithShape="1">
              <a:blip r:embed="rId8" cstate="screen">
                <a:extLst>
                  <a:ext uri="{28A0092B-C50C-407E-A947-70E740481C1C}">
                    <a14:useLocalDpi xmlns:a14="http://schemas.microsoft.com/office/drawing/2010/main"/>
                  </a:ext>
                </a:extLst>
              </a:blip>
              <a:srcRect b="35057"/>
              <a:stretch/>
            </p:blipFill>
            <p:spPr>
              <a:xfrm>
                <a:off x="10159816" y="2521691"/>
                <a:ext cx="887297" cy="320701"/>
              </a:xfrm>
              <a:prstGeom prst="rect">
                <a:avLst/>
              </a:prstGeom>
            </p:spPr>
          </p:pic>
        </p:grpSp>
        <p:sp>
          <p:nvSpPr>
            <p:cNvPr id="14" name="CaixaDeTexto 13"/>
            <p:cNvSpPr txBox="1"/>
            <p:nvPr/>
          </p:nvSpPr>
          <p:spPr>
            <a:xfrm>
              <a:off x="2651759" y="4671060"/>
              <a:ext cx="1386841" cy="584775"/>
            </a:xfrm>
            <a:prstGeom prst="rect">
              <a:avLst/>
            </a:prstGeom>
            <a:solidFill>
              <a:srgbClr val="E9E9E9"/>
            </a:solidFill>
          </p:spPr>
          <p:txBody>
            <a:bodyPr wrap="square" rtlCol="0">
              <a:spAutoFit/>
            </a:bodyPr>
            <a:lstStyle/>
            <a:p>
              <a:r>
                <a:rPr lang="pt-BR" sz="3200" dirty="0">
                  <a:solidFill>
                    <a:schemeClr val="bg2">
                      <a:lumMod val="75000"/>
                    </a:schemeClr>
                  </a:solidFill>
                  <a:latin typeface="Arial Narrow" panose="020B0606020202030204" pitchFamily="34" charset="0"/>
                </a:rPr>
                <a:t>&lt; 0.5 </a:t>
              </a:r>
              <a:r>
                <a:rPr lang="pt-BR" sz="2400" dirty="0">
                  <a:solidFill>
                    <a:schemeClr val="bg2">
                      <a:lumMod val="75000"/>
                    </a:schemeClr>
                  </a:solidFill>
                  <a:latin typeface="Arial Narrow" panose="020B0606020202030204" pitchFamily="34" charset="0"/>
                </a:rPr>
                <a:t>mil</a:t>
              </a:r>
            </a:p>
          </p:txBody>
        </p:sp>
        <p:sp>
          <p:nvSpPr>
            <p:cNvPr id="17" name="CaixaDeTexto 16"/>
            <p:cNvSpPr txBox="1"/>
            <p:nvPr/>
          </p:nvSpPr>
          <p:spPr>
            <a:xfrm>
              <a:off x="4525427" y="4671060"/>
              <a:ext cx="1386841" cy="584775"/>
            </a:xfrm>
            <a:prstGeom prst="rect">
              <a:avLst/>
            </a:prstGeom>
            <a:solidFill>
              <a:srgbClr val="E9E9E9"/>
            </a:solidFill>
          </p:spPr>
          <p:txBody>
            <a:bodyPr wrap="square" rtlCol="0">
              <a:spAutoFit/>
            </a:bodyPr>
            <a:lstStyle/>
            <a:p>
              <a:r>
                <a:rPr lang="pt-BR" sz="3200" dirty="0">
                  <a:solidFill>
                    <a:schemeClr val="bg2">
                      <a:lumMod val="75000"/>
                    </a:schemeClr>
                  </a:solidFill>
                  <a:latin typeface="Arial Narrow" panose="020B0606020202030204" pitchFamily="34" charset="0"/>
                </a:rPr>
                <a:t>7 / 9 </a:t>
              </a:r>
              <a:r>
                <a:rPr lang="pt-BR" sz="2400" dirty="0">
                  <a:solidFill>
                    <a:schemeClr val="bg2">
                      <a:lumMod val="75000"/>
                    </a:schemeClr>
                  </a:solidFill>
                  <a:latin typeface="Arial Narrow" panose="020B0606020202030204" pitchFamily="34" charset="0"/>
                </a:rPr>
                <a:t>mil</a:t>
              </a:r>
            </a:p>
          </p:txBody>
        </p:sp>
        <p:sp>
          <p:nvSpPr>
            <p:cNvPr id="18" name="CaixaDeTexto 17"/>
            <p:cNvSpPr txBox="1"/>
            <p:nvPr/>
          </p:nvSpPr>
          <p:spPr>
            <a:xfrm>
              <a:off x="6399095" y="4671060"/>
              <a:ext cx="1386841" cy="584775"/>
            </a:xfrm>
            <a:prstGeom prst="rect">
              <a:avLst/>
            </a:prstGeom>
            <a:solidFill>
              <a:srgbClr val="EBF4E6"/>
            </a:solidFill>
          </p:spPr>
          <p:txBody>
            <a:bodyPr wrap="square" rtlCol="0">
              <a:spAutoFit/>
            </a:bodyPr>
            <a:lstStyle/>
            <a:p>
              <a:r>
                <a:rPr lang="pt-BR" sz="3200" dirty="0">
                  <a:solidFill>
                    <a:schemeClr val="bg2">
                      <a:lumMod val="75000"/>
                    </a:schemeClr>
                  </a:solidFill>
                  <a:latin typeface="Arial Narrow" panose="020B0606020202030204" pitchFamily="34" charset="0"/>
                </a:rPr>
                <a:t>250 </a:t>
              </a:r>
              <a:r>
                <a:rPr lang="pt-BR" sz="2400" dirty="0">
                  <a:solidFill>
                    <a:schemeClr val="bg2">
                      <a:lumMod val="75000"/>
                    </a:schemeClr>
                  </a:solidFill>
                  <a:latin typeface="Arial Narrow" panose="020B0606020202030204" pitchFamily="34" charset="0"/>
                </a:rPr>
                <a:t>mil</a:t>
              </a:r>
            </a:p>
          </p:txBody>
        </p:sp>
        <p:sp>
          <p:nvSpPr>
            <p:cNvPr id="19" name="CaixaDeTexto 18"/>
            <p:cNvSpPr txBox="1"/>
            <p:nvPr/>
          </p:nvSpPr>
          <p:spPr>
            <a:xfrm>
              <a:off x="8166935" y="4671060"/>
              <a:ext cx="1386841" cy="584775"/>
            </a:xfrm>
            <a:prstGeom prst="rect">
              <a:avLst/>
            </a:prstGeom>
            <a:solidFill>
              <a:srgbClr val="EBF4E6"/>
            </a:solidFill>
          </p:spPr>
          <p:txBody>
            <a:bodyPr wrap="square" rtlCol="0">
              <a:spAutoFit/>
            </a:bodyPr>
            <a:lstStyle/>
            <a:p>
              <a:r>
                <a:rPr lang="pt-BR" sz="3200" dirty="0">
                  <a:solidFill>
                    <a:schemeClr val="bg2">
                      <a:lumMod val="75000"/>
                    </a:schemeClr>
                  </a:solidFill>
                  <a:latin typeface="Arial Narrow" panose="020B0606020202030204" pitchFamily="34" charset="0"/>
                </a:rPr>
                <a:t>700 </a:t>
              </a:r>
              <a:r>
                <a:rPr lang="pt-BR" sz="2400" dirty="0">
                  <a:solidFill>
                    <a:schemeClr val="bg2">
                      <a:lumMod val="75000"/>
                    </a:schemeClr>
                  </a:solidFill>
                  <a:latin typeface="Arial Narrow" panose="020B0606020202030204" pitchFamily="34" charset="0"/>
                </a:rPr>
                <a:t>mil</a:t>
              </a:r>
            </a:p>
          </p:txBody>
        </p:sp>
        <p:sp>
          <p:nvSpPr>
            <p:cNvPr id="20" name="CaixaDeTexto 19"/>
            <p:cNvSpPr txBox="1"/>
            <p:nvPr/>
          </p:nvSpPr>
          <p:spPr>
            <a:xfrm>
              <a:off x="9908507" y="4671059"/>
              <a:ext cx="1386841" cy="584775"/>
            </a:xfrm>
            <a:prstGeom prst="rect">
              <a:avLst/>
            </a:prstGeom>
            <a:solidFill>
              <a:srgbClr val="EBF4E6"/>
            </a:solidFill>
          </p:spPr>
          <p:txBody>
            <a:bodyPr wrap="square" rtlCol="0">
              <a:spAutoFit/>
            </a:bodyPr>
            <a:lstStyle/>
            <a:p>
              <a:r>
                <a:rPr lang="pt-BR" sz="3200" dirty="0">
                  <a:solidFill>
                    <a:schemeClr val="bg2">
                      <a:lumMod val="75000"/>
                    </a:schemeClr>
                  </a:solidFill>
                  <a:latin typeface="Arial Narrow" panose="020B0606020202030204" pitchFamily="34" charset="0"/>
                </a:rPr>
                <a:t>1100 </a:t>
              </a:r>
              <a:r>
                <a:rPr lang="pt-BR" sz="2400" dirty="0">
                  <a:solidFill>
                    <a:schemeClr val="bg2">
                      <a:lumMod val="75000"/>
                    </a:schemeClr>
                  </a:solidFill>
                  <a:latin typeface="Arial Narrow" panose="020B0606020202030204" pitchFamily="34" charset="0"/>
                </a:rPr>
                <a:t>mil</a:t>
              </a:r>
            </a:p>
          </p:txBody>
        </p:sp>
      </p:grpSp>
      <p:sp>
        <p:nvSpPr>
          <p:cNvPr id="4" name="Título 3">
            <a:extLst>
              <a:ext uri="{FF2B5EF4-FFF2-40B4-BE49-F238E27FC236}">
                <a16:creationId xmlns:a16="http://schemas.microsoft.com/office/drawing/2014/main" id="{B950124A-492B-4136-AC7F-CC1ECDDA2692}"/>
              </a:ext>
            </a:extLst>
          </p:cNvPr>
          <p:cNvSpPr>
            <a:spLocks noGrp="1"/>
          </p:cNvSpPr>
          <p:nvPr>
            <p:ph type="title"/>
          </p:nvPr>
        </p:nvSpPr>
        <p:spPr>
          <a:xfrm>
            <a:off x="692337" y="258101"/>
            <a:ext cx="11499663" cy="1118400"/>
          </a:xfrm>
        </p:spPr>
        <p:txBody>
          <a:bodyPr/>
          <a:lstStyle/>
          <a:p>
            <a:r>
              <a:rPr lang="pt-BR" dirty="0"/>
              <a:t>Cenário de Veículos Elétricos Esperado em 2050</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17850" y="1402864"/>
            <a:ext cx="240642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Norma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IEC 62196</a:t>
            </a:r>
          </a:p>
        </p:txBody>
      </p:sp>
      <p:graphicFrame>
        <p:nvGraphicFramePr>
          <p:cNvPr id="10" name="Tabela 9"/>
          <p:cNvGraphicFramePr>
            <a:graphicFrameLocks noGrp="1"/>
          </p:cNvGraphicFramePr>
          <p:nvPr>
            <p:extLst>
              <p:ext uri="{D42A27DB-BD31-4B8C-83A1-F6EECF244321}">
                <p14:modId xmlns:p14="http://schemas.microsoft.com/office/powerpoint/2010/main" val="2648755590"/>
              </p:ext>
            </p:extLst>
          </p:nvPr>
        </p:nvGraphicFramePr>
        <p:xfrm>
          <a:off x="6457857" y="2239747"/>
          <a:ext cx="5384305" cy="2806583"/>
        </p:xfrm>
        <a:graphic>
          <a:graphicData uri="http://schemas.openxmlformats.org/drawingml/2006/table">
            <a:tbl>
              <a:tblPr firstRow="1" firstCol="1" bandRow="1">
                <a:tableStyleId>{93296810-A885-4BE3-A3E7-6D5BEEA58F35}</a:tableStyleId>
              </a:tblPr>
              <a:tblGrid>
                <a:gridCol w="1474631">
                  <a:extLst>
                    <a:ext uri="{9D8B030D-6E8A-4147-A177-3AD203B41FA5}">
                      <a16:colId xmlns:a16="http://schemas.microsoft.com/office/drawing/2014/main" val="20000"/>
                    </a:ext>
                  </a:extLst>
                </a:gridCol>
                <a:gridCol w="818937">
                  <a:extLst>
                    <a:ext uri="{9D8B030D-6E8A-4147-A177-3AD203B41FA5}">
                      <a16:colId xmlns:a16="http://schemas.microsoft.com/office/drawing/2014/main" val="20001"/>
                    </a:ext>
                  </a:extLst>
                </a:gridCol>
                <a:gridCol w="3090737">
                  <a:extLst>
                    <a:ext uri="{9D8B030D-6E8A-4147-A177-3AD203B41FA5}">
                      <a16:colId xmlns:a16="http://schemas.microsoft.com/office/drawing/2014/main" val="20002"/>
                    </a:ext>
                  </a:extLst>
                </a:gridCol>
              </a:tblGrid>
              <a:tr h="314995">
                <a:tc>
                  <a:txBody>
                    <a:bodyPr/>
                    <a:lstStyle/>
                    <a:p>
                      <a:pPr algn="ctr">
                        <a:spcAft>
                          <a:spcPts val="0"/>
                        </a:spcAft>
                      </a:pPr>
                      <a:r>
                        <a:rPr lang="pt-PT" sz="1400" dirty="0">
                          <a:effectLst/>
                        </a:rPr>
                        <a:t>Norma</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Revisão</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400" dirty="0">
                          <a:effectLst/>
                        </a:rPr>
                        <a:t>Descrição</a:t>
                      </a:r>
                      <a:endParaRPr lang="pt-BR" sz="14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622897">
                <a:tc>
                  <a:txBody>
                    <a:bodyPr/>
                    <a:lstStyle/>
                    <a:p>
                      <a:pPr marL="0" algn="ctr" defTabSz="914400" rtl="0" eaLnBrk="1" latinLnBrk="0" hangingPunct="1">
                        <a:spcAft>
                          <a:spcPts val="0"/>
                        </a:spcAft>
                      </a:pPr>
                      <a:r>
                        <a:rPr lang="pt-PT" sz="1400" b="1" kern="1200" dirty="0">
                          <a:solidFill>
                            <a:schemeClr val="lt1"/>
                          </a:solidFill>
                          <a:effectLst/>
                        </a:rPr>
                        <a:t>IEC 62196-1</a:t>
                      </a:r>
                      <a:endParaRPr lang="pt-BR" sz="14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ctr" defTabSz="914400" rtl="0" eaLnBrk="1" latinLnBrk="0" hangingPunct="1">
                        <a:spcAft>
                          <a:spcPts val="0"/>
                        </a:spcAft>
                      </a:pPr>
                      <a:r>
                        <a:rPr lang="pt-PT" sz="1400" kern="1200" dirty="0">
                          <a:solidFill>
                            <a:schemeClr val="dk1"/>
                          </a:solidFill>
                          <a:effectLst/>
                        </a:rPr>
                        <a:t>2014</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l" defTabSz="914400" rtl="0" eaLnBrk="1" latinLnBrk="0" hangingPunct="1">
                        <a:spcAft>
                          <a:spcPts val="0"/>
                        </a:spcAft>
                      </a:pPr>
                      <a:r>
                        <a:rPr lang="pt-PT" sz="1400" kern="1200" dirty="0">
                          <a:solidFill>
                            <a:schemeClr val="dk1"/>
                          </a:solidFill>
                          <a:effectLst/>
                        </a:rPr>
                        <a:t>Requisitos gerais dos conectores</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622897">
                <a:tc>
                  <a:txBody>
                    <a:bodyPr/>
                    <a:lstStyle/>
                    <a:p>
                      <a:pPr marL="0" algn="ctr" defTabSz="914400" rtl="0" eaLnBrk="1" latinLnBrk="0" hangingPunct="1">
                        <a:spcAft>
                          <a:spcPts val="0"/>
                        </a:spcAft>
                      </a:pPr>
                      <a:r>
                        <a:rPr lang="pt-PT" sz="1400" b="1" kern="1200" dirty="0">
                          <a:solidFill>
                            <a:schemeClr val="lt1"/>
                          </a:solidFill>
                          <a:effectLst/>
                        </a:rPr>
                        <a:t>IEC 62196-2</a:t>
                      </a:r>
                      <a:endParaRPr lang="pt-BR" sz="14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ctr" defTabSz="914400" rtl="0" eaLnBrk="1" latinLnBrk="0" hangingPunct="1">
                        <a:spcAft>
                          <a:spcPts val="0"/>
                        </a:spcAft>
                      </a:pPr>
                      <a:r>
                        <a:rPr lang="pt-PT" sz="1400" kern="1200" dirty="0">
                          <a:solidFill>
                            <a:schemeClr val="dk1"/>
                          </a:solidFill>
                          <a:effectLst/>
                        </a:rPr>
                        <a:t>2016</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l" defTabSz="914400" rtl="0" eaLnBrk="1" latinLnBrk="0" hangingPunct="1">
                        <a:spcAft>
                          <a:spcPts val="0"/>
                        </a:spcAft>
                      </a:pPr>
                      <a:r>
                        <a:rPr lang="pt-PT" sz="1400" kern="1200" dirty="0">
                          <a:solidFill>
                            <a:schemeClr val="dk1"/>
                          </a:solidFill>
                          <a:effectLst/>
                        </a:rPr>
                        <a:t>Dimensionamento e compatibilidade de conectores CA</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622897">
                <a:tc>
                  <a:txBody>
                    <a:bodyPr/>
                    <a:lstStyle/>
                    <a:p>
                      <a:pPr marL="0" algn="ctr" defTabSz="914400" rtl="0" eaLnBrk="1" latinLnBrk="0" hangingPunct="1">
                        <a:spcAft>
                          <a:spcPts val="0"/>
                        </a:spcAft>
                      </a:pPr>
                      <a:r>
                        <a:rPr lang="pt-PT" sz="1400" b="1" kern="1200" dirty="0">
                          <a:solidFill>
                            <a:schemeClr val="lt1"/>
                          </a:solidFill>
                          <a:effectLst/>
                        </a:rPr>
                        <a:t>IEC 62196-3</a:t>
                      </a:r>
                      <a:endParaRPr lang="pt-BR" sz="14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ctr" defTabSz="914400" rtl="0" eaLnBrk="1" latinLnBrk="0" hangingPunct="1">
                        <a:spcAft>
                          <a:spcPts val="0"/>
                        </a:spcAft>
                      </a:pPr>
                      <a:r>
                        <a:rPr lang="pt-PT" sz="1400" kern="1200" dirty="0">
                          <a:solidFill>
                            <a:schemeClr val="dk1"/>
                          </a:solidFill>
                          <a:effectLst/>
                        </a:rPr>
                        <a:t>2014</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l" defTabSz="914400" rtl="0" eaLnBrk="1" latinLnBrk="0" hangingPunct="1">
                        <a:spcAft>
                          <a:spcPts val="0"/>
                        </a:spcAft>
                      </a:pPr>
                      <a:r>
                        <a:rPr lang="pt-PT" sz="1400" kern="1200" dirty="0">
                          <a:solidFill>
                            <a:schemeClr val="dk1"/>
                          </a:solidFill>
                          <a:effectLst/>
                        </a:rPr>
                        <a:t>Dimensionamento e compatibilidade de conectores CC e CA/CC</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622897">
                <a:tc>
                  <a:txBody>
                    <a:bodyPr/>
                    <a:lstStyle/>
                    <a:p>
                      <a:pPr marL="0" algn="ctr" defTabSz="914400" rtl="0" eaLnBrk="1" latinLnBrk="0" hangingPunct="1">
                        <a:spcAft>
                          <a:spcPts val="0"/>
                        </a:spcAft>
                      </a:pPr>
                      <a:r>
                        <a:rPr lang="pt-PT" sz="1400" b="1" kern="1200" dirty="0">
                          <a:solidFill>
                            <a:schemeClr val="lt1"/>
                          </a:solidFill>
                          <a:effectLst/>
                        </a:rPr>
                        <a:t>IEC 62196-3-1</a:t>
                      </a:r>
                      <a:endParaRPr lang="pt-BR" sz="14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ctr" defTabSz="914400" rtl="0" eaLnBrk="1" latinLnBrk="0" hangingPunct="1">
                        <a:spcAft>
                          <a:spcPts val="0"/>
                        </a:spcAft>
                      </a:pPr>
                      <a:r>
                        <a:rPr lang="pt-PT" sz="1400" kern="1200" dirty="0">
                          <a:solidFill>
                            <a:schemeClr val="dk1"/>
                          </a:solidFill>
                          <a:effectLst/>
                        </a:rPr>
                        <a:t>2020</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marL="0" algn="l" defTabSz="914400" rtl="0" eaLnBrk="1" latinLnBrk="0" hangingPunct="1">
                        <a:spcAft>
                          <a:spcPts val="0"/>
                        </a:spcAft>
                      </a:pPr>
                      <a:r>
                        <a:rPr lang="pt-PT" sz="1400" kern="1200" dirty="0">
                          <a:solidFill>
                            <a:schemeClr val="dk1"/>
                          </a:solidFill>
                          <a:effectLst/>
                        </a:rPr>
                        <a:t>Conectores, entradas e cabos CC com gerenciamento térmico</a:t>
                      </a:r>
                      <a:endParaRPr lang="pt-BR" sz="1400" kern="1200" dirty="0">
                        <a:solidFill>
                          <a:schemeClr val="dk1"/>
                        </a:solidFill>
                        <a:effectLst/>
                        <a:latin typeface="Abadi Extra Light" panose="020B0204020104020204" pitchFamily="34" charset="0"/>
                        <a:ea typeface="+mn-ea"/>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bl>
          </a:graphicData>
        </a:graphic>
      </p:graphicFrame>
      <p:sp>
        <p:nvSpPr>
          <p:cNvPr id="17" name="Rectangle 2"/>
          <p:cNvSpPr>
            <a:spLocks noChangeArrowheads="1"/>
          </p:cNvSpPr>
          <p:nvPr/>
        </p:nvSpPr>
        <p:spPr bwMode="auto">
          <a:xfrm>
            <a:off x="7904281" y="1852009"/>
            <a:ext cx="2625990" cy="30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126"/>
            <a:r>
              <a:rPr lang="pt-BR" altLang="pt-BR" dirty="0" bmk="_Toc40976394">
                <a:solidFill>
                  <a:srgbClr val="000000"/>
                </a:solidFill>
                <a:latin typeface="Abadi Extra Light" panose="020B0204020104020204" pitchFamily="34" charset="0"/>
                <a:ea typeface="Yu Mincho"/>
                <a:cs typeface="Segoe UI" panose="020B0502040204020203" pitchFamily="34" charset="0"/>
              </a:rPr>
              <a:t>Documentos da norma IEC 62196</a:t>
            </a:r>
            <a:endParaRPr lang="pt-BR" altLang="pt-BR" sz="3199" dirty="0">
              <a:latin typeface="Abadi Extra Light" panose="020B0204020104020204" pitchFamily="34" charset="0"/>
              <a:cs typeface="Segoe UI" panose="020B0502040204020203" pitchFamily="34" charset="0"/>
            </a:endParaRPr>
          </a:p>
        </p:txBody>
      </p:sp>
      <p:sp>
        <p:nvSpPr>
          <p:cNvPr id="18" name="Retângulo 17"/>
          <p:cNvSpPr/>
          <p:nvPr/>
        </p:nvSpPr>
        <p:spPr>
          <a:xfrm>
            <a:off x="268218" y="1864281"/>
            <a:ext cx="5755230" cy="4339650"/>
          </a:xfrm>
          <a:prstGeom prst="rect">
            <a:avLst/>
          </a:prstGeom>
          <a:noFill/>
        </p:spPr>
        <p:txBody>
          <a:bodyPr wrap="square" rtlCol="0">
            <a:spAutoFit/>
          </a:bodyPr>
          <a:lstStyle/>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Enquanto esta norma </a:t>
            </a:r>
            <a:r>
              <a:rPr lang="pt-BR" sz="1800" b="1" dirty="0">
                <a:solidFill>
                  <a:schemeClr val="accent1">
                    <a:lumMod val="50000"/>
                  </a:schemeClr>
                </a:solidFill>
                <a:latin typeface="Abadi Extra Light" panose="020B0204020104020204" pitchFamily="34" charset="0"/>
                <a:cs typeface="Segoe UI" panose="020B0502040204020203" pitchFamily="34" charset="0"/>
              </a:rPr>
              <a:t>IEC 61851 apresenta definições gerais</a:t>
            </a:r>
            <a:r>
              <a:rPr lang="pt-BR" sz="1800" b="1" dirty="0">
                <a:solidFill>
                  <a:schemeClr val="bg2">
                    <a:lumMod val="25000"/>
                  </a:schemeClr>
                </a:solidFill>
                <a:latin typeface="Abadi Extra Light" panose="020B0204020104020204" pitchFamily="34" charset="0"/>
                <a:cs typeface="Segoe UI" panose="020B0502040204020203" pitchFamily="34" charset="0"/>
              </a:rPr>
              <a:t> </a:t>
            </a:r>
            <a:r>
              <a:rPr lang="pt-BR" sz="1800" dirty="0">
                <a:solidFill>
                  <a:schemeClr val="bg2">
                    <a:lumMod val="25000"/>
                  </a:schemeClr>
                </a:solidFill>
                <a:latin typeface="Abadi Extra Light" panose="020B0204020104020204" pitchFamily="34" charset="0"/>
                <a:cs typeface="Segoe UI" panose="020B0502040204020203" pitchFamily="34" charset="0"/>
              </a:rPr>
              <a:t>sobre a recarga de veículos elétricos, ela é diretamente relacionada à IEC 62196.</a:t>
            </a:r>
          </a:p>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A </a:t>
            </a:r>
            <a:r>
              <a:rPr lang="pt-BR" sz="1800" b="1" dirty="0">
                <a:solidFill>
                  <a:schemeClr val="accent1">
                    <a:lumMod val="50000"/>
                  </a:schemeClr>
                </a:solidFill>
                <a:latin typeface="Abadi Extra Light" panose="020B0204020104020204" pitchFamily="34" charset="0"/>
                <a:cs typeface="Segoe UI" panose="020B0502040204020203" pitchFamily="34" charset="0"/>
              </a:rPr>
              <a:t>IEC 62196 traz</a:t>
            </a:r>
            <a:r>
              <a:rPr lang="pt-BR" sz="1800" dirty="0">
                <a:solidFill>
                  <a:schemeClr val="bg2">
                    <a:lumMod val="25000"/>
                  </a:schemeClr>
                </a:solidFill>
                <a:latin typeface="Abadi Extra Light" panose="020B0204020104020204" pitchFamily="34" charset="0"/>
                <a:cs typeface="Segoe UI" panose="020B0502040204020203" pitchFamily="34" charset="0"/>
              </a:rPr>
              <a:t> </a:t>
            </a:r>
            <a:r>
              <a:rPr lang="pt-BR" sz="1800" b="1" dirty="0">
                <a:solidFill>
                  <a:schemeClr val="accent1">
                    <a:lumMod val="50000"/>
                  </a:schemeClr>
                </a:solidFill>
                <a:latin typeface="Abadi Extra Light" panose="020B0204020104020204" pitchFamily="34" charset="0"/>
                <a:cs typeface="Segoe UI" panose="020B0502040204020203" pitchFamily="34" charset="0"/>
              </a:rPr>
              <a:t>definições físicas e funcionais específicas sobre os conectores </a:t>
            </a:r>
            <a:r>
              <a:rPr lang="pt-BR" sz="1800" dirty="0">
                <a:solidFill>
                  <a:schemeClr val="bg2">
                    <a:lumMod val="25000"/>
                  </a:schemeClr>
                </a:solidFill>
                <a:latin typeface="Abadi Extra Light" panose="020B0204020104020204" pitchFamily="34" charset="0"/>
                <a:cs typeface="Segoe UI" panose="020B0502040204020203" pitchFamily="34" charset="0"/>
              </a:rPr>
              <a:t>utilizados para carregamento de </a:t>
            </a:r>
            <a:r>
              <a:rPr lang="pt-BR" sz="1800" dirty="0" err="1">
                <a:solidFill>
                  <a:schemeClr val="bg2">
                    <a:lumMod val="25000"/>
                  </a:schemeClr>
                </a:solidFill>
                <a:latin typeface="Abadi Extra Light" panose="020B0204020104020204" pitchFamily="34" charset="0"/>
                <a:cs typeface="Segoe UI" panose="020B0502040204020203" pitchFamily="34" charset="0"/>
              </a:rPr>
              <a:t>VEs</a:t>
            </a:r>
            <a:r>
              <a:rPr lang="pt-BR" sz="1800" dirty="0">
                <a:solidFill>
                  <a:schemeClr val="bg2">
                    <a:lumMod val="25000"/>
                  </a:schemeClr>
                </a:solidFill>
                <a:latin typeface="Abadi Extra Light" panose="020B0204020104020204" pitchFamily="34" charset="0"/>
                <a:cs typeface="Segoe UI" panose="020B0502040204020203" pitchFamily="34" charset="0"/>
              </a:rPr>
              <a:t>, de forma que é costumeiro abordá-las em conjunto.</a:t>
            </a:r>
          </a:p>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Existem basicamente </a:t>
            </a:r>
            <a:r>
              <a:rPr lang="pt-BR" sz="1800" b="1" dirty="0">
                <a:solidFill>
                  <a:schemeClr val="accent1">
                    <a:lumMod val="50000"/>
                  </a:schemeClr>
                </a:solidFill>
                <a:latin typeface="Abadi Extra Light" panose="020B0204020104020204" pitchFamily="34" charset="0"/>
                <a:cs typeface="Segoe UI" panose="020B0502040204020203" pitchFamily="34" charset="0"/>
              </a:rPr>
              <a:t>4 tipos de conectores CA e 5 tipos de conectores para recarga em CC.</a:t>
            </a:r>
          </a:p>
          <a:p>
            <a:pPr marL="285664" indent="-285664">
              <a:spcBef>
                <a:spcPts val="2399"/>
              </a:spcBef>
              <a:buClr>
                <a:srgbClr val="9F1B45"/>
              </a:buClr>
              <a:buFont typeface="Wingdings" panose="05000000000000000000" pitchFamily="2" charset="2"/>
              <a:buChar char="§"/>
            </a:pPr>
            <a:r>
              <a:rPr lang="pt-BR" sz="1800" dirty="0">
                <a:solidFill>
                  <a:schemeClr val="bg2">
                    <a:lumMod val="25000"/>
                  </a:schemeClr>
                </a:solidFill>
                <a:latin typeface="Abadi Extra Light" panose="020B0204020104020204" pitchFamily="34" charset="0"/>
                <a:cs typeface="Segoe UI" panose="020B0502040204020203" pitchFamily="34" charset="0"/>
              </a:rPr>
              <a:t>No Brasil, a </a:t>
            </a:r>
            <a:r>
              <a:rPr lang="pt-BR" sz="1800" b="1" dirty="0">
                <a:solidFill>
                  <a:schemeClr val="accent1">
                    <a:lumMod val="50000"/>
                  </a:schemeClr>
                </a:solidFill>
                <a:latin typeface="Abadi Extra Light" panose="020B0204020104020204" pitchFamily="34" charset="0"/>
                <a:cs typeface="Segoe UI" panose="020B0502040204020203" pitchFamily="34" charset="0"/>
              </a:rPr>
              <a:t>ABNT adotou a NBR IEC 62196-1 e -2 </a:t>
            </a:r>
            <a:r>
              <a:rPr lang="pt-BR" sz="1800" dirty="0">
                <a:solidFill>
                  <a:schemeClr val="bg2">
                    <a:lumMod val="25000"/>
                  </a:schemeClr>
                </a:solidFill>
                <a:latin typeface="Abadi Extra Light" panose="020B0204020104020204" pitchFamily="34" charset="0"/>
                <a:cs typeface="Segoe UI" panose="020B0502040204020203" pitchFamily="34" charset="0"/>
              </a:rPr>
              <a:t>(os documentos IEC 62196-3 e IEC 62196-3-1 foram publicados após 2013, e ainda não foram normatizados no país).</a:t>
            </a:r>
          </a:p>
        </p:txBody>
      </p:sp>
      <p:sp>
        <p:nvSpPr>
          <p:cNvPr id="2" name="Título 1">
            <a:extLst>
              <a:ext uri="{FF2B5EF4-FFF2-40B4-BE49-F238E27FC236}">
                <a16:creationId xmlns:a16="http://schemas.microsoft.com/office/drawing/2014/main" id="{E8975645-1F32-49D9-B39C-D1EE9870D201}"/>
              </a:ext>
            </a:extLst>
          </p:cNvPr>
          <p:cNvSpPr>
            <a:spLocks noGrp="1"/>
          </p:cNvSpPr>
          <p:nvPr>
            <p:ph type="title"/>
          </p:nvPr>
        </p:nvSpPr>
        <p:spPr>
          <a:xfrm>
            <a:off x="692337" y="258101"/>
            <a:ext cx="11083961" cy="1118400"/>
          </a:xfrm>
        </p:spPr>
        <p:txBody>
          <a:bodyPr/>
          <a:lstStyle/>
          <a:p>
            <a:r>
              <a:rPr lang="pt-BR" sz="3600" dirty="0"/>
              <a:t>Infraestrutura de recarga: caracterização técnica</a:t>
            </a:r>
            <a:endParaRPr lang="pt-BR" sz="4400" dirty="0"/>
          </a:p>
        </p:txBody>
      </p:sp>
    </p:spTree>
    <p:extLst>
      <p:ext uri="{BB962C8B-B14F-4D97-AF65-F5344CB8AC3E}">
        <p14:creationId xmlns:p14="http://schemas.microsoft.com/office/powerpoint/2010/main" val="54659055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CA</a:t>
            </a:r>
          </a:p>
        </p:txBody>
      </p:sp>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1304" y="2413290"/>
            <a:ext cx="1923549" cy="1387003"/>
          </a:xfrm>
          <a:prstGeom prst="rect">
            <a:avLst/>
          </a:prstGeom>
        </p:spPr>
      </p:pic>
      <p:pic>
        <p:nvPicPr>
          <p:cNvPr id="6" name="Imagem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32258" y="1208004"/>
            <a:ext cx="1904504" cy="1394744"/>
          </a:xfrm>
          <a:prstGeom prst="rect">
            <a:avLst/>
          </a:prstGeom>
        </p:spPr>
      </p:pic>
      <p:pic>
        <p:nvPicPr>
          <p:cNvPr id="8"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563349" y="3544520"/>
            <a:ext cx="1981590" cy="1407901"/>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331701" y="1669421"/>
            <a:ext cx="8072601" cy="2062103"/>
          </a:xfrm>
          <a:prstGeom prst="rect">
            <a:avLst/>
          </a:prstGeom>
          <a:noFill/>
        </p:spPr>
        <p:txBody>
          <a:bodyPr wrap="square">
            <a:spAutoFit/>
          </a:bodyPr>
          <a:lstStyle/>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Os conectores para carregamento em CA são definidos na IEC 62196 e formam a grande maioria dos sistemas de recarga em todo o mundo.</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Operam nos Modos 1, 2 e 3, sendo que nos Modos 2 e 3 há a exigência de comunicação entre o carregador e o veículo, e funcionalidades de segurança.</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Existem diferentes conectores CA, mas a funcionalidade dos pinos é definida de forma genérica na norma.</a:t>
            </a:r>
          </a:p>
        </p:txBody>
      </p:sp>
      <p:sp>
        <p:nvSpPr>
          <p:cNvPr id="10" name="CaixaDeTexto 9"/>
          <p:cNvSpPr txBox="1"/>
          <p:nvPr/>
        </p:nvSpPr>
        <p:spPr>
          <a:xfrm>
            <a:off x="10551033" y="1710265"/>
            <a:ext cx="973549" cy="830781"/>
          </a:xfrm>
          <a:prstGeom prst="rect">
            <a:avLst/>
          </a:prstGeom>
          <a:noFill/>
        </p:spPr>
        <p:txBody>
          <a:bodyPr wrap="square" rtlCol="0">
            <a:spAutoFit/>
          </a:bodyPr>
          <a:lstStyle/>
          <a:p>
            <a:r>
              <a:rPr lang="pt-BR" sz="1600" i="1" dirty="0">
                <a:solidFill>
                  <a:schemeClr val="accent5">
                    <a:lumMod val="50000"/>
                  </a:schemeClr>
                </a:solidFill>
              </a:rPr>
              <a:t>América do Norte e Japão</a:t>
            </a:r>
          </a:p>
        </p:txBody>
      </p:sp>
      <p:sp>
        <p:nvSpPr>
          <p:cNvPr id="11" name="CaixaDeTexto 10"/>
          <p:cNvSpPr txBox="1"/>
          <p:nvPr/>
        </p:nvSpPr>
        <p:spPr>
          <a:xfrm>
            <a:off x="10551032" y="2941693"/>
            <a:ext cx="1295063" cy="830781"/>
          </a:xfrm>
          <a:prstGeom prst="rect">
            <a:avLst/>
          </a:prstGeom>
          <a:noFill/>
        </p:spPr>
        <p:txBody>
          <a:bodyPr wrap="square" rtlCol="0">
            <a:spAutoFit/>
          </a:bodyPr>
          <a:lstStyle/>
          <a:p>
            <a:r>
              <a:rPr lang="pt-BR" sz="1600" i="1" dirty="0">
                <a:solidFill>
                  <a:schemeClr val="accent5">
                    <a:lumMod val="50000"/>
                  </a:schemeClr>
                </a:solidFill>
              </a:rPr>
              <a:t>Europa e </a:t>
            </a:r>
          </a:p>
          <a:p>
            <a:r>
              <a:rPr lang="pt-BR" sz="1600" i="1" dirty="0">
                <a:solidFill>
                  <a:schemeClr val="accent5">
                    <a:lumMod val="50000"/>
                  </a:schemeClr>
                </a:solidFill>
              </a:rPr>
              <a:t>América Latina</a:t>
            </a:r>
          </a:p>
        </p:txBody>
      </p:sp>
      <p:sp>
        <p:nvSpPr>
          <p:cNvPr id="12" name="CaixaDeTexto 11"/>
          <p:cNvSpPr txBox="1"/>
          <p:nvPr/>
        </p:nvSpPr>
        <p:spPr>
          <a:xfrm>
            <a:off x="10544939" y="4306099"/>
            <a:ext cx="1199837" cy="338466"/>
          </a:xfrm>
          <a:prstGeom prst="rect">
            <a:avLst/>
          </a:prstGeom>
          <a:noFill/>
        </p:spPr>
        <p:txBody>
          <a:bodyPr wrap="square" rtlCol="0">
            <a:spAutoFit/>
          </a:bodyPr>
          <a:lstStyle/>
          <a:p>
            <a:r>
              <a:rPr lang="pt-BR" sz="1600" i="1" dirty="0">
                <a:solidFill>
                  <a:schemeClr val="accent5">
                    <a:lumMod val="50000"/>
                  </a:schemeClr>
                </a:solidFill>
              </a:rPr>
              <a:t>China</a:t>
            </a:r>
          </a:p>
        </p:txBody>
      </p:sp>
      <p:graphicFrame>
        <p:nvGraphicFramePr>
          <p:cNvPr id="13" name="Tabela 12"/>
          <p:cNvGraphicFramePr>
            <a:graphicFrameLocks noGrp="1"/>
          </p:cNvGraphicFramePr>
          <p:nvPr>
            <p:extLst>
              <p:ext uri="{D42A27DB-BD31-4B8C-83A1-F6EECF244321}">
                <p14:modId xmlns:p14="http://schemas.microsoft.com/office/powerpoint/2010/main" val="1346939659"/>
              </p:ext>
            </p:extLst>
          </p:nvPr>
        </p:nvGraphicFramePr>
        <p:xfrm>
          <a:off x="564381" y="3704582"/>
          <a:ext cx="7897963" cy="2282047"/>
        </p:xfrm>
        <a:graphic>
          <a:graphicData uri="http://schemas.openxmlformats.org/drawingml/2006/table">
            <a:tbl>
              <a:tblPr firstRow="1" bandRow="1">
                <a:tableStyleId>{10A1B5D5-9B99-4C35-A422-299274C87663}</a:tableStyleId>
              </a:tblPr>
              <a:tblGrid>
                <a:gridCol w="2827246">
                  <a:extLst>
                    <a:ext uri="{9D8B030D-6E8A-4147-A177-3AD203B41FA5}">
                      <a16:colId xmlns:a16="http://schemas.microsoft.com/office/drawing/2014/main" val="20000"/>
                    </a:ext>
                  </a:extLst>
                </a:gridCol>
                <a:gridCol w="5070717">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rPr>
                        <a:t>Pinos dos Conectores CA</a:t>
                      </a:r>
                      <a:endParaRPr lang="pt-BR" sz="1600" b="1" dirty="0">
                        <a:solidFill>
                          <a:schemeClr val="bg1"/>
                        </a:solidFill>
                        <a:latin typeface="Abadi Extra Light" panose="020B0204020104020204" pitchFamily="34" charset="0"/>
                        <a:cs typeface="Segoe UI" panose="020B0502040204020203" pitchFamily="34" charset="0"/>
                      </a:endParaRPr>
                    </a:p>
                  </a:txBody>
                  <a:tcPr marL="91416" marR="91416" marT="45708" marB="45708"/>
                </a:tc>
                <a:tc>
                  <a:txBody>
                    <a:bodyPr/>
                    <a:lstStyle/>
                    <a:p>
                      <a:r>
                        <a:rPr lang="pt-BR" sz="1600" b="1" dirty="0">
                          <a:solidFill>
                            <a:schemeClr val="bg1"/>
                          </a:solidFill>
                          <a:latin typeface="Abadi Extra Light" panose="020B0204020104020204" pitchFamily="34" charset="0"/>
                        </a:rPr>
                        <a:t>Funcionalidades</a:t>
                      </a:r>
                      <a:endParaRPr lang="pt-BR" sz="1600" b="1" dirty="0">
                        <a:solidFill>
                          <a:schemeClr val="bg1"/>
                        </a:solidFill>
                        <a:latin typeface="Abadi Extra Light" panose="020B0204020104020204" pitchFamily="34" charset="0"/>
                        <a:cs typeface="Segoe UI" panose="020B0502040204020203" pitchFamily="34" charset="0"/>
                      </a:endParaRPr>
                    </a:p>
                  </a:txBody>
                  <a:tcPr marL="91416" marR="91416" marT="45708" marB="45708"/>
                </a:tc>
                <a:extLst>
                  <a:ext uri="{0D108BD9-81ED-4DB2-BD59-A6C34878D82A}">
                    <a16:rowId xmlns:a16="http://schemas.microsoft.com/office/drawing/2014/main" val="10000"/>
                  </a:ext>
                </a:extLst>
              </a:tr>
              <a:tr h="691596">
                <a:tc>
                  <a:txBody>
                    <a:bodyPr/>
                    <a:lstStyle/>
                    <a:p>
                      <a:r>
                        <a:rPr lang="pt-BR" sz="1600" b="0" dirty="0">
                          <a:solidFill>
                            <a:schemeClr val="accent5">
                              <a:lumMod val="50000"/>
                            </a:schemeClr>
                          </a:solidFill>
                          <a:latin typeface="Abadi Extra Light" panose="020B0204020104020204" pitchFamily="34" charset="0"/>
                        </a:rPr>
                        <a:t>Detecção de Proximidade (PP)</a:t>
                      </a:r>
                      <a:endParaRPr lang="pt-BR" sz="1600" b="0" dirty="0">
                        <a:latin typeface="Abadi Extra Light" panose="020B0204020104020204" pitchFamily="34" charset="0"/>
                      </a:endParaRPr>
                    </a:p>
                  </a:txBody>
                  <a:tcPr marL="91416" marR="91416" marT="45708" marB="45708" anchor="ctr"/>
                </a:tc>
                <a:tc>
                  <a:txBody>
                    <a:bodyPr/>
                    <a:lstStyle/>
                    <a:p>
                      <a:r>
                        <a:rPr lang="pt-BR" sz="1600" dirty="0">
                          <a:latin typeface="Abadi Extra Light" panose="020B0204020104020204" pitchFamily="34" charset="0"/>
                        </a:rPr>
                        <a:t>Verifica a conexão entre VE e carregador e previne que o VE se movimente enquanto estiver conectado. </a:t>
                      </a:r>
                      <a:endParaRPr lang="pt-BR" sz="1600" dirty="0">
                        <a:latin typeface="Abadi Extra Light" panose="020B0204020104020204" pitchFamily="34" charset="0"/>
                        <a:cs typeface="Segoe UI" panose="020B0502040204020203" pitchFamily="34" charset="0"/>
                      </a:endParaRPr>
                    </a:p>
                  </a:txBody>
                  <a:tcPr marL="91416" marR="91416" marT="45708" marB="45708"/>
                </a:tc>
                <a:extLst>
                  <a:ext uri="{0D108BD9-81ED-4DB2-BD59-A6C34878D82A}">
                    <a16:rowId xmlns:a16="http://schemas.microsoft.com/office/drawing/2014/main" val="10001"/>
                  </a:ext>
                </a:extLst>
              </a:tr>
              <a:tr h="676099">
                <a:tc>
                  <a:txBody>
                    <a:bodyPr/>
                    <a:lstStyle/>
                    <a:p>
                      <a:r>
                        <a:rPr lang="pt-BR" sz="1600" b="0" dirty="0">
                          <a:solidFill>
                            <a:schemeClr val="accent5">
                              <a:lumMod val="50000"/>
                            </a:schemeClr>
                          </a:solidFill>
                          <a:latin typeface="Abadi Extra Light" panose="020B0204020104020204" pitchFamily="34" charset="0"/>
                        </a:rPr>
                        <a:t>Controle Piloto (CP)</a:t>
                      </a:r>
                      <a:endParaRPr lang="pt-BR" sz="1600" b="0" dirty="0">
                        <a:latin typeface="Abadi Extra Light" panose="020B0204020104020204" pitchFamily="34" charset="0"/>
                      </a:endParaRPr>
                    </a:p>
                  </a:txBody>
                  <a:tcPr marL="91416" marR="91416" marT="45708" marB="45708" anchor="ctr"/>
                </a:tc>
                <a:tc>
                  <a:txBody>
                    <a:bodyPr/>
                    <a:lstStyle/>
                    <a:p>
                      <a:r>
                        <a:rPr lang="pt-BR" sz="1600" dirty="0">
                          <a:latin typeface="Abadi Extra Light" panose="020B0204020104020204" pitchFamily="34" charset="0"/>
                        </a:rPr>
                        <a:t>Realiza</a:t>
                      </a:r>
                      <a:r>
                        <a:rPr lang="pt-BR" sz="1600" baseline="0" dirty="0">
                          <a:latin typeface="Abadi Extra Light" panose="020B0204020104020204" pitchFamily="34" charset="0"/>
                        </a:rPr>
                        <a:t> a comunicação entre VE e carregador, informa limites de corrente e controla o processo de recarga. </a:t>
                      </a:r>
                      <a:endParaRPr lang="pt-BR" sz="1600" dirty="0">
                        <a:latin typeface="Abadi Extra Light" panose="020B0204020104020204" pitchFamily="34" charset="0"/>
                        <a:cs typeface="Segoe UI" panose="020B0502040204020203" pitchFamily="34" charset="0"/>
                      </a:endParaRPr>
                    </a:p>
                  </a:txBody>
                  <a:tcPr marL="91416" marR="91416" marT="45708" marB="45708" anchor="ctr"/>
                </a:tc>
                <a:extLst>
                  <a:ext uri="{0D108BD9-81ED-4DB2-BD59-A6C34878D82A}">
                    <a16:rowId xmlns:a16="http://schemas.microsoft.com/office/drawing/2014/main" val="10002"/>
                  </a:ext>
                </a:extLst>
              </a:tr>
              <a:tr h="578969">
                <a:tc>
                  <a:txBody>
                    <a:bodyPr/>
                    <a:lstStyle/>
                    <a:p>
                      <a:r>
                        <a:rPr lang="pt-BR" sz="1600" b="0" dirty="0">
                          <a:solidFill>
                            <a:schemeClr val="accent5">
                              <a:lumMod val="50000"/>
                            </a:schemeClr>
                          </a:solidFill>
                          <a:latin typeface="Abadi Extra Light" panose="020B0204020104020204" pitchFamily="34" charset="0"/>
                        </a:rPr>
                        <a:t>Contatos De Energia (L1-L3,</a:t>
                      </a:r>
                      <a:r>
                        <a:rPr lang="pt-BR" sz="1600" b="0" baseline="0" dirty="0">
                          <a:solidFill>
                            <a:schemeClr val="accent5">
                              <a:lumMod val="50000"/>
                            </a:schemeClr>
                          </a:solidFill>
                          <a:latin typeface="Abadi Extra Light" panose="020B0204020104020204" pitchFamily="34" charset="0"/>
                        </a:rPr>
                        <a:t> N)</a:t>
                      </a:r>
                      <a:endParaRPr lang="pt-BR" sz="1600" b="0" dirty="0">
                        <a:latin typeface="Abadi Extra Light" panose="020B0204020104020204" pitchFamily="34" charset="0"/>
                      </a:endParaRPr>
                    </a:p>
                  </a:txBody>
                  <a:tcPr marL="91416" marR="91416" marT="45708" marB="45708" anchor="ctr"/>
                </a:tc>
                <a:tc>
                  <a:txBody>
                    <a:bodyPr/>
                    <a:lstStyle/>
                    <a:p>
                      <a:r>
                        <a:rPr lang="pt-BR" sz="1600" dirty="0">
                          <a:latin typeface="Abadi Extra Light" panose="020B0204020104020204" pitchFamily="34" charset="0"/>
                        </a:rPr>
                        <a:t>Transferência de potência</a:t>
                      </a:r>
                      <a:r>
                        <a:rPr lang="pt-BR" sz="1600" baseline="0" dirty="0">
                          <a:latin typeface="Abadi Extra Light" panose="020B0204020104020204" pitchFamily="34" charset="0"/>
                        </a:rPr>
                        <a:t> 1f (L1-N), 2f (L1-L2) e 3f (L1-3), e pino de Terra para proteção (PE)</a:t>
                      </a:r>
                      <a:endParaRPr lang="pt-BR" sz="1600" dirty="0">
                        <a:latin typeface="Abadi Extra Light" panose="020B0204020104020204" pitchFamily="34" charset="0"/>
                        <a:cs typeface="Segoe UI" panose="020B0502040204020203" pitchFamily="34" charset="0"/>
                      </a:endParaRPr>
                    </a:p>
                  </a:txBody>
                  <a:tcPr marL="91416" marR="91416" marT="45708" marB="45708"/>
                </a:tc>
                <a:extLst>
                  <a:ext uri="{0D108BD9-81ED-4DB2-BD59-A6C34878D82A}">
                    <a16:rowId xmlns:a16="http://schemas.microsoft.com/office/drawing/2014/main" val="10003"/>
                  </a:ext>
                </a:extLst>
              </a:tr>
            </a:tbl>
          </a:graphicData>
        </a:graphic>
      </p:graphicFrame>
      <p:sp>
        <p:nvSpPr>
          <p:cNvPr id="15" name="Retângulo 14"/>
          <p:cNvSpPr/>
          <p:nvPr/>
        </p:nvSpPr>
        <p:spPr>
          <a:xfrm>
            <a:off x="564381" y="1208004"/>
            <a:ext cx="153439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Visão Geral</a:t>
            </a:r>
            <a:endParaRPr lang="pt-BR" sz="2399" dirty="0">
              <a:solidFill>
                <a:schemeClr val="accent1">
                  <a:lumMod val="50000"/>
                </a:schemeClr>
              </a:solidFill>
              <a:latin typeface="Abadi Extra Light" panose="020B0204020104020204" pitchFamily="34" charset="0"/>
              <a:cs typeface="Segoe UI" panose="020B0502040204020203" pitchFamily="34" charset="0"/>
            </a:endParaRPr>
          </a:p>
        </p:txBody>
      </p:sp>
      <p:pic>
        <p:nvPicPr>
          <p:cNvPr id="18" name="Imagem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12273" y="4952421"/>
            <a:ext cx="869720" cy="1236505"/>
          </a:xfrm>
          <a:prstGeom prst="rect">
            <a:avLst/>
          </a:prstGeom>
        </p:spPr>
      </p:pic>
      <p:sp>
        <p:nvSpPr>
          <p:cNvPr id="19" name="CaixaDeTexto 18"/>
          <p:cNvSpPr txBox="1"/>
          <p:nvPr/>
        </p:nvSpPr>
        <p:spPr>
          <a:xfrm>
            <a:off x="10474853" y="5222434"/>
            <a:ext cx="2032107" cy="584775"/>
          </a:xfrm>
          <a:prstGeom prst="rect">
            <a:avLst/>
          </a:prstGeom>
          <a:noFill/>
        </p:spPr>
        <p:txBody>
          <a:bodyPr wrap="square" rtlCol="0">
            <a:spAutoFit/>
          </a:bodyPr>
          <a:lstStyle/>
          <a:p>
            <a:r>
              <a:rPr lang="pt-BR" sz="1600" i="1" dirty="0">
                <a:solidFill>
                  <a:schemeClr val="accent5">
                    <a:lumMod val="50000"/>
                  </a:schemeClr>
                </a:solidFill>
              </a:rPr>
              <a:t>França e Itália</a:t>
            </a:r>
          </a:p>
          <a:p>
            <a:r>
              <a:rPr lang="pt-BR" sz="1600" i="1" dirty="0">
                <a:solidFill>
                  <a:schemeClr val="accent5">
                    <a:lumMod val="50000"/>
                  </a:schemeClr>
                </a:solidFill>
              </a:rPr>
              <a:t>(em desuso)</a:t>
            </a:r>
          </a:p>
        </p:txBody>
      </p:sp>
      <p:pic>
        <p:nvPicPr>
          <p:cNvPr id="20" name="Imagem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1391" y="4830570"/>
            <a:ext cx="1923549" cy="320476"/>
          </a:xfrm>
          <a:prstGeom prst="rect">
            <a:avLst/>
          </a:prstGeom>
        </p:spPr>
      </p:pic>
      <p:pic>
        <p:nvPicPr>
          <p:cNvPr id="7" name="Imagem 6"/>
          <p:cNvPicPr>
            <a:picLocks noChangeAspect="1"/>
          </p:cNvPicPr>
          <p:nvPr/>
        </p:nvPicPr>
        <p:blipFill>
          <a:blip r:embed="rId8"/>
          <a:stretch>
            <a:fillRect/>
          </a:stretch>
        </p:blipFill>
        <p:spPr>
          <a:xfrm>
            <a:off x="9732092" y="4676148"/>
            <a:ext cx="251395" cy="495171"/>
          </a:xfrm>
          <a:prstGeom prst="rect">
            <a:avLst/>
          </a:prstGeom>
        </p:spPr>
      </p:pic>
      <p:pic>
        <p:nvPicPr>
          <p:cNvPr id="21" name="Imagem 20"/>
          <p:cNvPicPr>
            <a:picLocks noChangeAspect="1"/>
          </p:cNvPicPr>
          <p:nvPr/>
        </p:nvPicPr>
        <p:blipFill>
          <a:blip r:embed="rId9"/>
          <a:stretch>
            <a:fillRect/>
          </a:stretch>
        </p:blipFill>
        <p:spPr>
          <a:xfrm>
            <a:off x="8905867" y="5240453"/>
            <a:ext cx="434227" cy="617059"/>
          </a:xfrm>
          <a:prstGeom prst="rect">
            <a:avLst/>
          </a:prstGeom>
        </p:spPr>
      </p:pic>
    </p:spTree>
    <p:extLst>
      <p:ext uri="{BB962C8B-B14F-4D97-AF65-F5344CB8AC3E}">
        <p14:creationId xmlns:p14="http://schemas.microsoft.com/office/powerpoint/2010/main" val="36877805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89760" y="1732970"/>
            <a:ext cx="5617708" cy="2492990"/>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Conector definido na norma IEC 62196-2, equivalente ao padrão norte-americano estabelecido na SAE J1772.</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Adotado principalmente nos EUA e Japão.</a:t>
            </a:r>
            <a:r>
              <a:rPr lang="pt-BR" altLang="pt-BR" sz="1800" dirty="0">
                <a:latin typeface="Abadi Extra Light" panose="020B0204020104020204" pitchFamily="34" charset="0"/>
                <a:cs typeface="Segoe UI" panose="020B0502040204020203" pitchFamily="34" charset="0"/>
              </a:rPr>
              <a:t> </a:t>
            </a:r>
          </a:p>
          <a:p>
            <a:pPr marL="285664" indent="-285664">
              <a:spcBef>
                <a:spcPts val="1200"/>
              </a:spcBef>
              <a:buClr>
                <a:srgbClr val="9F1B45"/>
              </a:buClr>
              <a:buFont typeface="Wingdings" panose="05000000000000000000" pitchFamily="2" charset="2"/>
              <a:buChar char="§"/>
            </a:pPr>
            <a:r>
              <a:rPr lang="pt-BR" altLang="pt-BR" sz="1800" dirty="0">
                <a:latin typeface="Abadi Extra Light" panose="020B0204020104020204" pitchFamily="34" charset="0"/>
                <a:cs typeface="Segoe UI" panose="020B0502040204020203" pitchFamily="34" charset="0"/>
              </a:rPr>
              <a:t>Permite apenas recarga monofásica e bifásica, não permitindo carregamento trifásico.</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Na maioria das aplicações, se utiliza a recarga no Modo 1 com 120 V e 16 A, ou no Modo 2 com 240V e 32 A.</a:t>
            </a:r>
          </a:p>
        </p:txBody>
      </p:sp>
      <p:pic>
        <p:nvPicPr>
          <p:cNvPr id="1026" name="Picture 2" descr="Inside the EVSE Infrastructure | Mous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5944" y="1611878"/>
            <a:ext cx="1589575" cy="174914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rotWithShape="1">
          <a:blip r:embed="rId4" cstate="screen">
            <a:extLst>
              <a:ext uri="{28A0092B-C50C-407E-A947-70E740481C1C}">
                <a14:useLocalDpi xmlns:a14="http://schemas.microsoft.com/office/drawing/2010/main"/>
              </a:ext>
            </a:extLst>
          </a:blip>
          <a:srcRect t="4726" r="27778"/>
          <a:stretch/>
        </p:blipFill>
        <p:spPr>
          <a:xfrm>
            <a:off x="6792796" y="1473893"/>
            <a:ext cx="2545144" cy="2145070"/>
          </a:xfrm>
          <a:prstGeom prst="rect">
            <a:avLst/>
          </a:prstGeom>
        </p:spPr>
      </p:pic>
      <p:graphicFrame>
        <p:nvGraphicFramePr>
          <p:cNvPr id="9" name="Tabela 8"/>
          <p:cNvGraphicFramePr>
            <a:graphicFrameLocks noGrp="1"/>
          </p:cNvGraphicFramePr>
          <p:nvPr/>
        </p:nvGraphicFramePr>
        <p:xfrm>
          <a:off x="6461631" y="4080511"/>
          <a:ext cx="5273112" cy="1463040"/>
        </p:xfrm>
        <a:graphic>
          <a:graphicData uri="http://schemas.openxmlformats.org/drawingml/2006/table">
            <a:tbl>
              <a:tblPr firstRow="1" firstCol="1" bandRow="1">
                <a:tableStyleId>{073A0DAA-6AF3-43AB-8588-CEC1D06C72B9}</a:tableStyleId>
              </a:tblPr>
              <a:tblGrid>
                <a:gridCol w="596797">
                  <a:extLst>
                    <a:ext uri="{9D8B030D-6E8A-4147-A177-3AD203B41FA5}">
                      <a16:colId xmlns:a16="http://schemas.microsoft.com/office/drawing/2014/main" val="20000"/>
                    </a:ext>
                  </a:extLst>
                </a:gridCol>
                <a:gridCol w="4676315">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Alimentaçao fase 1</a:t>
                      </a: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Alimentaçao fase 2 ou Neutro</a:t>
                      </a: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Controle</a:t>
                      </a:r>
                      <a:r>
                        <a:rPr lang="pt-PT" sz="1600" baseline="0" dirty="0">
                          <a:effectLst/>
                          <a:latin typeface="Abadi Extra Light" panose="020B0204020104020204" pitchFamily="34" charset="0"/>
                          <a:cs typeface="Segoe UI" panose="020B0502040204020203" pitchFamily="34" charset="0"/>
                        </a:rPr>
                        <a:t> Piloto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4</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Detecção</a:t>
                      </a:r>
                      <a:r>
                        <a:rPr lang="pt-PT" sz="1600" baseline="0" dirty="0">
                          <a:effectLst/>
                          <a:latin typeface="Abadi Extra Light" panose="020B0204020104020204" pitchFamily="34" charset="0"/>
                          <a:cs typeface="Segoe UI" panose="020B0502040204020203" pitchFamily="34" charset="0"/>
                        </a:rPr>
                        <a:t> de Proximidade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5</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bl>
          </a:graphicData>
        </a:graphic>
      </p:graphicFrame>
      <p:sp>
        <p:nvSpPr>
          <p:cNvPr id="8" name="Elipse 7"/>
          <p:cNvSpPr/>
          <p:nvPr/>
        </p:nvSpPr>
        <p:spPr>
          <a:xfrm>
            <a:off x="11211004" y="1486314"/>
            <a:ext cx="523739" cy="49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b="1"/>
          </a:p>
        </p:txBody>
      </p:sp>
      <p:sp>
        <p:nvSpPr>
          <p:cNvPr id="11" name="Elipse 10"/>
          <p:cNvSpPr/>
          <p:nvPr/>
        </p:nvSpPr>
        <p:spPr>
          <a:xfrm>
            <a:off x="9635030" y="1801646"/>
            <a:ext cx="523739" cy="49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99" b="1"/>
          </a:p>
        </p:txBody>
      </p:sp>
      <p:sp>
        <p:nvSpPr>
          <p:cNvPr id="12" name="Elipse 11"/>
          <p:cNvSpPr/>
          <p:nvPr/>
        </p:nvSpPr>
        <p:spPr>
          <a:xfrm rot="1318945">
            <a:off x="9518095" y="2373783"/>
            <a:ext cx="523739" cy="49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99"/>
          </a:p>
        </p:txBody>
      </p:sp>
      <p:sp>
        <p:nvSpPr>
          <p:cNvPr id="10" name="CaixaDeTexto 9"/>
          <p:cNvSpPr txBox="1"/>
          <p:nvPr/>
        </p:nvSpPr>
        <p:spPr>
          <a:xfrm>
            <a:off x="10133393" y="1314449"/>
            <a:ext cx="1314108" cy="261542"/>
          </a:xfrm>
          <a:prstGeom prst="rect">
            <a:avLst/>
          </a:prstGeom>
          <a:solidFill>
            <a:schemeClr val="bg1"/>
          </a:solidFill>
          <a:ln>
            <a:noFill/>
          </a:ln>
        </p:spPr>
        <p:txBody>
          <a:bodyPr wrap="square" rtlCol="0">
            <a:spAutoFit/>
          </a:bodyPr>
          <a:lstStyle/>
          <a:p>
            <a:pPr algn="ctr"/>
            <a:r>
              <a:rPr lang="pt-BR" sz="1100" dirty="0">
                <a:solidFill>
                  <a:schemeClr val="tx1">
                    <a:lumMod val="75000"/>
                    <a:lumOff val="25000"/>
                  </a:schemeClr>
                </a:solidFill>
              </a:rPr>
              <a:t>Trava</a:t>
            </a:r>
          </a:p>
        </p:txBody>
      </p:sp>
      <p:sp>
        <p:nvSpPr>
          <p:cNvPr id="15" name="CaixaDeTexto 14"/>
          <p:cNvSpPr txBox="1"/>
          <p:nvPr/>
        </p:nvSpPr>
        <p:spPr>
          <a:xfrm>
            <a:off x="11385241" y="1786104"/>
            <a:ext cx="234889" cy="276927"/>
          </a:xfrm>
          <a:prstGeom prst="rect">
            <a:avLst/>
          </a:prstGeom>
          <a:noFill/>
        </p:spPr>
        <p:txBody>
          <a:bodyPr wrap="square" rtlCol="0">
            <a:spAutoFit/>
          </a:bodyPr>
          <a:lstStyle/>
          <a:p>
            <a:pPr algn="ctr"/>
            <a:r>
              <a:rPr lang="pt-BR" sz="1200" b="1" dirty="0">
                <a:solidFill>
                  <a:schemeClr val="tx1">
                    <a:lumMod val="75000"/>
                    <a:lumOff val="25000"/>
                  </a:schemeClr>
                </a:solidFill>
              </a:rPr>
              <a:t>2</a:t>
            </a:r>
          </a:p>
        </p:txBody>
      </p:sp>
      <p:sp>
        <p:nvSpPr>
          <p:cNvPr id="16" name="CaixaDeTexto 15"/>
          <p:cNvSpPr txBox="1"/>
          <p:nvPr/>
        </p:nvSpPr>
        <p:spPr>
          <a:xfrm>
            <a:off x="9747711" y="2736253"/>
            <a:ext cx="234889" cy="276927"/>
          </a:xfrm>
          <a:prstGeom prst="rect">
            <a:avLst/>
          </a:prstGeom>
          <a:noFill/>
        </p:spPr>
        <p:txBody>
          <a:bodyPr wrap="square" rtlCol="0">
            <a:spAutoFit/>
          </a:bodyPr>
          <a:lstStyle/>
          <a:p>
            <a:pPr algn="ctr"/>
            <a:r>
              <a:rPr lang="pt-BR" sz="1200" b="1" dirty="0">
                <a:solidFill>
                  <a:schemeClr val="tx1">
                    <a:lumMod val="75000"/>
                    <a:lumOff val="25000"/>
                  </a:schemeClr>
                </a:solidFill>
              </a:rPr>
              <a:t>3</a:t>
            </a:r>
          </a:p>
        </p:txBody>
      </p:sp>
      <p:sp>
        <p:nvSpPr>
          <p:cNvPr id="17" name="CaixaDeTexto 16"/>
          <p:cNvSpPr txBox="1"/>
          <p:nvPr/>
        </p:nvSpPr>
        <p:spPr>
          <a:xfrm>
            <a:off x="11454718" y="2719106"/>
            <a:ext cx="234889" cy="276927"/>
          </a:xfrm>
          <a:prstGeom prst="rect">
            <a:avLst/>
          </a:prstGeom>
          <a:noFill/>
        </p:spPr>
        <p:txBody>
          <a:bodyPr wrap="square" rtlCol="0">
            <a:spAutoFit/>
          </a:bodyPr>
          <a:lstStyle/>
          <a:p>
            <a:pPr algn="ctr"/>
            <a:r>
              <a:rPr lang="pt-BR" sz="1200" b="1" dirty="0">
                <a:solidFill>
                  <a:schemeClr val="tx1">
                    <a:lumMod val="75000"/>
                    <a:lumOff val="25000"/>
                  </a:schemeClr>
                </a:solidFill>
              </a:rPr>
              <a:t>4</a:t>
            </a:r>
          </a:p>
        </p:txBody>
      </p:sp>
      <p:sp>
        <p:nvSpPr>
          <p:cNvPr id="18" name="CaixaDeTexto 17"/>
          <p:cNvSpPr txBox="1"/>
          <p:nvPr/>
        </p:nvSpPr>
        <p:spPr>
          <a:xfrm>
            <a:off x="10658700" y="3326594"/>
            <a:ext cx="234889" cy="276927"/>
          </a:xfrm>
          <a:prstGeom prst="rect">
            <a:avLst/>
          </a:prstGeom>
          <a:noFill/>
        </p:spPr>
        <p:txBody>
          <a:bodyPr wrap="square" rtlCol="0">
            <a:spAutoFit/>
          </a:bodyPr>
          <a:lstStyle/>
          <a:p>
            <a:pPr algn="ctr"/>
            <a:r>
              <a:rPr lang="pt-BR" sz="1200" b="1" dirty="0">
                <a:solidFill>
                  <a:schemeClr val="tx1">
                    <a:lumMod val="75000"/>
                    <a:lumOff val="25000"/>
                  </a:schemeClr>
                </a:solidFill>
              </a:rPr>
              <a:t>5</a:t>
            </a:r>
          </a:p>
        </p:txBody>
      </p:sp>
      <p:sp>
        <p:nvSpPr>
          <p:cNvPr id="19" name="Elipse 18"/>
          <p:cNvSpPr/>
          <p:nvPr/>
        </p:nvSpPr>
        <p:spPr>
          <a:xfrm>
            <a:off x="9772422" y="1473892"/>
            <a:ext cx="523739" cy="491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b="1"/>
          </a:p>
        </p:txBody>
      </p:sp>
      <p:sp>
        <p:nvSpPr>
          <p:cNvPr id="14" name="CaixaDeTexto 13"/>
          <p:cNvSpPr txBox="1"/>
          <p:nvPr/>
        </p:nvSpPr>
        <p:spPr>
          <a:xfrm>
            <a:off x="9876084" y="1768732"/>
            <a:ext cx="234889" cy="276927"/>
          </a:xfrm>
          <a:prstGeom prst="rect">
            <a:avLst/>
          </a:prstGeom>
          <a:noFill/>
        </p:spPr>
        <p:txBody>
          <a:bodyPr wrap="square" rtlCol="0">
            <a:spAutoFit/>
          </a:bodyPr>
          <a:lstStyle/>
          <a:p>
            <a:pPr algn="ctr"/>
            <a:r>
              <a:rPr lang="pt-BR" sz="1200" b="1" dirty="0">
                <a:solidFill>
                  <a:schemeClr val="tx1">
                    <a:lumMod val="75000"/>
                    <a:lumOff val="25000"/>
                  </a:schemeClr>
                </a:solidFill>
              </a:rPr>
              <a:t>1</a:t>
            </a:r>
          </a:p>
        </p:txBody>
      </p:sp>
      <p:graphicFrame>
        <p:nvGraphicFramePr>
          <p:cNvPr id="20" name="Tabela 19"/>
          <p:cNvGraphicFramePr>
            <a:graphicFrameLocks noGrp="1"/>
          </p:cNvGraphicFramePr>
          <p:nvPr/>
        </p:nvGraphicFramePr>
        <p:xfrm>
          <a:off x="289760" y="4369792"/>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1, 2 e 3</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CA</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Monofásico</a:t>
                      </a:r>
                      <a:r>
                        <a:rPr lang="pt-BR" sz="1600" baseline="0" dirty="0">
                          <a:latin typeface="Abadi Extra Light" panose="020B0204020104020204" pitchFamily="34" charset="0"/>
                          <a:cs typeface="Segoe UI" panose="020B0502040204020203" pitchFamily="34" charset="0"/>
                        </a:rPr>
                        <a:t> e Bifásico</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80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120 – 240 V</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3,7 a 19,2 kW </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22" name="Retângulo 21"/>
          <p:cNvSpPr/>
          <p:nvPr/>
        </p:nvSpPr>
        <p:spPr>
          <a:xfrm>
            <a:off x="261654" y="1167384"/>
            <a:ext cx="376737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Tipo 1 (SAE J1772)</a:t>
            </a:r>
          </a:p>
        </p:txBody>
      </p:sp>
      <p:sp>
        <p:nvSpPr>
          <p:cNvPr id="21"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CA</a:t>
            </a:r>
          </a:p>
        </p:txBody>
      </p:sp>
    </p:spTree>
    <p:extLst>
      <p:ext uri="{BB962C8B-B14F-4D97-AF65-F5344CB8AC3E}">
        <p14:creationId xmlns:p14="http://schemas.microsoft.com/office/powerpoint/2010/main" val="13923759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p:cNvGraphicFramePr>
            <a:graphicFrameLocks noGrp="1"/>
          </p:cNvGraphicFramePr>
          <p:nvPr/>
        </p:nvGraphicFramePr>
        <p:xfrm>
          <a:off x="6465438" y="4085839"/>
          <a:ext cx="5229219" cy="1950720"/>
        </p:xfrm>
        <a:graphic>
          <a:graphicData uri="http://schemas.openxmlformats.org/drawingml/2006/table">
            <a:tbl>
              <a:tblPr firstRow="1" firstCol="1" bandRow="1">
                <a:tableStyleId>{073A0DAA-6AF3-43AB-8588-CEC1D06C72B9}</a:tableStyleId>
              </a:tblPr>
              <a:tblGrid>
                <a:gridCol w="591829">
                  <a:extLst>
                    <a:ext uri="{9D8B030D-6E8A-4147-A177-3AD203B41FA5}">
                      <a16:colId xmlns:a16="http://schemas.microsoft.com/office/drawing/2014/main" val="20000"/>
                    </a:ext>
                  </a:extLst>
                </a:gridCol>
                <a:gridCol w="4637390">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Detecção de Proximidade</a:t>
                      </a: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Controle</a:t>
                      </a:r>
                      <a:r>
                        <a:rPr lang="pt-PT" sz="1600" baseline="0" dirty="0">
                          <a:effectLst/>
                          <a:latin typeface="Abadi Extra Light" panose="020B0204020104020204" pitchFamily="34" charset="0"/>
                          <a:cs typeface="Segoe UI" panose="020B0502040204020203" pitchFamily="34" charset="0"/>
                        </a:rPr>
                        <a:t> Piloto</a:t>
                      </a:r>
                      <a:endParaRPr lang="pt-PT" sz="1600" dirty="0">
                        <a:effectLst/>
                        <a:latin typeface="Abadi Extra Light" panose="020B0204020104020204" pitchFamily="34" charset="0"/>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4</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5</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6</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6"/>
                  </a:ext>
                </a:extLst>
              </a:tr>
              <a:tr h="243777">
                <a:tc>
                  <a:txBody>
                    <a:bodyPr/>
                    <a:lstStyle/>
                    <a:p>
                      <a:pPr marL="0" algn="ctr" defTabSz="914400" rtl="0" eaLnBrk="1" latinLnBrk="0" hangingPunct="1">
                        <a:spcAft>
                          <a:spcPts val="0"/>
                        </a:spcAft>
                      </a:pPr>
                      <a:r>
                        <a:rPr lang="pt-PT" sz="1600" kern="1200" dirty="0">
                          <a:effectLst/>
                          <a:latin typeface="Abadi Extra Light" panose="020B0204020104020204" pitchFamily="34" charset="0"/>
                          <a:cs typeface="Segoe UI" panose="020B0502040204020203" pitchFamily="34" charset="0"/>
                        </a:rPr>
                        <a:t>7</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Neutro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7"/>
                  </a:ext>
                </a:extLst>
              </a:tr>
            </a:tbl>
          </a:graphicData>
        </a:graphic>
      </p:graphicFrame>
      <p:pic>
        <p:nvPicPr>
          <p:cNvPr id="3" name="Imagem 2"/>
          <p:cNvPicPr>
            <a:picLocks noChangeAspect="1"/>
          </p:cNvPicPr>
          <p:nvPr/>
        </p:nvPicPr>
        <p:blipFill>
          <a:blip r:embed="rId3"/>
          <a:stretch>
            <a:fillRect/>
          </a:stretch>
        </p:blipFill>
        <p:spPr>
          <a:xfrm>
            <a:off x="6794206" y="1286427"/>
            <a:ext cx="2465084" cy="2465084"/>
          </a:xfrm>
          <a:prstGeom prst="rect">
            <a:avLst/>
          </a:prstGeom>
        </p:spPr>
      </p:pic>
      <p:pic>
        <p:nvPicPr>
          <p:cNvPr id="4" name="Imagem 3"/>
          <p:cNvPicPr>
            <a:picLocks noChangeAspect="1"/>
          </p:cNvPicPr>
          <p:nvPr/>
        </p:nvPicPr>
        <p:blipFill>
          <a:blip r:embed="rId4"/>
          <a:stretch>
            <a:fillRect/>
          </a:stretch>
        </p:blipFill>
        <p:spPr>
          <a:xfrm>
            <a:off x="9621469" y="1330309"/>
            <a:ext cx="2061077" cy="2061077"/>
          </a:xfrm>
          <a:prstGeom prst="rect">
            <a:avLst/>
          </a:prstGeom>
        </p:spPr>
      </p:pic>
      <p:sp>
        <p:nvSpPr>
          <p:cNvPr id="8" name="CaixaDeTexto 7"/>
          <p:cNvSpPr txBox="1"/>
          <p:nvPr/>
        </p:nvSpPr>
        <p:spPr>
          <a:xfrm>
            <a:off x="10535089" y="1476643"/>
            <a:ext cx="26663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3</a:t>
            </a:r>
          </a:p>
        </p:txBody>
      </p:sp>
      <p:sp>
        <p:nvSpPr>
          <p:cNvPr id="13" name="CaixaDeTexto 12"/>
          <p:cNvSpPr txBox="1"/>
          <p:nvPr/>
        </p:nvSpPr>
        <p:spPr>
          <a:xfrm>
            <a:off x="9990726" y="1429916"/>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1</a:t>
            </a:r>
          </a:p>
        </p:txBody>
      </p:sp>
      <p:sp>
        <p:nvSpPr>
          <p:cNvPr id="14" name="CaixaDeTexto 13"/>
          <p:cNvSpPr txBox="1"/>
          <p:nvPr/>
        </p:nvSpPr>
        <p:spPr>
          <a:xfrm>
            <a:off x="11191938" y="1448639"/>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2</a:t>
            </a:r>
          </a:p>
        </p:txBody>
      </p:sp>
      <p:sp>
        <p:nvSpPr>
          <p:cNvPr id="17" name="CaixaDeTexto 16"/>
          <p:cNvSpPr txBox="1"/>
          <p:nvPr/>
        </p:nvSpPr>
        <p:spPr>
          <a:xfrm>
            <a:off x="9733632" y="1777725"/>
            <a:ext cx="269790"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4</a:t>
            </a:r>
          </a:p>
        </p:txBody>
      </p:sp>
      <p:sp>
        <p:nvSpPr>
          <p:cNvPr id="18" name="CaixaDeTexto 17"/>
          <p:cNvSpPr txBox="1"/>
          <p:nvPr/>
        </p:nvSpPr>
        <p:spPr>
          <a:xfrm>
            <a:off x="11398275" y="1879298"/>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7</a:t>
            </a:r>
          </a:p>
        </p:txBody>
      </p:sp>
      <p:sp>
        <p:nvSpPr>
          <p:cNvPr id="19" name="CaixaDeTexto 18"/>
          <p:cNvSpPr txBox="1"/>
          <p:nvPr/>
        </p:nvSpPr>
        <p:spPr>
          <a:xfrm>
            <a:off x="9843134" y="3007470"/>
            <a:ext cx="269790"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5</a:t>
            </a:r>
          </a:p>
        </p:txBody>
      </p:sp>
      <p:sp>
        <p:nvSpPr>
          <p:cNvPr id="20" name="CaixaDeTexto 19"/>
          <p:cNvSpPr txBox="1"/>
          <p:nvPr/>
        </p:nvSpPr>
        <p:spPr>
          <a:xfrm>
            <a:off x="11263379" y="2989032"/>
            <a:ext cx="269790"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6</a:t>
            </a:r>
          </a:p>
        </p:txBody>
      </p:sp>
      <p:graphicFrame>
        <p:nvGraphicFramePr>
          <p:cNvPr id="23" name="Tabela 22"/>
          <p:cNvGraphicFramePr>
            <a:graphicFrameLocks noGrp="1"/>
          </p:cNvGraphicFramePr>
          <p:nvPr/>
        </p:nvGraphicFramePr>
        <p:xfrm>
          <a:off x="289760" y="4369792"/>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1, 2 e 3 (casos</a:t>
                      </a:r>
                      <a:r>
                        <a:rPr lang="pt-BR" sz="1600" b="0" baseline="0" dirty="0">
                          <a:latin typeface="Abadi Extra Light" panose="020B0204020104020204" pitchFamily="34" charset="0"/>
                          <a:cs typeface="Segoe UI" panose="020B0502040204020203" pitchFamily="34" charset="0"/>
                        </a:rPr>
                        <a:t> B e C)</a:t>
                      </a:r>
                      <a:endParaRPr lang="pt-BR" sz="1600" b="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CA</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Monofásico</a:t>
                      </a:r>
                      <a:r>
                        <a:rPr lang="pt-BR" sz="1600" baseline="0" dirty="0">
                          <a:latin typeface="Abadi Extra Light" panose="020B0204020104020204" pitchFamily="34" charset="0"/>
                          <a:cs typeface="Segoe UI" panose="020B0502040204020203" pitchFamily="34" charset="0"/>
                        </a:rPr>
                        <a:t> e Trifásico</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63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220</a:t>
                      </a:r>
                      <a:r>
                        <a:rPr lang="pt-BR" sz="1600" baseline="0" dirty="0">
                          <a:latin typeface="Abadi Extra Light" panose="020B0204020104020204" pitchFamily="34" charset="0"/>
                          <a:cs typeface="Segoe UI" panose="020B0502040204020203" pitchFamily="34" charset="0"/>
                        </a:rPr>
                        <a:t> </a:t>
                      </a:r>
                      <a:r>
                        <a:rPr lang="pt-BR" sz="1600" dirty="0">
                          <a:latin typeface="Abadi Extra Light" panose="020B0204020104020204" pitchFamily="34" charset="0"/>
                          <a:cs typeface="Segoe UI" panose="020B0502040204020203" pitchFamily="34" charset="0"/>
                        </a:rPr>
                        <a:t>– 400 V</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3,7 a 43 kW </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26" name="Retângulo 25"/>
          <p:cNvSpPr/>
          <p:nvPr/>
        </p:nvSpPr>
        <p:spPr>
          <a:xfrm>
            <a:off x="289760" y="1724004"/>
            <a:ext cx="5617708" cy="2369263"/>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O padrão definido na norma IEC 62196-2, introduzido em 2009, é também conhecido pelo nome de sua empresa criadora, a alemã </a:t>
            </a:r>
            <a:r>
              <a:rPr lang="pt-BR" sz="1600" dirty="0" err="1">
                <a:latin typeface="Abadi Extra Light" panose="020B0204020104020204" pitchFamily="34" charset="0"/>
                <a:cs typeface="Segoe UI" panose="020B0502040204020203" pitchFamily="34" charset="0"/>
              </a:rPr>
              <a:t>Mennekes</a:t>
            </a:r>
            <a:r>
              <a:rPr lang="pt-BR" sz="1600" dirty="0">
                <a:latin typeface="Abadi Extra Light" panose="020B0204020104020204" pitchFamily="34" charset="0"/>
                <a:cs typeface="Segoe UI" panose="020B0502040204020203" pitchFamily="34" charset="0"/>
              </a:rPr>
              <a:t>.</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É o padrão mais utilizado na Europa, onde é requerido que todas as estações de recarga sejam compatíveis com o conector Tipo 2.  </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Podem utilizados para recargas monofásicas desde 3,7 kW até trifásicas com 43 kW. </a:t>
            </a:r>
          </a:p>
        </p:txBody>
      </p:sp>
      <p:sp>
        <p:nvSpPr>
          <p:cNvPr id="21" name="Retângulo 20"/>
          <p:cNvSpPr/>
          <p:nvPr/>
        </p:nvSpPr>
        <p:spPr>
          <a:xfrm>
            <a:off x="261655" y="1167384"/>
            <a:ext cx="3653564" cy="461665"/>
          </a:xfrm>
          <a:prstGeom prst="rect">
            <a:avLst/>
          </a:prstGeom>
          <a:noFill/>
        </p:spPr>
        <p:txBody>
          <a:bodyPr wrap="none">
            <a:spAutoFit/>
          </a:bodyPr>
          <a:lstStyle/>
          <a:p>
            <a:r>
              <a:rPr lang="pt-BR" sz="2400"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400" b="1" dirty="0">
                <a:solidFill>
                  <a:schemeClr val="accent1">
                    <a:lumMod val="50000"/>
                  </a:schemeClr>
                </a:solidFill>
                <a:latin typeface="Abadi Extra Light" panose="020B0204020104020204" pitchFamily="34" charset="0"/>
                <a:ea typeface="Yu Mincho"/>
                <a:cs typeface="Segoe UI" panose="020B0502040204020203" pitchFamily="34" charset="0"/>
              </a:rPr>
              <a:t>Tipo 2 (</a:t>
            </a:r>
            <a:r>
              <a:rPr lang="pt-BR" sz="2400" b="1" dirty="0" err="1">
                <a:solidFill>
                  <a:schemeClr val="accent1">
                    <a:lumMod val="50000"/>
                  </a:schemeClr>
                </a:solidFill>
                <a:latin typeface="Abadi Extra Light" panose="020B0204020104020204" pitchFamily="34" charset="0"/>
                <a:ea typeface="Yu Mincho"/>
                <a:cs typeface="Segoe UI" panose="020B0502040204020203" pitchFamily="34" charset="0"/>
              </a:rPr>
              <a:t>Mennekes</a:t>
            </a:r>
            <a:r>
              <a:rPr lang="pt-BR" sz="2400" b="1" dirty="0">
                <a:solidFill>
                  <a:schemeClr val="accent1">
                    <a:lumMod val="50000"/>
                  </a:schemeClr>
                </a:solidFill>
                <a:latin typeface="Abadi Extra Light" panose="020B0204020104020204" pitchFamily="34" charset="0"/>
                <a:ea typeface="Yu Mincho"/>
                <a:cs typeface="Segoe UI" panose="020B0502040204020203" pitchFamily="34" charset="0"/>
              </a:rPr>
              <a:t>)</a:t>
            </a:r>
          </a:p>
        </p:txBody>
      </p:sp>
      <p:sp>
        <p:nvSpPr>
          <p:cNvPr id="22"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CA</a:t>
            </a:r>
          </a:p>
        </p:txBody>
      </p:sp>
      <p:pic>
        <p:nvPicPr>
          <p:cNvPr id="5" name="Gráfico 4">
            <a:extLst>
              <a:ext uri="{FF2B5EF4-FFF2-40B4-BE49-F238E27FC236}">
                <a16:creationId xmlns:a16="http://schemas.microsoft.com/office/drawing/2014/main" id="{554A440A-F514-41D5-A685-E70775D4A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28703321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a 17"/>
          <p:cNvGraphicFramePr>
            <a:graphicFrameLocks noGrp="1"/>
          </p:cNvGraphicFramePr>
          <p:nvPr/>
        </p:nvGraphicFramePr>
        <p:xfrm>
          <a:off x="6475563" y="4085839"/>
          <a:ext cx="5219092" cy="1950720"/>
        </p:xfrm>
        <a:graphic>
          <a:graphicData uri="http://schemas.openxmlformats.org/drawingml/2006/table">
            <a:tbl>
              <a:tblPr firstRow="1" firstCol="1" bandRow="1">
                <a:tableStyleId>{073A0DAA-6AF3-43AB-8588-CEC1D06C72B9}</a:tableStyleId>
              </a:tblPr>
              <a:tblGrid>
                <a:gridCol w="767620">
                  <a:extLst>
                    <a:ext uri="{9D8B030D-6E8A-4147-A177-3AD203B41FA5}">
                      <a16:colId xmlns:a16="http://schemas.microsoft.com/office/drawing/2014/main" val="20000"/>
                    </a:ext>
                  </a:extLst>
                </a:gridCol>
                <a:gridCol w="4451472">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PP</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Detecção de Proximidade</a:t>
                      </a: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CP</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Controle</a:t>
                      </a:r>
                      <a:r>
                        <a:rPr lang="pt-PT" sz="1600" baseline="0" dirty="0">
                          <a:effectLst/>
                          <a:latin typeface="Abadi Extra Light" panose="020B0204020104020204" pitchFamily="34" charset="0"/>
                          <a:cs typeface="Segoe UI" panose="020B0502040204020203" pitchFamily="34" charset="0"/>
                        </a:rPr>
                        <a:t> Piloto</a:t>
                      </a:r>
                      <a:endParaRPr lang="pt-PT" sz="1600" dirty="0">
                        <a:effectLst/>
                        <a:latin typeface="Abadi Extra Light" panose="020B0204020104020204" pitchFamily="34" charset="0"/>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AC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AC</a:t>
                      </a:r>
                      <a:r>
                        <a:rPr lang="pt-PT" sz="1600" baseline="0" dirty="0">
                          <a:effectLst/>
                          <a:latin typeface="Abadi Extra Light" panose="020B0204020104020204" pitchFamily="34" charset="0"/>
                          <a:cs typeface="Segoe UI" panose="020B0502040204020203" pitchFamily="34" charset="0"/>
                        </a:rPr>
                        <a:t> 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AC</a:t>
                      </a:r>
                      <a:r>
                        <a:rPr lang="pt-BR" sz="1600" kern="1200" baseline="0" dirty="0">
                          <a:effectLst/>
                          <a:latin typeface="Abadi Extra Light" panose="020B0204020104020204" pitchFamily="34" charset="0"/>
                          <a:cs typeface="Segoe UI" panose="020B0502040204020203" pitchFamily="34" charset="0"/>
                        </a:rPr>
                        <a:t> 3</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N</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Neutro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6"/>
                  </a:ext>
                </a:extLst>
              </a:tr>
              <a:tr h="243777">
                <a:tc>
                  <a:txBody>
                    <a:bodyPr/>
                    <a:lstStyle/>
                    <a:p>
                      <a:pPr marL="0" algn="ctr" defTabSz="914400" rtl="0" eaLnBrk="1" latinLnBrk="0" hangingPunct="1">
                        <a:spcAft>
                          <a:spcPts val="0"/>
                        </a:spcAft>
                      </a:pPr>
                      <a:r>
                        <a:rPr lang="pt-PT" sz="1600" kern="1200" dirty="0">
                          <a:effectLst/>
                          <a:latin typeface="Abadi Extra Light" panose="020B0204020104020204" pitchFamily="34" charset="0"/>
                          <a:cs typeface="Segoe UI" panose="020B0502040204020203" pitchFamily="34" charset="0"/>
                        </a:rPr>
                        <a:t>Earth</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7"/>
                  </a:ext>
                </a:extLst>
              </a:tr>
            </a:tbl>
          </a:graphicData>
        </a:graphic>
      </p:graphicFrame>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571" y="1426681"/>
            <a:ext cx="2089513" cy="1987126"/>
          </a:xfrm>
          <a:prstGeom prst="rect">
            <a:avLst/>
          </a:prstGeom>
        </p:spPr>
      </p:pic>
      <p:pic>
        <p:nvPicPr>
          <p:cNvPr id="3" name="Imagem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15763" y="1520593"/>
            <a:ext cx="2582870" cy="1799302"/>
          </a:xfrm>
          <a:prstGeom prst="rect">
            <a:avLst/>
          </a:prstGeom>
        </p:spPr>
      </p:pic>
      <p:sp>
        <p:nvSpPr>
          <p:cNvPr id="10" name="CaixaDeTexto 9"/>
          <p:cNvSpPr txBox="1"/>
          <p:nvPr/>
        </p:nvSpPr>
        <p:spPr>
          <a:xfrm>
            <a:off x="10202477" y="1502475"/>
            <a:ext cx="547771" cy="461665"/>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Earth</a:t>
            </a:r>
          </a:p>
        </p:txBody>
      </p:sp>
      <p:sp>
        <p:nvSpPr>
          <p:cNvPr id="11" name="CaixaDeTexto 10"/>
          <p:cNvSpPr txBox="1"/>
          <p:nvPr/>
        </p:nvSpPr>
        <p:spPr>
          <a:xfrm>
            <a:off x="9215764" y="2420244"/>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AC 1</a:t>
            </a:r>
          </a:p>
        </p:txBody>
      </p:sp>
      <p:sp>
        <p:nvSpPr>
          <p:cNvPr id="13" name="CaixaDeTexto 12"/>
          <p:cNvSpPr txBox="1"/>
          <p:nvPr/>
        </p:nvSpPr>
        <p:spPr>
          <a:xfrm>
            <a:off x="9215764" y="2880836"/>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AC 2</a:t>
            </a:r>
          </a:p>
        </p:txBody>
      </p:sp>
      <p:sp>
        <p:nvSpPr>
          <p:cNvPr id="14" name="CaixaDeTexto 13"/>
          <p:cNvSpPr txBox="1"/>
          <p:nvPr/>
        </p:nvSpPr>
        <p:spPr>
          <a:xfrm>
            <a:off x="11250862" y="2880836"/>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AC 3</a:t>
            </a:r>
          </a:p>
        </p:txBody>
      </p:sp>
      <p:sp>
        <p:nvSpPr>
          <p:cNvPr id="17" name="CaixaDeTexto 16"/>
          <p:cNvSpPr txBox="1"/>
          <p:nvPr/>
        </p:nvSpPr>
        <p:spPr>
          <a:xfrm>
            <a:off x="11250862" y="2411878"/>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N</a:t>
            </a:r>
          </a:p>
        </p:txBody>
      </p:sp>
      <p:sp>
        <p:nvSpPr>
          <p:cNvPr id="20" name="CaixaDeTexto 19"/>
          <p:cNvSpPr txBox="1"/>
          <p:nvPr/>
        </p:nvSpPr>
        <p:spPr>
          <a:xfrm>
            <a:off x="11250862" y="1881000"/>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CP</a:t>
            </a:r>
          </a:p>
        </p:txBody>
      </p:sp>
      <p:sp>
        <p:nvSpPr>
          <p:cNvPr id="21" name="CaixaDeTexto 20"/>
          <p:cNvSpPr txBox="1"/>
          <p:nvPr/>
        </p:nvSpPr>
        <p:spPr>
          <a:xfrm>
            <a:off x="9215764" y="1881000"/>
            <a:ext cx="547771" cy="276927"/>
          </a:xfrm>
          <a:prstGeom prst="rect">
            <a:avLst/>
          </a:prstGeom>
          <a:solidFill>
            <a:schemeClr val="bg1"/>
          </a:solidFill>
        </p:spPr>
        <p:txBody>
          <a:bodyPr wrap="square" rtlCol="0">
            <a:spAutoFit/>
          </a:bodyPr>
          <a:lstStyle>
            <a:defPPr>
              <a:defRPr lang="pt-BR"/>
            </a:defPPr>
            <a:lvl1pPr algn="ctr">
              <a:defRPr sz="1100">
                <a:solidFill>
                  <a:schemeClr val="tx1">
                    <a:lumMod val="75000"/>
                    <a:lumOff val="25000"/>
                  </a:schemeClr>
                </a:solidFill>
              </a:defRPr>
            </a:lvl1pPr>
          </a:lstStyle>
          <a:p>
            <a:r>
              <a:rPr lang="pt-BR" sz="1200" b="1" dirty="0"/>
              <a:t>PP</a:t>
            </a:r>
          </a:p>
        </p:txBody>
      </p:sp>
      <p:graphicFrame>
        <p:nvGraphicFramePr>
          <p:cNvPr id="23" name="Tabela 22"/>
          <p:cNvGraphicFramePr>
            <a:graphicFrameLocks noGrp="1"/>
          </p:cNvGraphicFramePr>
          <p:nvPr/>
        </p:nvGraphicFramePr>
        <p:xfrm>
          <a:off x="289760" y="4369792"/>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1, 2 e 3 (casos</a:t>
                      </a:r>
                      <a:r>
                        <a:rPr lang="pt-BR" sz="1600" b="0" baseline="0" dirty="0">
                          <a:latin typeface="Abadi Extra Light" panose="020B0204020104020204" pitchFamily="34" charset="0"/>
                          <a:cs typeface="Segoe UI" panose="020B0502040204020203" pitchFamily="34" charset="0"/>
                        </a:rPr>
                        <a:t> B e C)</a:t>
                      </a:r>
                      <a:endParaRPr lang="pt-BR" sz="1600" b="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CA</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Monofásico</a:t>
                      </a:r>
                      <a:r>
                        <a:rPr lang="pt-BR" sz="1600" baseline="0" dirty="0">
                          <a:latin typeface="Abadi Extra Light" panose="020B0204020104020204" pitchFamily="34" charset="0"/>
                          <a:cs typeface="Segoe UI" panose="020B0502040204020203" pitchFamily="34" charset="0"/>
                        </a:rPr>
                        <a:t> e Trifásico</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32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220</a:t>
                      </a:r>
                      <a:r>
                        <a:rPr lang="pt-BR" sz="1600" baseline="0" dirty="0">
                          <a:latin typeface="Abadi Extra Light" panose="020B0204020104020204" pitchFamily="34" charset="0"/>
                          <a:cs typeface="Segoe UI" panose="020B0502040204020203" pitchFamily="34" charset="0"/>
                        </a:rPr>
                        <a:t> </a:t>
                      </a:r>
                      <a:r>
                        <a:rPr lang="pt-BR" sz="1600" dirty="0">
                          <a:latin typeface="Abadi Extra Light" panose="020B0204020104020204" pitchFamily="34" charset="0"/>
                          <a:cs typeface="Segoe UI" panose="020B0502040204020203" pitchFamily="34" charset="0"/>
                        </a:rPr>
                        <a:t>– 440 V</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14 kW </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24" name="Retângulo 23"/>
          <p:cNvSpPr/>
          <p:nvPr/>
        </p:nvSpPr>
        <p:spPr>
          <a:xfrm>
            <a:off x="289760" y="1724004"/>
            <a:ext cx="5617708" cy="2339102"/>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Conector</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definido</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como</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padrão</a:t>
            </a:r>
            <a:r>
              <a:rPr lang="en-US" sz="1800" dirty="0">
                <a:latin typeface="Abadi Extra Light" panose="020B0204020104020204" pitchFamily="34" charset="0"/>
                <a:cs typeface="Segoe UI" panose="020B0502040204020203" pitchFamily="34" charset="0"/>
              </a:rPr>
              <a:t> GB/T20234.2-2015, para </a:t>
            </a:r>
            <a:r>
              <a:rPr lang="en-US" sz="1800" dirty="0" err="1">
                <a:latin typeface="Abadi Extra Light" panose="020B0204020104020204" pitchFamily="34" charset="0"/>
                <a:cs typeface="Segoe UI" panose="020B0502040204020203" pitchFamily="34" charset="0"/>
              </a:rPr>
              <a:t>veículos</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elétricos</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produzidos</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na</a:t>
            </a:r>
            <a:r>
              <a:rPr lang="en-US" sz="1800" dirty="0">
                <a:latin typeface="Abadi Extra Light" panose="020B0204020104020204" pitchFamily="34" charset="0"/>
                <a:cs typeface="Segoe UI" panose="020B0502040204020203" pitchFamily="34" charset="0"/>
              </a:rPr>
              <a:t> China.</a:t>
            </a:r>
          </a:p>
          <a:p>
            <a:pPr marL="285664" indent="-285664">
              <a:spcBef>
                <a:spcPts val="1200"/>
              </a:spcBef>
              <a:buClr>
                <a:srgbClr val="9F1B45"/>
              </a:buClr>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Semelhante</a:t>
            </a:r>
            <a:r>
              <a:rPr lang="en-US" sz="1800" dirty="0">
                <a:latin typeface="Abadi Extra Light" panose="020B0204020104020204" pitchFamily="34" charset="0"/>
                <a:cs typeface="Segoe UI" panose="020B0502040204020203" pitchFamily="34" charset="0"/>
              </a:rPr>
              <a:t> e com a </a:t>
            </a:r>
            <a:r>
              <a:rPr lang="en-US" sz="1800" dirty="0" err="1">
                <a:latin typeface="Abadi Extra Light" panose="020B0204020104020204" pitchFamily="34" charset="0"/>
                <a:cs typeface="Segoe UI" panose="020B0502040204020203" pitchFamily="34" charset="0"/>
              </a:rPr>
              <a:t>mesma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pingem</a:t>
            </a:r>
            <a:r>
              <a:rPr lang="en-US" sz="1800" dirty="0">
                <a:latin typeface="Abadi Extra Light" panose="020B0204020104020204" pitchFamily="34" charset="0"/>
                <a:cs typeface="Segoe UI" panose="020B0502040204020203" pitchFamily="34" charset="0"/>
              </a:rPr>
              <a:t> do </a:t>
            </a:r>
            <a:r>
              <a:rPr lang="en-US" sz="1800" dirty="0" err="1">
                <a:latin typeface="Abadi Extra Light" panose="020B0204020104020204" pitchFamily="34" charset="0"/>
                <a:cs typeface="Segoe UI" panose="020B0502040204020203" pitchFamily="34" charset="0"/>
              </a:rPr>
              <a:t>conector</a:t>
            </a:r>
            <a:r>
              <a:rPr lang="en-US" sz="1800" dirty="0">
                <a:latin typeface="Abadi Extra Light" panose="020B0204020104020204" pitchFamily="34" charset="0"/>
                <a:cs typeface="Segoe UI" panose="020B0502040204020203" pitchFamily="34" charset="0"/>
              </a:rPr>
              <a:t> Tipo2, </a:t>
            </a:r>
            <a:r>
              <a:rPr lang="en-US" sz="1800" dirty="0" err="1">
                <a:latin typeface="Abadi Extra Light" panose="020B0204020104020204" pitchFamily="34" charset="0"/>
                <a:cs typeface="Segoe UI" panose="020B0502040204020203" pitchFamily="34" charset="0"/>
              </a:rPr>
              <a:t>porém</a:t>
            </a:r>
            <a:r>
              <a:rPr lang="en-US" sz="1800" dirty="0">
                <a:latin typeface="Abadi Extra Light" panose="020B0204020104020204" pitchFamily="34" charset="0"/>
                <a:cs typeface="Segoe UI" panose="020B0502040204020203" pitchFamily="34" charset="0"/>
              </a:rPr>
              <a:t> com </a:t>
            </a:r>
            <a:r>
              <a:rPr lang="en-US" sz="1800" dirty="0" err="1">
                <a:latin typeface="Abadi Extra Light" panose="020B0204020104020204" pitchFamily="34" charset="0"/>
                <a:cs typeface="Segoe UI" panose="020B0502040204020203" pitchFamily="34" charset="0"/>
              </a:rPr>
              <a:t>inversão</a:t>
            </a:r>
            <a:r>
              <a:rPr lang="en-US" sz="1800" dirty="0">
                <a:latin typeface="Abadi Extra Light" panose="020B0204020104020204" pitchFamily="34" charset="0"/>
                <a:cs typeface="Segoe UI" panose="020B0502040204020203" pitchFamily="34" charset="0"/>
              </a:rPr>
              <a:t> dos </a:t>
            </a:r>
            <a:r>
              <a:rPr lang="en-US" sz="1800" dirty="0" err="1">
                <a:latin typeface="Abadi Extra Light" panose="020B0204020104020204" pitchFamily="34" charset="0"/>
                <a:cs typeface="Segoe UI" panose="020B0502040204020203" pitchFamily="34" charset="0"/>
              </a:rPr>
              <a:t>pinos</a:t>
            </a:r>
            <a:r>
              <a:rPr lang="en-US" sz="1800" dirty="0">
                <a:latin typeface="Abadi Extra Light" panose="020B0204020104020204" pitchFamily="34" charset="0"/>
                <a:cs typeface="Segoe UI" panose="020B0502040204020203" pitchFamily="34" charset="0"/>
              </a:rPr>
              <a:t> macho/</a:t>
            </a:r>
            <a:r>
              <a:rPr lang="en-US" sz="1800" dirty="0" err="1">
                <a:latin typeface="Abadi Extra Light" panose="020B0204020104020204" pitchFamily="34" charset="0"/>
                <a:cs typeface="Segoe UI" panose="020B0502040204020203" pitchFamily="34" charset="0"/>
              </a:rPr>
              <a:t>fêmea</a:t>
            </a:r>
            <a:r>
              <a:rPr lang="en-US" sz="1800" dirty="0">
                <a:latin typeface="Abadi Extra Light" panose="020B0204020104020204" pitchFamily="34" charset="0"/>
                <a:cs typeface="Segoe UI" panose="020B0502040204020203" pitchFamily="34" charset="0"/>
              </a:rPr>
              <a:t> entre o plug e o receptor no </a:t>
            </a:r>
            <a:r>
              <a:rPr lang="en-US" sz="1800" dirty="0" err="1">
                <a:latin typeface="Abadi Extra Light" panose="020B0204020104020204" pitchFamily="34" charset="0"/>
                <a:cs typeface="Segoe UI" panose="020B0502040204020203" pitchFamily="34" charset="0"/>
              </a:rPr>
              <a:t>veículo</a:t>
            </a:r>
            <a:r>
              <a:rPr lang="en-US" sz="1800" dirty="0">
                <a:latin typeface="Abadi Extra Light" panose="020B0204020104020204" pitchFamily="34" charset="0"/>
                <a:cs typeface="Segoe UI" panose="020B0502040204020203" pitchFamily="34" charset="0"/>
              </a:rPr>
              <a:t>.</a:t>
            </a:r>
          </a:p>
          <a:p>
            <a:pPr marL="285664" indent="-285664">
              <a:spcBef>
                <a:spcPts val="1200"/>
              </a:spcBef>
              <a:buClr>
                <a:srgbClr val="9F1B45"/>
              </a:buClr>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Permite</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recargas</a:t>
            </a:r>
            <a:r>
              <a:rPr lang="en-US" sz="1800" dirty="0">
                <a:latin typeface="Abadi Extra Light" panose="020B0204020104020204" pitchFamily="34" charset="0"/>
                <a:cs typeface="Segoe UI" panose="020B0502040204020203" pitchFamily="34" charset="0"/>
              </a:rPr>
              <a:t> CA </a:t>
            </a:r>
            <a:r>
              <a:rPr lang="en-US" sz="1800" dirty="0" err="1">
                <a:latin typeface="Abadi Extra Light" panose="020B0204020104020204" pitchFamily="34" charset="0"/>
                <a:cs typeface="Segoe UI" panose="020B0502040204020203" pitchFamily="34" charset="0"/>
              </a:rPr>
              <a:t>monofássica</a:t>
            </a:r>
            <a:r>
              <a:rPr lang="en-US" sz="1800" dirty="0">
                <a:latin typeface="Abadi Extra Light" panose="020B0204020104020204" pitchFamily="34" charset="0"/>
                <a:cs typeface="Segoe UI" panose="020B0502040204020203" pitchFamily="34" charset="0"/>
              </a:rPr>
              <a:t> e </a:t>
            </a:r>
            <a:r>
              <a:rPr lang="en-US" sz="1800" dirty="0" err="1">
                <a:latin typeface="Abadi Extra Light" panose="020B0204020104020204" pitchFamily="34" charset="0"/>
                <a:cs typeface="Segoe UI" panose="020B0502040204020203" pitchFamily="34" charset="0"/>
              </a:rPr>
              <a:t>trifásica</a:t>
            </a:r>
            <a:r>
              <a:rPr lang="en-US" sz="1800" dirty="0">
                <a:latin typeface="Abadi Extra Light" panose="020B0204020104020204" pitchFamily="34" charset="0"/>
                <a:cs typeface="Segoe UI" panose="020B0502040204020203" pitchFamily="34" charset="0"/>
              </a:rPr>
              <a:t>, com </a:t>
            </a:r>
            <a:r>
              <a:rPr lang="en-US" sz="1800" dirty="0" err="1">
                <a:latin typeface="Abadi Extra Light" panose="020B0204020104020204" pitchFamily="34" charset="0"/>
                <a:cs typeface="Segoe UI" panose="020B0502040204020203" pitchFamily="34" charset="0"/>
              </a:rPr>
              <a:t>tensão</a:t>
            </a:r>
            <a:r>
              <a:rPr lang="en-US" sz="1800" dirty="0">
                <a:latin typeface="Abadi Extra Light" panose="020B0204020104020204" pitchFamily="34" charset="0"/>
                <a:cs typeface="Segoe UI" panose="020B0502040204020203" pitchFamily="34" charset="0"/>
              </a:rPr>
              <a:t> de </a:t>
            </a:r>
            <a:r>
              <a:rPr lang="en-US" sz="1800" dirty="0" err="1">
                <a:latin typeface="Abadi Extra Light" panose="020B0204020104020204" pitchFamily="34" charset="0"/>
                <a:cs typeface="Segoe UI" panose="020B0502040204020203" pitchFamily="34" charset="0"/>
              </a:rPr>
              <a:t>até</a:t>
            </a:r>
            <a:r>
              <a:rPr lang="en-US" sz="1800" dirty="0">
                <a:latin typeface="Abadi Extra Light" panose="020B0204020104020204" pitchFamily="34" charset="0"/>
                <a:cs typeface="Segoe UI" panose="020B0502040204020203" pitchFamily="34" charset="0"/>
              </a:rPr>
              <a:t> 440 V e </a:t>
            </a:r>
            <a:r>
              <a:rPr lang="en-US" sz="1800" dirty="0" err="1">
                <a:latin typeface="Abadi Extra Light" panose="020B0204020104020204" pitchFamily="34" charset="0"/>
                <a:cs typeface="Segoe UI" panose="020B0502040204020203" pitchFamily="34" charset="0"/>
              </a:rPr>
              <a:t>corrente</a:t>
            </a:r>
            <a:r>
              <a:rPr lang="en-US" sz="1800" dirty="0">
                <a:latin typeface="Abadi Extra Light" panose="020B0204020104020204" pitchFamily="34" charset="0"/>
                <a:cs typeface="Segoe UI" panose="020B0502040204020203" pitchFamily="34" charset="0"/>
              </a:rPr>
              <a:t> de </a:t>
            </a:r>
            <a:r>
              <a:rPr lang="en-US" sz="1800" dirty="0" err="1">
                <a:latin typeface="Abadi Extra Light" panose="020B0204020104020204" pitchFamily="34" charset="0"/>
                <a:cs typeface="Segoe UI" panose="020B0502040204020203" pitchFamily="34" charset="0"/>
              </a:rPr>
              <a:t>até</a:t>
            </a:r>
            <a:r>
              <a:rPr lang="en-US" sz="1800" dirty="0">
                <a:latin typeface="Abadi Extra Light" panose="020B0204020104020204" pitchFamily="34" charset="0"/>
                <a:cs typeface="Segoe UI" panose="020B0502040204020203" pitchFamily="34" charset="0"/>
              </a:rPr>
              <a:t> 32A</a:t>
            </a:r>
            <a:endParaRPr lang="pt-BR" sz="1800" dirty="0">
              <a:latin typeface="Abadi Extra Light" panose="020B0204020104020204" pitchFamily="34" charset="0"/>
              <a:cs typeface="Segoe UI" panose="020B0502040204020203" pitchFamily="34" charset="0"/>
            </a:endParaRPr>
          </a:p>
        </p:txBody>
      </p:sp>
      <p:sp>
        <p:nvSpPr>
          <p:cNvPr id="19" name="Retângulo 18"/>
          <p:cNvSpPr/>
          <p:nvPr/>
        </p:nvSpPr>
        <p:spPr>
          <a:xfrm>
            <a:off x="261654" y="1167384"/>
            <a:ext cx="2367956"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GB/T CA</a:t>
            </a:r>
          </a:p>
        </p:txBody>
      </p:sp>
      <p:sp>
        <p:nvSpPr>
          <p:cNvPr id="22"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CA</a:t>
            </a:r>
          </a:p>
        </p:txBody>
      </p:sp>
      <p:pic>
        <p:nvPicPr>
          <p:cNvPr id="16" name="Gráfico 15">
            <a:extLst>
              <a:ext uri="{FF2B5EF4-FFF2-40B4-BE49-F238E27FC236}">
                <a16:creationId xmlns:a16="http://schemas.microsoft.com/office/drawing/2014/main" id="{E654C18D-29D5-4431-A006-8F08EBF1F6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1739419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5058" y="1635919"/>
            <a:ext cx="2568359" cy="2001669"/>
          </a:xfrm>
          <a:prstGeom prst="rect">
            <a:avLst/>
          </a:prstGeom>
        </p:spPr>
      </p:pic>
      <p:pic>
        <p:nvPicPr>
          <p:cNvPr id="12" name="Imagem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55795" y="1814641"/>
            <a:ext cx="1142984" cy="1644222"/>
          </a:xfrm>
          <a:prstGeom prst="rect">
            <a:avLst/>
          </a:prstGeom>
        </p:spPr>
      </p:pic>
      <p:graphicFrame>
        <p:nvGraphicFramePr>
          <p:cNvPr id="18" name="Tabela 17"/>
          <p:cNvGraphicFramePr>
            <a:graphicFrameLocks noGrp="1"/>
          </p:cNvGraphicFramePr>
          <p:nvPr/>
        </p:nvGraphicFramePr>
        <p:xfrm>
          <a:off x="6473857" y="4085839"/>
          <a:ext cx="5202875" cy="1950720"/>
        </p:xfrm>
        <a:graphic>
          <a:graphicData uri="http://schemas.openxmlformats.org/drawingml/2006/table">
            <a:tbl>
              <a:tblPr firstRow="1" firstCol="1" bandRow="1">
                <a:tableStyleId>{073A0DAA-6AF3-43AB-8588-CEC1D06C72B9}</a:tableStyleId>
              </a:tblPr>
              <a:tblGrid>
                <a:gridCol w="769328">
                  <a:extLst>
                    <a:ext uri="{9D8B030D-6E8A-4147-A177-3AD203B41FA5}">
                      <a16:colId xmlns:a16="http://schemas.microsoft.com/office/drawing/2014/main" val="20000"/>
                    </a:ext>
                  </a:extLst>
                </a:gridCol>
                <a:gridCol w="4433547">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PP</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Detecção de Proximidade</a:t>
                      </a: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CP</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Controle</a:t>
                      </a:r>
                      <a:r>
                        <a:rPr lang="pt-PT" sz="1600" baseline="0" dirty="0">
                          <a:effectLst/>
                          <a:latin typeface="Abadi Extra Light" panose="020B0204020104020204" pitchFamily="34" charset="0"/>
                          <a:cs typeface="Segoe UI" panose="020B0502040204020203" pitchFamily="34" charset="0"/>
                        </a:rPr>
                        <a:t> Piloto</a:t>
                      </a:r>
                      <a:endParaRPr lang="pt-PT" sz="1600" dirty="0">
                        <a:effectLst/>
                        <a:latin typeface="Abadi Extra Light" panose="020B0204020104020204" pitchFamily="34" charset="0"/>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AC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AC</a:t>
                      </a:r>
                      <a:r>
                        <a:rPr lang="pt-PT" sz="1600" baseline="0" dirty="0">
                          <a:effectLst/>
                          <a:latin typeface="Abadi Extra Light" panose="020B0204020104020204" pitchFamily="34" charset="0"/>
                          <a:cs typeface="Segoe UI" panose="020B0502040204020203" pitchFamily="34" charset="0"/>
                        </a:rPr>
                        <a:t> 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AC</a:t>
                      </a:r>
                      <a:r>
                        <a:rPr lang="pt-BR" sz="1600" kern="1200" baseline="0" dirty="0">
                          <a:effectLst/>
                          <a:latin typeface="Abadi Extra Light" panose="020B0204020104020204" pitchFamily="34" charset="0"/>
                          <a:cs typeface="Segoe UI" panose="020B0502040204020203" pitchFamily="34" charset="0"/>
                        </a:rPr>
                        <a:t> 3</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 fase 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r h="243777">
                <a:tc>
                  <a:txBody>
                    <a:bodyPr/>
                    <a:lstStyle/>
                    <a:p>
                      <a:pPr marL="0" algn="ctr" defTabSz="914400" rtl="0" eaLnBrk="1" latinLnBrk="0" hangingPunct="1">
                        <a:spcAft>
                          <a:spcPts val="0"/>
                        </a:spcAft>
                      </a:pPr>
                      <a:r>
                        <a:rPr lang="pt-BR" sz="1600" kern="1200" dirty="0">
                          <a:effectLst/>
                          <a:latin typeface="Abadi Extra Light" panose="020B0204020104020204" pitchFamily="34" charset="0"/>
                          <a:cs typeface="Segoe UI" panose="020B0502040204020203" pitchFamily="34" charset="0"/>
                        </a:rPr>
                        <a:t>N</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Neutro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6"/>
                  </a:ext>
                </a:extLst>
              </a:tr>
              <a:tr h="243777">
                <a:tc>
                  <a:txBody>
                    <a:bodyPr/>
                    <a:lstStyle/>
                    <a:p>
                      <a:pPr marL="0" algn="ctr" defTabSz="914400" rtl="0" eaLnBrk="1" latinLnBrk="0" hangingPunct="1">
                        <a:spcAft>
                          <a:spcPts val="0"/>
                        </a:spcAft>
                      </a:pPr>
                      <a:r>
                        <a:rPr lang="pt-PT" sz="1600" kern="1200" dirty="0">
                          <a:effectLst/>
                          <a:latin typeface="Abadi Extra Light" panose="020B0204020104020204" pitchFamily="34" charset="0"/>
                          <a:cs typeface="Segoe UI" panose="020B0502040204020203" pitchFamily="34" charset="0"/>
                        </a:rPr>
                        <a:t>Earth</a:t>
                      </a:r>
                      <a:endParaRPr lang="pt-BR" sz="1600" b="1" kern="1200" dirty="0">
                        <a:solidFill>
                          <a:schemeClr val="lt1"/>
                        </a:solidFill>
                        <a:effectLst/>
                        <a:latin typeface="Abadi Extra Light" panose="020B0204020104020204" pitchFamily="34" charset="0"/>
                        <a:ea typeface="+mn-ea"/>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7"/>
                  </a:ext>
                </a:extLst>
              </a:tr>
            </a:tbl>
          </a:graphicData>
        </a:graphic>
      </p:graphicFrame>
      <p:sp>
        <p:nvSpPr>
          <p:cNvPr id="19" name="Retângulo 18"/>
          <p:cNvSpPr/>
          <p:nvPr/>
        </p:nvSpPr>
        <p:spPr>
          <a:xfrm>
            <a:off x="289760" y="1796012"/>
            <a:ext cx="5617708" cy="2339102"/>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O conector Tipo 3 é o menos utilizado. Ainda é usado na França e Itália, mas está caindo em desuso. </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O conector tem como principal característica o formato oval e impossibilidade de contato físico com os pinos do conector. </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Pode ser utilizado para recargas monofásicas em até 250 e 70 A, ou trifásicas em até 440 V e 63 A.</a:t>
            </a:r>
          </a:p>
        </p:txBody>
      </p:sp>
      <p:graphicFrame>
        <p:nvGraphicFramePr>
          <p:cNvPr id="21" name="Tabela 20"/>
          <p:cNvGraphicFramePr>
            <a:graphicFrameLocks noGrp="1"/>
          </p:cNvGraphicFramePr>
          <p:nvPr/>
        </p:nvGraphicFramePr>
        <p:xfrm>
          <a:off x="289760" y="4441800"/>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1, 2 e 3</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CA</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Monofásico</a:t>
                      </a:r>
                      <a:r>
                        <a:rPr lang="pt-BR" sz="1600" baseline="0" dirty="0">
                          <a:latin typeface="Abadi Extra Light" panose="020B0204020104020204" pitchFamily="34" charset="0"/>
                          <a:cs typeface="Segoe UI" panose="020B0502040204020203" pitchFamily="34" charset="0"/>
                        </a:rPr>
                        <a:t> e Trifásico</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63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220</a:t>
                      </a:r>
                      <a:r>
                        <a:rPr lang="pt-BR" sz="1600" baseline="0" dirty="0">
                          <a:latin typeface="Abadi Extra Light" panose="020B0204020104020204" pitchFamily="34" charset="0"/>
                          <a:cs typeface="Segoe UI" panose="020B0502040204020203" pitchFamily="34" charset="0"/>
                        </a:rPr>
                        <a:t> </a:t>
                      </a:r>
                      <a:r>
                        <a:rPr lang="pt-BR" sz="1600" dirty="0">
                          <a:latin typeface="Abadi Extra Light" panose="020B0204020104020204" pitchFamily="34" charset="0"/>
                          <a:cs typeface="Segoe UI" panose="020B0502040204020203" pitchFamily="34" charset="0"/>
                        </a:rPr>
                        <a:t>– 440 V</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43 kW </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10" name="Retângulo 9"/>
          <p:cNvSpPr/>
          <p:nvPr/>
        </p:nvSpPr>
        <p:spPr>
          <a:xfrm>
            <a:off x="261655" y="1167725"/>
            <a:ext cx="3235181"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Tipo 3 (</a:t>
            </a:r>
            <a:r>
              <a:rPr lang="pt-BR" sz="2399" b="1" dirty="0" err="1">
                <a:solidFill>
                  <a:schemeClr val="accent1">
                    <a:lumMod val="50000"/>
                  </a:schemeClr>
                </a:solidFill>
                <a:latin typeface="Abadi Extra Light" panose="020B0204020104020204" pitchFamily="34" charset="0"/>
                <a:ea typeface="Yu Mincho"/>
                <a:cs typeface="Segoe UI" panose="020B0502040204020203" pitchFamily="34" charset="0"/>
              </a:rPr>
              <a:t>Scame</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a:t>
            </a:r>
          </a:p>
        </p:txBody>
      </p:sp>
      <p:sp>
        <p:nvSpPr>
          <p:cNvPr id="11"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CA</a:t>
            </a:r>
          </a:p>
        </p:txBody>
      </p:sp>
      <p:pic>
        <p:nvPicPr>
          <p:cNvPr id="9" name="Gráfico 8">
            <a:extLst>
              <a:ext uri="{FF2B5EF4-FFF2-40B4-BE49-F238E27FC236}">
                <a16:creationId xmlns:a16="http://schemas.microsoft.com/office/drawing/2014/main" id="{7FEC02C9-66FF-4FA9-A6DF-8F89AAB6EB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04862364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Agrupar 14">
            <a:extLst>
              <a:ext uri="{FF2B5EF4-FFF2-40B4-BE49-F238E27FC236}">
                <a16:creationId xmlns:a16="http://schemas.microsoft.com/office/drawing/2014/main" id="{77EE5152-0689-40CC-91F5-30AEFF4CB467}"/>
              </a:ext>
            </a:extLst>
          </p:cNvPr>
          <p:cNvGrpSpPr/>
          <p:nvPr/>
        </p:nvGrpSpPr>
        <p:grpSpPr>
          <a:xfrm>
            <a:off x="8397259" y="1376501"/>
            <a:ext cx="2991666" cy="4915703"/>
            <a:chOff x="9174502" y="708227"/>
            <a:chExt cx="2783743" cy="5745246"/>
          </a:xfrm>
        </p:grpSpPr>
        <p:pic>
          <p:nvPicPr>
            <p:cNvPr id="4"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174502" y="3044531"/>
              <a:ext cx="1314023" cy="940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58930" y="5434219"/>
              <a:ext cx="1145164" cy="7592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242991" y="1849006"/>
              <a:ext cx="1177043" cy="9284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273181" y="708227"/>
              <a:ext cx="1116664" cy="930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5D64277-44BF-4EF5-80CE-E814E00FE66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177018" y="4213793"/>
              <a:ext cx="1308989" cy="1001661"/>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0533048" y="875584"/>
              <a:ext cx="917328" cy="1077218"/>
            </a:xfrm>
            <a:prstGeom prst="rect">
              <a:avLst/>
            </a:prstGeom>
            <a:noFill/>
          </p:spPr>
          <p:txBody>
            <a:bodyPr wrap="square" rtlCol="0">
              <a:spAutoFit/>
            </a:bodyPr>
            <a:lstStyle/>
            <a:p>
              <a:r>
                <a:rPr lang="pt-BR" sz="1600" i="1" dirty="0">
                  <a:solidFill>
                    <a:schemeClr val="accent5">
                      <a:lumMod val="50000"/>
                    </a:schemeClr>
                  </a:solidFill>
                </a:rPr>
                <a:t>América do Norte e Japão </a:t>
              </a:r>
            </a:p>
          </p:txBody>
        </p:sp>
        <p:sp>
          <p:nvSpPr>
            <p:cNvPr id="11" name="CaixaDeTexto 10"/>
            <p:cNvSpPr txBox="1"/>
            <p:nvPr/>
          </p:nvSpPr>
          <p:spPr>
            <a:xfrm>
              <a:off x="10533049" y="1950960"/>
              <a:ext cx="1295063" cy="830781"/>
            </a:xfrm>
            <a:prstGeom prst="rect">
              <a:avLst/>
            </a:prstGeom>
            <a:noFill/>
          </p:spPr>
          <p:txBody>
            <a:bodyPr wrap="square" rtlCol="0">
              <a:spAutoFit/>
            </a:bodyPr>
            <a:lstStyle/>
            <a:p>
              <a:r>
                <a:rPr lang="pt-BR" sz="1600" i="1" dirty="0">
                  <a:solidFill>
                    <a:schemeClr val="accent5">
                      <a:lumMod val="50000"/>
                    </a:schemeClr>
                  </a:solidFill>
                </a:rPr>
                <a:t>Europa e</a:t>
              </a:r>
            </a:p>
            <a:p>
              <a:r>
                <a:rPr lang="pt-BR" sz="1600" i="1" dirty="0">
                  <a:solidFill>
                    <a:schemeClr val="accent5">
                      <a:lumMod val="50000"/>
                    </a:schemeClr>
                  </a:solidFill>
                </a:rPr>
                <a:t>América Latina</a:t>
              </a:r>
            </a:p>
          </p:txBody>
        </p:sp>
        <p:sp>
          <p:nvSpPr>
            <p:cNvPr id="12" name="CaixaDeTexto 11"/>
            <p:cNvSpPr txBox="1"/>
            <p:nvPr/>
          </p:nvSpPr>
          <p:spPr>
            <a:xfrm>
              <a:off x="10533048" y="5482242"/>
              <a:ext cx="1425196" cy="971231"/>
            </a:xfrm>
            <a:prstGeom prst="rect">
              <a:avLst/>
            </a:prstGeom>
            <a:noFill/>
          </p:spPr>
          <p:txBody>
            <a:bodyPr wrap="square" rtlCol="0">
              <a:spAutoFit/>
            </a:bodyPr>
            <a:lstStyle/>
            <a:p>
              <a:r>
                <a:rPr lang="pt-BR" sz="1600" i="1" dirty="0">
                  <a:solidFill>
                    <a:schemeClr val="accent5">
                      <a:lumMod val="50000"/>
                    </a:schemeClr>
                  </a:solidFill>
                </a:rPr>
                <a:t>EUA       (padrão</a:t>
              </a:r>
            </a:p>
            <a:p>
              <a:r>
                <a:rPr lang="pt-BR" sz="1600" i="1" dirty="0">
                  <a:solidFill>
                    <a:schemeClr val="accent5">
                      <a:lumMod val="50000"/>
                    </a:schemeClr>
                  </a:solidFill>
                </a:rPr>
                <a:t> Tesla)</a:t>
              </a:r>
            </a:p>
          </p:txBody>
        </p:sp>
        <p:sp>
          <p:nvSpPr>
            <p:cNvPr id="13" name="CaixaDeTexto 12"/>
            <p:cNvSpPr txBox="1"/>
            <p:nvPr/>
          </p:nvSpPr>
          <p:spPr>
            <a:xfrm>
              <a:off x="10533048" y="3068123"/>
              <a:ext cx="1425197" cy="1323439"/>
            </a:xfrm>
            <a:prstGeom prst="rect">
              <a:avLst/>
            </a:prstGeom>
            <a:noFill/>
          </p:spPr>
          <p:txBody>
            <a:bodyPr wrap="square" rtlCol="0">
              <a:spAutoFit/>
            </a:bodyPr>
            <a:lstStyle/>
            <a:p>
              <a:r>
                <a:rPr lang="pt-BR" sz="1600" i="1" dirty="0">
                  <a:solidFill>
                    <a:schemeClr val="accent5">
                      <a:lumMod val="50000"/>
                    </a:schemeClr>
                  </a:solidFill>
                </a:rPr>
                <a:t>Japão e demais países (exceto China)</a:t>
              </a:r>
            </a:p>
          </p:txBody>
        </p:sp>
        <p:sp>
          <p:nvSpPr>
            <p:cNvPr id="14" name="CaixaDeTexto 13"/>
            <p:cNvSpPr txBox="1"/>
            <p:nvPr/>
          </p:nvSpPr>
          <p:spPr>
            <a:xfrm>
              <a:off x="10533049" y="4466081"/>
              <a:ext cx="742757" cy="338466"/>
            </a:xfrm>
            <a:prstGeom prst="rect">
              <a:avLst/>
            </a:prstGeom>
            <a:noFill/>
          </p:spPr>
          <p:txBody>
            <a:bodyPr wrap="square" rtlCol="0">
              <a:spAutoFit/>
            </a:bodyPr>
            <a:lstStyle/>
            <a:p>
              <a:r>
                <a:rPr lang="pt-BR" sz="1600" i="1" dirty="0">
                  <a:solidFill>
                    <a:schemeClr val="accent5">
                      <a:lumMod val="50000"/>
                    </a:schemeClr>
                  </a:solidFill>
                </a:rPr>
                <a:t>China</a:t>
              </a:r>
            </a:p>
          </p:txBody>
        </p:sp>
      </p:grpSp>
      <p:sp>
        <p:nvSpPr>
          <p:cNvPr id="16" name="Retângulo 15"/>
          <p:cNvSpPr/>
          <p:nvPr/>
        </p:nvSpPr>
        <p:spPr>
          <a:xfrm>
            <a:off x="581681" y="1776351"/>
            <a:ext cx="7546319" cy="4924425"/>
          </a:xfrm>
          <a:prstGeom prst="rect">
            <a:avLst/>
          </a:prstGeom>
          <a:noFill/>
        </p:spPr>
        <p:txBody>
          <a:bodyPr wrap="square">
            <a:spAutoFit/>
          </a:bodyPr>
          <a:lstStyle/>
          <a:p>
            <a:pPr marL="285750" indent="-285750">
              <a:spcBef>
                <a:spcPts val="1799"/>
              </a:spcBef>
              <a:buClr>
                <a:srgbClr val="9F1B45"/>
              </a:buClr>
              <a:buFont typeface="Arial" panose="020B0604020202020204" pitchFamily="34" charset="0"/>
              <a:buChar char="•"/>
            </a:pPr>
            <a:r>
              <a:rPr lang="pt-PT" sz="1600" dirty="0">
                <a:latin typeface="Abadi Extra Light" panose="020B0204020104020204" pitchFamily="34" charset="0"/>
                <a:cs typeface="Segoe UI" panose="020B0502040204020203" pitchFamily="34" charset="0"/>
              </a:rPr>
              <a:t>As especificações dos conectores para carregamento em CC estão na </a:t>
            </a:r>
            <a:r>
              <a:rPr lang="pt-PT" sz="1600" b="1" dirty="0">
                <a:solidFill>
                  <a:schemeClr val="tx2">
                    <a:lumMod val="75000"/>
                  </a:schemeClr>
                </a:solidFill>
                <a:latin typeface="Abadi Extra Light" panose="020B0204020104020204" pitchFamily="34" charset="0"/>
                <a:cs typeface="Segoe UI" panose="020B0502040204020203" pitchFamily="34" charset="0"/>
              </a:rPr>
              <a:t>IEC 62196-3</a:t>
            </a:r>
            <a:r>
              <a:rPr lang="pt-PT" sz="1600" dirty="0">
                <a:latin typeface="Abadi Extra Light" panose="020B0204020104020204" pitchFamily="34" charset="0"/>
                <a:cs typeface="Segoe UI" panose="020B0502040204020203" pitchFamily="34" charset="0"/>
              </a:rPr>
              <a:t>,  que estende a IEC 62196-1 e descreve projetos de conectores e entradas para uso no Modo 4. </a:t>
            </a:r>
          </a:p>
          <a:p>
            <a:pPr marL="285750" indent="-285750">
              <a:spcBef>
                <a:spcPts val="1799"/>
              </a:spcBef>
              <a:buClr>
                <a:srgbClr val="9F1B45"/>
              </a:buClr>
              <a:buFont typeface="Arial" panose="020B0604020202020204" pitchFamily="34" charset="0"/>
              <a:buChar char="•"/>
            </a:pPr>
            <a:r>
              <a:rPr lang="pt-PT" sz="1600" dirty="0">
                <a:latin typeface="Abadi Extra Light" panose="020B0204020104020204" pitchFamily="34" charset="0"/>
                <a:cs typeface="Segoe UI" panose="020B0502040204020203" pitchFamily="34" charset="0"/>
              </a:rPr>
              <a:t>Além dos conectores definidos na IEC 62196-3, </a:t>
            </a:r>
            <a:r>
              <a:rPr lang="pt-PT" sz="1600" b="1" dirty="0">
                <a:solidFill>
                  <a:schemeClr val="tx2">
                    <a:lumMod val="75000"/>
                  </a:schemeClr>
                </a:solidFill>
                <a:latin typeface="Abadi Extra Light" panose="020B0204020104020204" pitchFamily="34" charset="0"/>
                <a:cs typeface="Segoe UI" panose="020B0502040204020203" pitchFamily="34" charset="0"/>
              </a:rPr>
              <a:t>há também o conector da Tesla</a:t>
            </a:r>
            <a:r>
              <a:rPr lang="pt-PT" sz="1600" dirty="0">
                <a:latin typeface="Abadi Extra Light" panose="020B0204020104020204" pitchFamily="34" charset="0"/>
                <a:cs typeface="Segoe UI" panose="020B0502040204020203" pitchFamily="34" charset="0"/>
              </a:rPr>
              <a:t>, para seu carregador (o </a:t>
            </a:r>
            <a:r>
              <a:rPr lang="pt-PT" sz="1600" i="1" dirty="0">
                <a:latin typeface="Abadi Extra Light" panose="020B0204020104020204" pitchFamily="34" charset="0"/>
                <a:cs typeface="Segoe UI" panose="020B0502040204020203" pitchFamily="34" charset="0"/>
              </a:rPr>
              <a:t>supercharger</a:t>
            </a:r>
            <a:r>
              <a:rPr lang="pt-PT" sz="1600" dirty="0">
                <a:latin typeface="Abadi Extra Light" panose="020B0204020104020204" pitchFamily="34" charset="0"/>
                <a:cs typeface="Segoe UI" panose="020B0502040204020203" pitchFamily="34" charset="0"/>
              </a:rPr>
              <a:t>), porém apenas para mercado EUA.</a:t>
            </a:r>
          </a:p>
          <a:p>
            <a:pPr marL="285750" indent="-285750">
              <a:spcBef>
                <a:spcPts val="1799"/>
              </a:spcBef>
              <a:buClr>
                <a:srgbClr val="9F1B45"/>
              </a:buClr>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No carregamento CC ou de Modo 4, a estação fornece energia CC de acordo com requisições feitas pelo VE, ou seja</a:t>
            </a:r>
            <a:r>
              <a:rPr lang="pt-BR" sz="1600" b="1" dirty="0">
                <a:solidFill>
                  <a:schemeClr val="tx2">
                    <a:lumMod val="75000"/>
                  </a:schemeClr>
                </a:solidFill>
                <a:latin typeface="Abadi Extra Light" panose="020B0204020104020204" pitchFamily="34" charset="0"/>
                <a:cs typeface="Segoe UI" panose="020B0502040204020203" pitchFamily="34" charset="0"/>
              </a:rPr>
              <a:t>, o controle da recarga é responsabilidade do VE</a:t>
            </a:r>
            <a:r>
              <a:rPr lang="pt-BR" sz="1600" dirty="0">
                <a:latin typeface="Abadi Extra Light" panose="020B0204020104020204" pitchFamily="34" charset="0"/>
                <a:cs typeface="Segoe UI" panose="020B0502040204020203" pitchFamily="34" charset="0"/>
              </a:rPr>
              <a:t>. </a:t>
            </a:r>
          </a:p>
          <a:p>
            <a:pPr marL="285750" indent="-285750">
              <a:spcBef>
                <a:spcPts val="1799"/>
              </a:spcBef>
              <a:buClr>
                <a:srgbClr val="9F1B45"/>
              </a:buClr>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A norma indica a </a:t>
            </a:r>
            <a:r>
              <a:rPr lang="pt-BR" sz="1600" b="1" dirty="0">
                <a:solidFill>
                  <a:schemeClr val="tx2">
                    <a:lumMod val="75000"/>
                  </a:schemeClr>
                </a:solidFill>
                <a:latin typeface="Abadi Extra Light" panose="020B0204020104020204" pitchFamily="34" charset="0"/>
                <a:cs typeface="Segoe UI" panose="020B0502040204020203" pitchFamily="34" charset="0"/>
              </a:rPr>
              <a:t>necessidade de comunicação digital e por controle-piloto</a:t>
            </a:r>
            <a:r>
              <a:rPr lang="pt-BR" sz="1600" dirty="0">
                <a:latin typeface="Abadi Extra Light" panose="020B0204020104020204" pitchFamily="34" charset="0"/>
                <a:cs typeface="Segoe UI" panose="020B0502040204020203" pitchFamily="34" charset="0"/>
              </a:rPr>
              <a:t>, e é através dessa comunicação que se realiza o controle da operação. </a:t>
            </a:r>
          </a:p>
          <a:p>
            <a:pPr marL="285750" indent="-285750">
              <a:spcBef>
                <a:spcPts val="1799"/>
              </a:spcBef>
              <a:buClr>
                <a:srgbClr val="9F1B45"/>
              </a:buClr>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Além disso, o carregamento pode ser feito tanto em </a:t>
            </a:r>
            <a:r>
              <a:rPr lang="pt-BR" sz="1600" b="1" dirty="0">
                <a:solidFill>
                  <a:schemeClr val="tx2">
                    <a:lumMod val="75000"/>
                  </a:schemeClr>
                </a:solidFill>
                <a:latin typeface="Abadi Extra Light" panose="020B0204020104020204" pitchFamily="34" charset="0"/>
                <a:cs typeface="Segoe UI" panose="020B0502040204020203" pitchFamily="34" charset="0"/>
              </a:rPr>
              <a:t>modo de tensão regulada quanto em corrente regulada</a:t>
            </a:r>
            <a:r>
              <a:rPr lang="pt-BR" sz="1600" dirty="0">
                <a:latin typeface="Abadi Extra Light" panose="020B0204020104020204" pitchFamily="34" charset="0"/>
                <a:cs typeface="Segoe UI" panose="020B0502040204020203" pitchFamily="34" charset="0"/>
              </a:rPr>
              <a:t>, dependendo da requisição do veículo.</a:t>
            </a:r>
          </a:p>
          <a:p>
            <a:pPr marL="285750" indent="-285750">
              <a:spcBef>
                <a:spcPts val="1799"/>
              </a:spcBef>
              <a:buClr>
                <a:srgbClr val="9F1B45"/>
              </a:buClr>
              <a:buFont typeface="Arial" panose="020B0604020202020204" pitchFamily="34" charset="0"/>
              <a:buChar char="•"/>
            </a:pPr>
            <a:r>
              <a:rPr lang="pt-BR" sz="1600" dirty="0">
                <a:latin typeface="Abadi Extra Light" panose="020B0204020104020204" pitchFamily="34" charset="0"/>
                <a:cs typeface="Segoe UI" panose="020B0502040204020203" pitchFamily="34" charset="0"/>
              </a:rPr>
              <a:t>Em contraste com o carregamento CA, no Modo 4 cada tipo de conector possui configuração de </a:t>
            </a:r>
            <a:r>
              <a:rPr lang="pt-BR" sz="1600" b="1" dirty="0">
                <a:solidFill>
                  <a:schemeClr val="tx2">
                    <a:lumMod val="75000"/>
                  </a:schemeClr>
                </a:solidFill>
                <a:latin typeface="Abadi Extra Light" panose="020B0204020104020204" pitchFamily="34" charset="0"/>
                <a:cs typeface="Segoe UI" panose="020B0502040204020203" pitchFamily="34" charset="0"/>
              </a:rPr>
              <a:t>pinos diferentes e protocolos de comunicação próprios</a:t>
            </a:r>
            <a:r>
              <a:rPr lang="pt-BR" sz="1600" dirty="0">
                <a:latin typeface="Abadi Extra Light" panose="020B0204020104020204" pitchFamily="34" charset="0"/>
                <a:cs typeface="Segoe UI" panose="020B0502040204020203" pitchFamily="34" charset="0"/>
              </a:rPr>
              <a:t>. </a:t>
            </a:r>
          </a:p>
          <a:p>
            <a:pPr>
              <a:spcBef>
                <a:spcPts val="1799"/>
              </a:spcBef>
            </a:pPr>
            <a:endParaRPr lang="pt-BR" sz="1600" dirty="0"/>
          </a:p>
        </p:txBody>
      </p:sp>
      <p:sp>
        <p:nvSpPr>
          <p:cNvPr id="17" name="Retângulo 16"/>
          <p:cNvSpPr/>
          <p:nvPr/>
        </p:nvSpPr>
        <p:spPr>
          <a:xfrm>
            <a:off x="581681" y="1231844"/>
            <a:ext cx="153439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Visão Geral</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18" name="Título 2">
            <a:extLst>
              <a:ext uri="{FF2B5EF4-FFF2-40B4-BE49-F238E27FC236}">
                <a16:creationId xmlns:a16="http://schemas.microsoft.com/office/drawing/2014/main" id="{E99CC2CA-CB3D-411F-9333-942E90744D04}"/>
              </a:ext>
            </a:extLst>
          </p:cNvPr>
          <p:cNvSpPr>
            <a:spLocks noGrp="1"/>
          </p:cNvSpPr>
          <p:nvPr>
            <p:ph type="title"/>
          </p:nvPr>
        </p:nvSpPr>
        <p:spPr>
          <a:xfrm>
            <a:off x="692337" y="258101"/>
            <a:ext cx="11083961" cy="1118400"/>
          </a:xfrm>
        </p:spPr>
        <p:txBody>
          <a:bodyPr/>
          <a:lstStyle/>
          <a:p>
            <a:r>
              <a:rPr lang="pt-BR" dirty="0"/>
              <a:t>Conectores para carregamento em CC</a:t>
            </a:r>
          </a:p>
        </p:txBody>
      </p:sp>
    </p:spTree>
    <p:extLst>
      <p:ext uri="{BB962C8B-B14F-4D97-AF65-F5344CB8AC3E}">
        <p14:creationId xmlns:p14="http://schemas.microsoft.com/office/powerpoint/2010/main" val="21535314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p:nvPr/>
        </p:nvPicPr>
        <p:blipFill>
          <a:blip r:embed="rId3" cstate="email">
            <a:extLst>
              <a:ext uri="{28A0092B-C50C-407E-A947-70E740481C1C}">
                <a14:useLocalDpi xmlns:a14="http://schemas.microsoft.com/office/drawing/2010/main"/>
              </a:ext>
            </a:extLst>
          </a:blip>
          <a:stretch>
            <a:fillRect/>
          </a:stretch>
        </p:blipFill>
        <p:spPr bwMode="auto">
          <a:xfrm>
            <a:off x="9607543" y="1286732"/>
            <a:ext cx="1899384" cy="1863764"/>
          </a:xfrm>
          <a:prstGeom prst="rect">
            <a:avLst/>
          </a:prstGeom>
          <a:noFill/>
          <a:ln>
            <a:noFill/>
          </a:ln>
          <a:extLst>
            <a:ext uri="{53640926-AAD7-44D8-BBD7-CCE9431645EC}">
              <a14:shadowObscured xmlns:a14="http://schemas.microsoft.com/office/drawing/2010/main"/>
            </a:ext>
          </a:extLst>
        </p:spPr>
      </p:pic>
      <p:graphicFrame>
        <p:nvGraphicFramePr>
          <p:cNvPr id="15" name="Tabela 14"/>
          <p:cNvGraphicFramePr>
            <a:graphicFrameLocks noGrp="1"/>
          </p:cNvGraphicFramePr>
          <p:nvPr/>
        </p:nvGraphicFramePr>
        <p:xfrm>
          <a:off x="6458308" y="3212977"/>
          <a:ext cx="5236348" cy="2751765"/>
        </p:xfrm>
        <a:graphic>
          <a:graphicData uri="http://schemas.openxmlformats.org/drawingml/2006/table">
            <a:tbl>
              <a:tblPr firstRow="1" firstCol="1" bandRow="1">
                <a:tableStyleId>{073A0DAA-6AF3-43AB-8588-CEC1D06C72B9}</a:tableStyleId>
              </a:tblPr>
              <a:tblGrid>
                <a:gridCol w="632698">
                  <a:extLst>
                    <a:ext uri="{9D8B030D-6E8A-4147-A177-3AD203B41FA5}">
                      <a16:colId xmlns:a16="http://schemas.microsoft.com/office/drawing/2014/main" val="20000"/>
                    </a:ext>
                  </a:extLst>
                </a:gridCol>
                <a:gridCol w="4603650">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Referência (terra)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Sinais de início/parada do EVSE para o VE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Sem atribuição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4</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Sinais de início/parada do EVSE para o VE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5</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Energia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6</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Energia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6"/>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7</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Detecção de proximidade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7"/>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8</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Rede CAN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8"/>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9</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Rede CAN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9"/>
                  </a:ext>
                </a:extLst>
              </a:tr>
              <a:tr h="251565">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10</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Controle Piloto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10"/>
                  </a:ext>
                </a:extLst>
              </a:tr>
            </a:tbl>
          </a:graphicData>
        </a:graphic>
      </p:graphicFrame>
      <p:pic>
        <p:nvPicPr>
          <p:cNvPr id="16" name="Imagem 15"/>
          <p:cNvPicPr/>
          <p:nvPr/>
        </p:nvPicPr>
        <p:blipFill>
          <a:blip r:embed="rId4" cstate="email">
            <a:extLst>
              <a:ext uri="{28A0092B-C50C-407E-A947-70E740481C1C}">
                <a14:useLocalDpi xmlns:a14="http://schemas.microsoft.com/office/drawing/2010/main"/>
              </a:ext>
            </a:extLst>
          </a:blip>
          <a:stretch>
            <a:fillRect/>
          </a:stretch>
        </p:blipFill>
        <p:spPr>
          <a:xfrm>
            <a:off x="6168553" y="1210732"/>
            <a:ext cx="2944763" cy="1939764"/>
          </a:xfrm>
          <a:prstGeom prst="rect">
            <a:avLst/>
          </a:prstGeom>
        </p:spPr>
      </p:pic>
      <p:graphicFrame>
        <p:nvGraphicFramePr>
          <p:cNvPr id="24" name="Tabela 23"/>
          <p:cNvGraphicFramePr>
            <a:graphicFrameLocks noGrp="1"/>
          </p:cNvGraphicFramePr>
          <p:nvPr/>
        </p:nvGraphicFramePr>
        <p:xfrm>
          <a:off x="289760" y="4513808"/>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4</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CC</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Alimentação</a:t>
                      </a:r>
                      <a:r>
                        <a:rPr lang="pt-BR" sz="1600" baseline="0" dirty="0">
                          <a:latin typeface="Abadi Extra Light" panose="020B0204020104020204" pitchFamily="34" charset="0"/>
                          <a:cs typeface="Segoe UI" panose="020B0502040204020203" pitchFamily="34" charset="0"/>
                        </a:rPr>
                        <a:t> CA de 220 a 400V</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400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1000 V (CC)</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400 kW</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25" name="Retângulo 24"/>
          <p:cNvSpPr/>
          <p:nvPr/>
        </p:nvSpPr>
        <p:spPr>
          <a:xfrm>
            <a:off x="289760" y="1868020"/>
            <a:ext cx="5617708" cy="2616101"/>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O conector é descrito na IEC 62196-3, e foi o primeiro carregador rápido criado para VE.</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Possui potência de 6 a 150 kW, atualmente chegando a 400 kW (sendo mais comum os sistemas de 50 kW).</a:t>
            </a:r>
          </a:p>
          <a:p>
            <a:pPr marL="285664" indent="-285664">
              <a:spcBef>
                <a:spcPts val="1200"/>
              </a:spcBef>
              <a:buClr>
                <a:srgbClr val="9F1B45"/>
              </a:buClr>
              <a:buFont typeface="Wingdings" panose="05000000000000000000" pitchFamily="2" charset="2"/>
              <a:buChar char="§"/>
            </a:pPr>
            <a:r>
              <a:rPr lang="pt-BR" altLang="pt-BR" sz="1800" dirty="0">
                <a:latin typeface="Abadi Extra Light" panose="020B0204020104020204" pitchFamily="34" charset="0"/>
                <a:cs typeface="Segoe UI" panose="020B0502040204020203" pitchFamily="34" charset="0"/>
              </a:rPr>
              <a:t>Seu nome deriva da frase em japonês “O </a:t>
            </a:r>
            <a:r>
              <a:rPr lang="pt-BR" altLang="pt-BR" sz="1800" dirty="0" err="1">
                <a:latin typeface="Abadi Extra Light" panose="020B0204020104020204" pitchFamily="34" charset="0"/>
                <a:cs typeface="Segoe UI" panose="020B0502040204020203" pitchFamily="34" charset="0"/>
              </a:rPr>
              <a:t>cha</a:t>
            </a:r>
            <a:r>
              <a:rPr lang="pt-BR" altLang="pt-BR" sz="1800" dirty="0">
                <a:latin typeface="Abadi Extra Light" panose="020B0204020104020204" pitchFamily="34" charset="0"/>
                <a:cs typeface="Segoe UI" panose="020B0502040204020203" pitchFamily="34" charset="0"/>
              </a:rPr>
              <a:t> demo </a:t>
            </a:r>
            <a:r>
              <a:rPr lang="pt-BR" altLang="pt-BR" sz="1800" dirty="0" err="1">
                <a:latin typeface="Abadi Extra Light" panose="020B0204020104020204" pitchFamily="34" charset="0"/>
                <a:cs typeface="Segoe UI" panose="020B0502040204020203" pitchFamily="34" charset="0"/>
              </a:rPr>
              <a:t>ikaga</a:t>
            </a:r>
            <a:r>
              <a:rPr lang="pt-BR" altLang="pt-BR" sz="1800" dirty="0">
                <a:latin typeface="Abadi Extra Light" panose="020B0204020104020204" pitchFamily="34" charset="0"/>
                <a:cs typeface="Segoe UI" panose="020B0502040204020203" pitchFamily="34" charset="0"/>
              </a:rPr>
              <a:t> </a:t>
            </a:r>
            <a:r>
              <a:rPr lang="pt-BR" altLang="pt-BR" sz="1800" dirty="0" err="1">
                <a:latin typeface="Abadi Extra Light" panose="020B0204020104020204" pitchFamily="34" charset="0"/>
                <a:cs typeface="Segoe UI" panose="020B0502040204020203" pitchFamily="34" charset="0"/>
              </a:rPr>
              <a:t>desuka</a:t>
            </a:r>
            <a:r>
              <a:rPr lang="pt-BR" altLang="pt-BR" sz="1800" dirty="0">
                <a:latin typeface="Abadi Extra Light" panose="020B0204020104020204" pitchFamily="34" charset="0"/>
                <a:cs typeface="Segoe UI" panose="020B0502040204020203" pitchFamily="34" charset="0"/>
              </a:rPr>
              <a:t>”, que significa “Que tal uma xícara de chá ”, em alusão ao tempo rápido necessário para recarregar enquanto se toma apenas um chá.</a:t>
            </a:r>
          </a:p>
        </p:txBody>
      </p:sp>
      <p:sp>
        <p:nvSpPr>
          <p:cNvPr id="9" name="Retângulo 8"/>
          <p:cNvSpPr/>
          <p:nvPr/>
        </p:nvSpPr>
        <p:spPr>
          <a:xfrm>
            <a:off x="261655" y="1227372"/>
            <a:ext cx="2584362"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399" b="1" dirty="0" err="1">
                <a:solidFill>
                  <a:schemeClr val="accent1">
                    <a:lumMod val="50000"/>
                  </a:schemeClr>
                </a:solidFill>
                <a:latin typeface="Abadi Extra Light" panose="020B0204020104020204" pitchFamily="34" charset="0"/>
                <a:ea typeface="Yu Mincho"/>
                <a:cs typeface="Segoe UI" panose="020B0502040204020203" pitchFamily="34" charset="0"/>
              </a:rPr>
              <a:t>CHAdeMO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2" name="Título 1">
            <a:extLst>
              <a:ext uri="{FF2B5EF4-FFF2-40B4-BE49-F238E27FC236}">
                <a16:creationId xmlns:a16="http://schemas.microsoft.com/office/drawing/2014/main" id="{5AED3ED1-E760-41DA-9FF8-115668705FFC}"/>
              </a:ext>
            </a:extLst>
          </p:cNvPr>
          <p:cNvSpPr>
            <a:spLocks noGrp="1"/>
          </p:cNvSpPr>
          <p:nvPr>
            <p:ph type="title"/>
          </p:nvPr>
        </p:nvSpPr>
        <p:spPr>
          <a:xfrm>
            <a:off x="692337" y="258101"/>
            <a:ext cx="11083961" cy="1118400"/>
          </a:xfrm>
        </p:spPr>
        <p:txBody>
          <a:bodyPr/>
          <a:lstStyle/>
          <a:p>
            <a:r>
              <a:rPr lang="pt-BR" dirty="0"/>
              <a:t>Conectores para carregamento em CC</a:t>
            </a:r>
          </a:p>
        </p:txBody>
      </p:sp>
      <p:pic>
        <p:nvPicPr>
          <p:cNvPr id="10" name="Gráfico 9">
            <a:extLst>
              <a:ext uri="{FF2B5EF4-FFF2-40B4-BE49-F238E27FC236}">
                <a16:creationId xmlns:a16="http://schemas.microsoft.com/office/drawing/2014/main" id="{582358EC-A0D6-4F6E-9242-A7ABC2175C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2469445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2FD95C42-ABEF-42B0-A78F-4458D6085579}"/>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8FCCB962-FD81-4812-915C-F4047017409F}"/>
              </a:ext>
            </a:extLst>
          </p:cNvPr>
          <p:cNvSpPr>
            <a:spLocks noGrp="1"/>
          </p:cNvSpPr>
          <p:nvPr>
            <p:ph type="title"/>
          </p:nvPr>
        </p:nvSpPr>
        <p:spPr>
          <a:xfrm>
            <a:off x="692337" y="258101"/>
            <a:ext cx="11083961" cy="1118400"/>
          </a:xfrm>
        </p:spPr>
        <p:txBody>
          <a:bodyPr/>
          <a:lstStyle/>
          <a:p>
            <a:r>
              <a:rPr lang="pt-BR" dirty="0"/>
              <a:t>Conectores para carregamento em CC</a:t>
            </a:r>
          </a:p>
        </p:txBody>
      </p:sp>
      <p:pic>
        <p:nvPicPr>
          <p:cNvPr id="4" name="Imagem 3" descr="DC Power Plug - GB/T - 125A - Raydiall"/>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672065" y="1227371"/>
            <a:ext cx="2203229" cy="1990308"/>
          </a:xfrm>
          <a:prstGeom prst="rect">
            <a:avLst/>
          </a:prstGeom>
          <a:noFill/>
          <a:ln>
            <a:noFill/>
          </a:ln>
          <a:extLst>
            <a:ext uri="{53640926-AAD7-44D8-BBD7-CCE9431645EC}">
              <a14:shadowObscured xmlns:a14="http://schemas.microsoft.com/office/drawing/2010/main"/>
            </a:ext>
          </a:extLst>
        </p:spPr>
      </p:pic>
      <p:pic>
        <p:nvPicPr>
          <p:cNvPr id="5" name="Imagem 4"/>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55782" y="1274494"/>
            <a:ext cx="2124795" cy="2154506"/>
          </a:xfrm>
          <a:prstGeom prst="rect">
            <a:avLst/>
          </a:prstGeom>
          <a:noFill/>
          <a:ln>
            <a:noFill/>
          </a:ln>
        </p:spPr>
      </p:pic>
      <p:graphicFrame>
        <p:nvGraphicFramePr>
          <p:cNvPr id="10" name="Tabela 9"/>
          <p:cNvGraphicFramePr>
            <a:graphicFrameLocks noGrp="1"/>
          </p:cNvGraphicFramePr>
          <p:nvPr/>
        </p:nvGraphicFramePr>
        <p:xfrm>
          <a:off x="6458308" y="3501008"/>
          <a:ext cx="5236348" cy="2438400"/>
        </p:xfrm>
        <a:graphic>
          <a:graphicData uri="http://schemas.openxmlformats.org/drawingml/2006/table">
            <a:tbl>
              <a:tblPr firstRow="1" firstCol="1" bandRow="1">
                <a:tableStyleId>{073A0DAA-6AF3-43AB-8588-CEC1D06C72B9}</a:tableStyleId>
              </a:tblPr>
              <a:tblGrid>
                <a:gridCol w="874499">
                  <a:extLst>
                    <a:ext uri="{9D8B030D-6E8A-4147-A177-3AD203B41FA5}">
                      <a16:colId xmlns:a16="http://schemas.microsoft.com/office/drawing/2014/main" val="20000"/>
                    </a:ext>
                  </a:extLst>
                </a:gridCol>
                <a:gridCol w="4361849">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CC1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Pino de proximidade – lado do EVSE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CC2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Pino de proximidade – lado do VE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S-</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Rede CAN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DC-</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Energia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Tensão para controlador de recarga do VE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Referência (terra)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6"/>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Tensão para controlador de recarga do VE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7"/>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DC+</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Energia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8"/>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S+</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Rede CAN (+)</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9"/>
                  </a:ext>
                </a:extLst>
              </a:tr>
            </a:tbl>
          </a:graphicData>
        </a:graphic>
      </p:graphicFrame>
      <p:graphicFrame>
        <p:nvGraphicFramePr>
          <p:cNvPr id="17" name="Tabela 16"/>
          <p:cNvGraphicFramePr>
            <a:graphicFrameLocks noGrp="1"/>
          </p:cNvGraphicFramePr>
          <p:nvPr/>
        </p:nvGraphicFramePr>
        <p:xfrm>
          <a:off x="289760" y="4513808"/>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4</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CC</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Alimentação</a:t>
                      </a:r>
                      <a:r>
                        <a:rPr lang="pt-BR" sz="1600" baseline="0" dirty="0">
                          <a:latin typeface="Abadi Extra Light" panose="020B0204020104020204" pitchFamily="34" charset="0"/>
                          <a:cs typeface="Segoe UI" panose="020B0502040204020203" pitchFamily="34" charset="0"/>
                        </a:rPr>
                        <a:t> CA de 220 a 400V</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250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750 V (CC)</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187,5 kW</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18" name="Retângulo 17"/>
          <p:cNvSpPr/>
          <p:nvPr/>
        </p:nvSpPr>
        <p:spPr>
          <a:xfrm>
            <a:off x="289760" y="1868020"/>
            <a:ext cx="5617708" cy="2462213"/>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Conector empregado por fabricantes chineses sob o padrão equivalente GB/T 20234.3, descrito também na norma IEC 61851-23.</a:t>
            </a:r>
          </a:p>
          <a:p>
            <a:pPr marL="285664" indent="-285664">
              <a:spcBef>
                <a:spcPts val="1200"/>
              </a:spcBef>
              <a:buClr>
                <a:srgbClr val="9F1B45"/>
              </a:buClr>
              <a:buFont typeface="Wingdings" panose="05000000000000000000" pitchFamily="2" charset="2"/>
              <a:buChar char="§"/>
            </a:pPr>
            <a:r>
              <a:rPr lang="pt-BR" sz="1800" dirty="0">
                <a:latin typeface="Abadi Extra Light" panose="020B0204020104020204" pitchFamily="34" charset="0"/>
                <a:cs typeface="Segoe UI" panose="020B0502040204020203" pitchFamily="34" charset="0"/>
              </a:rPr>
              <a:t>Assim como o </a:t>
            </a:r>
            <a:r>
              <a:rPr lang="pt-BR" sz="1800" dirty="0" err="1">
                <a:latin typeface="Abadi Extra Light" panose="020B0204020104020204" pitchFamily="34" charset="0"/>
                <a:cs typeface="Segoe UI" panose="020B0502040204020203" pitchFamily="34" charset="0"/>
              </a:rPr>
              <a:t>CHAdeMO</a:t>
            </a:r>
            <a:r>
              <a:rPr lang="pt-BR" sz="1800" dirty="0">
                <a:latin typeface="Abadi Extra Light" panose="020B0204020104020204" pitchFamily="34" charset="0"/>
                <a:cs typeface="Segoe UI" panose="020B0502040204020203" pitchFamily="34" charset="0"/>
              </a:rPr>
              <a:t>, este conector também possui nove pinos, porém, tem maior capacidade de condução de corrente e suporte tensões mais elevadas, sendo capaz de realizar carregamentos de até 250 A e 750 VCC, o que permite potência de até 187,5 kW.</a:t>
            </a:r>
          </a:p>
        </p:txBody>
      </p:sp>
      <p:sp>
        <p:nvSpPr>
          <p:cNvPr id="9" name="Retângulo 8"/>
          <p:cNvSpPr/>
          <p:nvPr/>
        </p:nvSpPr>
        <p:spPr>
          <a:xfrm>
            <a:off x="261655" y="1227372"/>
            <a:ext cx="237436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rPr>
              <a:t>GB/T CC</a:t>
            </a:r>
          </a:p>
        </p:txBody>
      </p:sp>
      <p:pic>
        <p:nvPicPr>
          <p:cNvPr id="11" name="Gráfico 10">
            <a:extLst>
              <a:ext uri="{FF2B5EF4-FFF2-40B4-BE49-F238E27FC236}">
                <a16:creationId xmlns:a16="http://schemas.microsoft.com/office/drawing/2014/main" id="{4FEC2661-C97C-4C39-BC85-C096CA138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3060440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F49677E-9B38-47C7-9480-3BED19E10F38}"/>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D27E1222-9002-49DE-AC3F-E86D024408F6}"/>
              </a:ext>
            </a:extLst>
          </p:cNvPr>
          <p:cNvSpPr>
            <a:spLocks noGrp="1"/>
          </p:cNvSpPr>
          <p:nvPr>
            <p:ph type="title"/>
          </p:nvPr>
        </p:nvSpPr>
        <p:spPr>
          <a:xfrm>
            <a:off x="692337" y="258101"/>
            <a:ext cx="11083961" cy="1118400"/>
          </a:xfrm>
        </p:spPr>
        <p:txBody>
          <a:bodyPr/>
          <a:lstStyle/>
          <a:p>
            <a:r>
              <a:rPr lang="pt-BR" dirty="0"/>
              <a:t>Conectores para carregamento em CC</a:t>
            </a:r>
          </a:p>
        </p:txBody>
      </p:sp>
      <p:pic>
        <p:nvPicPr>
          <p:cNvPr id="21" name="Imagem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629" y="3964390"/>
            <a:ext cx="2018254" cy="2018254"/>
          </a:xfrm>
          <a:prstGeom prst="rect">
            <a:avLst/>
          </a:prstGeom>
        </p:spPr>
      </p:pic>
      <p:pic>
        <p:nvPicPr>
          <p:cNvPr id="22" name="Imagem 21"/>
          <p:cNvPicPr>
            <a:picLocks noChangeAspect="1"/>
          </p:cNvPicPr>
          <p:nvPr/>
        </p:nvPicPr>
        <p:blipFill rotWithShape="1">
          <a:blip r:embed="rId4" cstate="screen">
            <a:extLst>
              <a:ext uri="{28A0092B-C50C-407E-A947-70E740481C1C}">
                <a14:useLocalDpi xmlns:a14="http://schemas.microsoft.com/office/drawing/2010/main"/>
              </a:ext>
            </a:extLst>
          </a:blip>
          <a:srcRect l="9651" r="12099"/>
          <a:stretch/>
        </p:blipFill>
        <p:spPr>
          <a:xfrm>
            <a:off x="6244987" y="1593924"/>
            <a:ext cx="1981959" cy="1897204"/>
          </a:xfrm>
          <a:prstGeom prst="rect">
            <a:avLst/>
          </a:prstGeom>
        </p:spPr>
      </p:pic>
      <p:pic>
        <p:nvPicPr>
          <p:cNvPr id="7" name="Imagem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91733" y="3937574"/>
            <a:ext cx="1374093" cy="1963831"/>
          </a:xfrm>
          <a:prstGeom prst="rect">
            <a:avLst/>
          </a:prstGeom>
        </p:spPr>
      </p:pic>
      <p:pic>
        <p:nvPicPr>
          <p:cNvPr id="8" name="Imagem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6489" y="1488544"/>
            <a:ext cx="1587723" cy="2021850"/>
          </a:xfrm>
          <a:prstGeom prst="rect">
            <a:avLst/>
          </a:prstGeom>
        </p:spPr>
      </p:pic>
      <p:sp>
        <p:nvSpPr>
          <p:cNvPr id="11" name="Chave direita 10"/>
          <p:cNvSpPr/>
          <p:nvPr/>
        </p:nvSpPr>
        <p:spPr>
          <a:xfrm>
            <a:off x="9430961" y="1797723"/>
            <a:ext cx="143963" cy="870630"/>
          </a:xfrm>
          <a:prstGeom prst="rightBrace">
            <a:avLst>
              <a:gd name="adj1" fmla="val 8333"/>
              <a:gd name="adj2" fmla="val 516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2" name="Chave direita 11"/>
          <p:cNvSpPr/>
          <p:nvPr/>
        </p:nvSpPr>
        <p:spPr>
          <a:xfrm>
            <a:off x="9430961" y="2795204"/>
            <a:ext cx="143963" cy="598675"/>
          </a:xfrm>
          <a:prstGeom prst="rightBrace">
            <a:avLst>
              <a:gd name="adj1" fmla="val 8333"/>
              <a:gd name="adj2" fmla="val 516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3" name="CaixaDeTexto 12"/>
          <p:cNvSpPr txBox="1"/>
          <p:nvPr/>
        </p:nvSpPr>
        <p:spPr>
          <a:xfrm>
            <a:off x="9748377" y="2077440"/>
            <a:ext cx="2015475" cy="307697"/>
          </a:xfrm>
          <a:prstGeom prst="rect">
            <a:avLst/>
          </a:prstGeom>
          <a:solidFill>
            <a:schemeClr val="tx2">
              <a:lumMod val="20000"/>
              <a:lumOff val="80000"/>
            </a:schemeClr>
          </a:solidFill>
        </p:spPr>
        <p:txBody>
          <a:bodyPr wrap="square" rtlCol="0">
            <a:spAutoFit/>
          </a:bodyPr>
          <a:lstStyle/>
          <a:p>
            <a:r>
              <a:rPr lang="pt-BR" dirty="0"/>
              <a:t>Conexão padrão Tipo1</a:t>
            </a:r>
          </a:p>
        </p:txBody>
      </p:sp>
      <p:sp>
        <p:nvSpPr>
          <p:cNvPr id="14" name="CaixaDeTexto 13"/>
          <p:cNvSpPr txBox="1"/>
          <p:nvPr/>
        </p:nvSpPr>
        <p:spPr>
          <a:xfrm>
            <a:off x="9748379" y="2938942"/>
            <a:ext cx="2015475" cy="523220"/>
          </a:xfrm>
          <a:prstGeom prst="rect">
            <a:avLst/>
          </a:prstGeom>
          <a:solidFill>
            <a:schemeClr val="tx2">
              <a:lumMod val="20000"/>
              <a:lumOff val="80000"/>
            </a:schemeClr>
          </a:solidFill>
        </p:spPr>
        <p:txBody>
          <a:bodyPr wrap="square" rtlCol="0">
            <a:spAutoFit/>
          </a:bodyPr>
          <a:lstStyle/>
          <a:p>
            <a:r>
              <a:rPr lang="pt-BR" dirty="0"/>
              <a:t>Pinos para recarga em CC</a:t>
            </a:r>
          </a:p>
        </p:txBody>
      </p:sp>
      <p:sp>
        <p:nvSpPr>
          <p:cNvPr id="15" name="Chave direita 14"/>
          <p:cNvSpPr/>
          <p:nvPr/>
        </p:nvSpPr>
        <p:spPr>
          <a:xfrm>
            <a:off x="9430961" y="4220975"/>
            <a:ext cx="143963" cy="870630"/>
          </a:xfrm>
          <a:prstGeom prst="rightBrace">
            <a:avLst>
              <a:gd name="adj1" fmla="val 8333"/>
              <a:gd name="adj2" fmla="val 516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6" name="Chave direita 15"/>
          <p:cNvSpPr/>
          <p:nvPr/>
        </p:nvSpPr>
        <p:spPr>
          <a:xfrm>
            <a:off x="9430961" y="5218456"/>
            <a:ext cx="143963" cy="598675"/>
          </a:xfrm>
          <a:prstGeom prst="rightBrace">
            <a:avLst>
              <a:gd name="adj1" fmla="val 8333"/>
              <a:gd name="adj2" fmla="val 516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2399"/>
          </a:p>
        </p:txBody>
      </p:sp>
      <p:sp>
        <p:nvSpPr>
          <p:cNvPr id="17" name="CaixaDeTexto 16"/>
          <p:cNvSpPr txBox="1"/>
          <p:nvPr/>
        </p:nvSpPr>
        <p:spPr>
          <a:xfrm>
            <a:off x="9748377" y="4500693"/>
            <a:ext cx="2015475" cy="307697"/>
          </a:xfrm>
          <a:prstGeom prst="rect">
            <a:avLst/>
          </a:prstGeom>
          <a:solidFill>
            <a:schemeClr val="tx2">
              <a:lumMod val="20000"/>
              <a:lumOff val="80000"/>
            </a:schemeClr>
          </a:solidFill>
        </p:spPr>
        <p:txBody>
          <a:bodyPr wrap="square" rtlCol="0">
            <a:spAutoFit/>
          </a:bodyPr>
          <a:lstStyle/>
          <a:p>
            <a:r>
              <a:rPr lang="pt-BR" dirty="0"/>
              <a:t>Conexão padrão Tipo2</a:t>
            </a:r>
          </a:p>
        </p:txBody>
      </p:sp>
      <p:sp>
        <p:nvSpPr>
          <p:cNvPr id="18" name="CaixaDeTexto 17"/>
          <p:cNvSpPr txBox="1"/>
          <p:nvPr/>
        </p:nvSpPr>
        <p:spPr>
          <a:xfrm>
            <a:off x="9748379" y="5362195"/>
            <a:ext cx="2015475" cy="523220"/>
          </a:xfrm>
          <a:prstGeom prst="rect">
            <a:avLst/>
          </a:prstGeom>
          <a:solidFill>
            <a:schemeClr val="tx2">
              <a:lumMod val="20000"/>
              <a:lumOff val="80000"/>
            </a:schemeClr>
          </a:solidFill>
        </p:spPr>
        <p:txBody>
          <a:bodyPr wrap="square" rtlCol="0">
            <a:spAutoFit/>
          </a:bodyPr>
          <a:lstStyle/>
          <a:p>
            <a:r>
              <a:rPr lang="pt-BR" dirty="0"/>
              <a:t>Pinos para recarga em CC</a:t>
            </a:r>
          </a:p>
        </p:txBody>
      </p:sp>
      <p:sp>
        <p:nvSpPr>
          <p:cNvPr id="19" name="CaixaDeTexto 18"/>
          <p:cNvSpPr txBox="1"/>
          <p:nvPr/>
        </p:nvSpPr>
        <p:spPr>
          <a:xfrm>
            <a:off x="9748377" y="1520549"/>
            <a:ext cx="2015475" cy="338466"/>
          </a:xfrm>
          <a:prstGeom prst="rect">
            <a:avLst/>
          </a:prstGeom>
          <a:solidFill>
            <a:schemeClr val="tx1"/>
          </a:solidFill>
          <a:ln>
            <a:solidFill>
              <a:schemeClr val="tx1"/>
            </a:solidFill>
          </a:ln>
        </p:spPr>
        <p:txBody>
          <a:bodyPr wrap="square" rtlCol="0">
            <a:spAutoFit/>
          </a:bodyPr>
          <a:lstStyle/>
          <a:p>
            <a:pPr algn="ctr"/>
            <a:r>
              <a:rPr lang="pt-BR" sz="1600" b="1" dirty="0">
                <a:solidFill>
                  <a:schemeClr val="bg1"/>
                </a:solidFill>
              </a:rPr>
              <a:t>CCS 1</a:t>
            </a:r>
          </a:p>
        </p:txBody>
      </p:sp>
      <p:sp>
        <p:nvSpPr>
          <p:cNvPr id="20" name="CaixaDeTexto 19"/>
          <p:cNvSpPr txBox="1"/>
          <p:nvPr/>
        </p:nvSpPr>
        <p:spPr>
          <a:xfrm>
            <a:off x="9748377" y="3964389"/>
            <a:ext cx="2015475" cy="338466"/>
          </a:xfrm>
          <a:prstGeom prst="rect">
            <a:avLst/>
          </a:prstGeom>
          <a:solidFill>
            <a:schemeClr val="tx1"/>
          </a:solidFill>
          <a:ln>
            <a:solidFill>
              <a:schemeClr val="tx1"/>
            </a:solidFill>
          </a:ln>
        </p:spPr>
        <p:txBody>
          <a:bodyPr wrap="square" rtlCol="0">
            <a:spAutoFit/>
          </a:bodyPr>
          <a:lstStyle/>
          <a:p>
            <a:pPr algn="ctr"/>
            <a:r>
              <a:rPr lang="pt-BR" sz="1600" b="1" dirty="0">
                <a:solidFill>
                  <a:schemeClr val="bg1"/>
                </a:solidFill>
              </a:rPr>
              <a:t>CCS 2</a:t>
            </a:r>
          </a:p>
        </p:txBody>
      </p:sp>
      <p:sp>
        <p:nvSpPr>
          <p:cNvPr id="26" name="Retângulo 25"/>
          <p:cNvSpPr/>
          <p:nvPr/>
        </p:nvSpPr>
        <p:spPr>
          <a:xfrm>
            <a:off x="289760" y="1834033"/>
            <a:ext cx="5401356" cy="2616101"/>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en-US" sz="1600" dirty="0">
                <a:latin typeface="Abadi Extra Light" panose="020B0204020104020204" pitchFamily="34" charset="0"/>
                <a:cs typeface="Segoe UI" panose="020B0502040204020203" pitchFamily="34" charset="0"/>
              </a:rPr>
              <a:t>O CCS </a:t>
            </a:r>
            <a:r>
              <a:rPr lang="en-US" sz="1600" dirty="0" err="1">
                <a:latin typeface="Abadi Extra Light" panose="020B0204020104020204" pitchFamily="34" charset="0"/>
                <a:cs typeface="Segoe UI" panose="020B0502040204020203" pitchFamily="34" charset="0"/>
              </a:rPr>
              <a:t>possui</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dois</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tipos</a:t>
            </a:r>
            <a:r>
              <a:rPr lang="en-US" sz="1600" dirty="0">
                <a:latin typeface="Abadi Extra Light" panose="020B0204020104020204" pitchFamily="34" charset="0"/>
                <a:cs typeface="Segoe UI" panose="020B0502040204020203" pitchFamily="34" charset="0"/>
              </a:rPr>
              <a:t> de </a:t>
            </a:r>
            <a:r>
              <a:rPr lang="en-US" sz="1600" dirty="0" err="1">
                <a:latin typeface="Abadi Extra Light" panose="020B0204020104020204" pitchFamily="34" charset="0"/>
                <a:cs typeface="Segoe UI" panose="020B0502040204020203" pitchFamily="34" charset="0"/>
              </a:rPr>
              <a:t>conectores</a:t>
            </a:r>
            <a:r>
              <a:rPr lang="en-US" sz="1600" dirty="0">
                <a:latin typeface="Abadi Extra Light" panose="020B0204020104020204" pitchFamily="34" charset="0"/>
                <a:cs typeface="Segoe UI" panose="020B0502040204020203" pitchFamily="34" charset="0"/>
              </a:rPr>
              <a:t>, o CCS 1 e CCS 2, que </a:t>
            </a:r>
            <a:r>
              <a:rPr lang="en-US" sz="1600" dirty="0" err="1">
                <a:latin typeface="Abadi Extra Light" panose="020B0204020104020204" pitchFamily="34" charset="0"/>
                <a:cs typeface="Segoe UI" panose="020B0502040204020203" pitchFamily="34" charset="0"/>
              </a:rPr>
              <a:t>são</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extensões</a:t>
            </a:r>
            <a:r>
              <a:rPr lang="en-US" sz="1600" dirty="0">
                <a:latin typeface="Abadi Extra Light" panose="020B0204020104020204" pitchFamily="34" charset="0"/>
                <a:cs typeface="Segoe UI" panose="020B0502040204020203" pitchFamily="34" charset="0"/>
              </a:rPr>
              <a:t> dos </a:t>
            </a:r>
            <a:r>
              <a:rPr lang="en-US" sz="1600" dirty="0" err="1">
                <a:latin typeface="Abadi Extra Light" panose="020B0204020104020204" pitchFamily="34" charset="0"/>
                <a:cs typeface="Segoe UI" panose="020B0502040204020203" pitchFamily="34" charset="0"/>
              </a:rPr>
              <a:t>conectores</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Tipo</a:t>
            </a:r>
            <a:r>
              <a:rPr lang="en-US" sz="1600" dirty="0">
                <a:latin typeface="Abadi Extra Light" panose="020B0204020104020204" pitchFamily="34" charset="0"/>
                <a:cs typeface="Segoe UI" panose="020B0502040204020203" pitchFamily="34" charset="0"/>
              </a:rPr>
              <a:t> 1 e </a:t>
            </a:r>
            <a:r>
              <a:rPr lang="en-US" sz="1600" dirty="0" err="1">
                <a:latin typeface="Abadi Extra Light" panose="020B0204020104020204" pitchFamily="34" charset="0"/>
                <a:cs typeface="Segoe UI" panose="020B0502040204020203" pitchFamily="34" charset="0"/>
              </a:rPr>
              <a:t>Tipo</a:t>
            </a:r>
            <a:r>
              <a:rPr lang="en-US" sz="1600" dirty="0">
                <a:latin typeface="Abadi Extra Light" panose="020B0204020104020204" pitchFamily="34" charset="0"/>
                <a:cs typeface="Segoe UI" panose="020B0502040204020203" pitchFamily="34" charset="0"/>
              </a:rPr>
              <a:t> 2, </a:t>
            </a:r>
            <a:r>
              <a:rPr lang="en-US" sz="1600" dirty="0" err="1">
                <a:latin typeface="Abadi Extra Light" panose="020B0204020104020204" pitchFamily="34" charset="0"/>
                <a:cs typeface="Segoe UI" panose="020B0502040204020203" pitchFamily="34" charset="0"/>
              </a:rPr>
              <a:t>respectivamente</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porém</a:t>
            </a:r>
            <a:r>
              <a:rPr lang="en-US" sz="1600" dirty="0">
                <a:latin typeface="Abadi Extra Light" panose="020B0204020104020204" pitchFamily="34" charset="0"/>
                <a:cs typeface="Segoe UI" panose="020B0502040204020203" pitchFamily="34" charset="0"/>
              </a:rPr>
              <a:t> com </a:t>
            </a:r>
            <a:r>
              <a:rPr lang="en-US" sz="1600" dirty="0" err="1">
                <a:latin typeface="Abadi Extra Light" panose="020B0204020104020204" pitchFamily="34" charset="0"/>
                <a:cs typeface="Segoe UI" panose="020B0502040204020203" pitchFamily="34" charset="0"/>
              </a:rPr>
              <a:t>dois</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contatos</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adicionais</a:t>
            </a:r>
            <a:r>
              <a:rPr lang="en-US" sz="1600" dirty="0">
                <a:latin typeface="Abadi Extra Light" panose="020B0204020104020204" pitchFamily="34" charset="0"/>
                <a:cs typeface="Segoe UI" panose="020B0502040204020203" pitchFamily="34" charset="0"/>
              </a:rPr>
              <a:t> para o </a:t>
            </a:r>
            <a:r>
              <a:rPr lang="en-US" sz="1600" dirty="0" err="1">
                <a:latin typeface="Abadi Extra Light" panose="020B0204020104020204" pitchFamily="34" charset="0"/>
                <a:cs typeface="Segoe UI" panose="020B0502040204020203" pitchFamily="34" charset="0"/>
              </a:rPr>
              <a:t>carregamento</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rápido</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em</a:t>
            </a:r>
            <a:r>
              <a:rPr lang="en-US" sz="1600" dirty="0">
                <a:latin typeface="Abadi Extra Light" panose="020B0204020104020204" pitchFamily="34" charset="0"/>
                <a:cs typeface="Segoe UI" panose="020B0502040204020203" pitchFamily="34" charset="0"/>
              </a:rPr>
              <a:t> </a:t>
            </a:r>
            <a:r>
              <a:rPr lang="en-US" sz="1600" dirty="0" err="1">
                <a:latin typeface="Abadi Extra Light" panose="020B0204020104020204" pitchFamily="34" charset="0"/>
                <a:cs typeface="Segoe UI" panose="020B0502040204020203" pitchFamily="34" charset="0"/>
              </a:rPr>
              <a:t>corrente</a:t>
            </a:r>
            <a:r>
              <a:rPr lang="en-US" sz="1600" dirty="0">
                <a:latin typeface="Abadi Extra Light" panose="020B0204020104020204" pitchFamily="34" charset="0"/>
                <a:cs typeface="Segoe UI" panose="020B0502040204020203" pitchFamily="34" charset="0"/>
              </a:rPr>
              <a:t> continua.</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Estas conexões apresentam em um único dispositivo a possibilidade de utilizar todos os Modos CA e CC.</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Mais comumente encontrado com potência de 50 kW, com ampliação do mercado para 350 kW, e podendo chegar até 500 kW (para o caso do CCS 2).</a:t>
            </a:r>
          </a:p>
        </p:txBody>
      </p:sp>
      <p:graphicFrame>
        <p:nvGraphicFramePr>
          <p:cNvPr id="28" name="Tabela 27"/>
          <p:cNvGraphicFramePr>
            <a:graphicFrameLocks noGrp="1"/>
          </p:cNvGraphicFramePr>
          <p:nvPr>
            <p:extLst>
              <p:ext uri="{D42A27DB-BD31-4B8C-83A1-F6EECF244321}">
                <p14:modId xmlns:p14="http://schemas.microsoft.com/office/powerpoint/2010/main" val="2936620557"/>
              </p:ext>
            </p:extLst>
          </p:nvPr>
        </p:nvGraphicFramePr>
        <p:xfrm>
          <a:off x="289761" y="4565107"/>
          <a:ext cx="5617709"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2147672">
                  <a:extLst>
                    <a:ext uri="{9D8B030D-6E8A-4147-A177-3AD203B41FA5}">
                      <a16:colId xmlns:a16="http://schemas.microsoft.com/office/drawing/2014/main" val="20001"/>
                    </a:ext>
                  </a:extLst>
                </a:gridCol>
                <a:gridCol w="2147672">
                  <a:extLst>
                    <a:ext uri="{9D8B030D-6E8A-4147-A177-3AD203B41FA5}">
                      <a16:colId xmlns:a16="http://schemas.microsoft.com/office/drawing/2014/main" val="20002"/>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4</a:t>
                      </a:r>
                    </a:p>
                  </a:txBody>
                  <a:tcPr marL="91416" marR="91416" marT="45708" marB="45708">
                    <a:solidFill>
                      <a:schemeClr val="bg1"/>
                    </a:solidFill>
                  </a:tcPr>
                </a:tc>
                <a:tc>
                  <a:txBody>
                    <a:bodyPr/>
                    <a:lstStyle/>
                    <a:p>
                      <a:r>
                        <a:rPr lang="pt-BR" sz="1600" b="0" dirty="0">
                          <a:latin typeface="Abadi Extra Light" panose="020B0204020104020204" pitchFamily="34" charset="0"/>
                          <a:cs typeface="Segoe UI" panose="020B0502040204020203" pitchFamily="34" charset="0"/>
                        </a:rPr>
                        <a:t>4</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CC</a:t>
                      </a:r>
                    </a:p>
                  </a:txBody>
                  <a:tcPr marL="91416" marR="91416" marT="45708" marB="45708">
                    <a:solidFill>
                      <a:schemeClr val="bg1"/>
                    </a:solidFill>
                  </a:tcPr>
                </a:tc>
                <a:tc>
                  <a:txBody>
                    <a:bodyPr/>
                    <a:lstStyle/>
                    <a:p>
                      <a:r>
                        <a:rPr lang="pt-BR" sz="1600" dirty="0">
                          <a:latin typeface="Abadi Extra Light" panose="020B0204020104020204" pitchFamily="34" charset="0"/>
                          <a:cs typeface="Segoe UI" panose="020B0502040204020203" pitchFamily="34" charset="0"/>
                        </a:rPr>
                        <a:t>CC</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tc>
                  <a:txBody>
                    <a:bodyPr/>
                    <a:lstStyle/>
                    <a:p>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200 A</a:t>
                      </a:r>
                    </a:p>
                  </a:txBody>
                  <a:tcPr marL="91416" marR="91416" marT="45708" marB="45708">
                    <a:solidFill>
                      <a:schemeClr val="bg1"/>
                    </a:solidFill>
                  </a:tcPr>
                </a:tc>
                <a:tc>
                  <a:txBody>
                    <a:bodyPr/>
                    <a:lstStyle/>
                    <a:p>
                      <a:r>
                        <a:rPr lang="pt-BR" sz="1600" dirty="0">
                          <a:latin typeface="Abadi Extra Light" panose="020B0204020104020204" pitchFamily="34" charset="0"/>
                          <a:cs typeface="Segoe UI" panose="020B0502040204020203" pitchFamily="34" charset="0"/>
                        </a:rPr>
                        <a:t>até 500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a:t>
                      </a:r>
                      <a:r>
                        <a:rPr lang="pt-BR" sz="1600" baseline="0" dirty="0">
                          <a:latin typeface="Abadi Extra Light" panose="020B0204020104020204" pitchFamily="34" charset="0"/>
                          <a:cs typeface="Segoe UI" panose="020B0502040204020203" pitchFamily="34" charset="0"/>
                        </a:rPr>
                        <a:t> 600 V (CC)</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tc>
                  <a:txBody>
                    <a:bodyPr/>
                    <a:lstStyle/>
                    <a:p>
                      <a:r>
                        <a:rPr lang="pt-BR" sz="1600" dirty="0">
                          <a:latin typeface="Abadi Extra Light" panose="020B0204020104020204" pitchFamily="34" charset="0"/>
                          <a:cs typeface="Segoe UI" panose="020B0502040204020203" pitchFamily="34" charset="0"/>
                        </a:rPr>
                        <a:t>200 – 1000 V (CC)</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125 kW</a:t>
                      </a:r>
                    </a:p>
                  </a:txBody>
                  <a:tcPr marL="91416" marR="91416" marT="45708" marB="45708">
                    <a:solidFill>
                      <a:schemeClr val="bg1"/>
                    </a:solidFill>
                  </a:tcPr>
                </a:tc>
                <a:tc>
                  <a:txBody>
                    <a:bodyPr/>
                    <a:lstStyle/>
                    <a:p>
                      <a:r>
                        <a:rPr lang="pt-BR" sz="1600" dirty="0">
                          <a:latin typeface="Abadi Extra Light" panose="020B0204020104020204" pitchFamily="34" charset="0"/>
                          <a:cs typeface="Segoe UI" panose="020B0502040204020203" pitchFamily="34" charset="0"/>
                        </a:rPr>
                        <a:t>até 500 kW</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29" name="CaixaDeTexto 28"/>
          <p:cNvSpPr txBox="1"/>
          <p:nvPr/>
        </p:nvSpPr>
        <p:spPr>
          <a:xfrm>
            <a:off x="1715659" y="4365104"/>
            <a:ext cx="2015475" cy="400006"/>
          </a:xfrm>
          <a:prstGeom prst="rect">
            <a:avLst/>
          </a:prstGeom>
          <a:noFill/>
          <a:ln>
            <a:noFill/>
          </a:ln>
        </p:spPr>
        <p:txBody>
          <a:bodyPr wrap="square" rtlCol="0">
            <a:spAutoFit/>
          </a:bodyPr>
          <a:lstStyle/>
          <a:p>
            <a:pPr algn="ctr"/>
            <a:r>
              <a:rPr lang="pt-BR" sz="1999" b="1" dirty="0"/>
              <a:t>CCS 1</a:t>
            </a:r>
          </a:p>
        </p:txBody>
      </p:sp>
      <p:sp>
        <p:nvSpPr>
          <p:cNvPr id="30" name="CaixaDeTexto 29"/>
          <p:cNvSpPr txBox="1"/>
          <p:nvPr/>
        </p:nvSpPr>
        <p:spPr>
          <a:xfrm>
            <a:off x="3831906" y="4365104"/>
            <a:ext cx="2015475" cy="400006"/>
          </a:xfrm>
          <a:prstGeom prst="rect">
            <a:avLst/>
          </a:prstGeom>
          <a:noFill/>
          <a:ln>
            <a:noFill/>
          </a:ln>
        </p:spPr>
        <p:txBody>
          <a:bodyPr wrap="square" rtlCol="0">
            <a:spAutoFit/>
          </a:bodyPr>
          <a:lstStyle/>
          <a:p>
            <a:pPr algn="ctr"/>
            <a:r>
              <a:rPr lang="pt-BR" sz="1999" b="1" dirty="0"/>
              <a:t>CCS 2</a:t>
            </a:r>
          </a:p>
        </p:txBody>
      </p:sp>
      <p:sp>
        <p:nvSpPr>
          <p:cNvPr id="24" name="Retângulo 23"/>
          <p:cNvSpPr/>
          <p:nvPr/>
        </p:nvSpPr>
        <p:spPr>
          <a:xfrm>
            <a:off x="261654" y="1236927"/>
            <a:ext cx="674094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en-US" sz="2399" b="1" dirty="0">
                <a:solidFill>
                  <a:schemeClr val="accent1">
                    <a:lumMod val="50000"/>
                  </a:schemeClr>
                </a:solidFill>
                <a:latin typeface="Abadi Extra Light" panose="020B0204020104020204" pitchFamily="34" charset="0"/>
                <a:ea typeface="Yu Mincho"/>
                <a:cs typeface="Segoe UI" panose="020B0502040204020203" pitchFamily="34" charset="0"/>
              </a:rPr>
              <a:t>Combined Charging System (Combo </a:t>
            </a:r>
            <a:r>
              <a:rPr lang="en-US" sz="2399" b="1" dirty="0" err="1">
                <a:solidFill>
                  <a:schemeClr val="accent1">
                    <a:lumMod val="50000"/>
                  </a:schemeClr>
                </a:solidFill>
                <a:latin typeface="Abadi Extra Light" panose="020B0204020104020204" pitchFamily="34" charset="0"/>
                <a:ea typeface="Yu Mincho"/>
                <a:cs typeface="Segoe UI" panose="020B0502040204020203" pitchFamily="34" charset="0"/>
              </a:rPr>
              <a:t>ou</a:t>
            </a:r>
            <a:r>
              <a:rPr lang="en-US" sz="2399" b="1" dirty="0">
                <a:solidFill>
                  <a:schemeClr val="accent1">
                    <a:lumMod val="50000"/>
                  </a:schemeClr>
                </a:solidFill>
                <a:latin typeface="Abadi Extra Light" panose="020B0204020104020204" pitchFamily="34" charset="0"/>
                <a:ea typeface="Yu Mincho"/>
                <a:cs typeface="Segoe UI" panose="020B0502040204020203" pitchFamily="34" charset="0"/>
              </a:rPr>
              <a:t> CCS)</a:t>
            </a:r>
          </a:p>
        </p:txBody>
      </p:sp>
      <p:pic>
        <p:nvPicPr>
          <p:cNvPr id="23" name="Gráfico 22">
            <a:extLst>
              <a:ext uri="{FF2B5EF4-FFF2-40B4-BE49-F238E27FC236}">
                <a16:creationId xmlns:a16="http://schemas.microsoft.com/office/drawing/2014/main" id="{920178C8-51F6-4CDA-B6B1-F1205F0C19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65958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7"/>
          <p:cNvSpPr txBox="1">
            <a:spLocks noGrp="1"/>
          </p:cNvSpPr>
          <p:nvPr>
            <p:ph type="body" idx="4294967295"/>
          </p:nvPr>
        </p:nvSpPr>
        <p:spPr>
          <a:xfrm>
            <a:off x="606332" y="1520605"/>
            <a:ext cx="6543768" cy="4987739"/>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2100"/>
              </a:spcAft>
              <a:buClr>
                <a:srgbClr val="4EBABB"/>
              </a:buClr>
              <a:buSzPts val="2800"/>
              <a:buFont typeface="Arial" panose="020B0604020202020204" pitchFamily="34" charset="0"/>
              <a:buChar char="•"/>
            </a:pPr>
            <a:r>
              <a:rPr lang="pt-BR" sz="2000" dirty="0">
                <a:latin typeface="Abadi Extra Light" panose="020B0204020104020204" pitchFamily="34" charset="0"/>
              </a:rPr>
              <a:t>O ‘abastecimento’ dos veículos elétricos é realizado por meio da </a:t>
            </a:r>
            <a:r>
              <a:rPr lang="pt-BR" sz="2000" b="1" dirty="0">
                <a:latin typeface="Abadi Extra Light" panose="020B0204020104020204" pitchFamily="34" charset="0"/>
              </a:rPr>
              <a:t>recarga das suas baterias</a:t>
            </a:r>
            <a:r>
              <a:rPr lang="pt-BR" sz="2000" dirty="0">
                <a:latin typeface="Abadi Extra Light" panose="020B0204020104020204" pitchFamily="34" charset="0"/>
              </a:rPr>
              <a:t>. </a:t>
            </a:r>
          </a:p>
          <a:p>
            <a:pPr marL="342900" lvl="0" indent="-342900" algn="l" rtl="0">
              <a:lnSpc>
                <a:spcPct val="90000"/>
              </a:lnSpc>
              <a:spcBef>
                <a:spcPts val="0"/>
              </a:spcBef>
              <a:spcAft>
                <a:spcPts val="2100"/>
              </a:spcAft>
              <a:buClr>
                <a:srgbClr val="4EBABB"/>
              </a:buClr>
              <a:buSzPts val="2800"/>
              <a:buFont typeface="Arial" panose="020B0604020202020204" pitchFamily="34" charset="0"/>
              <a:buChar char="•"/>
            </a:pPr>
            <a:r>
              <a:rPr lang="pt-BR" sz="2000" dirty="0">
                <a:latin typeface="Abadi Extra Light" panose="020B0204020104020204" pitchFamily="34" charset="0"/>
              </a:rPr>
              <a:t>A operação de recarga de um VE envolve a transferência de </a:t>
            </a:r>
            <a:r>
              <a:rPr lang="pt-BR" sz="2000" b="1" dirty="0">
                <a:latin typeface="Abadi Extra Light" panose="020B0204020104020204" pitchFamily="34" charset="0"/>
              </a:rPr>
              <a:t>potência da rede elétrica para as baterias</a:t>
            </a:r>
            <a:r>
              <a:rPr lang="pt-BR" sz="2000" dirty="0">
                <a:latin typeface="Abadi Extra Light" panose="020B0204020104020204" pitchFamily="34" charset="0"/>
              </a:rPr>
              <a:t>, que pode ser por meio de cabos (método utilizado atualmente) ou por meio wireless (em desenvolvimento/ demonstração).</a:t>
            </a:r>
          </a:p>
          <a:p>
            <a:pPr marL="342900" lvl="0" indent="-342900" algn="l" rtl="0">
              <a:lnSpc>
                <a:spcPct val="90000"/>
              </a:lnSpc>
              <a:spcBef>
                <a:spcPts val="0"/>
              </a:spcBef>
              <a:spcAft>
                <a:spcPts val="2100"/>
              </a:spcAft>
              <a:buClr>
                <a:srgbClr val="4EBABB"/>
              </a:buClr>
              <a:buSzPts val="2800"/>
              <a:buFont typeface="Arial" panose="020B0604020202020204" pitchFamily="34" charset="0"/>
              <a:buChar char="•"/>
            </a:pPr>
            <a:r>
              <a:rPr lang="pt-BR" sz="2000" dirty="0">
                <a:latin typeface="Abadi Extra Light" panose="020B0204020104020204" pitchFamily="34" charset="0"/>
              </a:rPr>
              <a:t>Um outro método é a substituição das baterias dos veículos (</a:t>
            </a:r>
            <a:r>
              <a:rPr lang="pt-BR" sz="2000" i="1" dirty="0">
                <a:latin typeface="Abadi Extra Light" panose="020B0204020104020204" pitchFamily="34" charset="0"/>
              </a:rPr>
              <a:t>swap </a:t>
            </a:r>
            <a:r>
              <a:rPr lang="pt-BR" sz="2000" dirty="0">
                <a:latin typeface="Abadi Extra Light" panose="020B0204020104020204" pitchFamily="34" charset="0"/>
              </a:rPr>
              <a:t>de baterias), porém não utilizado comercialmente.</a:t>
            </a:r>
          </a:p>
          <a:p>
            <a:pPr marL="342900" lvl="0" indent="-342900" algn="l" rtl="0">
              <a:lnSpc>
                <a:spcPct val="90000"/>
              </a:lnSpc>
              <a:spcBef>
                <a:spcPts val="0"/>
              </a:spcBef>
              <a:spcAft>
                <a:spcPts val="2100"/>
              </a:spcAft>
              <a:buClr>
                <a:srgbClr val="4EBABB"/>
              </a:buClr>
              <a:buSzPts val="2800"/>
              <a:buFont typeface="Arial" panose="020B0604020202020204" pitchFamily="34" charset="0"/>
              <a:buChar char="•"/>
            </a:pPr>
            <a:r>
              <a:rPr lang="pt-BR" sz="2000" dirty="0">
                <a:latin typeface="Abadi Extra Light" panose="020B0204020104020204" pitchFamily="34" charset="0"/>
              </a:rPr>
              <a:t>Existem </a:t>
            </a:r>
            <a:r>
              <a:rPr lang="pt-BR" sz="2000" b="1" dirty="0">
                <a:latin typeface="Abadi Extra Light" panose="020B0204020104020204" pitchFamily="34" charset="0"/>
              </a:rPr>
              <a:t>diversos tipos de carregadores</a:t>
            </a:r>
            <a:r>
              <a:rPr lang="pt-BR" sz="2000" dirty="0">
                <a:latin typeface="Abadi Extra Light" panose="020B0204020104020204" pitchFamily="34" charset="0"/>
              </a:rPr>
              <a:t>, que diferem em termos de potência, aplicação, padrões de conectores, funcionalidades, e demais parâmetros.</a:t>
            </a:r>
          </a:p>
          <a:p>
            <a:pPr marL="342900" lvl="0" indent="-342900" algn="l" rtl="0">
              <a:lnSpc>
                <a:spcPct val="90000"/>
              </a:lnSpc>
              <a:spcBef>
                <a:spcPts val="0"/>
              </a:spcBef>
              <a:spcAft>
                <a:spcPts val="2100"/>
              </a:spcAft>
              <a:buClr>
                <a:schemeClr val="dk1"/>
              </a:buClr>
              <a:buSzPts val="2800"/>
              <a:buFont typeface="Arial" panose="020B0604020202020204" pitchFamily="34" charset="0"/>
              <a:buChar char="•"/>
            </a:pPr>
            <a:endParaRPr sz="2000" dirty="0">
              <a:latin typeface="Abadi Extra Light" panose="020B0204020104020204" pitchFamily="34" charset="0"/>
            </a:endParaRPr>
          </a:p>
        </p:txBody>
      </p:sp>
      <p:pic>
        <p:nvPicPr>
          <p:cNvPr id="3" name="Imagem 2"/>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696200" y="2114550"/>
            <a:ext cx="4038600" cy="2344379"/>
          </a:xfrm>
          <a:prstGeom prst="rect">
            <a:avLst/>
          </a:prstGeom>
          <a:solidFill>
            <a:srgbClr val="4FBA7A"/>
          </a:solidFill>
        </p:spPr>
      </p:pic>
      <p:sp>
        <p:nvSpPr>
          <p:cNvPr id="4" name="Título 3">
            <a:extLst>
              <a:ext uri="{FF2B5EF4-FFF2-40B4-BE49-F238E27FC236}">
                <a16:creationId xmlns:a16="http://schemas.microsoft.com/office/drawing/2014/main" id="{A4EA00F6-AB07-427F-9067-686AAB4F469B}"/>
              </a:ext>
            </a:extLst>
          </p:cNvPr>
          <p:cNvSpPr>
            <a:spLocks noGrp="1"/>
          </p:cNvSpPr>
          <p:nvPr>
            <p:ph type="title"/>
          </p:nvPr>
        </p:nvSpPr>
        <p:spPr/>
        <p:txBody>
          <a:bodyPr/>
          <a:lstStyle/>
          <a:p>
            <a:r>
              <a:rPr lang="pt-BR" dirty="0"/>
              <a:t>Recarga de Veículos Elétricos</a:t>
            </a:r>
          </a:p>
        </p:txBody>
      </p:sp>
    </p:spTree>
    <p:extLst>
      <p:ext uri="{BB962C8B-B14F-4D97-AF65-F5344CB8AC3E}">
        <p14:creationId xmlns:p14="http://schemas.microsoft.com/office/powerpoint/2010/main" val="168370087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a 12"/>
          <p:cNvGraphicFramePr>
            <a:graphicFrameLocks noGrp="1"/>
          </p:cNvGraphicFramePr>
          <p:nvPr>
            <p:extLst>
              <p:ext uri="{D42A27DB-BD31-4B8C-83A1-F6EECF244321}">
                <p14:modId xmlns:p14="http://schemas.microsoft.com/office/powerpoint/2010/main" val="3879490666"/>
              </p:ext>
            </p:extLst>
          </p:nvPr>
        </p:nvGraphicFramePr>
        <p:xfrm>
          <a:off x="262268" y="4524227"/>
          <a:ext cx="5617708" cy="2011536"/>
        </p:xfrm>
        <a:graphic>
          <a:graphicData uri="http://schemas.openxmlformats.org/drawingml/2006/table">
            <a:tbl>
              <a:tblPr firstRow="1" bandRow="1">
                <a:tableStyleId>{22838BEF-8BB2-4498-84A7-C5851F593DF1}</a:tableStyleId>
              </a:tblPr>
              <a:tblGrid>
                <a:gridCol w="1322365">
                  <a:extLst>
                    <a:ext uri="{9D8B030D-6E8A-4147-A177-3AD203B41FA5}">
                      <a16:colId xmlns:a16="http://schemas.microsoft.com/office/drawing/2014/main" val="20000"/>
                    </a:ext>
                  </a:extLst>
                </a:gridCol>
                <a:gridCol w="4295343">
                  <a:extLst>
                    <a:ext uri="{9D8B030D-6E8A-4147-A177-3AD203B41FA5}">
                      <a16:colId xmlns:a16="http://schemas.microsoft.com/office/drawing/2014/main" val="20001"/>
                    </a:ext>
                  </a:extLst>
                </a:gridCol>
              </a:tblGrid>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Modos</a:t>
                      </a:r>
                    </a:p>
                  </a:txBody>
                  <a:tcPr marL="91416" marR="91416" marT="45708" marB="45708">
                    <a:solidFill>
                      <a:schemeClr val="tx2">
                        <a:lumMod val="75000"/>
                      </a:schemeClr>
                    </a:solidFill>
                  </a:tcPr>
                </a:tc>
                <a:tc>
                  <a:txBody>
                    <a:bodyPr/>
                    <a:lstStyle/>
                    <a:p>
                      <a:r>
                        <a:rPr lang="pt-BR" sz="1600" b="0" dirty="0">
                          <a:latin typeface="Abadi Extra Light" panose="020B0204020104020204" pitchFamily="34" charset="0"/>
                          <a:cs typeface="Segoe UI" panose="020B0502040204020203" pitchFamily="34" charset="0"/>
                        </a:rPr>
                        <a:t>1 a 4</a:t>
                      </a:r>
                    </a:p>
                  </a:txBody>
                  <a:tcPr marL="91416" marR="91416" marT="45708" marB="45708">
                    <a:solidFill>
                      <a:schemeClr val="bg1"/>
                    </a:solidFill>
                  </a:tcPr>
                </a:tc>
                <a:extLst>
                  <a:ext uri="{0D108BD9-81ED-4DB2-BD59-A6C34878D82A}">
                    <a16:rowId xmlns:a16="http://schemas.microsoft.com/office/drawing/2014/main" val="10000"/>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CA/CC</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CC (e CA)</a:t>
                      </a:r>
                    </a:p>
                  </a:txBody>
                  <a:tcPr marL="91416" marR="91416" marT="45708" marB="45708">
                    <a:solidFill>
                      <a:schemeClr val="bg1"/>
                    </a:solidFill>
                  </a:tcPr>
                </a:tc>
                <a:extLst>
                  <a:ext uri="{0D108BD9-81ED-4DB2-BD59-A6C34878D82A}">
                    <a16:rowId xmlns:a16="http://schemas.microsoft.com/office/drawing/2014/main" val="10001"/>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Conexão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Monofásico/Trifásico,</a:t>
                      </a:r>
                      <a:r>
                        <a:rPr lang="pt-BR" sz="1600" baseline="0" dirty="0">
                          <a:latin typeface="Abadi Extra Light" panose="020B0204020104020204" pitchFamily="34" charset="0"/>
                          <a:cs typeface="Segoe UI" panose="020B0502040204020203" pitchFamily="34" charset="0"/>
                        </a:rPr>
                        <a:t> e CC</a:t>
                      </a:r>
                      <a:endParaRPr lang="pt-BR" sz="1600" dirty="0">
                        <a:latin typeface="Abadi Extra Light" panose="020B0204020104020204" pitchFamily="34" charset="0"/>
                        <a:cs typeface="Segoe UI" panose="020B0502040204020203" pitchFamily="34" charset="0"/>
                      </a:endParaRPr>
                    </a:p>
                  </a:txBody>
                  <a:tcPr marL="91416" marR="91416" marT="45708" marB="45708">
                    <a:solidFill>
                      <a:schemeClr val="bg1"/>
                    </a:solidFill>
                  </a:tcPr>
                </a:tc>
                <a:extLst>
                  <a:ext uri="{0D108BD9-81ED-4DB2-BD59-A6C34878D82A}">
                    <a16:rowId xmlns:a16="http://schemas.microsoft.com/office/drawing/2014/main" val="10002"/>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Corrente</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430 A</a:t>
                      </a:r>
                    </a:p>
                  </a:txBody>
                  <a:tcPr marL="91416" marR="91416" marT="45708" marB="45708">
                    <a:solidFill>
                      <a:schemeClr val="bg1"/>
                    </a:solidFill>
                  </a:tcPr>
                </a:tc>
                <a:extLst>
                  <a:ext uri="{0D108BD9-81ED-4DB2-BD59-A6C34878D82A}">
                    <a16:rowId xmlns:a16="http://schemas.microsoft.com/office/drawing/2014/main" val="10003"/>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Tensão</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500 V (CC)</a:t>
                      </a:r>
                    </a:p>
                  </a:txBody>
                  <a:tcPr marL="91416" marR="91416" marT="45708" marB="45708">
                    <a:solidFill>
                      <a:schemeClr val="bg1"/>
                    </a:solidFill>
                  </a:tcPr>
                </a:tc>
                <a:extLst>
                  <a:ext uri="{0D108BD9-81ED-4DB2-BD59-A6C34878D82A}">
                    <a16:rowId xmlns:a16="http://schemas.microsoft.com/office/drawing/2014/main" val="10004"/>
                  </a:ext>
                </a:extLst>
              </a:tr>
              <a:tr h="335193">
                <a:tc>
                  <a:txBody>
                    <a:bodyPr/>
                    <a:lstStyle/>
                    <a:p>
                      <a:r>
                        <a:rPr lang="pt-BR" sz="1600" b="1" dirty="0">
                          <a:solidFill>
                            <a:schemeClr val="bg1"/>
                          </a:solidFill>
                          <a:latin typeface="Abadi Extra Light" panose="020B0204020104020204" pitchFamily="34" charset="0"/>
                          <a:cs typeface="Segoe UI" panose="020B0502040204020203" pitchFamily="34" charset="0"/>
                        </a:rPr>
                        <a:t>Potência</a:t>
                      </a:r>
                    </a:p>
                  </a:txBody>
                  <a:tcPr marL="91416" marR="91416" marT="45708" marB="45708">
                    <a:solidFill>
                      <a:schemeClr val="tx2">
                        <a:lumMod val="75000"/>
                      </a:schemeClr>
                    </a:solidFill>
                  </a:tcPr>
                </a:tc>
                <a:tc>
                  <a:txBody>
                    <a:bodyPr/>
                    <a:lstStyle/>
                    <a:p>
                      <a:r>
                        <a:rPr lang="pt-BR" sz="1600" dirty="0">
                          <a:latin typeface="Abadi Extra Light" panose="020B0204020104020204" pitchFamily="34" charset="0"/>
                          <a:cs typeface="Segoe UI" panose="020B0502040204020203" pitchFamily="34" charset="0"/>
                        </a:rPr>
                        <a:t>até 250 kW</a:t>
                      </a:r>
                    </a:p>
                  </a:txBody>
                  <a:tcPr marL="91416" marR="91416" marT="45708" marB="45708">
                    <a:solidFill>
                      <a:schemeClr val="bg1"/>
                    </a:solidFill>
                  </a:tcPr>
                </a:tc>
                <a:extLst>
                  <a:ext uri="{0D108BD9-81ED-4DB2-BD59-A6C34878D82A}">
                    <a16:rowId xmlns:a16="http://schemas.microsoft.com/office/drawing/2014/main" val="10005"/>
                  </a:ext>
                </a:extLst>
              </a:tr>
            </a:tbl>
          </a:graphicData>
        </a:graphic>
      </p:graphicFrame>
      <p:sp>
        <p:nvSpPr>
          <p:cNvPr id="15" name="Retângulo 14"/>
          <p:cNvSpPr/>
          <p:nvPr/>
        </p:nvSpPr>
        <p:spPr>
          <a:xfrm>
            <a:off x="262268" y="1801585"/>
            <a:ext cx="5617708" cy="2616101"/>
          </a:xfrm>
          <a:prstGeom prst="rect">
            <a:avLst/>
          </a:prstGeom>
          <a:solidFill>
            <a:schemeClr val="tx2">
              <a:lumMod val="20000"/>
              <a:lumOff val="80000"/>
            </a:schemeClr>
          </a:solidFill>
        </p:spPr>
        <p:txBody>
          <a:bodyPr wrap="square">
            <a:spAutoFit/>
          </a:bodyPr>
          <a:lstStyle/>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Conector exclusivo da Tesla, desenvolvido pela própria fabricante para o seu carregador (</a:t>
            </a:r>
            <a:r>
              <a:rPr lang="pt-BR" sz="1600" dirty="0" err="1">
                <a:latin typeface="Abadi Extra Light" panose="020B0204020104020204" pitchFamily="34" charset="0"/>
                <a:cs typeface="Segoe UI" panose="020B0502040204020203" pitchFamily="34" charset="0"/>
              </a:rPr>
              <a:t>Supercharger</a:t>
            </a:r>
            <a:r>
              <a:rPr lang="pt-BR" sz="1600" dirty="0">
                <a:latin typeface="Abadi Extra Light" panose="020B0204020104020204" pitchFamily="34" charset="0"/>
                <a:cs typeface="Segoe UI" panose="020B0502040204020203" pitchFamily="34" charset="0"/>
              </a:rPr>
              <a:t>). </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Opera tanto em CA quanto em CC, com modelos de carregadores em CA de até 19,26 kW, entre 110V e 240V, e com os </a:t>
            </a:r>
            <a:r>
              <a:rPr lang="pt-BR" sz="1600" dirty="0" err="1">
                <a:latin typeface="Abadi Extra Light" panose="020B0204020104020204" pitchFamily="34" charset="0"/>
                <a:cs typeface="Segoe UI" panose="020B0502040204020203" pitchFamily="34" charset="0"/>
              </a:rPr>
              <a:t>Superchargers</a:t>
            </a:r>
            <a:r>
              <a:rPr lang="pt-BR" sz="1600" dirty="0">
                <a:latin typeface="Abadi Extra Light" panose="020B0204020104020204" pitchFamily="34" charset="0"/>
                <a:cs typeface="Segoe UI" panose="020B0502040204020203" pitchFamily="34" charset="0"/>
              </a:rPr>
              <a:t> em CC de até 250 kW (as primeiras versões tinham um limite de 135 kW). </a:t>
            </a:r>
          </a:p>
          <a:p>
            <a:pPr marL="285664" indent="-285664">
              <a:spcBef>
                <a:spcPts val="1200"/>
              </a:spcBef>
              <a:buClr>
                <a:srgbClr val="9F1B45"/>
              </a:buClr>
              <a:buFont typeface="Wingdings" panose="05000000000000000000" pitchFamily="2" charset="2"/>
              <a:buChar char="§"/>
            </a:pPr>
            <a:r>
              <a:rPr lang="pt-BR" sz="1600" dirty="0">
                <a:latin typeface="Abadi Extra Light" panose="020B0204020104020204" pitchFamily="34" charset="0"/>
                <a:cs typeface="Segoe UI" panose="020B0502040204020203" pitchFamily="34" charset="0"/>
              </a:rPr>
              <a:t>A marca oferece adaptadores para Tipo 1, 2 e </a:t>
            </a:r>
            <a:r>
              <a:rPr lang="pt-BR" sz="1600" dirty="0" err="1">
                <a:latin typeface="Abadi Extra Light" panose="020B0204020104020204" pitchFamily="34" charset="0"/>
                <a:cs typeface="Segoe UI" panose="020B0502040204020203" pitchFamily="34" charset="0"/>
              </a:rPr>
              <a:t>CHAdeMO</a:t>
            </a:r>
            <a:r>
              <a:rPr lang="pt-BR" sz="1600" dirty="0">
                <a:latin typeface="Abadi Extra Light" panose="020B0204020104020204" pitchFamily="34" charset="0"/>
                <a:cs typeface="Segoe UI" panose="020B0502040204020203" pitchFamily="34" charset="0"/>
              </a:rPr>
              <a:t>, além de entregar os carros em partes do mundo com conectores de outros padrões (</a:t>
            </a:r>
            <a:r>
              <a:rPr lang="pt-BR" sz="1600" dirty="0" err="1">
                <a:latin typeface="Abadi Extra Light" panose="020B0204020104020204" pitchFamily="34" charset="0"/>
                <a:cs typeface="Segoe UI" panose="020B0502040204020203" pitchFamily="34" charset="0"/>
              </a:rPr>
              <a:t>ex</a:t>
            </a:r>
            <a:r>
              <a:rPr lang="pt-BR" sz="1600" dirty="0">
                <a:latin typeface="Abadi Extra Light" panose="020B0204020104020204" pitchFamily="34" charset="0"/>
                <a:cs typeface="Segoe UI" panose="020B0502040204020203" pitchFamily="34" charset="0"/>
              </a:rPr>
              <a:t>,: CCS 2).</a:t>
            </a:r>
          </a:p>
        </p:txBody>
      </p:sp>
      <p:pic>
        <p:nvPicPr>
          <p:cNvPr id="18" name="Imagem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4756" y="1769231"/>
            <a:ext cx="1914924" cy="1689639"/>
          </a:xfrm>
          <a:prstGeom prst="rect">
            <a:avLst/>
          </a:prstGeom>
        </p:spPr>
      </p:pic>
      <p:graphicFrame>
        <p:nvGraphicFramePr>
          <p:cNvPr id="19" name="Tabela 18"/>
          <p:cNvGraphicFramePr>
            <a:graphicFrameLocks noGrp="1"/>
          </p:cNvGraphicFramePr>
          <p:nvPr/>
        </p:nvGraphicFramePr>
        <p:xfrm>
          <a:off x="6458308" y="4157269"/>
          <a:ext cx="5236348" cy="1463040"/>
        </p:xfrm>
        <a:graphic>
          <a:graphicData uri="http://schemas.openxmlformats.org/drawingml/2006/table">
            <a:tbl>
              <a:tblPr firstRow="1" firstCol="1" bandRow="1">
                <a:tableStyleId>{073A0DAA-6AF3-43AB-8588-CEC1D06C72B9}</a:tableStyleId>
              </a:tblPr>
              <a:tblGrid>
                <a:gridCol w="874499">
                  <a:extLst>
                    <a:ext uri="{9D8B030D-6E8A-4147-A177-3AD203B41FA5}">
                      <a16:colId xmlns:a16="http://schemas.microsoft.com/office/drawing/2014/main" val="20000"/>
                    </a:ext>
                  </a:extLst>
                </a:gridCol>
                <a:gridCol w="4361849">
                  <a:extLst>
                    <a:ext uri="{9D8B030D-6E8A-4147-A177-3AD203B41FA5}">
                      <a16:colId xmlns:a16="http://schemas.microsoft.com/office/drawing/2014/main" val="20001"/>
                    </a:ext>
                  </a:extLst>
                </a:gridCol>
              </a:tblGrid>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Pino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Descrição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0"/>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Alimentação</a:t>
                      </a:r>
                      <a:r>
                        <a:rPr lang="pt-PT" sz="1600" baseline="0" dirty="0">
                          <a:effectLst/>
                          <a:latin typeface="Abadi Extra Light" panose="020B0204020104020204" pitchFamily="34" charset="0"/>
                          <a:cs typeface="Segoe UI" panose="020B0502040204020203" pitchFamily="34" charset="0"/>
                        </a:rPr>
                        <a:t> 1</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1"/>
                  </a:ext>
                </a:extLst>
              </a:tr>
              <a:tr h="243777">
                <a:tc>
                  <a:txBody>
                    <a:bodyPr/>
                    <a:lstStyle/>
                    <a:p>
                      <a:pPr algn="ctr">
                        <a:spcAft>
                          <a:spcPts val="0"/>
                        </a:spcAft>
                      </a:pPr>
                      <a:r>
                        <a:rPr lang="pt-PT" sz="1600" dirty="0">
                          <a:effectLst/>
                          <a:latin typeface="Abadi Extra Light" panose="020B0204020104020204" pitchFamily="34" charset="0"/>
                          <a:cs typeface="Segoe UI" panose="020B0502040204020203" pitchFamily="34" charset="0"/>
                        </a:rPr>
                        <a:t>2</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solidFill>
                            <a:schemeClr val="dk1"/>
                          </a:solidFill>
                          <a:effectLst/>
                          <a:latin typeface="Abadi Extra Light" panose="020B0204020104020204" pitchFamily="34" charset="0"/>
                          <a:ea typeface="+mn-ea"/>
                          <a:cs typeface="Segoe UI" panose="020B0502040204020203" pitchFamily="34" charset="0"/>
                        </a:rPr>
                        <a:t>Alimentação</a:t>
                      </a:r>
                      <a:r>
                        <a:rPr lang="pt-PT" sz="1600" baseline="0" dirty="0">
                          <a:solidFill>
                            <a:schemeClr val="dk1"/>
                          </a:solidFill>
                          <a:effectLst/>
                          <a:latin typeface="Abadi Extra Light" panose="020B0204020104020204" pitchFamily="34" charset="0"/>
                          <a:ea typeface="+mn-ea"/>
                          <a:cs typeface="Segoe UI" panose="020B0502040204020203" pitchFamily="34" charset="0"/>
                        </a:rPr>
                        <a:t> 2/ Neutro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2"/>
                  </a:ext>
                </a:extLst>
              </a:tr>
              <a:tr h="243777">
                <a:tc>
                  <a:txBody>
                    <a:bodyPr/>
                    <a:lstStyle/>
                    <a:p>
                      <a:pPr algn="ctr">
                        <a:spcAft>
                          <a:spcPts val="0"/>
                        </a:spcAft>
                      </a:pPr>
                      <a:r>
                        <a:rPr lang="pt-PT" sz="1600" dirty="0">
                          <a:solidFill>
                            <a:schemeClr val="lt1"/>
                          </a:solidFill>
                          <a:effectLst/>
                          <a:latin typeface="Abadi Extra Light" panose="020B0204020104020204" pitchFamily="34" charset="0"/>
                          <a:ea typeface="+mn-ea"/>
                          <a:cs typeface="Segoe UI" panose="020B0502040204020203" pitchFamily="34" charset="0"/>
                        </a:rPr>
                        <a:t>3</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solidFill>
                            <a:schemeClr val="dk1"/>
                          </a:solidFill>
                          <a:effectLst/>
                          <a:latin typeface="Abadi Extra Light" panose="020B0204020104020204" pitchFamily="34" charset="0"/>
                          <a:ea typeface="+mn-ea"/>
                          <a:cs typeface="Segoe UI" panose="020B0502040204020203" pitchFamily="34" charset="0"/>
                        </a:rPr>
                        <a:t>Controle</a:t>
                      </a:r>
                      <a:r>
                        <a:rPr lang="pt-PT" sz="1600" baseline="0" dirty="0">
                          <a:solidFill>
                            <a:schemeClr val="dk1"/>
                          </a:solidFill>
                          <a:effectLst/>
                          <a:latin typeface="Abadi Extra Light" panose="020B0204020104020204" pitchFamily="34" charset="0"/>
                          <a:ea typeface="+mn-ea"/>
                          <a:cs typeface="Segoe UI" panose="020B0502040204020203" pitchFamily="34" charset="0"/>
                        </a:rPr>
                        <a:t> Piloto</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3"/>
                  </a:ext>
                </a:extLst>
              </a:tr>
              <a:tr h="243777">
                <a:tc>
                  <a:txBody>
                    <a:bodyPr/>
                    <a:lstStyle/>
                    <a:p>
                      <a:pPr algn="ctr">
                        <a:spcAft>
                          <a:spcPts val="0"/>
                        </a:spcAft>
                      </a:pPr>
                      <a:r>
                        <a:rPr lang="pt-PT" sz="1600" dirty="0">
                          <a:solidFill>
                            <a:schemeClr val="lt1"/>
                          </a:solidFill>
                          <a:effectLst/>
                          <a:latin typeface="Abadi Extra Light" panose="020B0204020104020204" pitchFamily="34" charset="0"/>
                          <a:ea typeface="+mn-ea"/>
                          <a:cs typeface="Segoe UI" panose="020B0502040204020203" pitchFamily="34" charset="0"/>
                        </a:rPr>
                        <a:t>4</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solidFill>
                            <a:schemeClr val="dk1"/>
                          </a:solidFill>
                          <a:effectLst/>
                          <a:latin typeface="Abadi Extra Light" panose="020B0204020104020204" pitchFamily="34" charset="0"/>
                          <a:ea typeface="+mn-ea"/>
                          <a:cs typeface="Segoe UI" panose="020B0502040204020203" pitchFamily="34" charset="0"/>
                        </a:rPr>
                        <a:t>Detecção</a:t>
                      </a:r>
                      <a:r>
                        <a:rPr lang="pt-PT" sz="1600" baseline="0" dirty="0">
                          <a:solidFill>
                            <a:schemeClr val="dk1"/>
                          </a:solidFill>
                          <a:effectLst/>
                          <a:latin typeface="Abadi Extra Light" panose="020B0204020104020204" pitchFamily="34" charset="0"/>
                          <a:ea typeface="+mn-ea"/>
                          <a:cs typeface="Segoe UI" panose="020B0502040204020203" pitchFamily="34" charset="0"/>
                        </a:rPr>
                        <a:t> de Proximidade</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4"/>
                  </a:ext>
                </a:extLst>
              </a:tr>
              <a:tr h="243777">
                <a:tc>
                  <a:txBody>
                    <a:bodyPr/>
                    <a:lstStyle/>
                    <a:p>
                      <a:pPr algn="ctr">
                        <a:spcAft>
                          <a:spcPts val="0"/>
                        </a:spcAft>
                      </a:pPr>
                      <a:r>
                        <a:rPr lang="pt-PT" sz="1600" dirty="0">
                          <a:solidFill>
                            <a:schemeClr val="lt1"/>
                          </a:solidFill>
                          <a:effectLst/>
                          <a:latin typeface="Abadi Extra Light" panose="020B0204020104020204" pitchFamily="34" charset="0"/>
                          <a:ea typeface="+mn-ea"/>
                          <a:cs typeface="Segoe UI" panose="020B0502040204020203" pitchFamily="34" charset="0"/>
                        </a:rPr>
                        <a:t>5</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tc>
                  <a:txBody>
                    <a:bodyPr/>
                    <a:lstStyle/>
                    <a:p>
                      <a:pPr algn="l">
                        <a:spcAft>
                          <a:spcPts val="0"/>
                        </a:spcAft>
                      </a:pPr>
                      <a:r>
                        <a:rPr lang="pt-PT" sz="1600" dirty="0">
                          <a:effectLst/>
                          <a:latin typeface="Abadi Extra Light" panose="020B0204020104020204" pitchFamily="34" charset="0"/>
                          <a:cs typeface="Segoe UI" panose="020B0502040204020203" pitchFamily="34" charset="0"/>
                        </a:rPr>
                        <a:t>Terra</a:t>
                      </a:r>
                      <a:endParaRPr lang="pt-BR" sz="1600" dirty="0">
                        <a:solidFill>
                          <a:srgbClr val="000000"/>
                        </a:solidFill>
                        <a:effectLst/>
                        <a:latin typeface="Abadi Extra Light" panose="020B0204020104020204" pitchFamily="34" charset="0"/>
                        <a:ea typeface="Yu Mincho"/>
                        <a:cs typeface="Segoe UI" panose="020B0502040204020203" pitchFamily="34" charset="0"/>
                      </a:endParaRPr>
                    </a:p>
                  </a:txBody>
                  <a:tcPr marL="68562" marR="68562" marT="0" marB="0" anchor="ctr"/>
                </a:tc>
                <a:extLst>
                  <a:ext uri="{0D108BD9-81ED-4DB2-BD59-A6C34878D82A}">
                    <a16:rowId xmlns:a16="http://schemas.microsoft.com/office/drawing/2014/main" val="10005"/>
                  </a:ext>
                </a:extLst>
              </a:tr>
            </a:tbl>
          </a:graphicData>
        </a:graphic>
      </p:graphicFrame>
      <p:cxnSp>
        <p:nvCxnSpPr>
          <p:cNvPr id="20" name="Conector reto 19"/>
          <p:cNvCxnSpPr/>
          <p:nvPr/>
        </p:nvCxnSpPr>
        <p:spPr>
          <a:xfrm flipH="1" flipV="1">
            <a:off x="9585998" y="1876830"/>
            <a:ext cx="346990" cy="288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flipV="1">
            <a:off x="10941961" y="1876829"/>
            <a:ext cx="408232" cy="316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V="1">
            <a:off x="9705391" y="2912769"/>
            <a:ext cx="347675" cy="279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flipV="1">
            <a:off x="10829893" y="2912768"/>
            <a:ext cx="429152" cy="273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H="1" flipV="1">
            <a:off x="10482219" y="2967160"/>
            <a:ext cx="284525" cy="546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ixaDeTexto 36"/>
          <p:cNvSpPr txBox="1"/>
          <p:nvPr/>
        </p:nvSpPr>
        <p:spPr>
          <a:xfrm>
            <a:off x="9507615" y="1599904"/>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1</a:t>
            </a:r>
          </a:p>
        </p:txBody>
      </p:sp>
      <p:sp>
        <p:nvSpPr>
          <p:cNvPr id="38" name="CaixaDeTexto 37"/>
          <p:cNvSpPr txBox="1"/>
          <p:nvPr/>
        </p:nvSpPr>
        <p:spPr>
          <a:xfrm>
            <a:off x="11350193" y="1576376"/>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2</a:t>
            </a:r>
          </a:p>
        </p:txBody>
      </p:sp>
      <p:sp>
        <p:nvSpPr>
          <p:cNvPr id="39" name="CaixaDeTexto 38"/>
          <p:cNvSpPr txBox="1"/>
          <p:nvPr/>
        </p:nvSpPr>
        <p:spPr>
          <a:xfrm>
            <a:off x="9497630" y="3198407"/>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3</a:t>
            </a:r>
          </a:p>
        </p:txBody>
      </p:sp>
      <p:sp>
        <p:nvSpPr>
          <p:cNvPr id="40" name="CaixaDeTexto 39"/>
          <p:cNvSpPr txBox="1"/>
          <p:nvPr/>
        </p:nvSpPr>
        <p:spPr>
          <a:xfrm>
            <a:off x="11259046" y="3198407"/>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4</a:t>
            </a:r>
          </a:p>
        </p:txBody>
      </p:sp>
      <p:sp>
        <p:nvSpPr>
          <p:cNvPr id="41" name="CaixaDeTexto 40"/>
          <p:cNvSpPr txBox="1"/>
          <p:nvPr/>
        </p:nvSpPr>
        <p:spPr>
          <a:xfrm>
            <a:off x="10750878" y="3489733"/>
            <a:ext cx="234889" cy="276927"/>
          </a:xfrm>
          <a:prstGeom prst="rect">
            <a:avLst/>
          </a:prstGeom>
          <a:solidFill>
            <a:schemeClr val="bg1"/>
          </a:solidFill>
        </p:spPr>
        <p:txBody>
          <a:bodyPr wrap="square" rtlCol="0">
            <a:spAutoFit/>
          </a:bodyPr>
          <a:lstStyle/>
          <a:p>
            <a:pPr algn="ctr"/>
            <a:r>
              <a:rPr lang="pt-BR" sz="1200" b="1" dirty="0">
                <a:solidFill>
                  <a:schemeClr val="tx1">
                    <a:lumMod val="75000"/>
                    <a:lumOff val="25000"/>
                  </a:schemeClr>
                </a:solidFill>
              </a:rPr>
              <a:t>5</a:t>
            </a:r>
          </a:p>
        </p:txBody>
      </p:sp>
      <p:pic>
        <p:nvPicPr>
          <p:cNvPr id="36" name="Imagem 35"/>
          <p:cNvPicPr>
            <a:picLocks noChangeAspect="1"/>
          </p:cNvPicPr>
          <p:nvPr/>
        </p:nvPicPr>
        <p:blipFill rotWithShape="1">
          <a:blip r:embed="rId4" cstate="screen">
            <a:extLst>
              <a:ext uri="{28A0092B-C50C-407E-A947-70E740481C1C}">
                <a14:useLocalDpi xmlns:a14="http://schemas.microsoft.com/office/drawing/2010/main"/>
              </a:ext>
            </a:extLst>
          </a:blip>
          <a:srcRect l="17115" t="3398" r="6652"/>
          <a:stretch/>
        </p:blipFill>
        <p:spPr>
          <a:xfrm>
            <a:off x="6524642" y="1694437"/>
            <a:ext cx="2806165" cy="1642432"/>
          </a:xfrm>
          <a:prstGeom prst="rect">
            <a:avLst/>
          </a:prstGeom>
        </p:spPr>
      </p:pic>
      <p:sp>
        <p:nvSpPr>
          <p:cNvPr id="23" name="Retângulo 22"/>
          <p:cNvSpPr/>
          <p:nvPr/>
        </p:nvSpPr>
        <p:spPr>
          <a:xfrm>
            <a:off x="263191" y="1233507"/>
            <a:ext cx="3857146"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Conector </a:t>
            </a:r>
            <a:r>
              <a:rPr lang="en-US" sz="2399" b="1" dirty="0">
                <a:solidFill>
                  <a:schemeClr val="accent1">
                    <a:lumMod val="50000"/>
                  </a:schemeClr>
                </a:solidFill>
                <a:latin typeface="Abadi Extra Light" panose="020B0204020104020204" pitchFamily="34" charset="0"/>
                <a:ea typeface="Yu Mincho"/>
                <a:cs typeface="Segoe UI" panose="020B0502040204020203" pitchFamily="34" charset="0"/>
              </a:rPr>
              <a:t>Tesla (Supercharger)</a:t>
            </a:r>
          </a:p>
        </p:txBody>
      </p:sp>
      <p:sp>
        <p:nvSpPr>
          <p:cNvPr id="2" name="Título 1">
            <a:extLst>
              <a:ext uri="{FF2B5EF4-FFF2-40B4-BE49-F238E27FC236}">
                <a16:creationId xmlns:a16="http://schemas.microsoft.com/office/drawing/2014/main" id="{96D8C0D1-D70C-4E88-A859-3A30F0183F6C}"/>
              </a:ext>
            </a:extLst>
          </p:cNvPr>
          <p:cNvSpPr>
            <a:spLocks noGrp="1"/>
          </p:cNvSpPr>
          <p:nvPr>
            <p:ph type="title"/>
          </p:nvPr>
        </p:nvSpPr>
        <p:spPr>
          <a:xfrm>
            <a:off x="692337" y="258101"/>
            <a:ext cx="11083961" cy="1118400"/>
          </a:xfrm>
        </p:spPr>
        <p:txBody>
          <a:bodyPr/>
          <a:lstStyle/>
          <a:p>
            <a:r>
              <a:rPr lang="pt-BR" dirty="0"/>
              <a:t>Conectores para carregamento em CC</a:t>
            </a:r>
          </a:p>
        </p:txBody>
      </p:sp>
    </p:spTree>
    <p:extLst>
      <p:ext uri="{BB962C8B-B14F-4D97-AF65-F5344CB8AC3E}">
        <p14:creationId xmlns:p14="http://schemas.microsoft.com/office/powerpoint/2010/main" val="16638532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89202" y="1146630"/>
            <a:ext cx="1531188"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Tendências</a:t>
            </a:r>
            <a:endParaRPr lang="en-US"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7" name="Retângulo 6"/>
          <p:cNvSpPr/>
          <p:nvPr/>
        </p:nvSpPr>
        <p:spPr>
          <a:xfrm>
            <a:off x="350406" y="1608167"/>
            <a:ext cx="11425892" cy="4555093"/>
          </a:xfrm>
          <a:prstGeom prst="rect">
            <a:avLst/>
          </a:prstGeom>
          <a:noFill/>
        </p:spPr>
        <p:txBody>
          <a:bodyPr wrap="square">
            <a:spAutoFit/>
          </a:bodyPr>
          <a:lstStyle/>
          <a:p>
            <a:pPr marL="342900"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Do ponto de vista dos padrões de conectores, ainda </a:t>
            </a:r>
            <a:r>
              <a:rPr lang="pt-BR" sz="2000" b="1" dirty="0">
                <a:solidFill>
                  <a:srgbClr val="0070C0"/>
                </a:solidFill>
                <a:latin typeface="Abadi Extra Light" panose="020B0204020104020204" pitchFamily="34" charset="0"/>
                <a:cs typeface="Segoe UI" panose="020B0502040204020203" pitchFamily="34" charset="0"/>
              </a:rPr>
              <a:t>não há uma tendência de um “padrão universal”</a:t>
            </a:r>
            <a:r>
              <a:rPr lang="pt-BR" sz="2000" dirty="0">
                <a:latin typeface="Abadi Extra Light" panose="020B0204020104020204" pitchFamily="34" charset="0"/>
                <a:cs typeface="Segoe UI" panose="020B0502040204020203" pitchFamily="34" charset="0"/>
              </a:rPr>
              <a:t>: </a:t>
            </a:r>
          </a:p>
          <a:p>
            <a:pPr marL="799963" lvl="1"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No caso dos conectores CA, deverão permanecer os conectores </a:t>
            </a:r>
            <a:r>
              <a:rPr lang="pt-BR" sz="2000" b="1" dirty="0">
                <a:solidFill>
                  <a:srgbClr val="0070C0"/>
                </a:solidFill>
                <a:latin typeface="Abadi Extra Light" panose="020B0204020104020204" pitchFamily="34" charset="0"/>
                <a:cs typeface="Segoe UI" panose="020B0502040204020203" pitchFamily="34" charset="0"/>
              </a:rPr>
              <a:t>Tipo 1 e Tipo2</a:t>
            </a:r>
            <a:r>
              <a:rPr lang="pt-BR" sz="2000" dirty="0">
                <a:latin typeface="Abadi Extra Light" panose="020B0204020104020204" pitchFamily="34" charset="0"/>
                <a:cs typeface="Segoe UI" panose="020B0502040204020203" pitchFamily="34" charset="0"/>
              </a:rPr>
              <a:t>, conforme já vêm  sendo adotados nos países que utilizam um ou o outro.</a:t>
            </a:r>
          </a:p>
          <a:p>
            <a:pPr marL="799963" lvl="1"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Com relação aos conectores CC, o padrão </a:t>
            </a:r>
            <a:r>
              <a:rPr lang="pt-BR" sz="2000" dirty="0" err="1">
                <a:latin typeface="Abadi Extra Light" panose="020B0204020104020204" pitchFamily="34" charset="0"/>
                <a:cs typeface="Segoe UI" panose="020B0502040204020203" pitchFamily="34" charset="0"/>
              </a:rPr>
              <a:t>CHAdeMO</a:t>
            </a:r>
            <a:r>
              <a:rPr lang="pt-BR" sz="2000" dirty="0">
                <a:latin typeface="Abadi Extra Light" panose="020B0204020104020204" pitchFamily="34" charset="0"/>
                <a:cs typeface="Segoe UI" panose="020B0502040204020203" pitchFamily="34" charset="0"/>
              </a:rPr>
              <a:t> já foi o dominante no mundo, tende a abranger e se desenvolver principalmente no mercado asiático (está sendo lançado o padrão </a:t>
            </a:r>
            <a:r>
              <a:rPr lang="pt-BR" sz="2000" b="1" dirty="0" err="1">
                <a:solidFill>
                  <a:srgbClr val="0070C0"/>
                </a:solidFill>
                <a:latin typeface="Abadi Extra Light" panose="020B0204020104020204" pitchFamily="34" charset="0"/>
                <a:cs typeface="Segoe UI" panose="020B0502040204020203" pitchFamily="34" charset="0"/>
              </a:rPr>
              <a:t>CHAdeMO</a:t>
            </a:r>
            <a:r>
              <a:rPr lang="pt-BR" sz="2000" b="1" dirty="0">
                <a:solidFill>
                  <a:srgbClr val="0070C0"/>
                </a:solidFill>
                <a:latin typeface="Abadi Extra Light" panose="020B0204020104020204" pitchFamily="34" charset="0"/>
                <a:cs typeface="Segoe UI" panose="020B0502040204020203" pitchFamily="34" charset="0"/>
              </a:rPr>
              <a:t> 3.0, também conhecido como </a:t>
            </a:r>
            <a:r>
              <a:rPr lang="pt-BR" sz="2000" b="1" dirty="0" err="1">
                <a:solidFill>
                  <a:srgbClr val="0070C0"/>
                </a:solidFill>
                <a:latin typeface="Abadi Extra Light" panose="020B0204020104020204" pitchFamily="34" charset="0"/>
                <a:cs typeface="Segoe UI" panose="020B0502040204020203" pitchFamily="34" charset="0"/>
              </a:rPr>
              <a:t>Chaoji</a:t>
            </a:r>
            <a:r>
              <a:rPr lang="pt-BR" sz="2000" dirty="0">
                <a:latin typeface="Abadi Extra Light" panose="020B0204020104020204" pitchFamily="34" charset="0"/>
                <a:cs typeface="Segoe UI" panose="020B0502040204020203" pitchFamily="34" charset="0"/>
              </a:rPr>
              <a:t>.</a:t>
            </a:r>
          </a:p>
          <a:p>
            <a:pPr marL="799963" lvl="1"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Nos EUA e Europa, o conector CC que já está se tornando majoritário e tende a ser o dominante é o </a:t>
            </a:r>
            <a:r>
              <a:rPr lang="pt-BR" sz="2000" b="1" dirty="0">
                <a:solidFill>
                  <a:srgbClr val="0070C0"/>
                </a:solidFill>
                <a:latin typeface="Abadi Extra Light" panose="020B0204020104020204" pitchFamily="34" charset="0"/>
                <a:cs typeface="Segoe UI" panose="020B0502040204020203" pitchFamily="34" charset="0"/>
              </a:rPr>
              <a:t>Combo, ou CCS, </a:t>
            </a:r>
            <a:r>
              <a:rPr lang="pt-BR" sz="2000" dirty="0">
                <a:latin typeface="Abadi Extra Light" panose="020B0204020104020204" pitchFamily="34" charset="0"/>
                <a:cs typeface="Segoe UI" panose="020B0502040204020203" pitchFamily="34" charset="0"/>
              </a:rPr>
              <a:t>(exigindo a adaptação de VE fabricados na Ásia, que usam outro conector).</a:t>
            </a:r>
          </a:p>
          <a:p>
            <a:pPr marL="342900"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Em termos tecnológicos, os conectores CC que permitem </a:t>
            </a:r>
            <a:r>
              <a:rPr lang="pt-BR" sz="2000" b="1" dirty="0">
                <a:solidFill>
                  <a:srgbClr val="0070C0"/>
                </a:solidFill>
                <a:latin typeface="Abadi Extra Light" panose="020B0204020104020204" pitchFamily="34" charset="0"/>
                <a:cs typeface="Segoe UI" panose="020B0502040204020203" pitchFamily="34" charset="0"/>
              </a:rPr>
              <a:t>maior potência </a:t>
            </a:r>
            <a:r>
              <a:rPr lang="pt-BR" sz="2000" dirty="0">
                <a:latin typeface="Abadi Extra Light" panose="020B0204020104020204" pitchFamily="34" charset="0"/>
                <a:cs typeface="Segoe UI" panose="020B0502040204020203" pitchFamily="34" charset="0"/>
              </a:rPr>
              <a:t>deverão ganhar mercado nos próximos anos.</a:t>
            </a:r>
          </a:p>
          <a:p>
            <a:pPr marL="342900" indent="-342900">
              <a:spcBef>
                <a:spcPts val="1200"/>
              </a:spcBef>
              <a:buFont typeface="Arial" panose="020B0604020202020204" pitchFamily="34" charset="0"/>
              <a:buChar char="•"/>
            </a:pPr>
            <a:r>
              <a:rPr lang="pt-BR" sz="2000" dirty="0">
                <a:latin typeface="Abadi Extra Light" panose="020B0204020104020204" pitchFamily="34" charset="0"/>
                <a:cs typeface="Segoe UI" panose="020B0502040204020203" pitchFamily="34" charset="0"/>
              </a:rPr>
              <a:t>Além disso os conectores tendem a incorporar </a:t>
            </a:r>
            <a:r>
              <a:rPr lang="pt-BR" sz="2000" b="1" dirty="0">
                <a:solidFill>
                  <a:srgbClr val="0070C0"/>
                </a:solidFill>
                <a:latin typeface="Abadi Extra Light" panose="020B0204020104020204" pitchFamily="34" charset="0"/>
                <a:cs typeface="Segoe UI" panose="020B0502040204020203" pitchFamily="34" charset="0"/>
              </a:rPr>
              <a:t>mais funcionalidades de comunicação e controle</a:t>
            </a:r>
            <a:r>
              <a:rPr lang="pt-BR" sz="2000" dirty="0">
                <a:latin typeface="Abadi Extra Light" panose="020B0204020104020204" pitchFamily="34" charset="0"/>
                <a:cs typeface="Segoe UI" panose="020B0502040204020203" pitchFamily="34" charset="0"/>
              </a:rPr>
              <a:t>, inclusive com funções de autenticação, start/stop da recarga e </a:t>
            </a:r>
            <a:r>
              <a:rPr lang="pt-BR" sz="2000" dirty="0" err="1">
                <a:latin typeface="Abadi Extra Light" panose="020B0204020104020204" pitchFamily="34" charset="0"/>
                <a:cs typeface="Segoe UI" panose="020B0502040204020203" pitchFamily="34" charset="0"/>
              </a:rPr>
              <a:t>billing</a:t>
            </a:r>
            <a:r>
              <a:rPr lang="pt-BR" sz="2000" dirty="0">
                <a:latin typeface="Abadi Extra Light" panose="020B0204020104020204" pitchFamily="34" charset="0"/>
                <a:cs typeface="Segoe UI" panose="020B0502040204020203" pitchFamily="34" charset="0"/>
              </a:rPr>
              <a:t>, de forma automática </a:t>
            </a:r>
            <a:r>
              <a:rPr lang="pt-BR" sz="2000" dirty="0" err="1">
                <a:latin typeface="Abadi Extra Light" panose="020B0204020104020204" pitchFamily="34" charset="0"/>
                <a:cs typeface="Segoe UI" panose="020B0502040204020203" pitchFamily="34" charset="0"/>
              </a:rPr>
              <a:t>Plug</a:t>
            </a:r>
            <a:r>
              <a:rPr lang="pt-BR" sz="2000" dirty="0">
                <a:latin typeface="Abadi Extra Light" panose="020B0204020104020204" pitchFamily="34" charset="0"/>
                <a:cs typeface="Segoe UI" panose="020B0502040204020203" pitchFamily="34" charset="0"/>
              </a:rPr>
              <a:t>-anda-Charge.</a:t>
            </a:r>
          </a:p>
        </p:txBody>
      </p:sp>
      <p:sp>
        <p:nvSpPr>
          <p:cNvPr id="2" name="Título 1">
            <a:extLst>
              <a:ext uri="{FF2B5EF4-FFF2-40B4-BE49-F238E27FC236}">
                <a16:creationId xmlns:a16="http://schemas.microsoft.com/office/drawing/2014/main" id="{C5F9FA3C-A107-493C-BE17-DA27E9745A46}"/>
              </a:ext>
            </a:extLst>
          </p:cNvPr>
          <p:cNvSpPr>
            <a:spLocks noGrp="1"/>
          </p:cNvSpPr>
          <p:nvPr>
            <p:ph type="title"/>
          </p:nvPr>
        </p:nvSpPr>
        <p:spPr>
          <a:xfrm>
            <a:off x="692337" y="258101"/>
            <a:ext cx="11083961" cy="1118400"/>
          </a:xfrm>
        </p:spPr>
        <p:txBody>
          <a:bodyPr/>
          <a:lstStyle/>
          <a:p>
            <a:r>
              <a:rPr lang="pt-BR" dirty="0"/>
              <a:t>Conectores para carregamento em </a:t>
            </a:r>
            <a:r>
              <a:rPr lang="pt-BR" dirty="0" err="1"/>
              <a:t>VEs</a:t>
            </a:r>
            <a:endParaRPr lang="pt-BR" dirty="0"/>
          </a:p>
        </p:txBody>
      </p:sp>
    </p:spTree>
    <p:extLst>
      <p:ext uri="{BB962C8B-B14F-4D97-AF65-F5344CB8AC3E}">
        <p14:creationId xmlns:p14="http://schemas.microsoft.com/office/powerpoint/2010/main" val="407622102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716" y="1679356"/>
            <a:ext cx="7411850" cy="4405960"/>
          </a:xfrm>
          <a:prstGeom prst="rect">
            <a:avLst/>
          </a:prstGeom>
        </p:spPr>
      </p:pic>
      <p:sp>
        <p:nvSpPr>
          <p:cNvPr id="8" name="Retângulo 7"/>
          <p:cNvSpPr/>
          <p:nvPr/>
        </p:nvSpPr>
        <p:spPr>
          <a:xfrm>
            <a:off x="261655" y="1239391"/>
            <a:ext cx="9687267" cy="369332"/>
          </a:xfrm>
          <a:prstGeom prst="rect">
            <a:avLst/>
          </a:prstGeom>
          <a:noFill/>
        </p:spPr>
        <p:txBody>
          <a:bodyPr wrap="none">
            <a:spAutoFit/>
          </a:bodyPr>
          <a:lstStyle/>
          <a:p>
            <a:r>
              <a:rPr lang="pt-BR" sz="1800" dirty="0">
                <a:solidFill>
                  <a:schemeClr val="accent1">
                    <a:lumMod val="50000"/>
                  </a:schemeClr>
                </a:solidFill>
                <a:latin typeface="Abadi Extra Light" panose="020B0204020104020204" pitchFamily="34" charset="0"/>
                <a:ea typeface="Yu Mincho"/>
                <a:cs typeface="Segoe UI" panose="020B0502040204020203" pitchFamily="34" charset="0"/>
              </a:rPr>
              <a:t>Tendências: Iniciativa de padrão </a:t>
            </a:r>
            <a:r>
              <a:rPr lang="pt-BR" sz="1800" dirty="0" err="1">
                <a:solidFill>
                  <a:schemeClr val="accent1">
                    <a:lumMod val="50000"/>
                  </a:schemeClr>
                </a:solidFill>
                <a:latin typeface="Abadi Extra Light" panose="020B0204020104020204" pitchFamily="34" charset="0"/>
                <a:ea typeface="Yu Mincho"/>
                <a:cs typeface="Segoe UI" panose="020B0502040204020203" pitchFamily="34" charset="0"/>
              </a:rPr>
              <a:t>CHAdeMO</a:t>
            </a:r>
            <a:r>
              <a:rPr lang="pt-BR" sz="1800" dirty="0">
                <a:solidFill>
                  <a:schemeClr val="accent1">
                    <a:lumMod val="50000"/>
                  </a:schemeClr>
                </a:solidFill>
                <a:latin typeface="Abadi Extra Light" panose="020B0204020104020204" pitchFamily="34" charset="0"/>
                <a:ea typeface="Yu Mincho"/>
                <a:cs typeface="Segoe UI" panose="020B0502040204020203" pitchFamily="34" charset="0"/>
              </a:rPr>
              <a:t> (CC) em cooperação com China – </a:t>
            </a:r>
            <a:r>
              <a:rPr lang="pt-BR" sz="1800" dirty="0" err="1">
                <a:solidFill>
                  <a:schemeClr val="accent1">
                    <a:lumMod val="50000"/>
                  </a:schemeClr>
                </a:solidFill>
                <a:latin typeface="Abadi Extra Light" panose="020B0204020104020204" pitchFamily="34" charset="0"/>
                <a:ea typeface="Yu Mincho"/>
                <a:cs typeface="Segoe UI" panose="020B0502040204020203" pitchFamily="34" charset="0"/>
              </a:rPr>
              <a:t>Chaoji</a:t>
            </a:r>
            <a:r>
              <a:rPr lang="pt-BR" sz="1800" dirty="0">
                <a:solidFill>
                  <a:schemeClr val="accent1">
                    <a:lumMod val="50000"/>
                  </a:schemeClr>
                </a:solidFill>
                <a:latin typeface="Abadi Extra Light" panose="020B0204020104020204" pitchFamily="34" charset="0"/>
                <a:ea typeface="Yu Mincho"/>
                <a:cs typeface="Segoe UI" panose="020B0502040204020203" pitchFamily="34" charset="0"/>
              </a:rPr>
              <a:t> (ou </a:t>
            </a:r>
            <a:r>
              <a:rPr lang="pt-BR" sz="1800" dirty="0" err="1">
                <a:solidFill>
                  <a:schemeClr val="accent1">
                    <a:lumMod val="50000"/>
                  </a:schemeClr>
                </a:solidFill>
                <a:latin typeface="Abadi Extra Light" panose="020B0204020104020204" pitchFamily="34" charset="0"/>
                <a:ea typeface="Yu Mincho"/>
                <a:cs typeface="Segoe UI" panose="020B0502040204020203" pitchFamily="34" charset="0"/>
              </a:rPr>
              <a:t>CHAdeMO</a:t>
            </a:r>
            <a:r>
              <a:rPr lang="pt-BR" sz="1800" dirty="0">
                <a:solidFill>
                  <a:schemeClr val="accent1">
                    <a:lumMod val="50000"/>
                  </a:schemeClr>
                </a:solidFill>
                <a:latin typeface="Abadi Extra Light" panose="020B0204020104020204" pitchFamily="34" charset="0"/>
                <a:ea typeface="Yu Mincho"/>
                <a:cs typeface="Segoe UI" panose="020B0502040204020203" pitchFamily="34" charset="0"/>
              </a:rPr>
              <a:t> 3.0)</a:t>
            </a:r>
            <a:endParaRPr lang="en-US" sz="1800"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1026" name="Picture 2" descr="File:CHAdeMO - ChaoJi Connector.svg - Wikimedia Commo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9524" y="1669446"/>
            <a:ext cx="3096471" cy="221289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9906" y="3943059"/>
            <a:ext cx="3057378" cy="1705810"/>
          </a:xfrm>
          <a:prstGeom prst="rect">
            <a:avLst/>
          </a:prstGeom>
        </p:spPr>
      </p:pic>
      <p:sp>
        <p:nvSpPr>
          <p:cNvPr id="2" name="Título 1">
            <a:extLst>
              <a:ext uri="{FF2B5EF4-FFF2-40B4-BE49-F238E27FC236}">
                <a16:creationId xmlns:a16="http://schemas.microsoft.com/office/drawing/2014/main" id="{B39CB5E9-84C0-4B84-8C6E-B2DBF7252E0A}"/>
              </a:ext>
            </a:extLst>
          </p:cNvPr>
          <p:cNvSpPr>
            <a:spLocks noGrp="1"/>
          </p:cNvSpPr>
          <p:nvPr>
            <p:ph type="title"/>
          </p:nvPr>
        </p:nvSpPr>
        <p:spPr>
          <a:xfrm>
            <a:off x="692337" y="258101"/>
            <a:ext cx="11083961" cy="1118400"/>
          </a:xfrm>
        </p:spPr>
        <p:txBody>
          <a:bodyPr/>
          <a:lstStyle/>
          <a:p>
            <a:r>
              <a:rPr lang="pt-BR" dirty="0"/>
              <a:t>Conectores para carregamento em </a:t>
            </a:r>
            <a:r>
              <a:rPr lang="pt-BR" dirty="0" err="1"/>
              <a:t>VEs</a:t>
            </a:r>
            <a:endParaRPr lang="pt-BR" dirty="0"/>
          </a:p>
        </p:txBody>
      </p:sp>
    </p:spTree>
    <p:extLst>
      <p:ext uri="{BB962C8B-B14F-4D97-AF65-F5344CB8AC3E}">
        <p14:creationId xmlns:p14="http://schemas.microsoft.com/office/powerpoint/2010/main" val="28616058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7"/>
          <p:cNvGraphicFramePr>
            <a:graphicFrameLocks noGrp="1"/>
          </p:cNvGraphicFramePr>
          <p:nvPr/>
        </p:nvGraphicFramePr>
        <p:xfrm>
          <a:off x="1023264" y="1269383"/>
          <a:ext cx="10617353" cy="4772900"/>
        </p:xfrm>
        <a:graphic>
          <a:graphicData uri="http://schemas.openxmlformats.org/drawingml/2006/table">
            <a:tbl>
              <a:tblPr>
                <a:tableStyleId>{5C22544A-7EE6-4342-B048-85BDC9FD1C3A}</a:tableStyleId>
              </a:tblPr>
              <a:tblGrid>
                <a:gridCol w="1179707">
                  <a:extLst>
                    <a:ext uri="{9D8B030D-6E8A-4147-A177-3AD203B41FA5}">
                      <a16:colId xmlns:a16="http://schemas.microsoft.com/office/drawing/2014/main" val="20000"/>
                    </a:ext>
                  </a:extLst>
                </a:gridCol>
                <a:gridCol w="1256167">
                  <a:extLst>
                    <a:ext uri="{9D8B030D-6E8A-4147-A177-3AD203B41FA5}">
                      <a16:colId xmlns:a16="http://schemas.microsoft.com/office/drawing/2014/main" val="20001"/>
                    </a:ext>
                  </a:extLst>
                </a:gridCol>
                <a:gridCol w="1256167">
                  <a:extLst>
                    <a:ext uri="{9D8B030D-6E8A-4147-A177-3AD203B41FA5}">
                      <a16:colId xmlns:a16="http://schemas.microsoft.com/office/drawing/2014/main" val="20002"/>
                    </a:ext>
                  </a:extLst>
                </a:gridCol>
                <a:gridCol w="1252528">
                  <a:extLst>
                    <a:ext uri="{9D8B030D-6E8A-4147-A177-3AD203B41FA5}">
                      <a16:colId xmlns:a16="http://schemas.microsoft.com/office/drawing/2014/main" val="20003"/>
                    </a:ext>
                  </a:extLst>
                </a:gridCol>
                <a:gridCol w="1343555">
                  <a:extLst>
                    <a:ext uri="{9D8B030D-6E8A-4147-A177-3AD203B41FA5}">
                      <a16:colId xmlns:a16="http://schemas.microsoft.com/office/drawing/2014/main" val="20004"/>
                    </a:ext>
                  </a:extLst>
                </a:gridCol>
                <a:gridCol w="1510859">
                  <a:extLst>
                    <a:ext uri="{9D8B030D-6E8A-4147-A177-3AD203B41FA5}">
                      <a16:colId xmlns:a16="http://schemas.microsoft.com/office/drawing/2014/main" val="20005"/>
                    </a:ext>
                  </a:extLst>
                </a:gridCol>
                <a:gridCol w="2818370">
                  <a:extLst>
                    <a:ext uri="{9D8B030D-6E8A-4147-A177-3AD203B41FA5}">
                      <a16:colId xmlns:a16="http://schemas.microsoft.com/office/drawing/2014/main" val="20006"/>
                    </a:ext>
                  </a:extLst>
                </a:gridCol>
              </a:tblGrid>
              <a:tr h="537778">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Marca</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Modelo</a:t>
                      </a:r>
                      <a:b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b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(2020)</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Capacidade (kWh)</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Autonomia (km)</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Potência máx. (kW)</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Modos de </a:t>
                      </a:r>
                      <a:b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b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Recarga</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tc>
                  <a:txBody>
                    <a:bodyPr/>
                    <a:lstStyle/>
                    <a:p>
                      <a:pPr algn="ctr" fontAlgn="ctr"/>
                      <a:r>
                        <a:rPr lang="pt-BR" sz="1200" b="1" u="none" strike="noStrike" dirty="0">
                          <a:solidFill>
                            <a:schemeClr val="bg1">
                              <a:lumMod val="95000"/>
                            </a:schemeClr>
                          </a:solidFill>
                          <a:effectLst/>
                          <a:latin typeface="Abadi Extra Light" panose="020B0204020104020204" pitchFamily="34" charset="0"/>
                          <a:cs typeface="Segoe UI" panose="020B0502040204020203" pitchFamily="34" charset="0"/>
                        </a:rPr>
                        <a:t>Conectores</a:t>
                      </a:r>
                      <a:endParaRPr lang="pt-BR" sz="1200" b="1" i="0" u="none" strike="noStrike" dirty="0">
                        <a:solidFill>
                          <a:schemeClr val="bg1">
                            <a:lumMod val="9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tx2">
                        <a:lumMod val="75000"/>
                      </a:schemeClr>
                    </a:solidFill>
                  </a:tcPr>
                </a:tc>
                <a:extLst>
                  <a:ext uri="{0D108BD9-81ED-4DB2-BD59-A6C34878D82A}">
                    <a16:rowId xmlns:a16="http://schemas.microsoft.com/office/drawing/2014/main" val="10000"/>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NISSAN</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err="1">
                          <a:effectLst/>
                          <a:latin typeface="Abadi Extra Light" panose="020B0204020104020204" pitchFamily="34" charset="0"/>
                          <a:cs typeface="Segoe UI" panose="020B0502040204020203" pitchFamily="34" charset="0"/>
                        </a:rPr>
                        <a:t>Leaf</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238</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110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CHAdeMO</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extLst>
                  <a:ext uri="{0D108BD9-81ED-4DB2-BD59-A6C34878D82A}">
                    <a16:rowId xmlns:a16="http://schemas.microsoft.com/office/drawing/2014/main" val="10001"/>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BMW</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i3</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42</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245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125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extLst>
                  <a:ext uri="{0D108BD9-81ED-4DB2-BD59-A6C34878D82A}">
                    <a16:rowId xmlns:a16="http://schemas.microsoft.com/office/drawing/2014/main" val="10002"/>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GM</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err="1">
                          <a:effectLst/>
                          <a:latin typeface="Abadi Extra Light" panose="020B0204020104020204" pitchFamily="34" charset="0"/>
                          <a:cs typeface="Segoe UI" panose="020B0502040204020203" pitchFamily="34" charset="0"/>
                        </a:rPr>
                        <a:t>Bolt</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66</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414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150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extLst>
                  <a:ext uri="{0D108BD9-81ED-4DB2-BD59-A6C34878D82A}">
                    <a16:rowId xmlns:a16="http://schemas.microsoft.com/office/drawing/2014/main" val="10003"/>
                  </a:ext>
                </a:extLst>
              </a:tr>
              <a:tr h="331903">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RENAULT</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ZOE</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300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43</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2</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extLst>
                  <a:ext uri="{0D108BD9-81ED-4DB2-BD59-A6C34878D82A}">
                    <a16:rowId xmlns:a16="http://schemas.microsoft.com/office/drawing/2014/main" val="10004"/>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JAGUAR</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I-Pace</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90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374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294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extLst>
                  <a:ext uri="{0D108BD9-81ED-4DB2-BD59-A6C34878D82A}">
                    <a16:rowId xmlns:a16="http://schemas.microsoft.com/office/drawing/2014/main" val="10005"/>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AUDI</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e-</a:t>
                      </a:r>
                      <a:r>
                        <a:rPr lang="pt-BR" sz="1400" b="1" u="none" strike="noStrike" dirty="0" err="1">
                          <a:effectLst/>
                          <a:latin typeface="Abadi Extra Light" panose="020B0204020104020204" pitchFamily="34" charset="0"/>
                          <a:cs typeface="Segoe UI" panose="020B0502040204020203" pitchFamily="34" charset="0"/>
                        </a:rPr>
                        <a:t>tron</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95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355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155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extLst>
                  <a:ext uri="{0D108BD9-81ED-4DB2-BD59-A6C34878D82A}">
                    <a16:rowId xmlns:a16="http://schemas.microsoft.com/office/drawing/2014/main" val="10006"/>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TESLA</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MODEL 3</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75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504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250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Supercharger</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a:t>
                      </a: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CHAdeMO</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extLst>
                  <a:ext uri="{0D108BD9-81ED-4DB2-BD59-A6C34878D82A}">
                    <a16:rowId xmlns:a16="http://schemas.microsoft.com/office/drawing/2014/main" val="10007"/>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TESLA</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MODEL X</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100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640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250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Supercharger</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a:t>
                      </a: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CHAdeMO</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extLst>
                  <a:ext uri="{0D108BD9-81ED-4DB2-BD59-A6C34878D82A}">
                    <a16:rowId xmlns:a16="http://schemas.microsoft.com/office/drawing/2014/main" val="10008"/>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TESLA</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MODEL S</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100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594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250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Supercharger</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a:t>
                      </a:r>
                      <a:r>
                        <a:rPr lang="pt-BR" sz="1400" u="none" strike="noStrike" dirty="0" err="1">
                          <a:solidFill>
                            <a:schemeClr val="bg2">
                              <a:lumMod val="25000"/>
                            </a:schemeClr>
                          </a:solidFill>
                          <a:effectLst/>
                          <a:latin typeface="Abadi Extra Light" panose="020B0204020104020204" pitchFamily="34" charset="0"/>
                          <a:cs typeface="Segoe UI" panose="020B0502040204020203" pitchFamily="34" charset="0"/>
                        </a:rPr>
                        <a:t>CHAdeMO</a:t>
                      </a: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 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tc>
                <a:extLst>
                  <a:ext uri="{0D108BD9-81ED-4DB2-BD59-A6C34878D82A}">
                    <a16:rowId xmlns:a16="http://schemas.microsoft.com/office/drawing/2014/main" val="10009"/>
                  </a:ext>
                </a:extLst>
              </a:tr>
              <a:tr h="415356">
                <a:tc>
                  <a:txBody>
                    <a:bodyPr/>
                    <a:lstStyle/>
                    <a:p>
                      <a:pPr algn="ctr" fontAlgn="ctr"/>
                      <a:r>
                        <a:rPr lang="pt-BR" sz="1400" b="1" u="none" strike="noStrike" dirty="0">
                          <a:effectLst/>
                          <a:latin typeface="Abadi Extra Light" panose="020B0204020104020204" pitchFamily="34" charset="0"/>
                          <a:cs typeface="Segoe UI" panose="020B0502040204020203" pitchFamily="34" charset="0"/>
                        </a:rPr>
                        <a:t>PORSCHE</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err="1">
                          <a:effectLst/>
                          <a:latin typeface="Abadi Extra Light" panose="020B0204020104020204" pitchFamily="34" charset="0"/>
                          <a:cs typeface="Segoe UI" panose="020B0502040204020203" pitchFamily="34" charset="0"/>
                        </a:rPr>
                        <a:t>Taycan</a:t>
                      </a:r>
                      <a:r>
                        <a:rPr lang="pt-BR" sz="1400" b="1" u="none" strike="noStrike" dirty="0">
                          <a:effectLst/>
                          <a:latin typeface="Abadi Extra Light" panose="020B0204020104020204" pitchFamily="34" charset="0"/>
                          <a:cs typeface="Segoe UI" panose="020B0502040204020203" pitchFamily="34" charset="0"/>
                        </a:rPr>
                        <a:t> 4S</a:t>
                      </a:r>
                      <a:endParaRPr lang="pt-BR" sz="1400" b="1" i="0" u="none" strike="noStrike" dirty="0">
                        <a:solidFill>
                          <a:srgbClr val="000000"/>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94</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325</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b="1" u="none" strike="noStrike" dirty="0">
                          <a:solidFill>
                            <a:schemeClr val="accent1">
                              <a:lumMod val="50000"/>
                            </a:schemeClr>
                          </a:solidFill>
                          <a:effectLst/>
                          <a:latin typeface="Abadi Extra Light" panose="020B0204020104020204" pitchFamily="34" charset="0"/>
                          <a:cs typeface="Segoe UI" panose="020B0502040204020203" pitchFamily="34" charset="0"/>
                        </a:rPr>
                        <a:t>420</a:t>
                      </a:r>
                      <a:endParaRPr lang="pt-BR" sz="1400" b="1" i="0" u="none" strike="noStrike" dirty="0">
                        <a:solidFill>
                          <a:schemeClr val="accent1">
                            <a:lumMod val="50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ctr"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2 e 3:</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4:</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tc>
                  <a:txBody>
                    <a:bodyPr/>
                    <a:lstStyle/>
                    <a:p>
                      <a:pPr algn="l" fontAlgn="ct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Tipo 1 e Tipo 2</a:t>
                      </a:r>
                      <a:b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br>
                      <a:r>
                        <a:rPr lang="pt-BR" sz="1400" u="none" strike="noStrike" dirty="0">
                          <a:solidFill>
                            <a:schemeClr val="bg2">
                              <a:lumMod val="25000"/>
                            </a:schemeClr>
                          </a:solidFill>
                          <a:effectLst/>
                          <a:latin typeface="Abadi Extra Light" panose="020B0204020104020204" pitchFamily="34" charset="0"/>
                          <a:cs typeface="Segoe UI" panose="020B0502040204020203" pitchFamily="34" charset="0"/>
                        </a:rPr>
                        <a:t>CCS</a:t>
                      </a:r>
                      <a:endParaRPr lang="pt-BR" sz="1400" b="0" i="0" u="none" strike="noStrike" dirty="0">
                        <a:solidFill>
                          <a:schemeClr val="bg2">
                            <a:lumMod val="25000"/>
                          </a:schemeClr>
                        </a:solidFill>
                        <a:effectLst/>
                        <a:latin typeface="Abadi Extra Light" panose="020B0204020104020204" pitchFamily="34" charset="0"/>
                        <a:cs typeface="Segoe UI" panose="020B0502040204020203" pitchFamily="34" charset="0"/>
                      </a:endParaRPr>
                    </a:p>
                  </a:txBody>
                  <a:tcPr marL="6971" marR="6971" marT="6971" marB="0" anchor="ctr">
                    <a:solidFill>
                      <a:schemeClr val="accent1">
                        <a:lumMod val="40000"/>
                        <a:lumOff val="60000"/>
                      </a:schemeClr>
                    </a:solidFill>
                  </a:tcPr>
                </a:tc>
                <a:extLst>
                  <a:ext uri="{0D108BD9-81ED-4DB2-BD59-A6C34878D82A}">
                    <a16:rowId xmlns:a16="http://schemas.microsoft.com/office/drawing/2014/main" val="10010"/>
                  </a:ext>
                </a:extLst>
              </a:tr>
            </a:tbl>
          </a:graphicData>
        </a:graphic>
      </p:graphicFrame>
      <p:sp>
        <p:nvSpPr>
          <p:cNvPr id="2" name="Título 1">
            <a:extLst>
              <a:ext uri="{FF2B5EF4-FFF2-40B4-BE49-F238E27FC236}">
                <a16:creationId xmlns:a16="http://schemas.microsoft.com/office/drawing/2014/main" id="{9A36BD4E-DAD2-407E-B22A-1A0FE627D984}"/>
              </a:ext>
            </a:extLst>
          </p:cNvPr>
          <p:cNvSpPr>
            <a:spLocks noGrp="1"/>
          </p:cNvSpPr>
          <p:nvPr>
            <p:ph type="title"/>
          </p:nvPr>
        </p:nvSpPr>
        <p:spPr>
          <a:xfrm>
            <a:off x="692337" y="258101"/>
            <a:ext cx="11083961" cy="1118400"/>
          </a:xfrm>
        </p:spPr>
        <p:txBody>
          <a:bodyPr/>
          <a:lstStyle/>
          <a:p>
            <a:r>
              <a:rPr lang="pt-BR" sz="3200" dirty="0"/>
              <a:t>Modelos de veículos elétricos e características técnicas</a:t>
            </a:r>
          </a:p>
        </p:txBody>
      </p:sp>
      <p:pic>
        <p:nvPicPr>
          <p:cNvPr id="5" name="Gráfico 4">
            <a:extLst>
              <a:ext uri="{FF2B5EF4-FFF2-40B4-BE49-F238E27FC236}">
                <a16:creationId xmlns:a16="http://schemas.microsoft.com/office/drawing/2014/main" id="{27F07BA6-5E76-4453-8FBD-3784EC391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5382379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B5124514-96DB-4F36-954D-5DC9215D7F8B}"/>
              </a:ext>
            </a:extLst>
          </p:cNvPr>
          <p:cNvSpPr>
            <a:spLocks noGrp="1"/>
          </p:cNvSpPr>
          <p:nvPr>
            <p:ph type="body" idx="13"/>
          </p:nvPr>
        </p:nvSpPr>
        <p:spPr>
          <a:xfrm>
            <a:off x="289471" y="1356179"/>
            <a:ext cx="5122261" cy="4452000"/>
          </a:xfrm>
        </p:spPr>
        <p:txBody>
          <a:bodyPr/>
          <a:lstStyle/>
          <a:p>
            <a:pPr marL="285750" indent="-285750">
              <a:spcBef>
                <a:spcPts val="1200"/>
              </a:spcBef>
              <a:buFont typeface="Arial" panose="020B0604020202020204" pitchFamily="34" charset="0"/>
              <a:buChar char="•"/>
            </a:pPr>
            <a:r>
              <a:rPr lang="pt-BR" sz="1600" dirty="0">
                <a:cs typeface="Segoe UI" panose="020B0502040204020203" pitchFamily="34" charset="0"/>
              </a:rPr>
              <a:t>A velocidade de recarga de um VE depende de um </a:t>
            </a:r>
            <a:r>
              <a:rPr lang="pt-BR" sz="1600" b="1" dirty="0">
                <a:solidFill>
                  <a:srgbClr val="0070C0"/>
                </a:solidFill>
                <a:cs typeface="Segoe UI" panose="020B0502040204020203" pitchFamily="34" charset="0"/>
              </a:rPr>
              <a:t>conjunto de fatores</a:t>
            </a:r>
            <a:r>
              <a:rPr lang="pt-BR" sz="1600" dirty="0">
                <a:cs typeface="Segoe UI" panose="020B0502040204020203" pitchFamily="34" charset="0"/>
              </a:rPr>
              <a:t>: </a:t>
            </a:r>
          </a:p>
          <a:p>
            <a:pPr marL="555544" lvl="1" indent="-285750">
              <a:spcBef>
                <a:spcPts val="600"/>
              </a:spcBef>
              <a:buFont typeface="Arial" panose="020B0604020202020204" pitchFamily="34" charset="0"/>
              <a:buChar char="•"/>
            </a:pPr>
            <a:r>
              <a:rPr lang="pt-BR" dirty="0">
                <a:latin typeface="Abadi Extra Light" panose="020B0204020104020204" pitchFamily="34" charset="0"/>
                <a:cs typeface="Segoe UI" panose="020B0502040204020203" pitchFamily="34" charset="0"/>
              </a:rPr>
              <a:t>Potência do carregador.</a:t>
            </a:r>
          </a:p>
          <a:p>
            <a:pPr marL="555544" lvl="1" indent="-285750">
              <a:spcBef>
                <a:spcPts val="600"/>
              </a:spcBef>
              <a:buFont typeface="Arial" panose="020B0604020202020204" pitchFamily="34" charset="0"/>
              <a:buChar char="•"/>
            </a:pPr>
            <a:r>
              <a:rPr lang="pt-BR" dirty="0">
                <a:latin typeface="Abadi Extra Light" panose="020B0204020104020204" pitchFamily="34" charset="0"/>
                <a:cs typeface="Segoe UI" panose="020B0502040204020203" pitchFamily="34" charset="0"/>
              </a:rPr>
              <a:t>Tecnologia do VE e respectiva bateria.</a:t>
            </a:r>
          </a:p>
          <a:p>
            <a:pPr marL="555544" lvl="1" indent="-285750">
              <a:spcBef>
                <a:spcPts val="600"/>
              </a:spcBef>
              <a:buFont typeface="Arial" panose="020B0604020202020204" pitchFamily="34" charset="0"/>
              <a:buChar char="•"/>
            </a:pPr>
            <a:r>
              <a:rPr lang="pt-BR" dirty="0">
                <a:latin typeface="Abadi Extra Light" panose="020B0204020104020204" pitchFamily="34" charset="0"/>
                <a:cs typeface="Segoe UI" panose="020B0502040204020203" pitchFamily="34" charset="0"/>
              </a:rPr>
              <a:t>Estágio inicial de carga (% </a:t>
            </a:r>
            <a:r>
              <a:rPr lang="pt-BR" dirty="0" err="1">
                <a:latin typeface="Abadi Extra Light" panose="020B0204020104020204" pitchFamily="34" charset="0"/>
                <a:cs typeface="Segoe UI" panose="020B0502040204020203" pitchFamily="34" charset="0"/>
              </a:rPr>
              <a:t>SoC</a:t>
            </a:r>
            <a:r>
              <a:rPr lang="pt-BR" dirty="0">
                <a:latin typeface="Abadi Extra Light" panose="020B0204020104020204" pitchFamily="34" charset="0"/>
                <a:cs typeface="Segoe UI" panose="020B0502040204020203" pitchFamily="34" charset="0"/>
              </a:rPr>
              <a:t>).</a:t>
            </a:r>
          </a:p>
          <a:p>
            <a:pPr marL="555544" lvl="1" indent="-285750">
              <a:spcBef>
                <a:spcPts val="600"/>
              </a:spcBef>
              <a:buFont typeface="Arial" panose="020B0604020202020204" pitchFamily="34" charset="0"/>
              <a:buChar char="•"/>
            </a:pPr>
            <a:r>
              <a:rPr lang="pt-BR" dirty="0">
                <a:latin typeface="Abadi Extra Light" panose="020B0204020104020204" pitchFamily="34" charset="0"/>
                <a:cs typeface="Segoe UI" panose="020B0502040204020203" pitchFamily="34" charset="0"/>
              </a:rPr>
              <a:t>Limitações de potência da instalação.</a:t>
            </a:r>
          </a:p>
          <a:p>
            <a:pPr marL="98344" indent="-285750">
              <a:spcBef>
                <a:spcPts val="600"/>
              </a:spcBef>
              <a:buFont typeface="Arial" panose="020B0604020202020204" pitchFamily="34" charset="0"/>
              <a:buChar char="•"/>
            </a:pPr>
            <a:r>
              <a:rPr lang="pt-BR" sz="1600" dirty="0">
                <a:cs typeface="Segoe UI" panose="020B0502040204020203" pitchFamily="34" charset="0"/>
              </a:rPr>
              <a:t>Um medida comum encontrada de velocidade de recarga é o tempo para levar o </a:t>
            </a:r>
            <a:r>
              <a:rPr lang="pt-BR" sz="1600" b="1" dirty="0" err="1">
                <a:solidFill>
                  <a:srgbClr val="0070C0"/>
                </a:solidFill>
                <a:cs typeface="Segoe UI" panose="020B0502040204020203" pitchFamily="34" charset="0"/>
              </a:rPr>
              <a:t>SoC</a:t>
            </a:r>
            <a:r>
              <a:rPr lang="pt-BR" sz="1600" b="1" dirty="0">
                <a:solidFill>
                  <a:srgbClr val="0070C0"/>
                </a:solidFill>
                <a:cs typeface="Segoe UI" panose="020B0502040204020203" pitchFamily="34" charset="0"/>
              </a:rPr>
              <a:t> da bateria de 20% a 80%.</a:t>
            </a:r>
          </a:p>
          <a:p>
            <a:pPr marL="285750" indent="-285750">
              <a:spcBef>
                <a:spcPts val="1200"/>
              </a:spcBef>
              <a:buFont typeface="Arial" panose="020B0604020202020204" pitchFamily="34" charset="0"/>
              <a:buChar char="•"/>
            </a:pPr>
            <a:r>
              <a:rPr lang="pt-BR" sz="1600" dirty="0">
                <a:cs typeface="Segoe UI" panose="020B0502040204020203" pitchFamily="34" charset="0"/>
              </a:rPr>
              <a:t>Em </a:t>
            </a:r>
            <a:r>
              <a:rPr lang="pt-BR" sz="1600" b="1" dirty="0">
                <a:solidFill>
                  <a:srgbClr val="0070C0"/>
                </a:solidFill>
                <a:cs typeface="Segoe UI" panose="020B0502040204020203" pitchFamily="34" charset="0"/>
              </a:rPr>
              <a:t>recargas lentas</a:t>
            </a:r>
            <a:r>
              <a:rPr lang="pt-BR" sz="1600" dirty="0">
                <a:cs typeface="Segoe UI" panose="020B0502040204020203" pitchFamily="34" charset="0"/>
              </a:rPr>
              <a:t>, a potência permanece constante até </a:t>
            </a:r>
            <a:r>
              <a:rPr lang="pt-BR" sz="1600" dirty="0" err="1">
                <a:cs typeface="Segoe UI" panose="020B0502040204020203" pitchFamily="34" charset="0"/>
              </a:rPr>
              <a:t>SoC</a:t>
            </a:r>
            <a:r>
              <a:rPr lang="pt-BR" sz="1600" dirty="0">
                <a:cs typeface="Segoe UI" panose="020B0502040204020203" pitchFamily="34" charset="0"/>
              </a:rPr>
              <a:t> de 80% ou mais.</a:t>
            </a:r>
          </a:p>
          <a:p>
            <a:pPr marL="285750" indent="-285750">
              <a:spcBef>
                <a:spcPts val="1200"/>
              </a:spcBef>
              <a:buFont typeface="Arial" panose="020B0604020202020204" pitchFamily="34" charset="0"/>
              <a:buChar char="•"/>
            </a:pPr>
            <a:r>
              <a:rPr lang="pt-BR" sz="1600" dirty="0">
                <a:cs typeface="Segoe UI" panose="020B0502040204020203" pitchFamily="34" charset="0"/>
              </a:rPr>
              <a:t>Em </a:t>
            </a:r>
            <a:r>
              <a:rPr lang="pt-BR" sz="1600" b="1" dirty="0">
                <a:solidFill>
                  <a:srgbClr val="0070C0"/>
                </a:solidFill>
                <a:cs typeface="Segoe UI" panose="020B0502040204020203" pitchFamily="34" charset="0"/>
              </a:rPr>
              <a:t>recargas rápidas</a:t>
            </a:r>
            <a:r>
              <a:rPr lang="pt-BR" sz="1600" dirty="0">
                <a:cs typeface="Segoe UI" panose="020B0502040204020203" pitchFamily="34" charset="0"/>
              </a:rPr>
              <a:t>, o comportamento da potência de recarga é mais dependente do tipo de carregador e veículo/bateria.</a:t>
            </a:r>
          </a:p>
          <a:p>
            <a:pPr marL="82388" indent="-269794">
              <a:spcBef>
                <a:spcPts val="600"/>
              </a:spcBef>
              <a:buFont typeface="Wingdings" panose="05000000000000000000" pitchFamily="2" charset="2"/>
              <a:buChar char="§"/>
            </a:pPr>
            <a:endParaRPr lang="pt-BR" sz="1800" dirty="0">
              <a:cs typeface="Segoe UI" panose="020B0502040204020203" pitchFamily="34" charset="0"/>
            </a:endParaRPr>
          </a:p>
          <a:p>
            <a:endParaRPr lang="en-US" dirty="0"/>
          </a:p>
        </p:txBody>
      </p:sp>
      <p:sp>
        <p:nvSpPr>
          <p:cNvPr id="2" name="Título 1">
            <a:extLst>
              <a:ext uri="{FF2B5EF4-FFF2-40B4-BE49-F238E27FC236}">
                <a16:creationId xmlns:a16="http://schemas.microsoft.com/office/drawing/2014/main" id="{C5A77F08-75D9-4835-9ECD-540CD882671E}"/>
              </a:ext>
            </a:extLst>
          </p:cNvPr>
          <p:cNvSpPr>
            <a:spLocks noGrp="1"/>
          </p:cNvSpPr>
          <p:nvPr>
            <p:ph type="title"/>
          </p:nvPr>
        </p:nvSpPr>
        <p:spPr>
          <a:xfrm>
            <a:off x="692337" y="258101"/>
            <a:ext cx="11083961" cy="1118400"/>
          </a:xfrm>
        </p:spPr>
        <p:txBody>
          <a:bodyPr/>
          <a:lstStyle/>
          <a:p>
            <a:r>
              <a:rPr lang="pt-BR" dirty="0"/>
              <a:t>Velocidade de recarga de baterias de </a:t>
            </a:r>
            <a:r>
              <a:rPr lang="pt-BR" dirty="0" err="1"/>
              <a:t>VEs</a:t>
            </a:r>
            <a:endParaRPr lang="pt-BR" sz="4400" dirty="0"/>
          </a:p>
        </p:txBody>
      </p:sp>
      <p:pic>
        <p:nvPicPr>
          <p:cNvPr id="4" name="Imagem 3" descr="https://www.batteryuniversity.com/_img/content/new.jpg"/>
          <p:cNvPicPr/>
          <p:nvPr/>
        </p:nvPicPr>
        <p:blipFill rotWithShape="1">
          <a:blip r:embed="rId3" cstate="screen">
            <a:extLst>
              <a:ext uri="{28A0092B-C50C-407E-A947-70E740481C1C}">
                <a14:useLocalDpi xmlns:a14="http://schemas.microsoft.com/office/drawing/2010/main"/>
              </a:ext>
            </a:extLst>
          </a:blip>
          <a:srcRect/>
          <a:stretch/>
        </p:blipFill>
        <p:spPr bwMode="auto">
          <a:xfrm>
            <a:off x="5411732" y="1623123"/>
            <a:ext cx="6392388" cy="4331030"/>
          </a:xfrm>
          <a:prstGeom prst="rect">
            <a:avLst/>
          </a:prstGeom>
          <a:noFill/>
          <a:ln>
            <a:noFill/>
          </a:ln>
        </p:spPr>
      </p:pic>
      <p:sp>
        <p:nvSpPr>
          <p:cNvPr id="5" name="Retângulo 4"/>
          <p:cNvSpPr/>
          <p:nvPr/>
        </p:nvSpPr>
        <p:spPr>
          <a:xfrm>
            <a:off x="5790398" y="1272948"/>
            <a:ext cx="4926349" cy="338554"/>
          </a:xfrm>
          <a:prstGeom prst="rect">
            <a:avLst/>
          </a:prstGeom>
          <a:noFill/>
        </p:spPr>
        <p:txBody>
          <a:bodyPr wrap="none">
            <a:spAutoFit/>
          </a:bodyPr>
          <a:lstStyle/>
          <a:p>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Curvas Típicas de Recarga de Baterias de Veículos Elétricos</a:t>
            </a:r>
            <a:endParaRPr lang="en-US" sz="1600"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7" name="Gráfico 6">
            <a:extLst>
              <a:ext uri="{FF2B5EF4-FFF2-40B4-BE49-F238E27FC236}">
                <a16:creationId xmlns:a16="http://schemas.microsoft.com/office/drawing/2014/main" id="{1EAC36BD-6621-4DB8-8B28-F5AB034BBF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08240782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8">
            <a:extLst>
              <a:ext uri="{FF2B5EF4-FFF2-40B4-BE49-F238E27FC236}">
                <a16:creationId xmlns:a16="http://schemas.microsoft.com/office/drawing/2014/main" id="{E66CAB52-7945-4B28-9F8C-AC3D5E31BADF}"/>
              </a:ext>
            </a:extLst>
          </p:cNvPr>
          <p:cNvSpPr>
            <a:spLocks noGrp="1"/>
          </p:cNvSpPr>
          <p:nvPr>
            <p:ph type="body" idx="13"/>
          </p:nvPr>
        </p:nvSpPr>
        <p:spPr>
          <a:xfrm>
            <a:off x="415600" y="1639967"/>
            <a:ext cx="6866943" cy="4452000"/>
          </a:xfrm>
        </p:spPr>
        <p:txBody>
          <a:bodyPr/>
          <a:lstStyle/>
          <a:p>
            <a:pPr marL="342900" indent="-342900">
              <a:buFont typeface="Arial" panose="020B0604020202020204" pitchFamily="34" charset="0"/>
              <a:buChar char="•"/>
            </a:pPr>
            <a:r>
              <a:rPr lang="en-US" sz="2000" dirty="0">
                <a:cs typeface="Segoe UI" panose="020B0502040204020203" pitchFamily="34" charset="0"/>
              </a:rPr>
              <a:t>A BMW i3 </a:t>
            </a:r>
            <a:r>
              <a:rPr lang="en-US" sz="2000" dirty="0" err="1">
                <a:cs typeface="Segoe UI" panose="020B0502040204020203" pitchFamily="34" charset="0"/>
              </a:rPr>
              <a:t>possui</a:t>
            </a:r>
            <a:r>
              <a:rPr lang="en-US" sz="2000" dirty="0">
                <a:cs typeface="Segoe UI" panose="020B0502040204020203" pitchFamily="34" charset="0"/>
              </a:rPr>
              <a:t> </a:t>
            </a:r>
            <a:r>
              <a:rPr lang="en-US" sz="2000" dirty="0" err="1">
                <a:cs typeface="Segoe UI" panose="020B0502040204020203" pitchFamily="34" charset="0"/>
              </a:rPr>
              <a:t>modelos</a:t>
            </a:r>
            <a:r>
              <a:rPr lang="en-US" sz="2000" dirty="0">
                <a:cs typeface="Segoe UI" panose="020B0502040204020203" pitchFamily="34" charset="0"/>
              </a:rPr>
              <a:t> (de </a:t>
            </a:r>
            <a:r>
              <a:rPr lang="en-US" sz="2000" dirty="0" err="1">
                <a:cs typeface="Segoe UI" panose="020B0502040204020203" pitchFamily="34" charset="0"/>
              </a:rPr>
              <a:t>anos</a:t>
            </a:r>
            <a:r>
              <a:rPr lang="en-US" sz="2000" dirty="0">
                <a:cs typeface="Segoe UI" panose="020B0502040204020203" pitchFamily="34" charset="0"/>
              </a:rPr>
              <a:t> </a:t>
            </a:r>
            <a:r>
              <a:rPr lang="en-US" sz="2000" dirty="0" err="1">
                <a:cs typeface="Segoe UI" panose="020B0502040204020203" pitchFamily="34" charset="0"/>
              </a:rPr>
              <a:t>anteriores</a:t>
            </a:r>
            <a:r>
              <a:rPr lang="en-US" sz="2000" dirty="0">
                <a:cs typeface="Segoe UI" panose="020B0502040204020203" pitchFamily="34" charset="0"/>
              </a:rPr>
              <a:t>) de </a:t>
            </a:r>
            <a:r>
              <a:rPr lang="en-US" sz="2000" dirty="0" err="1">
                <a:cs typeface="Segoe UI" panose="020B0502040204020203" pitchFamily="34" charset="0"/>
              </a:rPr>
              <a:t>veículos</a:t>
            </a:r>
            <a:r>
              <a:rPr lang="en-US" sz="2000" dirty="0">
                <a:cs typeface="Segoe UI" panose="020B0502040204020203" pitchFamily="34" charset="0"/>
              </a:rPr>
              <a:t> com </a:t>
            </a:r>
            <a:r>
              <a:rPr lang="en-US" sz="2000" dirty="0" err="1">
                <a:cs typeface="Segoe UI" panose="020B0502040204020203" pitchFamily="34" charset="0"/>
              </a:rPr>
              <a:t>baterias</a:t>
            </a:r>
            <a:r>
              <a:rPr lang="en-US" sz="2000" dirty="0">
                <a:cs typeface="Segoe UI" panose="020B0502040204020203" pitchFamily="34" charset="0"/>
              </a:rPr>
              <a:t> de 22 kWh e  33 kWh.</a:t>
            </a:r>
          </a:p>
          <a:p>
            <a:pPr marL="342900" indent="-342900">
              <a:buFont typeface="Arial" panose="020B0604020202020204" pitchFamily="34" charset="0"/>
              <a:buChar char="•"/>
            </a:pPr>
            <a:endParaRPr lang="en-US" sz="2000" dirty="0">
              <a:cs typeface="Segoe UI" panose="020B0502040204020203" pitchFamily="34" charset="0"/>
            </a:endParaRPr>
          </a:p>
          <a:p>
            <a:pPr marL="342900" indent="-342900">
              <a:buFont typeface="Arial" panose="020B0604020202020204" pitchFamily="34" charset="0"/>
              <a:buChar char="•"/>
            </a:pPr>
            <a:r>
              <a:rPr lang="en-US" sz="2000" dirty="0">
                <a:cs typeface="Segoe UI" panose="020B0502040204020203" pitchFamily="34" charset="0"/>
              </a:rPr>
              <a:t>O </a:t>
            </a:r>
            <a:r>
              <a:rPr lang="en-US" sz="2000" dirty="0" err="1">
                <a:cs typeface="Segoe UI" panose="020B0502040204020203" pitchFamily="34" charset="0"/>
              </a:rPr>
              <a:t>comportamento</a:t>
            </a:r>
            <a:r>
              <a:rPr lang="en-US" sz="2000" dirty="0">
                <a:cs typeface="Segoe UI" panose="020B0502040204020203" pitchFamily="34" charset="0"/>
              </a:rPr>
              <a:t> da </a:t>
            </a:r>
            <a:r>
              <a:rPr lang="en-US" sz="2000" dirty="0" err="1">
                <a:cs typeface="Segoe UI" panose="020B0502040204020203" pitchFamily="34" charset="0"/>
              </a:rPr>
              <a:t>recarga</a:t>
            </a:r>
            <a:r>
              <a:rPr lang="en-US" sz="2000" dirty="0">
                <a:cs typeface="Segoe UI" panose="020B0502040204020203" pitchFamily="34" charset="0"/>
              </a:rPr>
              <a:t> é </a:t>
            </a:r>
            <a:r>
              <a:rPr lang="en-US" sz="2000" dirty="0" err="1">
                <a:cs typeface="Segoe UI" panose="020B0502040204020203" pitchFamily="34" charset="0"/>
              </a:rPr>
              <a:t>diferente</a:t>
            </a:r>
            <a:r>
              <a:rPr lang="en-US" sz="2000" dirty="0">
                <a:cs typeface="Segoe UI" panose="020B0502040204020203" pitchFamily="34" charset="0"/>
              </a:rPr>
              <a:t> entre </a:t>
            </a:r>
            <a:r>
              <a:rPr lang="en-US" sz="2000" dirty="0" err="1">
                <a:cs typeface="Segoe UI" panose="020B0502040204020203" pitchFamily="34" charset="0"/>
              </a:rPr>
              <a:t>os</a:t>
            </a:r>
            <a:r>
              <a:rPr lang="en-US" sz="2000" dirty="0">
                <a:cs typeface="Segoe UI" panose="020B0502040204020203" pitchFamily="34" charset="0"/>
              </a:rPr>
              <a:t> </a:t>
            </a:r>
            <a:r>
              <a:rPr lang="en-US" sz="2000" dirty="0" err="1">
                <a:cs typeface="Segoe UI" panose="020B0502040204020203" pitchFamily="34" charset="0"/>
              </a:rPr>
              <a:t>modelos</a:t>
            </a:r>
            <a:r>
              <a:rPr lang="en-US" sz="2000" dirty="0">
                <a:cs typeface="Segoe UI" panose="020B0502040204020203" pitchFamily="34" charset="0"/>
              </a:rPr>
              <a:t>:</a:t>
            </a:r>
          </a:p>
          <a:p>
            <a:pPr marL="799963" lvl="1" indent="-342900">
              <a:spcBef>
                <a:spcPts val="1200"/>
              </a:spcBef>
              <a:buFont typeface="Arial" panose="020B0604020202020204" pitchFamily="34" charset="0"/>
              <a:buChar char="•"/>
            </a:pPr>
            <a:r>
              <a:rPr lang="en-US" sz="2000" dirty="0" err="1">
                <a:latin typeface="Abadi Extra Light" panose="020B0204020104020204" pitchFamily="34" charset="0"/>
                <a:cs typeface="Segoe UI" panose="020B0502040204020203" pitchFamily="34" charset="0"/>
              </a:rPr>
              <a:t>versão</a:t>
            </a:r>
            <a:r>
              <a:rPr lang="en-US" sz="2000" dirty="0">
                <a:latin typeface="Abadi Extra Light" panose="020B0204020104020204" pitchFamily="34" charset="0"/>
                <a:cs typeface="Segoe UI" panose="020B0502040204020203" pitchFamily="34" charset="0"/>
              </a:rPr>
              <a:t> de 22 kWh: </a:t>
            </a:r>
            <a:r>
              <a:rPr lang="en-US" sz="2000" dirty="0" err="1">
                <a:latin typeface="Abadi Extra Light" panose="020B0204020104020204" pitchFamily="34" charset="0"/>
                <a:cs typeface="Segoe UI" panose="020B0502040204020203" pitchFamily="34" charset="0"/>
              </a:rPr>
              <a:t>recarga</a:t>
            </a:r>
            <a:r>
              <a:rPr lang="en-US" sz="2000" dirty="0">
                <a:latin typeface="Abadi Extra Light" panose="020B0204020104020204" pitchFamily="34" charset="0"/>
                <a:cs typeface="Segoe UI" panose="020B0502040204020203" pitchFamily="34" charset="0"/>
              </a:rPr>
              <a:t> </a:t>
            </a:r>
            <a:r>
              <a:rPr lang="en-US" sz="2000" dirty="0" err="1">
                <a:latin typeface="Abadi Extra Light" panose="020B0204020104020204" pitchFamily="34" charset="0"/>
                <a:cs typeface="Segoe UI" panose="020B0502040204020203" pitchFamily="34" charset="0"/>
              </a:rPr>
              <a:t>rápida</a:t>
            </a:r>
            <a:r>
              <a:rPr lang="en-US" sz="2000" dirty="0">
                <a:latin typeface="Abadi Extra Light" panose="020B0204020104020204" pitchFamily="34" charset="0"/>
                <a:cs typeface="Segoe UI" panose="020B0502040204020203" pitchFamily="34" charset="0"/>
              </a:rPr>
              <a:t> </a:t>
            </a:r>
            <a:r>
              <a:rPr lang="en-US" sz="2000" dirty="0" err="1">
                <a:latin typeface="Abadi Extra Light" panose="020B0204020104020204" pitchFamily="34" charset="0"/>
                <a:cs typeface="Segoe UI" panose="020B0502040204020203" pitchFamily="34" charset="0"/>
              </a:rPr>
              <a:t>até</a:t>
            </a:r>
            <a:r>
              <a:rPr lang="en-US" sz="2000" dirty="0">
                <a:latin typeface="Abadi Extra Light" panose="020B0204020104020204" pitchFamily="34" charset="0"/>
                <a:cs typeface="Segoe UI" panose="020B0502040204020203" pitchFamily="34" charset="0"/>
              </a:rPr>
              <a:t> 65% do SoC</a:t>
            </a:r>
          </a:p>
          <a:p>
            <a:pPr marL="799963" lvl="1" indent="-342900">
              <a:buFont typeface="Arial" panose="020B0604020202020204" pitchFamily="34" charset="0"/>
              <a:buChar char="•"/>
            </a:pPr>
            <a:r>
              <a:rPr lang="en-US" sz="2000" dirty="0" err="1">
                <a:latin typeface="Abadi Extra Light" panose="020B0204020104020204" pitchFamily="34" charset="0"/>
                <a:cs typeface="Segoe UI" panose="020B0502040204020203" pitchFamily="34" charset="0"/>
              </a:rPr>
              <a:t>versão</a:t>
            </a:r>
            <a:r>
              <a:rPr lang="en-US" sz="2000" dirty="0">
                <a:latin typeface="Abadi Extra Light" panose="020B0204020104020204" pitchFamily="34" charset="0"/>
                <a:cs typeface="Segoe UI" panose="020B0502040204020203" pitchFamily="34" charset="0"/>
              </a:rPr>
              <a:t> de 33 kWh: </a:t>
            </a:r>
            <a:r>
              <a:rPr lang="en-US" sz="2000" dirty="0" err="1">
                <a:latin typeface="Abadi Extra Light" panose="020B0204020104020204" pitchFamily="34" charset="0"/>
                <a:cs typeface="Segoe UI" panose="020B0502040204020203" pitchFamily="34" charset="0"/>
              </a:rPr>
              <a:t>recarga</a:t>
            </a:r>
            <a:r>
              <a:rPr lang="en-US" sz="2000" dirty="0">
                <a:latin typeface="Abadi Extra Light" panose="020B0204020104020204" pitchFamily="34" charset="0"/>
                <a:cs typeface="Segoe UI" panose="020B0502040204020203" pitchFamily="34" charset="0"/>
              </a:rPr>
              <a:t> </a:t>
            </a:r>
            <a:r>
              <a:rPr lang="en-US" sz="2000" dirty="0" err="1">
                <a:latin typeface="Abadi Extra Light" panose="020B0204020104020204" pitchFamily="34" charset="0"/>
                <a:cs typeface="Segoe UI" panose="020B0502040204020203" pitchFamily="34" charset="0"/>
              </a:rPr>
              <a:t>rápida</a:t>
            </a:r>
            <a:r>
              <a:rPr lang="en-US" sz="2000" dirty="0">
                <a:latin typeface="Abadi Extra Light" panose="020B0204020104020204" pitchFamily="34" charset="0"/>
                <a:cs typeface="Segoe UI" panose="020B0502040204020203" pitchFamily="34" charset="0"/>
              </a:rPr>
              <a:t> </a:t>
            </a:r>
            <a:r>
              <a:rPr lang="en-US" sz="2000" dirty="0" err="1">
                <a:latin typeface="Abadi Extra Light" panose="020B0204020104020204" pitchFamily="34" charset="0"/>
                <a:cs typeface="Segoe UI" panose="020B0502040204020203" pitchFamily="34" charset="0"/>
              </a:rPr>
              <a:t>até</a:t>
            </a:r>
            <a:r>
              <a:rPr lang="en-US" sz="2000" dirty="0">
                <a:latin typeface="Abadi Extra Light" panose="020B0204020104020204" pitchFamily="34" charset="0"/>
                <a:cs typeface="Segoe UI" panose="020B0502040204020203" pitchFamily="34" charset="0"/>
              </a:rPr>
              <a:t> 85% do SoC</a:t>
            </a:r>
          </a:p>
          <a:p>
            <a:pPr marL="342900" indent="-342900">
              <a:buFont typeface="Arial" panose="020B0604020202020204" pitchFamily="34" charset="0"/>
              <a:buChar char="•"/>
            </a:pPr>
            <a:r>
              <a:rPr lang="en-US" sz="2000" dirty="0">
                <a:cs typeface="Segoe UI" panose="020B0502040204020203" pitchFamily="34" charset="0"/>
              </a:rPr>
              <a:t>Na </a:t>
            </a:r>
            <a:r>
              <a:rPr lang="en-US" sz="2000" dirty="0" err="1">
                <a:cs typeface="Segoe UI" panose="020B0502040204020203" pitchFamily="34" charset="0"/>
              </a:rPr>
              <a:t>figura</a:t>
            </a:r>
            <a:r>
              <a:rPr lang="en-US" sz="2000" dirty="0">
                <a:cs typeface="Segoe UI" panose="020B0502040204020203" pitchFamily="34" charset="0"/>
              </a:rPr>
              <a:t> inferior, para o </a:t>
            </a:r>
            <a:r>
              <a:rPr lang="en-US" sz="2000" dirty="0" err="1">
                <a:cs typeface="Segoe UI" panose="020B0502040204020203" pitchFamily="34" charset="0"/>
              </a:rPr>
              <a:t>versão</a:t>
            </a:r>
            <a:r>
              <a:rPr lang="en-US" sz="2000" dirty="0">
                <a:cs typeface="Segoe UI" panose="020B0502040204020203" pitchFamily="34" charset="0"/>
              </a:rPr>
              <a:t> de 33 kWh, </a:t>
            </a:r>
            <a:r>
              <a:rPr lang="en-US" sz="2000" dirty="0" err="1">
                <a:cs typeface="Segoe UI" panose="020B0502040204020203" pitchFamily="34" charset="0"/>
              </a:rPr>
              <a:t>mostra</a:t>
            </a:r>
            <a:r>
              <a:rPr lang="en-US" sz="2000" dirty="0">
                <a:cs typeface="Segoe UI" panose="020B0502040204020203" pitchFamily="34" charset="0"/>
              </a:rPr>
              <a:t> que a </a:t>
            </a:r>
            <a:r>
              <a:rPr lang="en-US" sz="2000" dirty="0" err="1">
                <a:cs typeface="Segoe UI" panose="020B0502040204020203" pitchFamily="34" charset="0"/>
              </a:rPr>
              <a:t>recarga</a:t>
            </a:r>
            <a:r>
              <a:rPr lang="en-US" sz="2000" dirty="0">
                <a:cs typeface="Segoe UI" panose="020B0502040204020203" pitchFamily="34" charset="0"/>
              </a:rPr>
              <a:t> de 8% a 80% do SoC leva </a:t>
            </a:r>
            <a:r>
              <a:rPr lang="en-US" sz="2000" dirty="0" err="1">
                <a:cs typeface="Segoe UI" panose="020B0502040204020203" pitchFamily="34" charset="0"/>
              </a:rPr>
              <a:t>aprox</a:t>
            </a:r>
            <a:r>
              <a:rPr lang="en-US" sz="2000" dirty="0">
                <a:cs typeface="Segoe UI" panose="020B0502040204020203" pitchFamily="34" charset="0"/>
              </a:rPr>
              <a:t>. 30 min.</a:t>
            </a:r>
            <a:endParaRPr lang="pt-BR" sz="2000" dirty="0">
              <a:cs typeface="Segoe UI" panose="020B0502040204020203" pitchFamily="34" charset="0"/>
            </a:endParaRPr>
          </a:p>
          <a:p>
            <a:endParaRPr lang="en-US" dirty="0"/>
          </a:p>
        </p:txBody>
      </p:sp>
      <p:pic>
        <p:nvPicPr>
          <p:cNvPr id="28674" name="Picture 2" descr="BMW i3 : Versõ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935" y="5258394"/>
            <a:ext cx="1987099" cy="1117532"/>
          </a:xfrm>
          <a:prstGeom prst="rect">
            <a:avLst/>
          </a:prstGeom>
          <a:noFill/>
          <a:extLst>
            <a:ext uri="{909E8E84-426E-40DD-AFC4-6F175D3DCCD1}">
              <a14:hiddenFill xmlns:a14="http://schemas.microsoft.com/office/drawing/2010/main">
                <a:solidFill>
                  <a:srgbClr val="FFFFFF"/>
                </a:solidFill>
              </a14:hiddenFill>
            </a:ext>
          </a:extLst>
        </p:spPr>
      </p:pic>
      <p:sp>
        <p:nvSpPr>
          <p:cNvPr id="32" name="Retângulo 31"/>
          <p:cNvSpPr/>
          <p:nvPr/>
        </p:nvSpPr>
        <p:spPr>
          <a:xfrm>
            <a:off x="261654" y="1167383"/>
            <a:ext cx="6595075" cy="400110"/>
          </a:xfrm>
          <a:prstGeom prst="rect">
            <a:avLst/>
          </a:prstGeom>
          <a:noFill/>
        </p:spPr>
        <p:txBody>
          <a:bodyPr wrap="none">
            <a:spAutoFit/>
          </a:bodyPr>
          <a:lstStyle/>
          <a:p>
            <a:r>
              <a:rPr lang="pt-BR" sz="2000" dirty="0">
                <a:solidFill>
                  <a:schemeClr val="accent1">
                    <a:lumMod val="50000"/>
                  </a:schemeClr>
                </a:solidFill>
                <a:latin typeface="Abadi Extra Light" panose="020B0204020104020204" pitchFamily="34" charset="0"/>
                <a:ea typeface="Yu Mincho"/>
                <a:cs typeface="Segoe UI" panose="020B0502040204020203" pitchFamily="34" charset="0"/>
              </a:rPr>
              <a:t>Exemplo: Recarga rápida de duas diferentes versões do BMW i3</a:t>
            </a:r>
            <a:endParaRPr lang="en-US" sz="2000"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grpSp>
        <p:nvGrpSpPr>
          <p:cNvPr id="62" name="Grupo 61"/>
          <p:cNvGrpSpPr/>
          <p:nvPr/>
        </p:nvGrpSpPr>
        <p:grpSpPr>
          <a:xfrm>
            <a:off x="7422728" y="4040820"/>
            <a:ext cx="3613707" cy="2434839"/>
            <a:chOff x="7429686" y="3529582"/>
            <a:chExt cx="4713927" cy="3323612"/>
          </a:xfrm>
        </p:grpSpPr>
        <p:pic>
          <p:nvPicPr>
            <p:cNvPr id="11" name="Imagem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9050" y="3797300"/>
              <a:ext cx="4076700" cy="2488730"/>
            </a:xfrm>
            <a:prstGeom prst="rect">
              <a:avLst/>
            </a:prstGeom>
          </p:spPr>
        </p:pic>
        <p:sp>
          <p:nvSpPr>
            <p:cNvPr id="45" name="Retângulo 44"/>
            <p:cNvSpPr/>
            <p:nvPr/>
          </p:nvSpPr>
          <p:spPr>
            <a:xfrm>
              <a:off x="11470911" y="4079085"/>
              <a:ext cx="179011" cy="1854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8" name="CaixaDeTexto 27"/>
            <p:cNvSpPr txBox="1"/>
            <p:nvPr/>
          </p:nvSpPr>
          <p:spPr>
            <a:xfrm>
              <a:off x="10180679" y="6299156"/>
              <a:ext cx="1477781" cy="346601"/>
            </a:xfrm>
            <a:prstGeom prst="rect">
              <a:avLst/>
            </a:prstGeom>
            <a:solidFill>
              <a:schemeClr val="bg1"/>
            </a:solidFill>
          </p:spPr>
          <p:txBody>
            <a:bodyPr wrap="square" rtlCol="0">
              <a:spAutoFit/>
            </a:bodyPr>
            <a:lstStyle/>
            <a:p>
              <a:pPr algn="r"/>
              <a:r>
                <a:rPr lang="pt-BR" sz="1050" dirty="0"/>
                <a:t>Versão: 33 kWh</a:t>
              </a:r>
            </a:p>
          </p:txBody>
        </p:sp>
        <p:sp>
          <p:nvSpPr>
            <p:cNvPr id="35" name="CaixaDeTexto 34"/>
            <p:cNvSpPr txBox="1"/>
            <p:nvPr/>
          </p:nvSpPr>
          <p:spPr>
            <a:xfrm rot="16200000">
              <a:off x="6650345" y="4843764"/>
              <a:ext cx="1889906" cy="331223"/>
            </a:xfrm>
            <a:prstGeom prst="rect">
              <a:avLst/>
            </a:prstGeom>
            <a:solidFill>
              <a:schemeClr val="bg1"/>
            </a:solidFill>
          </p:spPr>
          <p:txBody>
            <a:bodyPr wrap="square" rtlCol="0">
              <a:spAutoFit/>
            </a:bodyPr>
            <a:lstStyle/>
            <a:p>
              <a:pPr algn="ctr"/>
              <a:r>
                <a:rPr lang="pt-BR" sz="1050" dirty="0"/>
                <a:t>Tensão (V)</a:t>
              </a:r>
            </a:p>
          </p:txBody>
        </p:sp>
        <p:sp>
          <p:nvSpPr>
            <p:cNvPr id="36" name="CaixaDeTexto 35"/>
            <p:cNvSpPr txBox="1"/>
            <p:nvPr/>
          </p:nvSpPr>
          <p:spPr>
            <a:xfrm>
              <a:off x="7581898" y="3806747"/>
              <a:ext cx="266284" cy="441128"/>
            </a:xfrm>
            <a:prstGeom prst="rect">
              <a:avLst/>
            </a:prstGeom>
            <a:solidFill>
              <a:schemeClr val="bg1"/>
            </a:solidFill>
          </p:spPr>
          <p:txBody>
            <a:bodyPr wrap="square" lIns="0" tIns="0" rIns="0" bIns="0" rtlCol="0">
              <a:spAutoFit/>
            </a:bodyPr>
            <a:lstStyle/>
            <a:p>
              <a:pPr algn="r"/>
              <a:r>
                <a:rPr lang="pt-BR" sz="1050" dirty="0"/>
                <a:t>410</a:t>
              </a:r>
            </a:p>
          </p:txBody>
        </p:sp>
        <p:sp>
          <p:nvSpPr>
            <p:cNvPr id="38" name="CaixaDeTexto 37"/>
            <p:cNvSpPr txBox="1"/>
            <p:nvPr/>
          </p:nvSpPr>
          <p:spPr>
            <a:xfrm>
              <a:off x="7574279" y="5954328"/>
              <a:ext cx="266284" cy="441128"/>
            </a:xfrm>
            <a:prstGeom prst="rect">
              <a:avLst/>
            </a:prstGeom>
            <a:solidFill>
              <a:schemeClr val="bg1"/>
            </a:solidFill>
          </p:spPr>
          <p:txBody>
            <a:bodyPr wrap="square" lIns="0" tIns="0" rIns="0" bIns="0" rtlCol="0">
              <a:spAutoFit/>
            </a:bodyPr>
            <a:lstStyle/>
            <a:p>
              <a:pPr algn="r"/>
              <a:r>
                <a:rPr lang="pt-BR" sz="1050" dirty="0"/>
                <a:t>330</a:t>
              </a:r>
            </a:p>
          </p:txBody>
        </p:sp>
        <p:sp>
          <p:nvSpPr>
            <p:cNvPr id="6" name="Retângulo 5"/>
            <p:cNvSpPr/>
            <p:nvPr/>
          </p:nvSpPr>
          <p:spPr>
            <a:xfrm>
              <a:off x="7669171" y="4079085"/>
              <a:ext cx="179011" cy="1854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1" name="CaixaDeTexto 40"/>
            <p:cNvSpPr txBox="1"/>
            <p:nvPr/>
          </p:nvSpPr>
          <p:spPr>
            <a:xfrm rot="16200000">
              <a:off x="10326774" y="4804422"/>
              <a:ext cx="3091679" cy="541999"/>
            </a:xfrm>
            <a:prstGeom prst="rect">
              <a:avLst/>
            </a:prstGeom>
            <a:solidFill>
              <a:schemeClr val="bg1"/>
            </a:solidFill>
          </p:spPr>
          <p:txBody>
            <a:bodyPr wrap="square" rtlCol="0">
              <a:spAutoFit/>
            </a:bodyPr>
            <a:lstStyle/>
            <a:p>
              <a:pPr algn="ctr"/>
              <a:r>
                <a:rPr lang="pt-BR" sz="1050" dirty="0"/>
                <a:t>Corrente (A)</a:t>
              </a:r>
            </a:p>
            <a:p>
              <a:pPr algn="ctr"/>
              <a:r>
                <a:rPr lang="pt-BR" sz="1050" dirty="0" err="1"/>
                <a:t>SoC</a:t>
              </a:r>
              <a:r>
                <a:rPr lang="pt-BR" sz="1050" dirty="0"/>
                <a:t> (%)</a:t>
              </a:r>
            </a:p>
          </p:txBody>
        </p:sp>
        <p:sp>
          <p:nvSpPr>
            <p:cNvPr id="42" name="CaixaDeTexto 41"/>
            <p:cNvSpPr txBox="1"/>
            <p:nvPr/>
          </p:nvSpPr>
          <p:spPr>
            <a:xfrm>
              <a:off x="11487427" y="3800397"/>
              <a:ext cx="266284" cy="441128"/>
            </a:xfrm>
            <a:prstGeom prst="rect">
              <a:avLst/>
            </a:prstGeom>
            <a:solidFill>
              <a:schemeClr val="bg1"/>
            </a:solidFill>
          </p:spPr>
          <p:txBody>
            <a:bodyPr wrap="square" lIns="0" tIns="0" rIns="0" bIns="0" rtlCol="0">
              <a:spAutoFit/>
            </a:bodyPr>
            <a:lstStyle/>
            <a:p>
              <a:pPr algn="r"/>
              <a:r>
                <a:rPr lang="pt-BR" sz="1050" dirty="0"/>
                <a:t>140</a:t>
              </a:r>
            </a:p>
          </p:txBody>
        </p:sp>
        <p:sp>
          <p:nvSpPr>
            <p:cNvPr id="44" name="CaixaDeTexto 43"/>
            <p:cNvSpPr txBox="1"/>
            <p:nvPr/>
          </p:nvSpPr>
          <p:spPr>
            <a:xfrm>
              <a:off x="11487427" y="4287266"/>
              <a:ext cx="266284" cy="441128"/>
            </a:xfrm>
            <a:prstGeom prst="rect">
              <a:avLst/>
            </a:prstGeom>
            <a:solidFill>
              <a:schemeClr val="bg1"/>
            </a:solidFill>
          </p:spPr>
          <p:txBody>
            <a:bodyPr wrap="square" lIns="0" tIns="0" rIns="0" bIns="0" rtlCol="0">
              <a:spAutoFit/>
            </a:bodyPr>
            <a:lstStyle/>
            <a:p>
              <a:pPr algn="r"/>
              <a:r>
                <a:rPr lang="pt-BR" sz="1050" dirty="0"/>
                <a:t>100</a:t>
              </a:r>
            </a:p>
          </p:txBody>
        </p:sp>
        <p:sp>
          <p:nvSpPr>
            <p:cNvPr id="46" name="CaixaDeTexto 45"/>
            <p:cNvSpPr txBox="1"/>
            <p:nvPr/>
          </p:nvSpPr>
          <p:spPr>
            <a:xfrm>
              <a:off x="11487427" y="5954328"/>
              <a:ext cx="266284" cy="220565"/>
            </a:xfrm>
            <a:prstGeom prst="rect">
              <a:avLst/>
            </a:prstGeom>
            <a:solidFill>
              <a:schemeClr val="bg1"/>
            </a:solidFill>
          </p:spPr>
          <p:txBody>
            <a:bodyPr wrap="square" lIns="0" tIns="0" rIns="0" bIns="0" rtlCol="0">
              <a:spAutoFit/>
            </a:bodyPr>
            <a:lstStyle/>
            <a:p>
              <a:r>
                <a:rPr lang="pt-BR" sz="1050" dirty="0"/>
                <a:t>0</a:t>
              </a:r>
            </a:p>
          </p:txBody>
        </p:sp>
        <p:sp>
          <p:nvSpPr>
            <p:cNvPr id="48" name="CaixaDeTexto 47"/>
            <p:cNvSpPr txBox="1"/>
            <p:nvPr/>
          </p:nvSpPr>
          <p:spPr>
            <a:xfrm>
              <a:off x="8757776" y="6286030"/>
              <a:ext cx="1744707" cy="567164"/>
            </a:xfrm>
            <a:prstGeom prst="rect">
              <a:avLst/>
            </a:prstGeom>
            <a:solidFill>
              <a:schemeClr val="bg1"/>
            </a:solidFill>
          </p:spPr>
          <p:txBody>
            <a:bodyPr wrap="square" rtlCol="0">
              <a:spAutoFit/>
            </a:bodyPr>
            <a:lstStyle/>
            <a:p>
              <a:pPr algn="ctr"/>
              <a:r>
                <a:rPr lang="pt-BR" sz="1050" dirty="0"/>
                <a:t>Tempo de Recarga (min)</a:t>
              </a:r>
            </a:p>
          </p:txBody>
        </p:sp>
        <p:sp>
          <p:nvSpPr>
            <p:cNvPr id="49" name="CaixaDeTexto 48"/>
            <p:cNvSpPr txBox="1"/>
            <p:nvPr/>
          </p:nvSpPr>
          <p:spPr>
            <a:xfrm>
              <a:off x="9115892" y="6114491"/>
              <a:ext cx="414313" cy="220565"/>
            </a:xfrm>
            <a:prstGeom prst="rect">
              <a:avLst/>
            </a:prstGeom>
            <a:solidFill>
              <a:schemeClr val="bg1"/>
            </a:solidFill>
          </p:spPr>
          <p:txBody>
            <a:bodyPr wrap="square" lIns="35991" tIns="0" rIns="35991" bIns="0" rtlCol="0">
              <a:spAutoFit/>
            </a:bodyPr>
            <a:lstStyle/>
            <a:p>
              <a:pPr algn="ctr"/>
              <a:r>
                <a:rPr lang="pt-BR" sz="1050" dirty="0"/>
                <a:t>28</a:t>
              </a:r>
            </a:p>
          </p:txBody>
        </p:sp>
        <p:sp>
          <p:nvSpPr>
            <p:cNvPr id="50" name="CaixaDeTexto 49"/>
            <p:cNvSpPr txBox="1"/>
            <p:nvPr/>
          </p:nvSpPr>
          <p:spPr>
            <a:xfrm>
              <a:off x="9442498" y="6114491"/>
              <a:ext cx="414313" cy="220565"/>
            </a:xfrm>
            <a:prstGeom prst="rect">
              <a:avLst/>
            </a:prstGeom>
            <a:solidFill>
              <a:schemeClr val="bg1"/>
            </a:solidFill>
          </p:spPr>
          <p:txBody>
            <a:bodyPr wrap="square" lIns="35991" tIns="0" rIns="35991" bIns="0" rtlCol="0">
              <a:spAutoFit/>
            </a:bodyPr>
            <a:lstStyle/>
            <a:p>
              <a:pPr algn="ctr"/>
              <a:r>
                <a:rPr lang="pt-BR" sz="1050" dirty="0"/>
                <a:t>36</a:t>
              </a:r>
            </a:p>
          </p:txBody>
        </p:sp>
        <p:sp>
          <p:nvSpPr>
            <p:cNvPr id="51" name="CaixaDeTexto 50"/>
            <p:cNvSpPr txBox="1"/>
            <p:nvPr/>
          </p:nvSpPr>
          <p:spPr>
            <a:xfrm>
              <a:off x="7722967" y="6114491"/>
              <a:ext cx="414313" cy="220565"/>
            </a:xfrm>
            <a:prstGeom prst="rect">
              <a:avLst/>
            </a:prstGeom>
            <a:solidFill>
              <a:schemeClr val="bg1"/>
            </a:solidFill>
          </p:spPr>
          <p:txBody>
            <a:bodyPr wrap="square" lIns="35991" tIns="0" rIns="35991" bIns="0" rtlCol="0">
              <a:spAutoFit/>
            </a:bodyPr>
            <a:lstStyle/>
            <a:p>
              <a:pPr algn="ctr"/>
              <a:r>
                <a:rPr lang="pt-BR" sz="1050" dirty="0"/>
                <a:t>0</a:t>
              </a:r>
            </a:p>
          </p:txBody>
        </p:sp>
        <p:sp>
          <p:nvSpPr>
            <p:cNvPr id="52" name="CaixaDeTexto 51"/>
            <p:cNvSpPr txBox="1"/>
            <p:nvPr/>
          </p:nvSpPr>
          <p:spPr>
            <a:xfrm>
              <a:off x="10892573" y="6114491"/>
              <a:ext cx="414313" cy="220565"/>
            </a:xfrm>
            <a:prstGeom prst="rect">
              <a:avLst/>
            </a:prstGeom>
            <a:solidFill>
              <a:schemeClr val="bg1"/>
            </a:solidFill>
          </p:spPr>
          <p:txBody>
            <a:bodyPr wrap="square" lIns="35991" tIns="0" rIns="35991" bIns="0" rtlCol="0">
              <a:spAutoFit/>
            </a:bodyPr>
            <a:lstStyle/>
            <a:p>
              <a:pPr algn="ctr"/>
              <a:r>
                <a:rPr lang="pt-BR" sz="1050" dirty="0"/>
                <a:t>64</a:t>
              </a:r>
            </a:p>
          </p:txBody>
        </p:sp>
        <p:sp>
          <p:nvSpPr>
            <p:cNvPr id="53" name="Retângulo 52"/>
            <p:cNvSpPr/>
            <p:nvPr/>
          </p:nvSpPr>
          <p:spPr>
            <a:xfrm rot="5400000">
              <a:off x="8498175" y="5686717"/>
              <a:ext cx="179011" cy="105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4" name="Retângulo 53"/>
            <p:cNvSpPr/>
            <p:nvPr/>
          </p:nvSpPr>
          <p:spPr>
            <a:xfrm rot="5400000">
              <a:off x="10295515" y="5686718"/>
              <a:ext cx="179011" cy="105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6" name="CaixaDeTexto 55"/>
            <p:cNvSpPr txBox="1"/>
            <p:nvPr/>
          </p:nvSpPr>
          <p:spPr>
            <a:xfrm>
              <a:off x="9317666" y="3622081"/>
              <a:ext cx="1171084" cy="220565"/>
            </a:xfrm>
            <a:prstGeom prst="rect">
              <a:avLst/>
            </a:prstGeom>
            <a:solidFill>
              <a:schemeClr val="bg1"/>
            </a:solidFill>
          </p:spPr>
          <p:txBody>
            <a:bodyPr wrap="square" lIns="0" tIns="0" rIns="0" bIns="0" rtlCol="0">
              <a:spAutoFit/>
            </a:bodyPr>
            <a:lstStyle/>
            <a:p>
              <a:pPr algn="ctr"/>
              <a:r>
                <a:rPr lang="pt-BR" sz="1050" dirty="0"/>
                <a:t>Corrente (A)</a:t>
              </a:r>
            </a:p>
          </p:txBody>
        </p:sp>
        <p:cxnSp>
          <p:nvCxnSpPr>
            <p:cNvPr id="57" name="Conector reto 56"/>
            <p:cNvCxnSpPr/>
            <p:nvPr/>
          </p:nvCxnSpPr>
          <p:spPr>
            <a:xfrm>
              <a:off x="8328399" y="3739035"/>
              <a:ext cx="153893"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CaixaDeTexto 57"/>
            <p:cNvSpPr txBox="1"/>
            <p:nvPr/>
          </p:nvSpPr>
          <p:spPr>
            <a:xfrm>
              <a:off x="8509963" y="3622081"/>
              <a:ext cx="895564" cy="220565"/>
            </a:xfrm>
            <a:prstGeom prst="rect">
              <a:avLst/>
            </a:prstGeom>
            <a:solidFill>
              <a:schemeClr val="bg1"/>
            </a:solidFill>
          </p:spPr>
          <p:txBody>
            <a:bodyPr wrap="square" lIns="0" tIns="0" rIns="0" bIns="0" rtlCol="0">
              <a:spAutoFit/>
            </a:bodyPr>
            <a:lstStyle/>
            <a:p>
              <a:r>
                <a:rPr lang="pt-BR" sz="1050" dirty="0"/>
                <a:t>Tensão (V)</a:t>
              </a:r>
            </a:p>
          </p:txBody>
        </p:sp>
        <p:cxnSp>
          <p:nvCxnSpPr>
            <p:cNvPr id="55" name="Conector reto 54"/>
            <p:cNvCxnSpPr/>
            <p:nvPr/>
          </p:nvCxnSpPr>
          <p:spPr>
            <a:xfrm>
              <a:off x="9303741" y="3739035"/>
              <a:ext cx="153893"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0" name="CaixaDeTexto 59"/>
            <p:cNvSpPr txBox="1"/>
            <p:nvPr/>
          </p:nvSpPr>
          <p:spPr>
            <a:xfrm>
              <a:off x="10460646" y="3622081"/>
              <a:ext cx="895564" cy="220565"/>
            </a:xfrm>
            <a:prstGeom prst="rect">
              <a:avLst/>
            </a:prstGeom>
            <a:solidFill>
              <a:schemeClr val="bg1"/>
            </a:solidFill>
          </p:spPr>
          <p:txBody>
            <a:bodyPr wrap="square" lIns="0" tIns="0" rIns="0" bIns="0" rtlCol="0">
              <a:spAutoFit/>
            </a:bodyPr>
            <a:lstStyle/>
            <a:p>
              <a:pPr algn="ctr"/>
              <a:r>
                <a:rPr lang="pt-BR" sz="1050" dirty="0" err="1"/>
                <a:t>SoC</a:t>
              </a:r>
              <a:r>
                <a:rPr lang="pt-BR" sz="1050" dirty="0"/>
                <a:t> (%)</a:t>
              </a:r>
            </a:p>
          </p:txBody>
        </p:sp>
        <p:cxnSp>
          <p:nvCxnSpPr>
            <p:cNvPr id="59" name="Conector reto 58"/>
            <p:cNvCxnSpPr/>
            <p:nvPr/>
          </p:nvCxnSpPr>
          <p:spPr>
            <a:xfrm>
              <a:off x="10459058" y="3739035"/>
              <a:ext cx="15389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upo 38"/>
          <p:cNvGrpSpPr/>
          <p:nvPr/>
        </p:nvGrpSpPr>
        <p:grpSpPr>
          <a:xfrm>
            <a:off x="7380630" y="1567493"/>
            <a:ext cx="3340296" cy="2532392"/>
            <a:chOff x="7233065" y="473800"/>
            <a:chExt cx="4624154" cy="2932928"/>
          </a:xfrm>
        </p:grpSpPr>
        <p:pic>
          <p:nvPicPr>
            <p:cNvPr id="7" name="Imagem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0189" y="473801"/>
              <a:ext cx="4527030" cy="2623161"/>
            </a:xfrm>
            <a:prstGeom prst="rect">
              <a:avLst/>
            </a:prstGeom>
          </p:spPr>
        </p:pic>
        <p:sp>
          <p:nvSpPr>
            <p:cNvPr id="2" name="CaixaDeTexto 1"/>
            <p:cNvSpPr txBox="1"/>
            <p:nvPr/>
          </p:nvSpPr>
          <p:spPr>
            <a:xfrm>
              <a:off x="7486233" y="592821"/>
              <a:ext cx="380999" cy="481215"/>
            </a:xfrm>
            <a:prstGeom prst="rect">
              <a:avLst/>
            </a:prstGeom>
            <a:solidFill>
              <a:schemeClr val="bg1"/>
            </a:solidFill>
          </p:spPr>
          <p:txBody>
            <a:bodyPr wrap="square" rtlCol="0">
              <a:spAutoFit/>
            </a:bodyPr>
            <a:lstStyle/>
            <a:p>
              <a:r>
                <a:rPr lang="pt-BR" sz="1050" dirty="0"/>
                <a:t>50</a:t>
              </a:r>
            </a:p>
          </p:txBody>
        </p:sp>
        <p:sp>
          <p:nvSpPr>
            <p:cNvPr id="15" name="CaixaDeTexto 14"/>
            <p:cNvSpPr txBox="1"/>
            <p:nvPr/>
          </p:nvSpPr>
          <p:spPr>
            <a:xfrm>
              <a:off x="7486233" y="976843"/>
              <a:ext cx="380999" cy="481215"/>
            </a:xfrm>
            <a:prstGeom prst="rect">
              <a:avLst/>
            </a:prstGeom>
            <a:solidFill>
              <a:schemeClr val="bg1"/>
            </a:solidFill>
          </p:spPr>
          <p:txBody>
            <a:bodyPr wrap="square" rtlCol="0">
              <a:spAutoFit/>
            </a:bodyPr>
            <a:lstStyle/>
            <a:p>
              <a:r>
                <a:rPr lang="pt-BR" sz="1050" dirty="0"/>
                <a:t>40</a:t>
              </a:r>
            </a:p>
          </p:txBody>
        </p:sp>
        <p:sp>
          <p:nvSpPr>
            <p:cNvPr id="16" name="CaixaDeTexto 15"/>
            <p:cNvSpPr txBox="1"/>
            <p:nvPr/>
          </p:nvSpPr>
          <p:spPr>
            <a:xfrm>
              <a:off x="7486233" y="1397079"/>
              <a:ext cx="380999" cy="481215"/>
            </a:xfrm>
            <a:prstGeom prst="rect">
              <a:avLst/>
            </a:prstGeom>
            <a:solidFill>
              <a:schemeClr val="bg1"/>
            </a:solidFill>
          </p:spPr>
          <p:txBody>
            <a:bodyPr wrap="square" rtlCol="0">
              <a:spAutoFit/>
            </a:bodyPr>
            <a:lstStyle/>
            <a:p>
              <a:r>
                <a:rPr lang="pt-BR" sz="1050" dirty="0"/>
                <a:t>30</a:t>
              </a:r>
            </a:p>
          </p:txBody>
        </p:sp>
        <p:sp>
          <p:nvSpPr>
            <p:cNvPr id="17" name="CaixaDeTexto 16"/>
            <p:cNvSpPr txBox="1"/>
            <p:nvPr/>
          </p:nvSpPr>
          <p:spPr>
            <a:xfrm>
              <a:off x="7486233" y="1785881"/>
              <a:ext cx="380999" cy="481215"/>
            </a:xfrm>
            <a:prstGeom prst="rect">
              <a:avLst/>
            </a:prstGeom>
            <a:solidFill>
              <a:schemeClr val="bg1"/>
            </a:solidFill>
          </p:spPr>
          <p:txBody>
            <a:bodyPr wrap="square" rtlCol="0">
              <a:spAutoFit/>
            </a:bodyPr>
            <a:lstStyle/>
            <a:p>
              <a:r>
                <a:rPr lang="pt-BR" sz="1050" dirty="0"/>
                <a:t>20</a:t>
              </a:r>
            </a:p>
          </p:txBody>
        </p:sp>
        <p:sp>
          <p:nvSpPr>
            <p:cNvPr id="18" name="CaixaDeTexto 17"/>
            <p:cNvSpPr txBox="1"/>
            <p:nvPr/>
          </p:nvSpPr>
          <p:spPr>
            <a:xfrm>
              <a:off x="7486233" y="2205510"/>
              <a:ext cx="380999" cy="481215"/>
            </a:xfrm>
            <a:prstGeom prst="rect">
              <a:avLst/>
            </a:prstGeom>
            <a:solidFill>
              <a:schemeClr val="bg1"/>
            </a:solidFill>
          </p:spPr>
          <p:txBody>
            <a:bodyPr wrap="square" rtlCol="0">
              <a:spAutoFit/>
            </a:bodyPr>
            <a:lstStyle/>
            <a:p>
              <a:r>
                <a:rPr lang="pt-BR" sz="1050" dirty="0"/>
                <a:t>10</a:t>
              </a:r>
            </a:p>
          </p:txBody>
        </p:sp>
        <p:sp>
          <p:nvSpPr>
            <p:cNvPr id="19" name="CaixaDeTexto 18"/>
            <p:cNvSpPr txBox="1"/>
            <p:nvPr/>
          </p:nvSpPr>
          <p:spPr>
            <a:xfrm>
              <a:off x="7486233" y="2512745"/>
              <a:ext cx="380999" cy="294077"/>
            </a:xfrm>
            <a:prstGeom prst="rect">
              <a:avLst/>
            </a:prstGeom>
            <a:solidFill>
              <a:schemeClr val="bg1"/>
            </a:solidFill>
          </p:spPr>
          <p:txBody>
            <a:bodyPr wrap="square" rtlCol="0">
              <a:spAutoFit/>
            </a:bodyPr>
            <a:lstStyle/>
            <a:p>
              <a:pPr algn="r"/>
              <a:r>
                <a:rPr lang="pt-BR" sz="1050" dirty="0"/>
                <a:t>0</a:t>
              </a:r>
            </a:p>
          </p:txBody>
        </p:sp>
        <p:sp>
          <p:nvSpPr>
            <p:cNvPr id="20" name="CaixaDeTexto 19"/>
            <p:cNvSpPr txBox="1"/>
            <p:nvPr/>
          </p:nvSpPr>
          <p:spPr>
            <a:xfrm>
              <a:off x="7648626" y="2704214"/>
              <a:ext cx="380999" cy="294077"/>
            </a:xfrm>
            <a:prstGeom prst="rect">
              <a:avLst/>
            </a:prstGeom>
            <a:solidFill>
              <a:schemeClr val="bg1"/>
            </a:solidFill>
          </p:spPr>
          <p:txBody>
            <a:bodyPr wrap="square" rtlCol="0">
              <a:spAutoFit/>
            </a:bodyPr>
            <a:lstStyle/>
            <a:p>
              <a:pPr algn="r"/>
              <a:r>
                <a:rPr lang="pt-BR" sz="1050" dirty="0"/>
                <a:t>0</a:t>
              </a:r>
            </a:p>
          </p:txBody>
        </p:sp>
        <p:sp>
          <p:nvSpPr>
            <p:cNvPr id="21" name="CaixaDeTexto 20"/>
            <p:cNvSpPr txBox="1"/>
            <p:nvPr/>
          </p:nvSpPr>
          <p:spPr>
            <a:xfrm>
              <a:off x="8442377" y="2704214"/>
              <a:ext cx="380999" cy="481215"/>
            </a:xfrm>
            <a:prstGeom prst="rect">
              <a:avLst/>
            </a:prstGeom>
            <a:solidFill>
              <a:schemeClr val="bg1"/>
            </a:solidFill>
          </p:spPr>
          <p:txBody>
            <a:bodyPr wrap="square" rtlCol="0">
              <a:spAutoFit/>
            </a:bodyPr>
            <a:lstStyle/>
            <a:p>
              <a:pPr algn="r"/>
              <a:r>
                <a:rPr lang="pt-BR" sz="1050" dirty="0"/>
                <a:t>20</a:t>
              </a:r>
            </a:p>
          </p:txBody>
        </p:sp>
        <p:sp>
          <p:nvSpPr>
            <p:cNvPr id="22" name="CaixaDeTexto 21"/>
            <p:cNvSpPr txBox="1"/>
            <p:nvPr/>
          </p:nvSpPr>
          <p:spPr>
            <a:xfrm>
              <a:off x="9290267" y="2704214"/>
              <a:ext cx="380999" cy="481215"/>
            </a:xfrm>
            <a:prstGeom prst="rect">
              <a:avLst/>
            </a:prstGeom>
            <a:solidFill>
              <a:schemeClr val="bg1"/>
            </a:solidFill>
          </p:spPr>
          <p:txBody>
            <a:bodyPr wrap="square" rtlCol="0">
              <a:spAutoFit/>
            </a:bodyPr>
            <a:lstStyle/>
            <a:p>
              <a:pPr algn="r"/>
              <a:r>
                <a:rPr lang="pt-BR" sz="1050" dirty="0"/>
                <a:t>40</a:t>
              </a:r>
            </a:p>
          </p:txBody>
        </p:sp>
        <p:sp>
          <p:nvSpPr>
            <p:cNvPr id="23" name="CaixaDeTexto 22"/>
            <p:cNvSpPr txBox="1"/>
            <p:nvPr/>
          </p:nvSpPr>
          <p:spPr>
            <a:xfrm>
              <a:off x="10103975" y="2704214"/>
              <a:ext cx="380999" cy="481215"/>
            </a:xfrm>
            <a:prstGeom prst="rect">
              <a:avLst/>
            </a:prstGeom>
            <a:solidFill>
              <a:schemeClr val="bg1"/>
            </a:solidFill>
          </p:spPr>
          <p:txBody>
            <a:bodyPr wrap="square" rtlCol="0">
              <a:spAutoFit/>
            </a:bodyPr>
            <a:lstStyle/>
            <a:p>
              <a:pPr algn="r"/>
              <a:r>
                <a:rPr lang="pt-BR" sz="1050" dirty="0"/>
                <a:t>60</a:t>
              </a:r>
            </a:p>
          </p:txBody>
        </p:sp>
        <p:sp>
          <p:nvSpPr>
            <p:cNvPr id="24" name="CaixaDeTexto 23"/>
            <p:cNvSpPr txBox="1"/>
            <p:nvPr/>
          </p:nvSpPr>
          <p:spPr>
            <a:xfrm>
              <a:off x="10840575" y="2704214"/>
              <a:ext cx="380999" cy="481215"/>
            </a:xfrm>
            <a:prstGeom prst="rect">
              <a:avLst/>
            </a:prstGeom>
            <a:solidFill>
              <a:schemeClr val="bg1"/>
            </a:solidFill>
          </p:spPr>
          <p:txBody>
            <a:bodyPr wrap="square" rtlCol="0">
              <a:spAutoFit/>
            </a:bodyPr>
            <a:lstStyle/>
            <a:p>
              <a:pPr algn="r"/>
              <a:r>
                <a:rPr lang="pt-BR" sz="1050" dirty="0"/>
                <a:t>80</a:t>
              </a:r>
            </a:p>
          </p:txBody>
        </p:sp>
        <p:sp>
          <p:nvSpPr>
            <p:cNvPr id="25" name="CaixaDeTexto 24"/>
            <p:cNvSpPr txBox="1"/>
            <p:nvPr/>
          </p:nvSpPr>
          <p:spPr>
            <a:xfrm>
              <a:off x="8853024" y="2925513"/>
              <a:ext cx="1744706" cy="481215"/>
            </a:xfrm>
            <a:prstGeom prst="rect">
              <a:avLst/>
            </a:prstGeom>
            <a:solidFill>
              <a:schemeClr val="bg1"/>
            </a:solidFill>
          </p:spPr>
          <p:txBody>
            <a:bodyPr wrap="square" rtlCol="0">
              <a:spAutoFit/>
            </a:bodyPr>
            <a:lstStyle/>
            <a:p>
              <a:pPr algn="ctr"/>
              <a:r>
                <a:rPr lang="pt-BR" sz="1050" dirty="0" err="1"/>
                <a:t>SoC</a:t>
              </a:r>
              <a:r>
                <a:rPr lang="pt-BR" sz="1050" dirty="0"/>
                <a:t> da Bateria (%)</a:t>
              </a:r>
            </a:p>
          </p:txBody>
        </p:sp>
        <p:sp>
          <p:nvSpPr>
            <p:cNvPr id="26" name="CaixaDeTexto 25"/>
            <p:cNvSpPr txBox="1"/>
            <p:nvPr/>
          </p:nvSpPr>
          <p:spPr>
            <a:xfrm rot="16200000">
              <a:off x="6327837" y="1775467"/>
              <a:ext cx="2161966" cy="351510"/>
            </a:xfrm>
            <a:prstGeom prst="rect">
              <a:avLst/>
            </a:prstGeom>
            <a:solidFill>
              <a:schemeClr val="bg1"/>
            </a:solidFill>
          </p:spPr>
          <p:txBody>
            <a:bodyPr wrap="square" rtlCol="0">
              <a:spAutoFit/>
            </a:bodyPr>
            <a:lstStyle/>
            <a:p>
              <a:pPr algn="r"/>
              <a:r>
                <a:rPr lang="pt-BR" sz="1050" dirty="0"/>
                <a:t>Potência de Recarga (kW)</a:t>
              </a:r>
            </a:p>
          </p:txBody>
        </p:sp>
        <p:sp>
          <p:nvSpPr>
            <p:cNvPr id="27" name="CaixaDeTexto 26"/>
            <p:cNvSpPr txBox="1"/>
            <p:nvPr/>
          </p:nvSpPr>
          <p:spPr>
            <a:xfrm>
              <a:off x="8808030" y="504290"/>
              <a:ext cx="1187829" cy="294077"/>
            </a:xfrm>
            <a:prstGeom prst="rect">
              <a:avLst/>
            </a:prstGeom>
            <a:solidFill>
              <a:schemeClr val="bg1"/>
            </a:solidFill>
          </p:spPr>
          <p:txBody>
            <a:bodyPr wrap="square" rtlCol="0">
              <a:spAutoFit/>
            </a:bodyPr>
            <a:lstStyle/>
            <a:p>
              <a:r>
                <a:rPr lang="pt-BR" sz="1050" dirty="0"/>
                <a:t>22 kWh</a:t>
              </a:r>
            </a:p>
          </p:txBody>
        </p:sp>
        <p:cxnSp>
          <p:nvCxnSpPr>
            <p:cNvPr id="4" name="Conector reto 3"/>
            <p:cNvCxnSpPr/>
            <p:nvPr/>
          </p:nvCxnSpPr>
          <p:spPr>
            <a:xfrm>
              <a:off x="8695033" y="638970"/>
              <a:ext cx="153893"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1" name="CaixaDeTexto 60"/>
            <p:cNvSpPr txBox="1"/>
            <p:nvPr/>
          </p:nvSpPr>
          <p:spPr>
            <a:xfrm>
              <a:off x="9901401" y="473800"/>
              <a:ext cx="874019" cy="481215"/>
            </a:xfrm>
            <a:prstGeom prst="rect">
              <a:avLst/>
            </a:prstGeom>
            <a:solidFill>
              <a:schemeClr val="bg1"/>
            </a:solidFill>
          </p:spPr>
          <p:txBody>
            <a:bodyPr wrap="square" rtlCol="0">
              <a:spAutoFit/>
            </a:bodyPr>
            <a:lstStyle/>
            <a:p>
              <a:pPr algn="r"/>
              <a:r>
                <a:rPr lang="pt-BR" sz="1050" dirty="0"/>
                <a:t>33 kWh</a:t>
              </a:r>
            </a:p>
          </p:txBody>
        </p:sp>
        <p:cxnSp>
          <p:nvCxnSpPr>
            <p:cNvPr id="29" name="Conector reto 28"/>
            <p:cNvCxnSpPr/>
            <p:nvPr/>
          </p:nvCxnSpPr>
          <p:spPr>
            <a:xfrm>
              <a:off x="9723713" y="638971"/>
              <a:ext cx="1538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Título 1">
            <a:extLst>
              <a:ext uri="{FF2B5EF4-FFF2-40B4-BE49-F238E27FC236}">
                <a16:creationId xmlns:a16="http://schemas.microsoft.com/office/drawing/2014/main" id="{C5A77F08-75D9-4835-9ECD-540CD882671E}"/>
              </a:ext>
            </a:extLst>
          </p:cNvPr>
          <p:cNvSpPr>
            <a:spLocks noGrp="1"/>
          </p:cNvSpPr>
          <p:nvPr>
            <p:ph type="title"/>
          </p:nvPr>
        </p:nvSpPr>
        <p:spPr>
          <a:xfrm>
            <a:off x="692337" y="258101"/>
            <a:ext cx="11083961" cy="1118400"/>
          </a:xfrm>
        </p:spPr>
        <p:txBody>
          <a:bodyPr/>
          <a:lstStyle/>
          <a:p>
            <a:r>
              <a:rPr lang="pt-BR" dirty="0"/>
              <a:t>Velocidade de recarga de baterias de </a:t>
            </a:r>
            <a:r>
              <a:rPr lang="pt-BR" dirty="0" err="1"/>
              <a:t>VEs</a:t>
            </a:r>
            <a:endParaRPr lang="pt-BR" sz="4400" dirty="0"/>
          </a:p>
        </p:txBody>
      </p:sp>
      <p:pic>
        <p:nvPicPr>
          <p:cNvPr id="64" name="Gráfico 63">
            <a:extLst>
              <a:ext uri="{FF2B5EF4-FFF2-40B4-BE49-F238E27FC236}">
                <a16:creationId xmlns:a16="http://schemas.microsoft.com/office/drawing/2014/main" id="{DE160230-5F50-4865-89A8-163A4C6F52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73829028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261654" y="1167383"/>
            <a:ext cx="6909264" cy="400110"/>
          </a:xfrm>
          <a:prstGeom prst="rect">
            <a:avLst/>
          </a:prstGeom>
          <a:noFill/>
        </p:spPr>
        <p:txBody>
          <a:bodyPr wrap="none">
            <a:spAutoFit/>
          </a:bodyPr>
          <a:lstStyle/>
          <a:p>
            <a:r>
              <a:rPr lang="pt-BR" sz="2000" dirty="0">
                <a:solidFill>
                  <a:schemeClr val="accent1">
                    <a:lumMod val="50000"/>
                  </a:schemeClr>
                </a:solidFill>
                <a:latin typeface="Abadi Extra Light" panose="020B0204020104020204" pitchFamily="34" charset="0"/>
                <a:ea typeface="Yu Mincho"/>
                <a:cs typeface="Segoe UI" panose="020B0502040204020203" pitchFamily="34" charset="0"/>
              </a:rPr>
              <a:t>Exemplo: Recarga rápida de três diferentes versões do Nissan </a:t>
            </a:r>
            <a:r>
              <a:rPr lang="pt-BR" sz="2000" dirty="0" err="1">
                <a:solidFill>
                  <a:schemeClr val="accent1">
                    <a:lumMod val="50000"/>
                  </a:schemeClr>
                </a:solidFill>
                <a:latin typeface="Abadi Extra Light" panose="020B0204020104020204" pitchFamily="34" charset="0"/>
                <a:ea typeface="Yu Mincho"/>
                <a:cs typeface="Segoe UI" panose="020B0502040204020203" pitchFamily="34" charset="0"/>
              </a:rPr>
              <a:t>Leaf</a:t>
            </a:r>
            <a:endParaRPr lang="en-US" sz="2000"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2050" name="Picture 2" descr="Aberto até de Madrugada: Nissan ajusta preço da bateria do Leaf para os  €70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6" y="5160788"/>
            <a:ext cx="2133730" cy="11463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7132709" y="1981531"/>
            <a:ext cx="4809739" cy="3317721"/>
            <a:chOff x="7075155" y="1695403"/>
            <a:chExt cx="4810992" cy="3318585"/>
          </a:xfrm>
        </p:grpSpPr>
        <p:pic>
          <p:nvPicPr>
            <p:cNvPr id="2" name="Imagem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2978" y="1744643"/>
              <a:ext cx="4753169" cy="3231217"/>
            </a:xfrm>
            <a:prstGeom prst="rect">
              <a:avLst/>
            </a:prstGeom>
          </p:spPr>
        </p:pic>
        <p:sp>
          <p:nvSpPr>
            <p:cNvPr id="12" name="CaixaDeTexto 11"/>
            <p:cNvSpPr txBox="1"/>
            <p:nvPr/>
          </p:nvSpPr>
          <p:spPr>
            <a:xfrm>
              <a:off x="7274606" y="1918933"/>
              <a:ext cx="381000" cy="276999"/>
            </a:xfrm>
            <a:prstGeom prst="rect">
              <a:avLst/>
            </a:prstGeom>
            <a:solidFill>
              <a:schemeClr val="bg1"/>
            </a:solidFill>
          </p:spPr>
          <p:txBody>
            <a:bodyPr wrap="square" rtlCol="0">
              <a:spAutoFit/>
            </a:bodyPr>
            <a:lstStyle/>
            <a:p>
              <a:pPr algn="r"/>
              <a:r>
                <a:rPr lang="pt-BR" sz="1200" dirty="0"/>
                <a:t>50</a:t>
              </a:r>
            </a:p>
          </p:txBody>
        </p:sp>
        <p:sp>
          <p:nvSpPr>
            <p:cNvPr id="13" name="CaixaDeTexto 12"/>
            <p:cNvSpPr txBox="1"/>
            <p:nvPr/>
          </p:nvSpPr>
          <p:spPr>
            <a:xfrm>
              <a:off x="7274606" y="2370222"/>
              <a:ext cx="381000" cy="276999"/>
            </a:xfrm>
            <a:prstGeom prst="rect">
              <a:avLst/>
            </a:prstGeom>
            <a:solidFill>
              <a:schemeClr val="bg1"/>
            </a:solidFill>
          </p:spPr>
          <p:txBody>
            <a:bodyPr wrap="square" rtlCol="0">
              <a:spAutoFit/>
            </a:bodyPr>
            <a:lstStyle/>
            <a:p>
              <a:pPr algn="r"/>
              <a:r>
                <a:rPr lang="pt-BR" sz="1200" dirty="0"/>
                <a:t>40</a:t>
              </a:r>
            </a:p>
          </p:txBody>
        </p:sp>
        <p:sp>
          <p:nvSpPr>
            <p:cNvPr id="14" name="CaixaDeTexto 13"/>
            <p:cNvSpPr txBox="1"/>
            <p:nvPr/>
          </p:nvSpPr>
          <p:spPr>
            <a:xfrm>
              <a:off x="7274606" y="2904493"/>
              <a:ext cx="381000" cy="276999"/>
            </a:xfrm>
            <a:prstGeom prst="rect">
              <a:avLst/>
            </a:prstGeom>
            <a:solidFill>
              <a:schemeClr val="bg1"/>
            </a:solidFill>
          </p:spPr>
          <p:txBody>
            <a:bodyPr wrap="square" rtlCol="0">
              <a:spAutoFit/>
            </a:bodyPr>
            <a:lstStyle/>
            <a:p>
              <a:pPr algn="r"/>
              <a:r>
                <a:rPr lang="pt-BR" sz="1200" dirty="0"/>
                <a:t>30</a:t>
              </a:r>
            </a:p>
          </p:txBody>
        </p:sp>
        <p:sp>
          <p:nvSpPr>
            <p:cNvPr id="15" name="CaixaDeTexto 14"/>
            <p:cNvSpPr txBox="1"/>
            <p:nvPr/>
          </p:nvSpPr>
          <p:spPr>
            <a:xfrm>
              <a:off x="7272633" y="3354741"/>
              <a:ext cx="381000" cy="276999"/>
            </a:xfrm>
            <a:prstGeom prst="rect">
              <a:avLst/>
            </a:prstGeom>
            <a:solidFill>
              <a:schemeClr val="bg1"/>
            </a:solidFill>
          </p:spPr>
          <p:txBody>
            <a:bodyPr wrap="square" rtlCol="0">
              <a:spAutoFit/>
            </a:bodyPr>
            <a:lstStyle/>
            <a:p>
              <a:pPr algn="r"/>
              <a:r>
                <a:rPr lang="pt-BR" sz="1200" dirty="0"/>
                <a:t>20</a:t>
              </a:r>
            </a:p>
          </p:txBody>
        </p:sp>
        <p:sp>
          <p:nvSpPr>
            <p:cNvPr id="16" name="CaixaDeTexto 15"/>
            <p:cNvSpPr txBox="1"/>
            <p:nvPr/>
          </p:nvSpPr>
          <p:spPr>
            <a:xfrm>
              <a:off x="7280185" y="3858002"/>
              <a:ext cx="381000" cy="276999"/>
            </a:xfrm>
            <a:prstGeom prst="rect">
              <a:avLst/>
            </a:prstGeom>
            <a:solidFill>
              <a:schemeClr val="bg1"/>
            </a:solidFill>
          </p:spPr>
          <p:txBody>
            <a:bodyPr wrap="square" rtlCol="0">
              <a:spAutoFit/>
            </a:bodyPr>
            <a:lstStyle/>
            <a:p>
              <a:pPr algn="r"/>
              <a:r>
                <a:rPr lang="pt-BR" sz="1200" dirty="0"/>
                <a:t>10</a:t>
              </a:r>
            </a:p>
          </p:txBody>
        </p:sp>
        <p:sp>
          <p:nvSpPr>
            <p:cNvPr id="17" name="CaixaDeTexto 16"/>
            <p:cNvSpPr txBox="1"/>
            <p:nvPr/>
          </p:nvSpPr>
          <p:spPr>
            <a:xfrm>
              <a:off x="7244586" y="4314770"/>
              <a:ext cx="381000" cy="276999"/>
            </a:xfrm>
            <a:prstGeom prst="rect">
              <a:avLst/>
            </a:prstGeom>
            <a:solidFill>
              <a:schemeClr val="bg1"/>
            </a:solidFill>
          </p:spPr>
          <p:txBody>
            <a:bodyPr wrap="square" rtlCol="0">
              <a:spAutoFit/>
            </a:bodyPr>
            <a:lstStyle/>
            <a:p>
              <a:pPr algn="r"/>
              <a:r>
                <a:rPr lang="pt-BR" sz="1200" dirty="0"/>
                <a:t>0</a:t>
              </a:r>
            </a:p>
          </p:txBody>
        </p:sp>
        <p:sp>
          <p:nvSpPr>
            <p:cNvPr id="18" name="CaixaDeTexto 17"/>
            <p:cNvSpPr txBox="1"/>
            <p:nvPr/>
          </p:nvSpPr>
          <p:spPr>
            <a:xfrm>
              <a:off x="7571332" y="4502509"/>
              <a:ext cx="381000" cy="276999"/>
            </a:xfrm>
            <a:prstGeom prst="rect">
              <a:avLst/>
            </a:prstGeom>
            <a:solidFill>
              <a:schemeClr val="bg1"/>
            </a:solidFill>
          </p:spPr>
          <p:txBody>
            <a:bodyPr wrap="square" rtlCol="0">
              <a:spAutoFit/>
            </a:bodyPr>
            <a:lstStyle/>
            <a:p>
              <a:r>
                <a:rPr lang="pt-BR" sz="1200" dirty="0"/>
                <a:t>0</a:t>
              </a:r>
            </a:p>
          </p:txBody>
        </p:sp>
        <p:sp>
          <p:nvSpPr>
            <p:cNvPr id="19" name="CaixaDeTexto 18"/>
            <p:cNvSpPr txBox="1"/>
            <p:nvPr/>
          </p:nvSpPr>
          <p:spPr>
            <a:xfrm>
              <a:off x="8315377" y="4504440"/>
              <a:ext cx="381000" cy="276999"/>
            </a:xfrm>
            <a:prstGeom prst="rect">
              <a:avLst/>
            </a:prstGeom>
            <a:solidFill>
              <a:schemeClr val="bg1"/>
            </a:solidFill>
          </p:spPr>
          <p:txBody>
            <a:bodyPr wrap="square" rtlCol="0">
              <a:spAutoFit/>
            </a:bodyPr>
            <a:lstStyle/>
            <a:p>
              <a:pPr algn="r"/>
              <a:r>
                <a:rPr lang="pt-BR" sz="1200" dirty="0"/>
                <a:t>20</a:t>
              </a:r>
            </a:p>
          </p:txBody>
        </p:sp>
        <p:sp>
          <p:nvSpPr>
            <p:cNvPr id="20" name="CaixaDeTexto 19"/>
            <p:cNvSpPr txBox="1"/>
            <p:nvPr/>
          </p:nvSpPr>
          <p:spPr>
            <a:xfrm>
              <a:off x="9182319" y="4504440"/>
              <a:ext cx="381000" cy="276999"/>
            </a:xfrm>
            <a:prstGeom prst="rect">
              <a:avLst/>
            </a:prstGeom>
            <a:solidFill>
              <a:schemeClr val="bg1"/>
            </a:solidFill>
          </p:spPr>
          <p:txBody>
            <a:bodyPr wrap="square" rtlCol="0">
              <a:spAutoFit/>
            </a:bodyPr>
            <a:lstStyle/>
            <a:p>
              <a:pPr algn="r"/>
              <a:r>
                <a:rPr lang="pt-BR" sz="1200" dirty="0"/>
                <a:t>40</a:t>
              </a:r>
            </a:p>
          </p:txBody>
        </p:sp>
        <p:sp>
          <p:nvSpPr>
            <p:cNvPr id="21" name="CaixaDeTexto 20"/>
            <p:cNvSpPr txBox="1"/>
            <p:nvPr/>
          </p:nvSpPr>
          <p:spPr>
            <a:xfrm>
              <a:off x="10024601" y="4504440"/>
              <a:ext cx="381000" cy="276999"/>
            </a:xfrm>
            <a:prstGeom prst="rect">
              <a:avLst/>
            </a:prstGeom>
            <a:solidFill>
              <a:schemeClr val="bg1"/>
            </a:solidFill>
          </p:spPr>
          <p:txBody>
            <a:bodyPr wrap="square" rtlCol="0">
              <a:spAutoFit/>
            </a:bodyPr>
            <a:lstStyle/>
            <a:p>
              <a:pPr algn="r"/>
              <a:r>
                <a:rPr lang="pt-BR" sz="1200" dirty="0"/>
                <a:t>60</a:t>
              </a:r>
            </a:p>
          </p:txBody>
        </p:sp>
        <p:sp>
          <p:nvSpPr>
            <p:cNvPr id="22" name="CaixaDeTexto 21"/>
            <p:cNvSpPr txBox="1"/>
            <p:nvPr/>
          </p:nvSpPr>
          <p:spPr>
            <a:xfrm>
              <a:off x="10840576" y="4504440"/>
              <a:ext cx="381000" cy="276999"/>
            </a:xfrm>
            <a:prstGeom prst="rect">
              <a:avLst/>
            </a:prstGeom>
            <a:solidFill>
              <a:schemeClr val="bg1"/>
            </a:solidFill>
          </p:spPr>
          <p:txBody>
            <a:bodyPr wrap="square" rtlCol="0">
              <a:spAutoFit/>
            </a:bodyPr>
            <a:lstStyle/>
            <a:p>
              <a:pPr algn="r"/>
              <a:r>
                <a:rPr lang="pt-BR" sz="1200" dirty="0"/>
                <a:t>80</a:t>
              </a:r>
            </a:p>
          </p:txBody>
        </p:sp>
        <p:sp>
          <p:nvSpPr>
            <p:cNvPr id="23" name="CaixaDeTexto 22"/>
            <p:cNvSpPr txBox="1"/>
            <p:nvPr/>
          </p:nvSpPr>
          <p:spPr>
            <a:xfrm>
              <a:off x="8823377" y="4736989"/>
              <a:ext cx="1744707" cy="276999"/>
            </a:xfrm>
            <a:prstGeom prst="rect">
              <a:avLst/>
            </a:prstGeom>
            <a:solidFill>
              <a:schemeClr val="bg1"/>
            </a:solidFill>
          </p:spPr>
          <p:txBody>
            <a:bodyPr wrap="square" rtlCol="0">
              <a:spAutoFit/>
            </a:bodyPr>
            <a:lstStyle/>
            <a:p>
              <a:pPr algn="ctr"/>
              <a:r>
                <a:rPr lang="pt-BR" sz="1200" dirty="0" err="1"/>
                <a:t>SoC</a:t>
              </a:r>
              <a:r>
                <a:rPr lang="pt-BR" sz="1200" dirty="0"/>
                <a:t> da Bateria (%)</a:t>
              </a:r>
            </a:p>
          </p:txBody>
        </p:sp>
        <p:sp>
          <p:nvSpPr>
            <p:cNvPr id="24" name="CaixaDeTexto 23"/>
            <p:cNvSpPr txBox="1"/>
            <p:nvPr/>
          </p:nvSpPr>
          <p:spPr>
            <a:xfrm rot="16200000">
              <a:off x="6132672" y="3381082"/>
              <a:ext cx="2161966" cy="276999"/>
            </a:xfrm>
            <a:prstGeom prst="rect">
              <a:avLst/>
            </a:prstGeom>
            <a:solidFill>
              <a:schemeClr val="bg1"/>
            </a:solidFill>
          </p:spPr>
          <p:txBody>
            <a:bodyPr wrap="square" rtlCol="0">
              <a:spAutoFit/>
            </a:bodyPr>
            <a:lstStyle/>
            <a:p>
              <a:pPr algn="r"/>
              <a:r>
                <a:rPr lang="pt-BR" sz="1200" dirty="0"/>
                <a:t>Potência de Recarga (kW)</a:t>
              </a:r>
            </a:p>
          </p:txBody>
        </p:sp>
        <p:sp>
          <p:nvSpPr>
            <p:cNvPr id="25" name="CaixaDeTexto 24"/>
            <p:cNvSpPr txBox="1"/>
            <p:nvPr/>
          </p:nvSpPr>
          <p:spPr>
            <a:xfrm>
              <a:off x="8405280" y="1695403"/>
              <a:ext cx="728980" cy="276999"/>
            </a:xfrm>
            <a:prstGeom prst="rect">
              <a:avLst/>
            </a:prstGeom>
            <a:solidFill>
              <a:schemeClr val="bg1"/>
            </a:solidFill>
          </p:spPr>
          <p:txBody>
            <a:bodyPr wrap="square" rtlCol="0">
              <a:spAutoFit/>
            </a:bodyPr>
            <a:lstStyle/>
            <a:p>
              <a:r>
                <a:rPr lang="pt-BR" sz="1200" dirty="0"/>
                <a:t>24 kWh</a:t>
              </a:r>
            </a:p>
          </p:txBody>
        </p:sp>
        <p:cxnSp>
          <p:nvCxnSpPr>
            <p:cNvPr id="26" name="Conector reto 25"/>
            <p:cNvCxnSpPr/>
            <p:nvPr/>
          </p:nvCxnSpPr>
          <p:spPr>
            <a:xfrm>
              <a:off x="8289487" y="1826208"/>
              <a:ext cx="153893"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7" name="CaixaDeTexto 26"/>
            <p:cNvSpPr txBox="1"/>
            <p:nvPr/>
          </p:nvSpPr>
          <p:spPr>
            <a:xfrm>
              <a:off x="9094572" y="1695403"/>
              <a:ext cx="874019" cy="276999"/>
            </a:xfrm>
            <a:prstGeom prst="rect">
              <a:avLst/>
            </a:prstGeom>
            <a:solidFill>
              <a:schemeClr val="bg1"/>
            </a:solidFill>
          </p:spPr>
          <p:txBody>
            <a:bodyPr wrap="square" rtlCol="0">
              <a:spAutoFit/>
            </a:bodyPr>
            <a:lstStyle/>
            <a:p>
              <a:pPr algn="r"/>
              <a:r>
                <a:rPr lang="pt-BR" sz="1200" dirty="0"/>
                <a:t>30 kWh</a:t>
              </a:r>
            </a:p>
          </p:txBody>
        </p:sp>
        <p:cxnSp>
          <p:nvCxnSpPr>
            <p:cNvPr id="28" name="Conector reto 27"/>
            <p:cNvCxnSpPr/>
            <p:nvPr/>
          </p:nvCxnSpPr>
          <p:spPr>
            <a:xfrm>
              <a:off x="9151722" y="1826208"/>
              <a:ext cx="1538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9968591" y="1695403"/>
              <a:ext cx="874019" cy="276999"/>
            </a:xfrm>
            <a:prstGeom prst="rect">
              <a:avLst/>
            </a:prstGeom>
            <a:solidFill>
              <a:schemeClr val="bg1"/>
            </a:solidFill>
          </p:spPr>
          <p:txBody>
            <a:bodyPr wrap="square" rtlCol="0">
              <a:spAutoFit/>
            </a:bodyPr>
            <a:lstStyle/>
            <a:p>
              <a:pPr algn="r"/>
              <a:r>
                <a:rPr lang="pt-BR" sz="1200" dirty="0"/>
                <a:t>40 kWh</a:t>
              </a:r>
            </a:p>
          </p:txBody>
        </p:sp>
        <p:cxnSp>
          <p:nvCxnSpPr>
            <p:cNvPr id="30" name="Conector reto 29"/>
            <p:cNvCxnSpPr/>
            <p:nvPr/>
          </p:nvCxnSpPr>
          <p:spPr>
            <a:xfrm>
              <a:off x="10059540" y="1826208"/>
              <a:ext cx="15389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Espaço Reservado para Texto 4">
            <a:extLst>
              <a:ext uri="{FF2B5EF4-FFF2-40B4-BE49-F238E27FC236}">
                <a16:creationId xmlns:a16="http://schemas.microsoft.com/office/drawing/2014/main" id="{BB1E58FF-5AB8-47BC-9827-E61606F8EA37}"/>
              </a:ext>
            </a:extLst>
          </p:cNvPr>
          <p:cNvSpPr>
            <a:spLocks noGrp="1"/>
          </p:cNvSpPr>
          <p:nvPr>
            <p:ph type="body" idx="13"/>
          </p:nvPr>
        </p:nvSpPr>
        <p:spPr>
          <a:xfrm>
            <a:off x="415600" y="1639967"/>
            <a:ext cx="6313756" cy="4452000"/>
          </a:xfrm>
        </p:spPr>
        <p:txBody>
          <a:bodyPr/>
          <a:lstStyle/>
          <a:p>
            <a:pPr marL="285664" indent="-285664">
              <a:buFont typeface="Wingdings" panose="05000000000000000000" pitchFamily="2" charset="2"/>
              <a:buChar char="§"/>
            </a:pPr>
            <a:r>
              <a:rPr lang="en-US" sz="1800" dirty="0">
                <a:cs typeface="Segoe UI" panose="020B0502040204020203" pitchFamily="34" charset="0"/>
              </a:rPr>
              <a:t>O Nissan Leaf </a:t>
            </a:r>
            <a:r>
              <a:rPr lang="en-US" sz="1800" dirty="0" err="1">
                <a:cs typeface="Segoe UI" panose="020B0502040204020203" pitchFamily="34" charset="0"/>
              </a:rPr>
              <a:t>possui</a:t>
            </a:r>
            <a:r>
              <a:rPr lang="en-US" sz="1800" dirty="0">
                <a:cs typeface="Segoe UI" panose="020B0502040204020203" pitchFamily="34" charset="0"/>
              </a:rPr>
              <a:t> </a:t>
            </a:r>
            <a:r>
              <a:rPr lang="en-US" sz="1800" dirty="0" err="1">
                <a:cs typeface="Segoe UI" panose="020B0502040204020203" pitchFamily="34" charset="0"/>
              </a:rPr>
              <a:t>três</a:t>
            </a:r>
            <a:r>
              <a:rPr lang="en-US" sz="1800" dirty="0">
                <a:cs typeface="Segoe UI" panose="020B0502040204020203" pitchFamily="34" charset="0"/>
              </a:rPr>
              <a:t> </a:t>
            </a:r>
            <a:r>
              <a:rPr lang="en-US" sz="1800" dirty="0" err="1">
                <a:cs typeface="Segoe UI" panose="020B0502040204020203" pitchFamily="34" charset="0"/>
              </a:rPr>
              <a:t>modelos</a:t>
            </a:r>
            <a:r>
              <a:rPr lang="en-US" sz="1800" dirty="0">
                <a:cs typeface="Segoe UI" panose="020B0502040204020203" pitchFamily="34" charset="0"/>
              </a:rPr>
              <a:t> de </a:t>
            </a:r>
            <a:r>
              <a:rPr lang="en-US" sz="1800" dirty="0" err="1">
                <a:cs typeface="Segoe UI" panose="020B0502040204020203" pitchFamily="34" charset="0"/>
              </a:rPr>
              <a:t>veículos</a:t>
            </a:r>
            <a:r>
              <a:rPr lang="en-US" sz="1800" dirty="0">
                <a:cs typeface="Segoe UI" panose="020B0502040204020203" pitchFamily="34" charset="0"/>
              </a:rPr>
              <a:t>, com </a:t>
            </a:r>
            <a:r>
              <a:rPr lang="en-US" sz="1800" dirty="0" err="1">
                <a:cs typeface="Segoe UI" panose="020B0502040204020203" pitchFamily="34" charset="0"/>
              </a:rPr>
              <a:t>baterias</a:t>
            </a:r>
            <a:r>
              <a:rPr lang="en-US" sz="1800" dirty="0">
                <a:cs typeface="Segoe UI" panose="020B0502040204020203" pitchFamily="34" charset="0"/>
              </a:rPr>
              <a:t> de 24 kWh, 30 kWh (</a:t>
            </a:r>
            <a:r>
              <a:rPr lang="en-US" sz="1800" dirty="0" err="1">
                <a:cs typeface="Segoe UI" panose="020B0502040204020203" pitchFamily="34" charset="0"/>
              </a:rPr>
              <a:t>versões</a:t>
            </a:r>
            <a:r>
              <a:rPr lang="en-US" sz="1800" dirty="0">
                <a:cs typeface="Segoe UI" panose="020B0502040204020203" pitchFamily="34" charset="0"/>
              </a:rPr>
              <a:t> </a:t>
            </a:r>
            <a:r>
              <a:rPr lang="en-US" sz="1800" dirty="0" err="1">
                <a:cs typeface="Segoe UI" panose="020B0502040204020203" pitchFamily="34" charset="0"/>
              </a:rPr>
              <a:t>anteriores</a:t>
            </a:r>
            <a:r>
              <a:rPr lang="en-US" sz="1800" dirty="0">
                <a:cs typeface="Segoe UI" panose="020B0502040204020203" pitchFamily="34" charset="0"/>
              </a:rPr>
              <a:t>) e de 40 kWh.</a:t>
            </a:r>
          </a:p>
          <a:p>
            <a:pPr marL="285664" indent="-285664">
              <a:buFont typeface="Wingdings" panose="05000000000000000000" pitchFamily="2" charset="2"/>
              <a:buChar char="§"/>
            </a:pPr>
            <a:endParaRPr lang="en-US" sz="1800" dirty="0">
              <a:cs typeface="Segoe UI" panose="020B0502040204020203" pitchFamily="34" charset="0"/>
            </a:endParaRPr>
          </a:p>
          <a:p>
            <a:pPr marL="285664" indent="-285664">
              <a:buFont typeface="Wingdings" panose="05000000000000000000" pitchFamily="2" charset="2"/>
              <a:buChar char="§"/>
            </a:pPr>
            <a:r>
              <a:rPr lang="en-US" sz="1800" dirty="0">
                <a:cs typeface="Segoe UI" panose="020B0502040204020203" pitchFamily="34" charset="0"/>
              </a:rPr>
              <a:t>O </a:t>
            </a:r>
            <a:r>
              <a:rPr lang="en-US" sz="1800" dirty="0" err="1">
                <a:cs typeface="Segoe UI" panose="020B0502040204020203" pitchFamily="34" charset="0"/>
              </a:rPr>
              <a:t>comportamento</a:t>
            </a:r>
            <a:r>
              <a:rPr lang="en-US" sz="1800" dirty="0">
                <a:cs typeface="Segoe UI" panose="020B0502040204020203" pitchFamily="34" charset="0"/>
              </a:rPr>
              <a:t> da </a:t>
            </a:r>
            <a:r>
              <a:rPr lang="en-US" sz="1800" dirty="0" err="1">
                <a:cs typeface="Segoe UI" panose="020B0502040204020203" pitchFamily="34" charset="0"/>
              </a:rPr>
              <a:t>recarga</a:t>
            </a:r>
            <a:r>
              <a:rPr lang="en-US" sz="1800" dirty="0">
                <a:cs typeface="Segoe UI" panose="020B0502040204020203" pitchFamily="34" charset="0"/>
              </a:rPr>
              <a:t> é </a:t>
            </a:r>
            <a:r>
              <a:rPr lang="en-US" sz="1800" dirty="0" err="1">
                <a:cs typeface="Segoe UI" panose="020B0502040204020203" pitchFamily="34" charset="0"/>
              </a:rPr>
              <a:t>diferente</a:t>
            </a:r>
            <a:r>
              <a:rPr lang="en-US" sz="1800" dirty="0">
                <a:cs typeface="Segoe UI" panose="020B0502040204020203" pitchFamily="34" charset="0"/>
              </a:rPr>
              <a:t> entre </a:t>
            </a:r>
            <a:r>
              <a:rPr lang="en-US" sz="1800" dirty="0" err="1">
                <a:cs typeface="Segoe UI" panose="020B0502040204020203" pitchFamily="34" charset="0"/>
              </a:rPr>
              <a:t>os</a:t>
            </a:r>
            <a:r>
              <a:rPr lang="en-US" sz="1800" dirty="0">
                <a:cs typeface="Segoe UI" panose="020B0502040204020203" pitchFamily="34" charset="0"/>
              </a:rPr>
              <a:t> </a:t>
            </a:r>
            <a:r>
              <a:rPr lang="en-US" sz="1800" dirty="0" err="1">
                <a:cs typeface="Segoe UI" panose="020B0502040204020203" pitchFamily="34" charset="0"/>
              </a:rPr>
              <a:t>modelos</a:t>
            </a:r>
            <a:r>
              <a:rPr lang="en-US" sz="1800" dirty="0">
                <a:cs typeface="Segoe UI" panose="020B0502040204020203" pitchFamily="34" charset="0"/>
              </a:rPr>
              <a:t>:</a:t>
            </a:r>
          </a:p>
          <a:p>
            <a:pPr marL="742727" lvl="1" indent="-285664">
              <a:spcBef>
                <a:spcPts val="1200"/>
              </a:spcBef>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versão</a:t>
            </a:r>
            <a:r>
              <a:rPr lang="en-US" sz="1800" dirty="0">
                <a:latin typeface="Abadi Extra Light" panose="020B0204020104020204" pitchFamily="34" charset="0"/>
                <a:cs typeface="Segoe UI" panose="020B0502040204020203" pitchFamily="34" charset="0"/>
              </a:rPr>
              <a:t> de 24 kWh: </a:t>
            </a:r>
            <a:r>
              <a:rPr lang="en-US" sz="1800" dirty="0" err="1">
                <a:latin typeface="Abadi Extra Light" panose="020B0204020104020204" pitchFamily="34" charset="0"/>
                <a:cs typeface="Segoe UI" panose="020B0502040204020203" pitchFamily="34" charset="0"/>
              </a:rPr>
              <a:t>recarga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rápida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até</a:t>
            </a:r>
            <a:r>
              <a:rPr lang="en-US" sz="1800" dirty="0">
                <a:latin typeface="Abadi Extra Light" panose="020B0204020104020204" pitchFamily="34" charset="0"/>
                <a:cs typeface="Segoe UI" panose="020B0502040204020203" pitchFamily="34" charset="0"/>
              </a:rPr>
              <a:t> 25% do SoC</a:t>
            </a:r>
          </a:p>
          <a:p>
            <a:pPr marL="742727" lvl="1" indent="-285664">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versão</a:t>
            </a:r>
            <a:r>
              <a:rPr lang="en-US" sz="1800" dirty="0">
                <a:latin typeface="Abadi Extra Light" panose="020B0204020104020204" pitchFamily="34" charset="0"/>
                <a:cs typeface="Segoe UI" panose="020B0502040204020203" pitchFamily="34" charset="0"/>
              </a:rPr>
              <a:t> de 30 kWh: </a:t>
            </a:r>
            <a:r>
              <a:rPr lang="en-US" sz="1800" dirty="0" err="1">
                <a:latin typeface="Abadi Extra Light" panose="020B0204020104020204" pitchFamily="34" charset="0"/>
                <a:cs typeface="Segoe UI" panose="020B0502040204020203" pitchFamily="34" charset="0"/>
              </a:rPr>
              <a:t>recarga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rápida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até</a:t>
            </a:r>
            <a:r>
              <a:rPr lang="en-US" sz="1800" dirty="0">
                <a:latin typeface="Abadi Extra Light" panose="020B0204020104020204" pitchFamily="34" charset="0"/>
                <a:cs typeface="Segoe UI" panose="020B0502040204020203" pitchFamily="34" charset="0"/>
              </a:rPr>
              <a:t> 80% do SoC</a:t>
            </a:r>
          </a:p>
          <a:p>
            <a:pPr marL="742727" lvl="1" indent="-285664">
              <a:buFont typeface="Wingdings" panose="05000000000000000000" pitchFamily="2" charset="2"/>
              <a:buChar char="§"/>
            </a:pPr>
            <a:r>
              <a:rPr lang="en-US" sz="1800" dirty="0" err="1">
                <a:latin typeface="Abadi Extra Light" panose="020B0204020104020204" pitchFamily="34" charset="0"/>
                <a:cs typeface="Segoe UI" panose="020B0502040204020203" pitchFamily="34" charset="0"/>
              </a:rPr>
              <a:t>versão</a:t>
            </a:r>
            <a:r>
              <a:rPr lang="en-US" sz="1800" dirty="0">
                <a:latin typeface="Abadi Extra Light" panose="020B0204020104020204" pitchFamily="34" charset="0"/>
                <a:cs typeface="Segoe UI" panose="020B0502040204020203" pitchFamily="34" charset="0"/>
              </a:rPr>
              <a:t> de 40 kWh: </a:t>
            </a:r>
            <a:r>
              <a:rPr lang="en-US" sz="1800" dirty="0" err="1">
                <a:latin typeface="Abadi Extra Light" panose="020B0204020104020204" pitchFamily="34" charset="0"/>
                <a:cs typeface="Segoe UI" panose="020B0502040204020203" pitchFamily="34" charset="0"/>
              </a:rPr>
              <a:t>recarga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rápida</a:t>
            </a:r>
            <a:r>
              <a:rPr lang="en-US" sz="1800" dirty="0">
                <a:latin typeface="Abadi Extra Light" panose="020B0204020104020204" pitchFamily="34" charset="0"/>
                <a:cs typeface="Segoe UI" panose="020B0502040204020203" pitchFamily="34" charset="0"/>
              </a:rPr>
              <a:t> </a:t>
            </a:r>
            <a:r>
              <a:rPr lang="en-US" sz="1800" dirty="0" err="1">
                <a:latin typeface="Abadi Extra Light" panose="020B0204020104020204" pitchFamily="34" charset="0"/>
                <a:cs typeface="Segoe UI" panose="020B0502040204020203" pitchFamily="34" charset="0"/>
              </a:rPr>
              <a:t>até</a:t>
            </a:r>
            <a:r>
              <a:rPr lang="en-US" sz="1800" dirty="0">
                <a:latin typeface="Abadi Extra Light" panose="020B0204020104020204" pitchFamily="34" charset="0"/>
                <a:cs typeface="Segoe UI" panose="020B0502040204020203" pitchFamily="34" charset="0"/>
              </a:rPr>
              <a:t> 60% do SoC</a:t>
            </a:r>
          </a:p>
          <a:p>
            <a:endParaRPr lang="en-US" dirty="0"/>
          </a:p>
        </p:txBody>
      </p:sp>
      <p:sp>
        <p:nvSpPr>
          <p:cNvPr id="31" name="Título 1">
            <a:extLst>
              <a:ext uri="{FF2B5EF4-FFF2-40B4-BE49-F238E27FC236}">
                <a16:creationId xmlns:a16="http://schemas.microsoft.com/office/drawing/2014/main" id="{C5A77F08-75D9-4835-9ECD-540CD882671E}"/>
              </a:ext>
            </a:extLst>
          </p:cNvPr>
          <p:cNvSpPr>
            <a:spLocks noGrp="1"/>
          </p:cNvSpPr>
          <p:nvPr>
            <p:ph type="title"/>
          </p:nvPr>
        </p:nvSpPr>
        <p:spPr>
          <a:xfrm>
            <a:off x="692337" y="258101"/>
            <a:ext cx="11083961" cy="1118400"/>
          </a:xfrm>
        </p:spPr>
        <p:txBody>
          <a:bodyPr/>
          <a:lstStyle/>
          <a:p>
            <a:r>
              <a:rPr lang="pt-BR" dirty="0"/>
              <a:t>Velocidade de recarga de baterias de </a:t>
            </a:r>
            <a:r>
              <a:rPr lang="pt-BR" dirty="0" err="1"/>
              <a:t>VEs</a:t>
            </a:r>
            <a:endParaRPr lang="pt-BR" sz="4400" dirty="0"/>
          </a:p>
        </p:txBody>
      </p:sp>
    </p:spTree>
    <p:extLst>
      <p:ext uri="{BB962C8B-B14F-4D97-AF65-F5344CB8AC3E}">
        <p14:creationId xmlns:p14="http://schemas.microsoft.com/office/powerpoint/2010/main" val="166164652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81919" y="1167384"/>
            <a:ext cx="8156400" cy="400110"/>
          </a:xfrm>
          <a:prstGeom prst="rect">
            <a:avLst/>
          </a:prstGeom>
          <a:noFill/>
        </p:spPr>
        <p:txBody>
          <a:bodyPr wrap="none">
            <a:spAutoFit/>
          </a:bodyPr>
          <a:lstStyle/>
          <a:p>
            <a:r>
              <a:rPr lang="pt-BR" sz="2000" dirty="0">
                <a:solidFill>
                  <a:schemeClr val="accent1">
                    <a:lumMod val="50000"/>
                  </a:schemeClr>
                </a:solidFill>
                <a:latin typeface="Abadi Extra Light" panose="020B0204020104020204" pitchFamily="34" charset="0"/>
                <a:ea typeface="Yu Mincho"/>
                <a:cs typeface="Segoe UI" panose="020B0502040204020203" pitchFamily="34" charset="0"/>
              </a:rPr>
              <a:t>Comparação do processo de recarga rápida e ultrarrápida de diferentes veículos</a:t>
            </a:r>
            <a:endParaRPr lang="en-US" sz="2000"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grpSp>
        <p:nvGrpSpPr>
          <p:cNvPr id="8" name="Grupo 7"/>
          <p:cNvGrpSpPr/>
          <p:nvPr/>
        </p:nvGrpSpPr>
        <p:grpSpPr>
          <a:xfrm>
            <a:off x="2027815" y="1639967"/>
            <a:ext cx="7603396" cy="4463168"/>
            <a:chOff x="1947908" y="1419906"/>
            <a:chExt cx="9355092" cy="5240684"/>
          </a:xfrm>
        </p:grpSpPr>
        <p:pic>
          <p:nvPicPr>
            <p:cNvPr id="2" name="Imagem 1"/>
            <p:cNvPicPr>
              <a:picLocks noChangeAspect="1"/>
            </p:cNvPicPr>
            <p:nvPr/>
          </p:nvPicPr>
          <p:blipFill>
            <a:blip r:embed="rId3"/>
            <a:stretch>
              <a:fillRect/>
            </a:stretch>
          </p:blipFill>
          <p:spPr>
            <a:xfrm>
              <a:off x="1947908" y="1419906"/>
              <a:ext cx="8847669" cy="5240684"/>
            </a:xfrm>
            <a:prstGeom prst="rect">
              <a:avLst/>
            </a:prstGeom>
          </p:spPr>
        </p:pic>
        <p:sp>
          <p:nvSpPr>
            <p:cNvPr id="7" name="CaixaDeTexto 6"/>
            <p:cNvSpPr txBox="1"/>
            <p:nvPr/>
          </p:nvSpPr>
          <p:spPr>
            <a:xfrm>
              <a:off x="9512300" y="2707640"/>
              <a:ext cx="1790700" cy="542090"/>
            </a:xfrm>
            <a:prstGeom prst="rect">
              <a:avLst/>
            </a:prstGeom>
            <a:solidFill>
              <a:schemeClr val="bg1"/>
            </a:solidFill>
          </p:spPr>
          <p:txBody>
            <a:bodyPr wrap="square" rtlCol="0">
              <a:spAutoFit/>
            </a:bodyPr>
            <a:lstStyle/>
            <a:p>
              <a:pPr algn="ctr"/>
              <a:r>
                <a:rPr lang="pt-BR" sz="1200" i="1" dirty="0">
                  <a:latin typeface="Abadi Extra Light" panose="020B0204020104020204" pitchFamily="34" charset="0"/>
                  <a:cs typeface="Segoe UI" panose="020B0502040204020203" pitchFamily="34" charset="0"/>
                </a:rPr>
                <a:t>Potência Média entre 20% e 80% do </a:t>
              </a:r>
              <a:r>
                <a:rPr lang="pt-BR" sz="1200" i="1" dirty="0" err="1">
                  <a:latin typeface="Abadi Extra Light" panose="020B0204020104020204" pitchFamily="34" charset="0"/>
                  <a:cs typeface="Segoe UI" panose="020B0502040204020203" pitchFamily="34" charset="0"/>
                </a:rPr>
                <a:t>SoC</a:t>
              </a:r>
              <a:endParaRPr lang="pt-BR" sz="1200" i="1" dirty="0">
                <a:latin typeface="Abadi Extra Light" panose="020B0204020104020204" pitchFamily="34" charset="0"/>
                <a:cs typeface="Segoe UI" panose="020B0502040204020203" pitchFamily="34" charset="0"/>
              </a:endParaRPr>
            </a:p>
          </p:txBody>
        </p:sp>
      </p:grpSp>
      <p:sp>
        <p:nvSpPr>
          <p:cNvPr id="9" name="Título 1">
            <a:extLst>
              <a:ext uri="{FF2B5EF4-FFF2-40B4-BE49-F238E27FC236}">
                <a16:creationId xmlns:a16="http://schemas.microsoft.com/office/drawing/2014/main" id="{C5A77F08-75D9-4835-9ECD-540CD882671E}"/>
              </a:ext>
            </a:extLst>
          </p:cNvPr>
          <p:cNvSpPr>
            <a:spLocks noGrp="1"/>
          </p:cNvSpPr>
          <p:nvPr>
            <p:ph type="title"/>
          </p:nvPr>
        </p:nvSpPr>
        <p:spPr>
          <a:xfrm>
            <a:off x="692337" y="258101"/>
            <a:ext cx="11083961" cy="1118400"/>
          </a:xfrm>
        </p:spPr>
        <p:txBody>
          <a:bodyPr/>
          <a:lstStyle/>
          <a:p>
            <a:r>
              <a:rPr lang="pt-BR" dirty="0"/>
              <a:t>Velocidade de recarga de baterias de </a:t>
            </a:r>
            <a:r>
              <a:rPr lang="pt-BR" dirty="0" err="1"/>
              <a:t>VEs</a:t>
            </a:r>
            <a:endParaRPr lang="pt-BR" sz="4400" dirty="0"/>
          </a:p>
        </p:txBody>
      </p:sp>
    </p:spTree>
    <p:extLst>
      <p:ext uri="{BB962C8B-B14F-4D97-AF65-F5344CB8AC3E}">
        <p14:creationId xmlns:p14="http://schemas.microsoft.com/office/powerpoint/2010/main" val="391608047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2639616" y="1685334"/>
            <a:ext cx="6336704" cy="4489809"/>
            <a:chOff x="2152650" y="1353490"/>
            <a:chExt cx="7862347" cy="5504510"/>
          </a:xfrm>
        </p:grpSpPr>
        <p:pic>
          <p:nvPicPr>
            <p:cNvPr id="3" name="Imagem 2"/>
            <p:cNvPicPr>
              <a:picLocks noChangeAspect="1"/>
            </p:cNvPicPr>
            <p:nvPr/>
          </p:nvPicPr>
          <p:blipFill>
            <a:blip r:embed="rId3"/>
            <a:stretch>
              <a:fillRect/>
            </a:stretch>
          </p:blipFill>
          <p:spPr>
            <a:xfrm>
              <a:off x="2152650" y="1353490"/>
              <a:ext cx="7862347" cy="5504510"/>
            </a:xfrm>
            <a:prstGeom prst="rect">
              <a:avLst/>
            </a:prstGeom>
          </p:spPr>
        </p:pic>
        <p:sp>
          <p:nvSpPr>
            <p:cNvPr id="7" name="Retângulo 6"/>
            <p:cNvSpPr/>
            <p:nvPr/>
          </p:nvSpPr>
          <p:spPr>
            <a:xfrm>
              <a:off x="8998857" y="1436915"/>
              <a:ext cx="754743" cy="4557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8" name="Retângulo 7"/>
            <p:cNvSpPr/>
            <p:nvPr/>
          </p:nvSpPr>
          <p:spPr>
            <a:xfrm>
              <a:off x="4029075" y="6353176"/>
              <a:ext cx="4410969" cy="48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grpSp>
      <p:sp>
        <p:nvSpPr>
          <p:cNvPr id="11" name="Título 1">
            <a:extLst>
              <a:ext uri="{FF2B5EF4-FFF2-40B4-BE49-F238E27FC236}">
                <a16:creationId xmlns:a16="http://schemas.microsoft.com/office/drawing/2014/main" id="{C5A77F08-75D9-4835-9ECD-540CD882671E}"/>
              </a:ext>
            </a:extLst>
          </p:cNvPr>
          <p:cNvSpPr>
            <a:spLocks noGrp="1"/>
          </p:cNvSpPr>
          <p:nvPr>
            <p:ph type="title"/>
          </p:nvPr>
        </p:nvSpPr>
        <p:spPr>
          <a:xfrm>
            <a:off x="692337" y="258101"/>
            <a:ext cx="11083961" cy="1118400"/>
          </a:xfrm>
        </p:spPr>
        <p:txBody>
          <a:bodyPr/>
          <a:lstStyle/>
          <a:p>
            <a:r>
              <a:rPr lang="pt-BR" dirty="0"/>
              <a:t>Velocidade de recarga de baterias de </a:t>
            </a:r>
            <a:r>
              <a:rPr lang="pt-BR" dirty="0" err="1"/>
              <a:t>VEs</a:t>
            </a:r>
            <a:endParaRPr lang="pt-BR" sz="4400" dirty="0"/>
          </a:p>
        </p:txBody>
      </p:sp>
      <p:sp>
        <p:nvSpPr>
          <p:cNvPr id="12" name="Retângulo 11"/>
          <p:cNvSpPr/>
          <p:nvPr/>
        </p:nvSpPr>
        <p:spPr>
          <a:xfrm>
            <a:off x="781919" y="1167384"/>
            <a:ext cx="8156400" cy="400110"/>
          </a:xfrm>
          <a:prstGeom prst="rect">
            <a:avLst/>
          </a:prstGeom>
          <a:noFill/>
        </p:spPr>
        <p:txBody>
          <a:bodyPr wrap="none">
            <a:spAutoFit/>
          </a:bodyPr>
          <a:lstStyle/>
          <a:p>
            <a:r>
              <a:rPr lang="pt-BR" sz="2000" dirty="0">
                <a:solidFill>
                  <a:schemeClr val="accent1">
                    <a:lumMod val="50000"/>
                  </a:schemeClr>
                </a:solidFill>
                <a:latin typeface="Abadi Extra Light" panose="020B0204020104020204" pitchFamily="34" charset="0"/>
                <a:ea typeface="Yu Mincho"/>
                <a:cs typeface="Segoe UI" panose="020B0502040204020203" pitchFamily="34" charset="0"/>
              </a:rPr>
              <a:t>Comparação do processo de recarga rápida e ultrarrápida de diferentes veículos</a:t>
            </a:r>
            <a:endParaRPr lang="en-US" sz="2000"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Tree>
    <p:extLst>
      <p:ext uri="{BB962C8B-B14F-4D97-AF65-F5344CB8AC3E}">
        <p14:creationId xmlns:p14="http://schemas.microsoft.com/office/powerpoint/2010/main" val="115823232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83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E021C042-7B11-4817-8399-062CC13059E5}"/>
              </a:ext>
            </a:extLst>
          </p:cNvPr>
          <p:cNvSpPr>
            <a:spLocks noGrp="1"/>
          </p:cNvSpPr>
          <p:nvPr>
            <p:ph type="body" idx="13"/>
          </p:nvPr>
        </p:nvSpPr>
        <p:spPr/>
        <p:txBody>
          <a:bodyPr/>
          <a:lstStyle/>
          <a:p>
            <a:pPr marL="107950" indent="0">
              <a:buNone/>
            </a:pPr>
            <a:r>
              <a:rPr lang="en-US" sz="3200" b="1" dirty="0" err="1">
                <a:solidFill>
                  <a:srgbClr val="4EBABB"/>
                </a:solidFill>
              </a:rPr>
              <a:t>Recarga</a:t>
            </a:r>
            <a:r>
              <a:rPr lang="en-US" sz="3200" b="1" dirty="0">
                <a:solidFill>
                  <a:srgbClr val="4EBABB"/>
                </a:solidFill>
              </a:rPr>
              <a:t> </a:t>
            </a:r>
            <a:r>
              <a:rPr lang="en-US" sz="3200" b="1" dirty="0" err="1">
                <a:solidFill>
                  <a:srgbClr val="4EBABB"/>
                </a:solidFill>
              </a:rPr>
              <a:t>Lenta</a:t>
            </a:r>
            <a:r>
              <a:rPr lang="en-US" sz="3200" b="1" dirty="0">
                <a:solidFill>
                  <a:srgbClr val="4EBABB"/>
                </a:solidFill>
              </a:rPr>
              <a:t> </a:t>
            </a:r>
            <a:r>
              <a:rPr lang="en-US" sz="3200" b="1" dirty="0" err="1">
                <a:solidFill>
                  <a:srgbClr val="4EBABB"/>
                </a:solidFill>
              </a:rPr>
              <a:t>ou</a:t>
            </a:r>
            <a:r>
              <a:rPr lang="en-US" sz="3200" b="1" dirty="0">
                <a:solidFill>
                  <a:srgbClr val="4EBABB"/>
                </a:solidFill>
              </a:rPr>
              <a:t> Normal</a:t>
            </a:r>
          </a:p>
          <a:p>
            <a:pPr marL="107950" indent="0">
              <a:buNone/>
            </a:pPr>
            <a:endParaRPr lang="en-US" sz="1800" b="1" dirty="0"/>
          </a:p>
          <a:p>
            <a:pPr marL="107950" indent="0">
              <a:buNone/>
            </a:pPr>
            <a:r>
              <a:rPr lang="en-US" sz="2000" b="1" dirty="0" err="1"/>
              <a:t>Aplicação</a:t>
            </a:r>
            <a:r>
              <a:rPr lang="en-US" sz="2000" b="1" dirty="0"/>
              <a:t>: </a:t>
            </a:r>
          </a:p>
          <a:p>
            <a:pPr marL="107950" indent="0">
              <a:buNone/>
            </a:pPr>
            <a:r>
              <a:rPr lang="en-US" sz="2000" dirty="0" err="1"/>
              <a:t>Residenciais</a:t>
            </a:r>
            <a:r>
              <a:rPr lang="en-US" sz="2000" dirty="0"/>
              <a:t>, </a:t>
            </a:r>
            <a:r>
              <a:rPr lang="en-US" sz="2000" dirty="0" err="1"/>
              <a:t>Condomínios</a:t>
            </a:r>
            <a:r>
              <a:rPr lang="en-US" sz="2000" dirty="0"/>
              <a:t>, </a:t>
            </a:r>
            <a:r>
              <a:rPr lang="en-US" sz="2000" dirty="0" err="1"/>
              <a:t>Locais</a:t>
            </a:r>
            <a:r>
              <a:rPr lang="en-US" sz="2000" dirty="0"/>
              <a:t> de </a:t>
            </a:r>
            <a:r>
              <a:rPr lang="en-US" sz="2000" dirty="0" err="1"/>
              <a:t>Trabalho</a:t>
            </a:r>
            <a:r>
              <a:rPr lang="en-US" sz="2000" dirty="0"/>
              <a:t>.</a:t>
            </a:r>
          </a:p>
          <a:p>
            <a:pPr marL="107950" indent="0">
              <a:buNone/>
            </a:pPr>
            <a:endParaRPr lang="en-US" sz="1800" dirty="0"/>
          </a:p>
          <a:p>
            <a:pPr marL="107950" indent="0">
              <a:buNone/>
            </a:pPr>
            <a:r>
              <a:rPr lang="en-US" sz="2000" b="1" dirty="0"/>
              <a:t>Tempo:</a:t>
            </a:r>
          </a:p>
          <a:p>
            <a:pPr marL="107950" indent="0">
              <a:buNone/>
            </a:pPr>
            <a:r>
              <a:rPr lang="en-US" sz="2000" dirty="0"/>
              <a:t>6 a 12 horas </a:t>
            </a:r>
          </a:p>
          <a:p>
            <a:pPr marL="107950" indent="0">
              <a:buNone/>
            </a:pPr>
            <a:endParaRPr lang="en-US" sz="2000" dirty="0"/>
          </a:p>
          <a:p>
            <a:pPr marL="107950" indent="0">
              <a:buNone/>
            </a:pPr>
            <a:endParaRPr lang="en-US" sz="2000" b="1" dirty="0"/>
          </a:p>
        </p:txBody>
      </p:sp>
      <p:pic>
        <p:nvPicPr>
          <p:cNvPr id="228" name="Google Shape;228;ga0c586d5bc_0_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59790" y="1485899"/>
            <a:ext cx="4408259" cy="2183349"/>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29749" y="3831630"/>
            <a:ext cx="1638300" cy="1847850"/>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9790" y="3831630"/>
            <a:ext cx="2560410" cy="1847850"/>
          </a:xfrm>
          <a:prstGeom prst="rect">
            <a:avLst/>
          </a:prstGeom>
          <a:ln>
            <a:noFill/>
          </a:ln>
          <a:effectLst>
            <a:outerShdw blurRad="292100" dist="139700" dir="2700000" algn="tl" rotWithShape="0">
              <a:srgbClr val="333333">
                <a:alpha val="65000"/>
              </a:srgbClr>
            </a:outerShdw>
          </a:effectLst>
        </p:spPr>
      </p:pic>
      <p:sp>
        <p:nvSpPr>
          <p:cNvPr id="5" name="Título 4">
            <a:extLst>
              <a:ext uri="{FF2B5EF4-FFF2-40B4-BE49-F238E27FC236}">
                <a16:creationId xmlns:a16="http://schemas.microsoft.com/office/drawing/2014/main" id="{CC1FCC5A-2C57-4B73-8A23-FDF393BAB81E}"/>
              </a:ext>
            </a:extLst>
          </p:cNvPr>
          <p:cNvSpPr>
            <a:spLocks noGrp="1"/>
          </p:cNvSpPr>
          <p:nvPr>
            <p:ph type="title"/>
          </p:nvPr>
        </p:nvSpPr>
        <p:spPr/>
        <p:txBody>
          <a:bodyPr/>
          <a:lstStyle/>
          <a:p>
            <a:r>
              <a:rPr lang="pt-BR" dirty="0"/>
              <a:t>Recarga de Veículos Elétricos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8C138E2-8B9B-45FA-916C-519005CD8F4B}"/>
              </a:ext>
            </a:extLst>
          </p:cNvPr>
          <p:cNvSpPr>
            <a:spLocks noGrp="1"/>
          </p:cNvSpPr>
          <p:nvPr>
            <p:ph type="title"/>
          </p:nvPr>
        </p:nvSpPr>
        <p:spPr>
          <a:xfrm>
            <a:off x="2343729" y="2869800"/>
            <a:ext cx="9213271" cy="1118400"/>
          </a:xfrm>
        </p:spPr>
        <p:txBody>
          <a:bodyPr/>
          <a:lstStyle/>
          <a:p>
            <a:r>
              <a:rPr lang="pt-BR" dirty="0"/>
              <a:t>3.3 Carregadores e Especificações Associadas</a:t>
            </a:r>
          </a:p>
        </p:txBody>
      </p:sp>
    </p:spTree>
    <p:extLst>
      <p:ext uri="{BB962C8B-B14F-4D97-AF65-F5344CB8AC3E}">
        <p14:creationId xmlns:p14="http://schemas.microsoft.com/office/powerpoint/2010/main" val="65354527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74993"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Lento ou Normal</a:t>
            </a:r>
          </a:p>
        </p:txBody>
      </p:sp>
      <p:sp>
        <p:nvSpPr>
          <p:cNvPr id="6" name="Retângulo 5"/>
          <p:cNvSpPr/>
          <p:nvPr/>
        </p:nvSpPr>
        <p:spPr>
          <a:xfrm>
            <a:off x="4294875"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Semirrápidos</a:t>
            </a:r>
          </a:p>
        </p:txBody>
      </p:sp>
      <p:sp>
        <p:nvSpPr>
          <p:cNvPr id="7" name="Retângulo 6"/>
          <p:cNvSpPr/>
          <p:nvPr/>
        </p:nvSpPr>
        <p:spPr>
          <a:xfrm>
            <a:off x="8112502"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Rápidos e Ultrarrápidos</a:t>
            </a:r>
          </a:p>
        </p:txBody>
      </p:sp>
      <p:sp>
        <p:nvSpPr>
          <p:cNvPr id="4" name="Retângulo 3"/>
          <p:cNvSpPr/>
          <p:nvPr/>
        </p:nvSpPr>
        <p:spPr>
          <a:xfrm>
            <a:off x="474993"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4" name="Retângulo 13"/>
          <p:cNvSpPr/>
          <p:nvPr/>
        </p:nvSpPr>
        <p:spPr>
          <a:xfrm>
            <a:off x="4290306"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5" name="Retângulo 14"/>
          <p:cNvSpPr/>
          <p:nvPr/>
        </p:nvSpPr>
        <p:spPr>
          <a:xfrm>
            <a:off x="8121934"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3" name="Imagem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2656" r="12865"/>
          <a:stretch/>
        </p:blipFill>
        <p:spPr>
          <a:xfrm>
            <a:off x="495498" y="2581187"/>
            <a:ext cx="3450079" cy="2209228"/>
          </a:xfrm>
          <a:prstGeom prst="rect">
            <a:avLst/>
          </a:prstGeom>
          <a:ln>
            <a:noFill/>
          </a:ln>
        </p:spPr>
      </p:pic>
      <p:pic>
        <p:nvPicPr>
          <p:cNvPr id="8" name="Imagem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12082" y="2581187"/>
            <a:ext cx="3466197" cy="2209228"/>
          </a:xfrm>
          <a:prstGeom prst="rect">
            <a:avLst/>
          </a:prstGeom>
          <a:ln>
            <a:solidFill>
              <a:schemeClr val="accent6">
                <a:lumMod val="75000"/>
              </a:schemeClr>
            </a:solidFill>
          </a:ln>
        </p:spPr>
      </p:pic>
      <p:pic>
        <p:nvPicPr>
          <p:cNvPr id="11" name="Imagem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12502" y="2581187"/>
            <a:ext cx="3500523" cy="2198860"/>
          </a:xfrm>
          <a:prstGeom prst="rect">
            <a:avLst/>
          </a:prstGeom>
          <a:ln>
            <a:solidFill>
              <a:schemeClr val="accent6">
                <a:lumMod val="75000"/>
              </a:schemeClr>
            </a:solidFill>
          </a:ln>
        </p:spPr>
      </p:pic>
      <p:sp>
        <p:nvSpPr>
          <p:cNvPr id="12" name="Título 1">
            <a:extLst>
              <a:ext uri="{FF2B5EF4-FFF2-40B4-BE49-F238E27FC236}">
                <a16:creationId xmlns:a16="http://schemas.microsoft.com/office/drawing/2014/main" id="{C5A77F08-75D9-4835-9ECD-540CD882671E}"/>
              </a:ext>
            </a:extLst>
          </p:cNvPr>
          <p:cNvSpPr txBox="1">
            <a:spLocks/>
          </p:cNvSpPr>
          <p:nvPr/>
        </p:nvSpPr>
        <p:spPr>
          <a:xfrm>
            <a:off x="692337" y="258101"/>
            <a:ext cx="11423463"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4000" b="0" i="0" u="none" strike="noStrike" cap="none">
                <a:solidFill>
                  <a:srgbClr val="33CCCC"/>
                </a:solidFill>
                <a:latin typeface="Abadi" panose="020B0604020104020204" pitchFamily="34"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b="1" i="1" dirty="0">
                <a:solidFill>
                  <a:srgbClr val="9F1B45"/>
                </a:solidFill>
                <a:latin typeface="HK Grotesk" panose="00000500000000000000" pitchFamily="50" charset="0"/>
              </a:rPr>
              <a:t>Especificações técnicas de carregadores de </a:t>
            </a:r>
            <a:r>
              <a:rPr lang="pt-BR" b="1" i="1" dirty="0" err="1">
                <a:solidFill>
                  <a:srgbClr val="9F1B45"/>
                </a:solidFill>
                <a:latin typeface="HK Grotesk" panose="00000500000000000000" pitchFamily="50" charset="0"/>
              </a:rPr>
              <a:t>VEs</a:t>
            </a:r>
            <a:endParaRPr lang="pt-BR" sz="4400" b="1" i="1" dirty="0">
              <a:solidFill>
                <a:srgbClr val="9F1B45"/>
              </a:solidFill>
              <a:latin typeface="HK Grotesk" panose="00000500000000000000" pitchFamily="50" charset="0"/>
            </a:endParaRPr>
          </a:p>
        </p:txBody>
      </p:sp>
    </p:spTree>
    <p:extLst>
      <p:ext uri="{BB962C8B-B14F-4D97-AF65-F5344CB8AC3E}">
        <p14:creationId xmlns:p14="http://schemas.microsoft.com/office/powerpoint/2010/main" val="20821487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5F65399-DB20-41CC-AEF0-294B84F2935F}"/>
              </a:ext>
            </a:extLst>
          </p:cNvPr>
          <p:cNvSpPr>
            <a:spLocks noGrp="1"/>
          </p:cNvSpPr>
          <p:nvPr>
            <p:ph type="body" idx="13"/>
          </p:nvPr>
        </p:nvSpPr>
        <p:spPr/>
        <p:txBody>
          <a:bodyPr/>
          <a:lstStyle/>
          <a:p>
            <a:endParaRPr lang="en-US" dirty="0"/>
          </a:p>
        </p:txBody>
      </p:sp>
      <p:sp>
        <p:nvSpPr>
          <p:cNvPr id="2" name="Retângulo 1">
            <a:extLst>
              <a:ext uri="{FF2B5EF4-FFF2-40B4-BE49-F238E27FC236}">
                <a16:creationId xmlns:a16="http://schemas.microsoft.com/office/drawing/2014/main" id="{1196DAF6-08C8-44CA-AD63-9B7BA81D38AB}"/>
              </a:ext>
            </a:extLst>
          </p:cNvPr>
          <p:cNvSpPr/>
          <p:nvPr/>
        </p:nvSpPr>
        <p:spPr>
          <a:xfrm>
            <a:off x="474993"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Lento ou Normal</a:t>
            </a:r>
          </a:p>
        </p:txBody>
      </p:sp>
      <p:sp>
        <p:nvSpPr>
          <p:cNvPr id="3" name="Retângulo 2">
            <a:extLst>
              <a:ext uri="{FF2B5EF4-FFF2-40B4-BE49-F238E27FC236}">
                <a16:creationId xmlns:a16="http://schemas.microsoft.com/office/drawing/2014/main" id="{8FAFD2EC-B661-4320-8E6D-F004001B364D}"/>
              </a:ext>
            </a:extLst>
          </p:cNvPr>
          <p:cNvSpPr/>
          <p:nvPr/>
        </p:nvSpPr>
        <p:spPr>
          <a:xfrm>
            <a:off x="4294875"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Semirrápidos</a:t>
            </a:r>
          </a:p>
        </p:txBody>
      </p:sp>
      <p:sp>
        <p:nvSpPr>
          <p:cNvPr id="5" name="Retângulo 4">
            <a:extLst>
              <a:ext uri="{FF2B5EF4-FFF2-40B4-BE49-F238E27FC236}">
                <a16:creationId xmlns:a16="http://schemas.microsoft.com/office/drawing/2014/main" id="{CDD77114-FC5D-479C-B06A-88FE94F06F6E}"/>
              </a:ext>
            </a:extLst>
          </p:cNvPr>
          <p:cNvSpPr/>
          <p:nvPr/>
        </p:nvSpPr>
        <p:spPr>
          <a:xfrm>
            <a:off x="8112502"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Rápidos e Ultrarrápidos</a:t>
            </a:r>
          </a:p>
        </p:txBody>
      </p:sp>
      <p:sp>
        <p:nvSpPr>
          <p:cNvPr id="7" name="Retângulo 6">
            <a:extLst>
              <a:ext uri="{FF2B5EF4-FFF2-40B4-BE49-F238E27FC236}">
                <a16:creationId xmlns:a16="http://schemas.microsoft.com/office/drawing/2014/main" id="{34925EA6-55A1-4664-BFA4-49602AE7A748}"/>
              </a:ext>
            </a:extLst>
          </p:cNvPr>
          <p:cNvSpPr/>
          <p:nvPr/>
        </p:nvSpPr>
        <p:spPr>
          <a:xfrm>
            <a:off x="474993"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8" name="Retângulo 7">
            <a:extLst>
              <a:ext uri="{FF2B5EF4-FFF2-40B4-BE49-F238E27FC236}">
                <a16:creationId xmlns:a16="http://schemas.microsoft.com/office/drawing/2014/main" id="{EF006BC5-41F4-4307-80BD-2846712FF380}"/>
              </a:ext>
            </a:extLst>
          </p:cNvPr>
          <p:cNvSpPr/>
          <p:nvPr/>
        </p:nvSpPr>
        <p:spPr>
          <a:xfrm>
            <a:off x="4290306"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9" name="Retângulo 8">
            <a:extLst>
              <a:ext uri="{FF2B5EF4-FFF2-40B4-BE49-F238E27FC236}">
                <a16:creationId xmlns:a16="http://schemas.microsoft.com/office/drawing/2014/main" id="{E0E4FE03-E221-4806-8F2F-3A8FA3E3FEF6}"/>
              </a:ext>
            </a:extLst>
          </p:cNvPr>
          <p:cNvSpPr/>
          <p:nvPr/>
        </p:nvSpPr>
        <p:spPr>
          <a:xfrm>
            <a:off x="8121934"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10" name="Imagem 9">
            <a:extLst>
              <a:ext uri="{FF2B5EF4-FFF2-40B4-BE49-F238E27FC236}">
                <a16:creationId xmlns:a16="http://schemas.microsoft.com/office/drawing/2014/main" id="{11685CC1-8459-4EDF-8B38-9EAA18DEB28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2656" r="12865"/>
          <a:stretch/>
        </p:blipFill>
        <p:spPr>
          <a:xfrm>
            <a:off x="499690" y="2581187"/>
            <a:ext cx="3450079" cy="2209228"/>
          </a:xfrm>
          <a:prstGeom prst="rect">
            <a:avLst/>
          </a:prstGeom>
          <a:ln>
            <a:solidFill>
              <a:schemeClr val="accent6">
                <a:lumMod val="75000"/>
              </a:schemeClr>
            </a:solidFill>
          </a:ln>
        </p:spPr>
      </p:pic>
      <p:pic>
        <p:nvPicPr>
          <p:cNvPr id="11" name="Imagem 10">
            <a:extLst>
              <a:ext uri="{FF2B5EF4-FFF2-40B4-BE49-F238E27FC236}">
                <a16:creationId xmlns:a16="http://schemas.microsoft.com/office/drawing/2014/main" id="{7B16A7ED-F2F5-4C48-9272-A1B18C0837D6}"/>
              </a:ext>
            </a:extLst>
          </p:cNvPr>
          <p:cNvPicPr>
            <a:picLocks noChangeAspect="1"/>
          </p:cNvPicPr>
          <p:nvPr/>
        </p:nvPicPr>
        <p:blipFill rotWithShape="1">
          <a:blip r:embed="rId5" cstate="screen">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4312082" y="2581187"/>
            <a:ext cx="3466197" cy="2209228"/>
          </a:xfrm>
          <a:prstGeom prst="rect">
            <a:avLst/>
          </a:prstGeom>
          <a:ln>
            <a:solidFill>
              <a:schemeClr val="tx2">
                <a:lumMod val="60000"/>
                <a:lumOff val="40000"/>
              </a:schemeClr>
            </a:solidFill>
          </a:ln>
        </p:spPr>
      </p:pic>
      <p:pic>
        <p:nvPicPr>
          <p:cNvPr id="12" name="Imagem 11">
            <a:extLst>
              <a:ext uri="{FF2B5EF4-FFF2-40B4-BE49-F238E27FC236}">
                <a16:creationId xmlns:a16="http://schemas.microsoft.com/office/drawing/2014/main" id="{FB1C3F77-6869-473A-B805-A4A04F5C30D5}"/>
              </a:ext>
            </a:extLst>
          </p:cNvPr>
          <p:cNvPicPr>
            <a:picLocks noChangeAspect="1"/>
          </p:cNvPicPr>
          <p:nvPr/>
        </p:nvPicPr>
        <p:blipFill rotWithShape="1">
          <a:blip r:embed="rId6" cstate="screen">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8112502" y="2581187"/>
            <a:ext cx="3500523" cy="2198860"/>
          </a:xfrm>
          <a:prstGeom prst="rect">
            <a:avLst/>
          </a:prstGeom>
          <a:ln>
            <a:solidFill>
              <a:schemeClr val="tx2">
                <a:lumMod val="60000"/>
                <a:lumOff val="40000"/>
              </a:schemeClr>
            </a:solidFill>
          </a:ln>
        </p:spPr>
      </p:pic>
      <p:sp>
        <p:nvSpPr>
          <p:cNvPr id="14" name="Título 1">
            <a:extLst>
              <a:ext uri="{FF2B5EF4-FFF2-40B4-BE49-F238E27FC236}">
                <a16:creationId xmlns:a16="http://schemas.microsoft.com/office/drawing/2014/main" id="{C5A77F08-75D9-4835-9ECD-540CD882671E}"/>
              </a:ext>
            </a:extLst>
          </p:cNvPr>
          <p:cNvSpPr txBox="1">
            <a:spLocks/>
          </p:cNvSpPr>
          <p:nvPr/>
        </p:nvSpPr>
        <p:spPr>
          <a:xfrm>
            <a:off x="692337" y="258101"/>
            <a:ext cx="11442513"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4000" b="0" i="0" u="none" strike="noStrike" cap="none">
                <a:solidFill>
                  <a:srgbClr val="33CCCC"/>
                </a:solidFill>
                <a:latin typeface="Abadi" panose="020B0604020104020204" pitchFamily="34"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b="1" i="1" dirty="0">
                <a:solidFill>
                  <a:srgbClr val="9F1B45"/>
                </a:solidFill>
                <a:latin typeface="HK Grotesk" panose="00000500000000000000" pitchFamily="50" charset="0"/>
              </a:rPr>
              <a:t>Especificações técnicas de carregadores de </a:t>
            </a:r>
            <a:r>
              <a:rPr lang="pt-BR" b="1" i="1" dirty="0" err="1">
                <a:solidFill>
                  <a:srgbClr val="9F1B45"/>
                </a:solidFill>
                <a:latin typeface="HK Grotesk" panose="00000500000000000000" pitchFamily="50" charset="0"/>
              </a:rPr>
              <a:t>VEs</a:t>
            </a:r>
            <a:endParaRPr lang="pt-BR" sz="9600" b="1" i="1" dirty="0">
              <a:solidFill>
                <a:srgbClr val="9F1B45"/>
              </a:solidFill>
              <a:latin typeface="HK Grotesk" panose="00000500000000000000" pitchFamily="50" charset="0"/>
            </a:endParaRPr>
          </a:p>
        </p:txBody>
      </p:sp>
    </p:spTree>
    <p:extLst>
      <p:ext uri="{BB962C8B-B14F-4D97-AF65-F5344CB8AC3E}">
        <p14:creationId xmlns:p14="http://schemas.microsoft.com/office/powerpoint/2010/main" val="244591861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EE2F272-A57A-425A-A4F3-8C3ED9689405}"/>
              </a:ext>
            </a:extLst>
          </p:cNvPr>
          <p:cNvSpPr>
            <a:spLocks noGrp="1"/>
          </p:cNvSpPr>
          <p:nvPr>
            <p:ph type="body" idx="13"/>
          </p:nvPr>
        </p:nvSpPr>
        <p:spPr>
          <a:xfrm>
            <a:off x="415600" y="1639967"/>
            <a:ext cx="7299650" cy="4452000"/>
          </a:xfrm>
        </p:spPr>
        <p:txBody>
          <a:bodyPr/>
          <a:lstStyle/>
          <a:p>
            <a:pPr marL="285664" indent="-285664">
              <a:spcBef>
                <a:spcPts val="1200"/>
              </a:spcBef>
              <a:buFont typeface="Arial" panose="020B0604020202020204" pitchFamily="34" charset="0"/>
              <a:buChar char="•"/>
            </a:pPr>
            <a:r>
              <a:rPr lang="pt-BR" sz="1800" dirty="0">
                <a:cs typeface="Segoe UI" panose="020B0502040204020203" pitchFamily="34" charset="0"/>
              </a:rPr>
              <a:t>O carregadores lentos são aplicados principalmente em residência e condomínios, e também em estacionamentos de empresas e comércios. </a:t>
            </a:r>
          </a:p>
          <a:p>
            <a:pPr marL="285664" indent="-285664">
              <a:spcBef>
                <a:spcPts val="1200"/>
              </a:spcBef>
              <a:buFont typeface="Arial" panose="020B0604020202020204" pitchFamily="34" charset="0"/>
              <a:buChar char="•"/>
            </a:pPr>
            <a:r>
              <a:rPr lang="pt-BR" sz="1800" dirty="0">
                <a:cs typeface="Segoe UI" panose="020B0502040204020203" pitchFamily="34" charset="0"/>
              </a:rPr>
              <a:t>Possuem potência de 3,7 a 7,4 kW e carregam um VE (em média) entre 12 a 6 horas.</a:t>
            </a:r>
          </a:p>
          <a:p>
            <a:pPr marL="285664" indent="-285664">
              <a:spcBef>
                <a:spcPts val="1200"/>
              </a:spcBef>
              <a:buFont typeface="Arial" panose="020B0604020202020204" pitchFamily="34" charset="0"/>
              <a:buChar char="•"/>
            </a:pPr>
            <a:r>
              <a:rPr lang="pt-BR" sz="1800" dirty="0">
                <a:cs typeface="Segoe UI" panose="020B0502040204020203" pitchFamily="34" charset="0"/>
              </a:rPr>
              <a:t>Normalmente conta com dispositivos de segurança, controlador para informar ao veículo a capacidade máxima de corrente da instalação, uma interface simples com o usuário e a saída, podendo ser um soquete ou o cabo permanentemente fixado.</a:t>
            </a:r>
          </a:p>
          <a:p>
            <a:pPr marL="285664" indent="-285664">
              <a:spcBef>
                <a:spcPts val="1200"/>
              </a:spcBef>
              <a:buFont typeface="Arial" panose="020B0604020202020204" pitchFamily="34" charset="0"/>
              <a:buChar char="•"/>
            </a:pPr>
            <a:r>
              <a:rPr lang="pt-BR" sz="1800" dirty="0">
                <a:cs typeface="Segoe UI" panose="020B0502040204020203" pitchFamily="34" charset="0"/>
              </a:rPr>
              <a:t>Possuem proteção de sobretensão (DPS), sobrecorrente (fusíveis) e corrente residual (DDR ou IDR, do tipo A no mínimo). </a:t>
            </a:r>
          </a:p>
          <a:p>
            <a:pPr marL="285664" indent="-285664">
              <a:spcBef>
                <a:spcPts val="1200"/>
              </a:spcBef>
              <a:buFont typeface="Arial" panose="020B0604020202020204" pitchFamily="34" charset="0"/>
              <a:buChar char="•"/>
            </a:pPr>
            <a:r>
              <a:rPr lang="pt-BR" sz="1800" dirty="0">
                <a:cs typeface="Segoe UI" panose="020B0502040204020203" pitchFamily="34" charset="0"/>
              </a:rPr>
              <a:t>Em geral são carregadores monofásicos.</a:t>
            </a:r>
          </a:p>
          <a:p>
            <a:endParaRPr lang="en-US" dirty="0"/>
          </a:p>
        </p:txBody>
      </p:sp>
      <p:pic>
        <p:nvPicPr>
          <p:cNvPr id="7" name="Imagem 6"/>
          <p:cNvPicPr/>
          <p:nvPr/>
        </p:nvPicPr>
        <p:blipFill rotWithShape="1">
          <a:blip r:embed="rId3" cstate="screen">
            <a:extLst>
              <a:ext uri="{28A0092B-C50C-407E-A947-70E740481C1C}">
                <a14:useLocalDpi xmlns:a14="http://schemas.microsoft.com/office/drawing/2010/main"/>
              </a:ext>
            </a:extLst>
          </a:blip>
          <a:srcRect t="8104"/>
          <a:stretch/>
        </p:blipFill>
        <p:spPr bwMode="auto">
          <a:xfrm>
            <a:off x="8130488" y="1503466"/>
            <a:ext cx="2593048" cy="4814869"/>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692337" y="1162784"/>
            <a:ext cx="226536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Arquitetura Típica</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8" name="Título 1">
            <a:extLst>
              <a:ext uri="{FF2B5EF4-FFF2-40B4-BE49-F238E27FC236}">
                <a16:creationId xmlns:a16="http://schemas.microsoft.com/office/drawing/2014/main" id="{C5A77F08-75D9-4835-9ECD-540CD882671E}"/>
              </a:ext>
            </a:extLst>
          </p:cNvPr>
          <p:cNvSpPr txBox="1">
            <a:spLocks noGrp="1"/>
          </p:cNvSpPr>
          <p:nvPr>
            <p:ph type="title"/>
          </p:nvPr>
        </p:nvSpPr>
        <p:spPr>
          <a:xfrm>
            <a:off x="692337" y="258101"/>
            <a:ext cx="11083961" cy="1118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5600"/>
              <a:buFont typeface="Roboto"/>
              <a:buNone/>
              <a:defRPr sz="4000" b="0" i="0" u="none" strike="noStrike" cap="none">
                <a:solidFill>
                  <a:srgbClr val="33CCCC"/>
                </a:solidFill>
                <a:latin typeface="Abadi" panose="020B0604020104020204" pitchFamily="34" charset="0"/>
                <a:ea typeface="Roboto"/>
                <a:cs typeface="Roboto"/>
                <a:sym typeface="Roboto"/>
              </a:defRPr>
            </a:lvl1pPr>
            <a:lvl2pPr marR="0" lvl="1"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5600"/>
              <a:buFont typeface="Roboto"/>
              <a:buNone/>
              <a:defRPr sz="5600" b="0" i="0" u="none" strike="noStrike" cap="none">
                <a:solidFill>
                  <a:schemeClr val="lt1"/>
                </a:solidFill>
                <a:latin typeface="Roboto"/>
                <a:ea typeface="Roboto"/>
                <a:cs typeface="Roboto"/>
                <a:sym typeface="Roboto"/>
              </a:defRPr>
            </a:lvl9pPr>
          </a:lstStyle>
          <a:p>
            <a:r>
              <a:rPr lang="pt-BR" b="1" i="1" dirty="0">
                <a:solidFill>
                  <a:srgbClr val="9F1B45"/>
                </a:solidFill>
                <a:latin typeface="HK Grotesk" panose="00000500000000000000" pitchFamily="50" charset="0"/>
              </a:rPr>
              <a:t>Especificação: carregadores lentos ou normais</a:t>
            </a:r>
            <a:endParaRPr lang="pt-BR" sz="4400" b="1" i="1" dirty="0">
              <a:solidFill>
                <a:srgbClr val="9F1B45"/>
              </a:solidFill>
              <a:latin typeface="HK Grotesk" panose="00000500000000000000" pitchFamily="50" charset="0"/>
            </a:endParaRPr>
          </a:p>
        </p:txBody>
      </p:sp>
    </p:spTree>
    <p:extLst>
      <p:ext uri="{BB962C8B-B14F-4D97-AF65-F5344CB8AC3E}">
        <p14:creationId xmlns:p14="http://schemas.microsoft.com/office/powerpoint/2010/main" val="399240513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rotWithShape="1">
          <a:blip r:embed="rId3" cstate="screen">
            <a:clrChange>
              <a:clrFrom>
                <a:srgbClr val="BDCDD4"/>
              </a:clrFrom>
              <a:clrTo>
                <a:srgbClr val="BDCDD4">
                  <a:alpha val="0"/>
                </a:srgbClr>
              </a:clrTo>
            </a:clrChange>
            <a:extLst>
              <a:ext uri="{28A0092B-C50C-407E-A947-70E740481C1C}">
                <a14:useLocalDpi xmlns:a14="http://schemas.microsoft.com/office/drawing/2010/main"/>
              </a:ext>
            </a:extLst>
          </a:blip>
          <a:srcRect t="4714" b="5694"/>
          <a:stretch/>
        </p:blipFill>
        <p:spPr bwMode="auto">
          <a:xfrm>
            <a:off x="1666111" y="1514874"/>
            <a:ext cx="8847780" cy="5085025"/>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692337" y="1161558"/>
            <a:ext cx="2845651"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Diagrama Simplificado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2" name="Título 1">
            <a:extLst>
              <a:ext uri="{FF2B5EF4-FFF2-40B4-BE49-F238E27FC236}">
                <a16:creationId xmlns:a16="http://schemas.microsoft.com/office/drawing/2014/main" id="{BBC3D5E5-590B-4256-931D-1F1FA09FCAD0}"/>
              </a:ext>
            </a:extLst>
          </p:cNvPr>
          <p:cNvSpPr>
            <a:spLocks noGrp="1"/>
          </p:cNvSpPr>
          <p:nvPr>
            <p:ph type="title"/>
          </p:nvPr>
        </p:nvSpPr>
        <p:spPr>
          <a:xfrm>
            <a:off x="692337" y="258101"/>
            <a:ext cx="11083961" cy="1118400"/>
          </a:xfrm>
        </p:spPr>
        <p:txBody>
          <a:bodyPr/>
          <a:lstStyle/>
          <a:p>
            <a:r>
              <a:rPr lang="pt-BR" dirty="0"/>
              <a:t>Especificação: carregadores lentos ou normais</a:t>
            </a:r>
            <a:endParaRPr lang="pt-BR" sz="5400" dirty="0"/>
          </a:p>
        </p:txBody>
      </p:sp>
    </p:spTree>
    <p:extLst>
      <p:ext uri="{BB962C8B-B14F-4D97-AF65-F5344CB8AC3E}">
        <p14:creationId xmlns:p14="http://schemas.microsoft.com/office/powerpoint/2010/main" val="69418032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3026299433"/>
              </p:ext>
            </p:extLst>
          </p:nvPr>
        </p:nvGraphicFramePr>
        <p:xfrm>
          <a:off x="587388" y="1619557"/>
          <a:ext cx="10099662" cy="4450032"/>
        </p:xfrm>
        <a:graphic>
          <a:graphicData uri="http://schemas.openxmlformats.org/drawingml/2006/table">
            <a:tbl>
              <a:tblPr firstRow="1" bandRow="1">
                <a:tableStyleId>{10A1B5D5-9B99-4C35-A422-299274C87663}</a:tableStyleId>
              </a:tblPr>
              <a:tblGrid>
                <a:gridCol w="1683277">
                  <a:extLst>
                    <a:ext uri="{9D8B030D-6E8A-4147-A177-3AD203B41FA5}">
                      <a16:colId xmlns:a16="http://schemas.microsoft.com/office/drawing/2014/main" val="20000"/>
                    </a:ext>
                  </a:extLst>
                </a:gridCol>
                <a:gridCol w="1683277">
                  <a:extLst>
                    <a:ext uri="{9D8B030D-6E8A-4147-A177-3AD203B41FA5}">
                      <a16:colId xmlns:a16="http://schemas.microsoft.com/office/drawing/2014/main" val="20001"/>
                    </a:ext>
                  </a:extLst>
                </a:gridCol>
                <a:gridCol w="1683277">
                  <a:extLst>
                    <a:ext uri="{9D8B030D-6E8A-4147-A177-3AD203B41FA5}">
                      <a16:colId xmlns:a16="http://schemas.microsoft.com/office/drawing/2014/main" val="20002"/>
                    </a:ext>
                  </a:extLst>
                </a:gridCol>
                <a:gridCol w="1683277">
                  <a:extLst>
                    <a:ext uri="{9D8B030D-6E8A-4147-A177-3AD203B41FA5}">
                      <a16:colId xmlns:a16="http://schemas.microsoft.com/office/drawing/2014/main" val="20003"/>
                    </a:ext>
                  </a:extLst>
                </a:gridCol>
                <a:gridCol w="1683277">
                  <a:extLst>
                    <a:ext uri="{9D8B030D-6E8A-4147-A177-3AD203B41FA5}">
                      <a16:colId xmlns:a16="http://schemas.microsoft.com/office/drawing/2014/main" val="20004"/>
                    </a:ext>
                  </a:extLst>
                </a:gridCol>
                <a:gridCol w="1683277">
                  <a:extLst>
                    <a:ext uri="{9D8B030D-6E8A-4147-A177-3AD203B41FA5}">
                      <a16:colId xmlns:a16="http://schemas.microsoft.com/office/drawing/2014/main" val="20005"/>
                    </a:ext>
                  </a:extLst>
                </a:gridCol>
              </a:tblGrid>
              <a:tr h="481449">
                <a:tc>
                  <a:txBody>
                    <a:bodyPr/>
                    <a:lstStyle/>
                    <a:p>
                      <a:pPr algn="ctr"/>
                      <a:r>
                        <a:rPr lang="pt-BR" sz="1400" dirty="0"/>
                        <a:t>Características básicas</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t>Características elétricas</a:t>
                      </a:r>
                    </a:p>
                  </a:txBody>
                  <a:tcPr marL="91416" marR="91416" marT="45708" marB="45708" anchor="ctr"/>
                </a:tc>
                <a:tc>
                  <a:txBody>
                    <a:bodyPr/>
                    <a:lstStyle/>
                    <a:p>
                      <a:pPr algn="ctr"/>
                      <a:r>
                        <a:rPr lang="pt-BR" sz="1400" dirty="0"/>
                        <a:t>Interface local com usuário</a:t>
                      </a:r>
                    </a:p>
                  </a:txBody>
                  <a:tcPr marL="91416" marR="91416" marT="45708" marB="45708" anchor="ctr"/>
                </a:tc>
                <a:tc>
                  <a:txBody>
                    <a:bodyPr/>
                    <a:lstStyle/>
                    <a:p>
                      <a:pPr algn="ctr"/>
                      <a:r>
                        <a:rPr lang="pt-BR" sz="1400" dirty="0"/>
                        <a:t>Conectividade</a:t>
                      </a:r>
                    </a:p>
                  </a:txBody>
                  <a:tcPr marL="91416" marR="91416" marT="45708" marB="45708" anchor="ctr"/>
                </a:tc>
                <a:tc>
                  <a:txBody>
                    <a:bodyPr/>
                    <a:lstStyle/>
                    <a:p>
                      <a:pPr algn="ctr"/>
                      <a:r>
                        <a:rPr lang="pt-BR" sz="1400" dirty="0"/>
                        <a:t>Grau de proteção e ambiente</a:t>
                      </a:r>
                    </a:p>
                  </a:txBody>
                  <a:tcPr marL="91416" marR="91416" marT="45708" marB="45708" anchor="ctr"/>
                </a:tc>
                <a:tc>
                  <a:txBody>
                    <a:bodyPr/>
                    <a:lstStyle/>
                    <a:p>
                      <a:pPr algn="ctr"/>
                      <a:r>
                        <a:rPr lang="pt-BR" sz="1400" dirty="0"/>
                        <a:t>Montagem</a:t>
                      </a:r>
                      <a:r>
                        <a:rPr lang="pt-BR" sz="1400" baseline="0" dirty="0"/>
                        <a:t> e dimensões</a:t>
                      </a:r>
                      <a:endParaRPr lang="pt-BR" sz="1400" dirty="0"/>
                    </a:p>
                  </a:txBody>
                  <a:tcPr marL="91416" marR="91416" marT="45708" marB="45708" anchor="ctr"/>
                </a:tc>
                <a:extLst>
                  <a:ext uri="{0D108BD9-81ED-4DB2-BD59-A6C34878D82A}">
                    <a16:rowId xmlns:a16="http://schemas.microsoft.com/office/drawing/2014/main" val="10000"/>
                  </a:ext>
                </a:extLst>
              </a:tr>
              <a:tr h="3455244">
                <a:tc>
                  <a:txBody>
                    <a:bodyPr/>
                    <a:lstStyle/>
                    <a:p>
                      <a:r>
                        <a:rPr lang="pt-BR" sz="1400" dirty="0"/>
                        <a:t>Conector do tipo</a:t>
                      </a:r>
                      <a:r>
                        <a:rPr lang="pt-BR" sz="1400" baseline="0" dirty="0"/>
                        <a:t> 2 ou J1772 (Tipo 1).</a:t>
                      </a:r>
                    </a:p>
                    <a:p>
                      <a:endParaRPr lang="pt-BR" sz="1400" baseline="0" dirty="0"/>
                    </a:p>
                    <a:p>
                      <a:r>
                        <a:rPr lang="pt-BR" sz="1400" baseline="0" dirty="0"/>
                        <a:t>Uso de conector com cabo.</a:t>
                      </a:r>
                    </a:p>
                    <a:p>
                      <a:endParaRPr lang="pt-BR" sz="1400" baseline="0" dirty="0"/>
                    </a:p>
                    <a:p>
                      <a:r>
                        <a:rPr lang="pt-BR" sz="1400" baseline="0" dirty="0"/>
                        <a:t>Cabo maior que 4 metros. Comum presença de duas opções de comprimento.</a:t>
                      </a:r>
                    </a:p>
                    <a:p>
                      <a:endParaRPr lang="pt-BR" sz="1400" baseline="0" dirty="0"/>
                    </a:p>
                    <a:p>
                      <a:r>
                        <a:rPr lang="pt-BR" sz="1400" baseline="0" dirty="0"/>
                        <a:t>Uso predominante privado.</a:t>
                      </a:r>
                    </a:p>
                    <a:p>
                      <a:endParaRPr lang="pt-BR" sz="1400" baseline="0" dirty="0"/>
                    </a:p>
                    <a:p>
                      <a:endParaRPr lang="pt-BR" sz="1400" dirty="0"/>
                    </a:p>
                  </a:txBody>
                  <a:tcPr marL="91416" marR="91416" marT="45708" marB="45708"/>
                </a:tc>
                <a:tc>
                  <a:txBody>
                    <a:bodyPr/>
                    <a:lstStyle/>
                    <a:p>
                      <a:r>
                        <a:rPr lang="pt-BR" sz="1400" baseline="0" dirty="0"/>
                        <a:t>Predominância monofásica.</a:t>
                      </a:r>
                    </a:p>
                    <a:p>
                      <a:endParaRPr lang="pt-BR" sz="1400" baseline="0" dirty="0"/>
                    </a:p>
                    <a:p>
                      <a:r>
                        <a:rPr lang="pt-BR" sz="1400" baseline="0" dirty="0"/>
                        <a:t>Até 32 A para até 7,4 kW.</a:t>
                      </a:r>
                    </a:p>
                    <a:p>
                      <a:endParaRPr lang="pt-BR" sz="1400" baseline="0" dirty="0"/>
                    </a:p>
                    <a:p>
                      <a:r>
                        <a:rPr lang="pt-BR" sz="1400" baseline="0" dirty="0"/>
                        <a:t>Nível de tensão até 220 V.</a:t>
                      </a:r>
                    </a:p>
                    <a:p>
                      <a:endParaRPr lang="pt-BR" sz="1400" baseline="0" dirty="0"/>
                    </a:p>
                    <a:p>
                      <a:r>
                        <a:rPr lang="pt-BR" sz="1400" baseline="0" dirty="0"/>
                        <a:t>Alimentação auxiliar bivolt.</a:t>
                      </a:r>
                    </a:p>
                    <a:p>
                      <a:endParaRPr lang="pt-BR" sz="1400" baseline="0" dirty="0"/>
                    </a:p>
                    <a:p>
                      <a:r>
                        <a:rPr lang="pt-BR" sz="1400" baseline="0" dirty="0"/>
                        <a:t>Corrente máxima limitada por hardware.</a:t>
                      </a:r>
                      <a:endParaRPr lang="pt-BR" sz="1400" dirty="0"/>
                    </a:p>
                  </a:txBody>
                  <a:tcPr marL="91416" marR="91416" marT="45708" marB="45708"/>
                </a:tc>
                <a:tc>
                  <a:txBody>
                    <a:bodyPr/>
                    <a:lstStyle/>
                    <a:p>
                      <a:r>
                        <a:rPr lang="pt-BR" sz="1400" dirty="0"/>
                        <a:t>Comunicação</a:t>
                      </a:r>
                      <a:r>
                        <a:rPr lang="pt-BR" sz="1400" baseline="0" dirty="0"/>
                        <a:t> visual através de </a:t>
                      </a:r>
                      <a:r>
                        <a:rPr lang="pt-BR" sz="1400" baseline="0" dirty="0" err="1"/>
                        <a:t>LEDs</a:t>
                      </a:r>
                      <a:r>
                        <a:rPr lang="pt-BR" sz="1400" baseline="0" dirty="0"/>
                        <a:t>.</a:t>
                      </a:r>
                    </a:p>
                    <a:p>
                      <a:endParaRPr lang="pt-BR" sz="1400" baseline="0" dirty="0"/>
                    </a:p>
                    <a:p>
                      <a:r>
                        <a:rPr lang="pt-BR" sz="1400" baseline="0" dirty="0"/>
                        <a:t>Comum presença de botão start/stop.</a:t>
                      </a:r>
                      <a:endParaRPr lang="pt-BR" sz="1400" dirty="0"/>
                    </a:p>
                    <a:p>
                      <a:endParaRPr lang="pt-BR" sz="1400" dirty="0"/>
                    </a:p>
                    <a:p>
                      <a:r>
                        <a:rPr lang="pt-BR" sz="1400" dirty="0"/>
                        <a:t>Ausência de IHM.</a:t>
                      </a:r>
                    </a:p>
                  </a:txBody>
                  <a:tcPr marL="91416" marR="91416" marT="45708" marB="45708"/>
                </a:tc>
                <a:tc>
                  <a:txBody>
                    <a:bodyPr/>
                    <a:lstStyle/>
                    <a:p>
                      <a:r>
                        <a:rPr lang="pt-BR" sz="1400" dirty="0"/>
                        <a:t>Meio de comunicação por porta</a:t>
                      </a:r>
                      <a:r>
                        <a:rPr lang="pt-BR" sz="1400" baseline="0" dirty="0"/>
                        <a:t> ethernet e/ou Wi-Fi</a:t>
                      </a:r>
                      <a:endParaRPr lang="pt-BR" sz="1400" dirty="0"/>
                    </a:p>
                    <a:p>
                      <a:endParaRPr lang="pt-BR" sz="1400" dirty="0"/>
                    </a:p>
                    <a:p>
                      <a:r>
                        <a:rPr lang="pt-BR" sz="1400" dirty="0"/>
                        <a:t>Acesso</a:t>
                      </a:r>
                      <a:r>
                        <a:rPr lang="pt-BR" sz="1400" baseline="0" dirty="0"/>
                        <a:t> por meio proprietário em estações com foco em residências. Foco na administração pessoal do equipamento nesses casos.</a:t>
                      </a:r>
                    </a:p>
                  </a:txBody>
                  <a:tcPr marL="91416" marR="91416" marT="45708" marB="45708"/>
                </a:tc>
                <a:tc>
                  <a:txBody>
                    <a:bodyPr/>
                    <a:lstStyle/>
                    <a:p>
                      <a:r>
                        <a:rPr lang="pt-BR" sz="1400" dirty="0"/>
                        <a:t>IP 54 / NEMA</a:t>
                      </a:r>
                      <a:r>
                        <a:rPr lang="pt-BR" sz="1400" baseline="0" dirty="0"/>
                        <a:t> 3R</a:t>
                      </a:r>
                    </a:p>
                    <a:p>
                      <a:endParaRPr lang="pt-BR" sz="1400" baseline="0" dirty="0"/>
                    </a:p>
                    <a:p>
                      <a:r>
                        <a:rPr lang="pt-BR" sz="1400" baseline="0" dirty="0"/>
                        <a:t>-30°C a 50°C</a:t>
                      </a:r>
                    </a:p>
                    <a:p>
                      <a:endParaRPr lang="pt-BR" sz="1400" baseline="0" dirty="0"/>
                    </a:p>
                    <a:p>
                      <a:r>
                        <a:rPr lang="pt-BR" sz="1400" baseline="0" dirty="0"/>
                        <a:t>Operação até 85% de umidade relativa (sem condensação).</a:t>
                      </a:r>
                    </a:p>
                    <a:p>
                      <a:endParaRPr lang="pt-BR" sz="1400" baseline="0" dirty="0"/>
                    </a:p>
                  </a:txBody>
                  <a:tcPr marL="91416" marR="91416" marT="45708" marB="45708"/>
                </a:tc>
                <a:tc>
                  <a:txBody>
                    <a:bodyPr/>
                    <a:lstStyle/>
                    <a:p>
                      <a:r>
                        <a:rPr lang="pt-BR" sz="1400" dirty="0"/>
                        <a:t>Montagem em</a:t>
                      </a:r>
                      <a:r>
                        <a:rPr lang="pt-BR" sz="1400" baseline="0" dirty="0"/>
                        <a:t> parede.</a:t>
                      </a:r>
                    </a:p>
                    <a:p>
                      <a:endParaRPr lang="pt-BR" sz="1400" baseline="0" dirty="0"/>
                    </a:p>
                    <a:p>
                      <a:r>
                        <a:rPr lang="pt-BR" sz="1400" baseline="0" dirty="0"/>
                        <a:t>Suporte para enrolamento acoplado ou separado.</a:t>
                      </a:r>
                    </a:p>
                    <a:p>
                      <a:endParaRPr lang="pt-B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4 kg a 10 kg</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Soma</a:t>
                      </a:r>
                      <a:r>
                        <a:rPr lang="pt-BR" sz="1400" baseline="0" dirty="0"/>
                        <a:t> de dimensões adequada entre 800 e 1000 mm</a:t>
                      </a:r>
                      <a:endParaRPr lang="pt-BR" sz="1400" dirty="0"/>
                    </a:p>
                    <a:p>
                      <a:endParaRPr lang="pt-BR" sz="1400" baseline="0" dirty="0"/>
                    </a:p>
                    <a:p>
                      <a:r>
                        <a:rPr lang="pt-BR" sz="1400" baseline="0" dirty="0"/>
                        <a:t>Predominância de acabamento em peças plásticas.</a:t>
                      </a:r>
                      <a:endParaRPr lang="pt-BR" sz="1400" dirty="0"/>
                    </a:p>
                  </a:txBody>
                  <a:tcPr marL="91416" marR="91416" marT="45708" marB="45708"/>
                </a:tc>
                <a:extLst>
                  <a:ext uri="{0D108BD9-81ED-4DB2-BD59-A6C34878D82A}">
                    <a16:rowId xmlns:a16="http://schemas.microsoft.com/office/drawing/2014/main" val="10001"/>
                  </a:ext>
                </a:extLst>
              </a:tr>
            </a:tbl>
          </a:graphicData>
        </a:graphic>
      </p:graphicFrame>
      <p:sp>
        <p:nvSpPr>
          <p:cNvPr id="6" name="Retângulo 5"/>
          <p:cNvSpPr/>
          <p:nvPr/>
        </p:nvSpPr>
        <p:spPr>
          <a:xfrm>
            <a:off x="692337" y="1158020"/>
            <a:ext cx="1903085"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Características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2" name="Título 1">
            <a:extLst>
              <a:ext uri="{FF2B5EF4-FFF2-40B4-BE49-F238E27FC236}">
                <a16:creationId xmlns:a16="http://schemas.microsoft.com/office/drawing/2014/main" id="{DDA05FAA-0D1A-49BB-A53C-B2B68F1D5598}"/>
              </a:ext>
            </a:extLst>
          </p:cNvPr>
          <p:cNvSpPr>
            <a:spLocks noGrp="1"/>
          </p:cNvSpPr>
          <p:nvPr>
            <p:ph type="title"/>
          </p:nvPr>
        </p:nvSpPr>
        <p:spPr>
          <a:xfrm>
            <a:off x="692337" y="258101"/>
            <a:ext cx="11083961" cy="1118400"/>
          </a:xfrm>
        </p:spPr>
        <p:txBody>
          <a:bodyPr/>
          <a:lstStyle/>
          <a:p>
            <a:r>
              <a:rPr lang="pt-BR" dirty="0"/>
              <a:t>Especificação: carregadores lentos ou normais</a:t>
            </a:r>
            <a:endParaRPr lang="pt-BR" sz="5400" dirty="0"/>
          </a:p>
        </p:txBody>
      </p:sp>
    </p:spTree>
    <p:extLst>
      <p:ext uri="{BB962C8B-B14F-4D97-AF65-F5344CB8AC3E}">
        <p14:creationId xmlns:p14="http://schemas.microsoft.com/office/powerpoint/2010/main" val="199535754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E3703-5A1B-4C79-AF33-ACBA2024123B}"/>
              </a:ext>
            </a:extLst>
          </p:cNvPr>
          <p:cNvSpPr>
            <a:spLocks noGrp="1"/>
          </p:cNvSpPr>
          <p:nvPr>
            <p:ph type="title"/>
          </p:nvPr>
        </p:nvSpPr>
        <p:spPr>
          <a:xfrm>
            <a:off x="692337" y="258101"/>
            <a:ext cx="11083961" cy="1118400"/>
          </a:xfrm>
        </p:spPr>
        <p:txBody>
          <a:bodyPr/>
          <a:lstStyle/>
          <a:p>
            <a:r>
              <a:rPr lang="pt-BR" dirty="0"/>
              <a:t>Especificação: carregadores lentos ou normais</a:t>
            </a:r>
            <a:endParaRPr lang="pt-BR" sz="5400" dirty="0"/>
          </a:p>
        </p:txBody>
      </p:sp>
      <p:pic>
        <p:nvPicPr>
          <p:cNvPr id="3" name="Imagem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498" y="1734563"/>
            <a:ext cx="7516164" cy="2397031"/>
          </a:xfrm>
          <a:prstGeom prst="rect">
            <a:avLst/>
          </a:prstGeom>
        </p:spPr>
      </p:pic>
      <p:pic>
        <p:nvPicPr>
          <p:cNvPr id="5" name="Imagem 4"/>
          <p:cNvPicPr>
            <a:picLocks noChangeAspect="1"/>
          </p:cNvPicPr>
          <p:nvPr/>
        </p:nvPicPr>
        <p:blipFill>
          <a:blip r:embed="rId4"/>
          <a:stretch>
            <a:fillRect/>
          </a:stretch>
        </p:blipFill>
        <p:spPr>
          <a:xfrm>
            <a:off x="8836216" y="2204865"/>
            <a:ext cx="2209225" cy="2066387"/>
          </a:xfrm>
          <a:prstGeom prst="rect">
            <a:avLst/>
          </a:prstGeom>
        </p:spPr>
      </p:pic>
      <p:pic>
        <p:nvPicPr>
          <p:cNvPr id="6" name="Imagem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0498" y="4110418"/>
            <a:ext cx="7660180" cy="2128854"/>
          </a:xfrm>
          <a:prstGeom prst="rect">
            <a:avLst/>
          </a:prstGeom>
        </p:spPr>
      </p:pic>
      <p:sp>
        <p:nvSpPr>
          <p:cNvPr id="7" name="CaixaDeTexto 6"/>
          <p:cNvSpPr txBox="1"/>
          <p:nvPr/>
        </p:nvSpPr>
        <p:spPr>
          <a:xfrm>
            <a:off x="8836216" y="4387525"/>
            <a:ext cx="2186039" cy="523084"/>
          </a:xfrm>
          <a:prstGeom prst="rect">
            <a:avLst/>
          </a:prstGeom>
          <a:noFill/>
        </p:spPr>
        <p:txBody>
          <a:bodyPr wrap="square" rtlCol="0">
            <a:spAutoFit/>
          </a:bodyPr>
          <a:lstStyle/>
          <a:p>
            <a:r>
              <a:rPr lang="pt-BR" dirty="0">
                <a:solidFill>
                  <a:schemeClr val="bg2">
                    <a:lumMod val="50000"/>
                  </a:schemeClr>
                </a:solidFill>
                <a:latin typeface="Abadi Extra Light" panose="020B0204020104020204" pitchFamily="34" charset="0"/>
                <a:cs typeface="Segoe UI" panose="020B0502040204020203" pitchFamily="34" charset="0"/>
              </a:rPr>
              <a:t>Produto: </a:t>
            </a:r>
            <a:r>
              <a:rPr lang="pt-BR" dirty="0" err="1">
                <a:solidFill>
                  <a:schemeClr val="bg2">
                    <a:lumMod val="50000"/>
                  </a:schemeClr>
                </a:solidFill>
                <a:latin typeface="Abadi Extra Light" panose="020B0204020104020204" pitchFamily="34" charset="0"/>
                <a:cs typeface="Segoe UI" panose="020B0502040204020203" pitchFamily="34" charset="0"/>
              </a:rPr>
              <a:t>Wallbox</a:t>
            </a:r>
            <a:r>
              <a:rPr lang="pt-BR" dirty="0">
                <a:solidFill>
                  <a:schemeClr val="bg2">
                    <a:lumMod val="50000"/>
                  </a:schemeClr>
                </a:solidFill>
                <a:latin typeface="Abadi Extra Light" panose="020B0204020104020204" pitchFamily="34" charset="0"/>
                <a:cs typeface="Segoe UI" panose="020B0502040204020203" pitchFamily="34" charset="0"/>
              </a:rPr>
              <a:t> </a:t>
            </a:r>
            <a:r>
              <a:rPr lang="pt-BR" dirty="0" err="1">
                <a:solidFill>
                  <a:schemeClr val="bg2">
                    <a:lumMod val="50000"/>
                  </a:schemeClr>
                </a:solidFill>
                <a:latin typeface="Abadi Extra Light" panose="020B0204020104020204" pitchFamily="34" charset="0"/>
                <a:cs typeface="Segoe UI" panose="020B0502040204020203" pitchFamily="34" charset="0"/>
              </a:rPr>
              <a:t>eHome</a:t>
            </a:r>
            <a:endParaRPr lang="pt-BR" dirty="0">
              <a:solidFill>
                <a:schemeClr val="bg2">
                  <a:lumMod val="50000"/>
                </a:schemeClr>
              </a:solidFill>
              <a:latin typeface="Abadi Extra Light" panose="020B0204020104020204" pitchFamily="34" charset="0"/>
              <a:cs typeface="Segoe UI" panose="020B0502040204020203" pitchFamily="34" charset="0"/>
            </a:endParaRPr>
          </a:p>
          <a:p>
            <a:r>
              <a:rPr lang="pt-BR" dirty="0">
                <a:solidFill>
                  <a:schemeClr val="bg2">
                    <a:lumMod val="50000"/>
                  </a:schemeClr>
                </a:solidFill>
                <a:latin typeface="Abadi Extra Light" panose="020B0204020104020204" pitchFamily="34" charset="0"/>
                <a:cs typeface="Segoe UI" panose="020B0502040204020203" pitchFamily="34" charset="0"/>
              </a:rPr>
              <a:t>Fabricante: CIRCONTROL</a:t>
            </a:r>
          </a:p>
        </p:txBody>
      </p:sp>
      <p:sp>
        <p:nvSpPr>
          <p:cNvPr id="18" name="Retângulo 17"/>
          <p:cNvSpPr/>
          <p:nvPr/>
        </p:nvSpPr>
        <p:spPr>
          <a:xfrm>
            <a:off x="692337" y="1161558"/>
            <a:ext cx="2624436"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 de Produto</a:t>
            </a:r>
          </a:p>
        </p:txBody>
      </p:sp>
    </p:spTree>
    <p:extLst>
      <p:ext uri="{BB962C8B-B14F-4D97-AF65-F5344CB8AC3E}">
        <p14:creationId xmlns:p14="http://schemas.microsoft.com/office/powerpoint/2010/main" val="32849836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3254821" y="5669479"/>
            <a:ext cx="5256567" cy="369332"/>
          </a:xfrm>
          <a:prstGeom prst="rect">
            <a:avLst/>
          </a:prstGeom>
        </p:spPr>
        <p:txBody>
          <a:bodyPr wrap="none">
            <a:spAutoFit/>
          </a:bodyPr>
          <a:lstStyle/>
          <a:p>
            <a:r>
              <a:rPr lang="pt-BR" sz="1800" dirty="0"/>
              <a:t>https://www.youtube.com/watch?v=1BcrlmB5RqY</a:t>
            </a:r>
          </a:p>
        </p:txBody>
      </p:sp>
      <p:pic>
        <p:nvPicPr>
          <p:cNvPr id="15" name="Imagem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6674" y="1364881"/>
            <a:ext cx="7481397" cy="4206232"/>
          </a:xfrm>
          <a:prstGeom prst="rect">
            <a:avLst/>
          </a:prstGeom>
        </p:spPr>
      </p:pic>
      <p:sp>
        <p:nvSpPr>
          <p:cNvPr id="4" name="Título 3">
            <a:extLst>
              <a:ext uri="{FF2B5EF4-FFF2-40B4-BE49-F238E27FC236}">
                <a16:creationId xmlns:a16="http://schemas.microsoft.com/office/drawing/2014/main" id="{2024E676-8098-4F4F-A7A4-5C7AFF998968}"/>
              </a:ext>
            </a:extLst>
          </p:cNvPr>
          <p:cNvSpPr>
            <a:spLocks noGrp="1"/>
          </p:cNvSpPr>
          <p:nvPr>
            <p:ph type="title"/>
          </p:nvPr>
        </p:nvSpPr>
        <p:spPr>
          <a:xfrm>
            <a:off x="692337" y="122346"/>
            <a:ext cx="11083961" cy="1118400"/>
          </a:xfrm>
        </p:spPr>
        <p:txBody>
          <a:bodyPr/>
          <a:lstStyle/>
          <a:p>
            <a:r>
              <a:rPr lang="pt-BR" sz="3200" dirty="0"/>
              <a:t>Vídeo: Modelos de carregadores para uso residencial (</a:t>
            </a:r>
            <a:r>
              <a:rPr lang="pt-BR" sz="3200" dirty="0" err="1"/>
              <a:t>Level</a:t>
            </a:r>
            <a:r>
              <a:rPr lang="pt-BR" sz="3200" dirty="0"/>
              <a:t> 2 / Modo 3)</a:t>
            </a:r>
          </a:p>
        </p:txBody>
      </p:sp>
    </p:spTree>
    <p:extLst>
      <p:ext uri="{BB962C8B-B14F-4D97-AF65-F5344CB8AC3E}">
        <p14:creationId xmlns:p14="http://schemas.microsoft.com/office/powerpoint/2010/main" val="160535989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98EC964-4B3D-44E4-8896-4D655F3E3359}"/>
              </a:ext>
            </a:extLst>
          </p:cNvPr>
          <p:cNvSpPr/>
          <p:nvPr/>
        </p:nvSpPr>
        <p:spPr>
          <a:xfrm>
            <a:off x="474993"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Lento ou Normal</a:t>
            </a:r>
          </a:p>
        </p:txBody>
      </p:sp>
      <p:sp>
        <p:nvSpPr>
          <p:cNvPr id="5" name="Retângulo 4">
            <a:extLst>
              <a:ext uri="{FF2B5EF4-FFF2-40B4-BE49-F238E27FC236}">
                <a16:creationId xmlns:a16="http://schemas.microsoft.com/office/drawing/2014/main" id="{17D0B0AD-3BCF-4165-A644-33DCD12D88E4}"/>
              </a:ext>
            </a:extLst>
          </p:cNvPr>
          <p:cNvSpPr/>
          <p:nvPr/>
        </p:nvSpPr>
        <p:spPr>
          <a:xfrm>
            <a:off x="4294875"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Semirrápidos</a:t>
            </a:r>
          </a:p>
        </p:txBody>
      </p:sp>
      <p:sp>
        <p:nvSpPr>
          <p:cNvPr id="6" name="Retângulo 5">
            <a:extLst>
              <a:ext uri="{FF2B5EF4-FFF2-40B4-BE49-F238E27FC236}">
                <a16:creationId xmlns:a16="http://schemas.microsoft.com/office/drawing/2014/main" id="{3EEB64B6-BBFF-49D3-B16B-BECB08046599}"/>
              </a:ext>
            </a:extLst>
          </p:cNvPr>
          <p:cNvSpPr/>
          <p:nvPr/>
        </p:nvSpPr>
        <p:spPr>
          <a:xfrm>
            <a:off x="8112502"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Rápidos e Ultrarrápidos</a:t>
            </a:r>
          </a:p>
        </p:txBody>
      </p:sp>
      <p:sp>
        <p:nvSpPr>
          <p:cNvPr id="7" name="Retângulo 6">
            <a:extLst>
              <a:ext uri="{FF2B5EF4-FFF2-40B4-BE49-F238E27FC236}">
                <a16:creationId xmlns:a16="http://schemas.microsoft.com/office/drawing/2014/main" id="{6067D0BA-4EF7-4C5F-84DE-33C1AB0BA31C}"/>
              </a:ext>
            </a:extLst>
          </p:cNvPr>
          <p:cNvSpPr/>
          <p:nvPr/>
        </p:nvSpPr>
        <p:spPr>
          <a:xfrm>
            <a:off x="474993"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8" name="Retângulo 7">
            <a:extLst>
              <a:ext uri="{FF2B5EF4-FFF2-40B4-BE49-F238E27FC236}">
                <a16:creationId xmlns:a16="http://schemas.microsoft.com/office/drawing/2014/main" id="{ECFD9737-9C9C-42CD-8DFA-D679CF79E344}"/>
              </a:ext>
            </a:extLst>
          </p:cNvPr>
          <p:cNvSpPr/>
          <p:nvPr/>
        </p:nvSpPr>
        <p:spPr>
          <a:xfrm>
            <a:off x="4290306"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14" name="Retângulo 13">
            <a:extLst>
              <a:ext uri="{FF2B5EF4-FFF2-40B4-BE49-F238E27FC236}">
                <a16:creationId xmlns:a16="http://schemas.microsoft.com/office/drawing/2014/main" id="{B98148E9-20C4-4608-B331-3CC2BB5156D5}"/>
              </a:ext>
            </a:extLst>
          </p:cNvPr>
          <p:cNvSpPr/>
          <p:nvPr/>
        </p:nvSpPr>
        <p:spPr>
          <a:xfrm>
            <a:off x="8121934"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26" name="Imagem 25">
            <a:extLst>
              <a:ext uri="{FF2B5EF4-FFF2-40B4-BE49-F238E27FC236}">
                <a16:creationId xmlns:a16="http://schemas.microsoft.com/office/drawing/2014/main" id="{2FD823E8-1F4C-4A5E-99C4-37585E587854}"/>
              </a:ext>
            </a:extLst>
          </p:cNvPr>
          <p:cNvPicPr>
            <a:picLocks noChangeAspect="1"/>
          </p:cNvPicPr>
          <p:nvPr/>
        </p:nvPicPr>
        <p:blipFill rotWithShape="1">
          <a:blip r:embed="rId3" cstate="screen">
            <a:duotone>
              <a:schemeClr val="bg2">
                <a:shade val="45000"/>
                <a:satMod val="135000"/>
              </a:schemeClr>
              <a:prstClr val="white"/>
            </a:duotone>
            <a:alphaModFix amt="3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2656" r="12865"/>
          <a:stretch/>
        </p:blipFill>
        <p:spPr>
          <a:xfrm>
            <a:off x="499690" y="2581187"/>
            <a:ext cx="3450079" cy="2209228"/>
          </a:xfrm>
          <a:prstGeom prst="rect">
            <a:avLst/>
          </a:prstGeom>
          <a:ln>
            <a:solidFill>
              <a:schemeClr val="accent6">
                <a:lumMod val="75000"/>
              </a:schemeClr>
            </a:solidFill>
          </a:ln>
        </p:spPr>
      </p:pic>
      <p:pic>
        <p:nvPicPr>
          <p:cNvPr id="28" name="Imagem 27">
            <a:extLst>
              <a:ext uri="{FF2B5EF4-FFF2-40B4-BE49-F238E27FC236}">
                <a16:creationId xmlns:a16="http://schemas.microsoft.com/office/drawing/2014/main" id="{EC038028-41DE-4A14-BE77-6D46B7FED5A9}"/>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312082" y="2581187"/>
            <a:ext cx="3466197" cy="2209228"/>
          </a:xfrm>
          <a:prstGeom prst="rect">
            <a:avLst/>
          </a:prstGeom>
          <a:ln>
            <a:solidFill>
              <a:schemeClr val="tx2">
                <a:lumMod val="60000"/>
                <a:lumOff val="40000"/>
              </a:schemeClr>
            </a:solidFill>
          </a:ln>
        </p:spPr>
      </p:pic>
      <p:pic>
        <p:nvPicPr>
          <p:cNvPr id="30" name="Imagem 29">
            <a:extLst>
              <a:ext uri="{FF2B5EF4-FFF2-40B4-BE49-F238E27FC236}">
                <a16:creationId xmlns:a16="http://schemas.microsoft.com/office/drawing/2014/main" id="{76BA4444-C0CB-4733-AA01-E56FA48D07D6}"/>
              </a:ext>
            </a:extLst>
          </p:cNvPr>
          <p:cNvPicPr>
            <a:picLocks noChangeAspect="1"/>
          </p:cNvPicPr>
          <p:nvPr/>
        </p:nvPicPr>
        <p:blipFill rotWithShape="1">
          <a:blip r:embed="rId6" cstate="screen">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8112502" y="2581187"/>
            <a:ext cx="3500523" cy="2198860"/>
          </a:xfrm>
          <a:prstGeom prst="rect">
            <a:avLst/>
          </a:prstGeom>
          <a:ln>
            <a:solidFill>
              <a:schemeClr val="tx2">
                <a:lumMod val="60000"/>
                <a:lumOff val="40000"/>
              </a:schemeClr>
            </a:solidFill>
          </a:ln>
        </p:spPr>
      </p:pic>
      <p:sp>
        <p:nvSpPr>
          <p:cNvPr id="4" name="Título 3"/>
          <p:cNvSpPr>
            <a:spLocks noGrp="1"/>
          </p:cNvSpPr>
          <p:nvPr>
            <p:ph type="title"/>
          </p:nvPr>
        </p:nvSpPr>
        <p:spPr>
          <a:xfrm>
            <a:off x="692337" y="258101"/>
            <a:ext cx="11499663" cy="1118400"/>
          </a:xfrm>
        </p:spPr>
        <p:txBody>
          <a:bodyPr/>
          <a:lstStyle/>
          <a:p>
            <a:r>
              <a:rPr lang="pt-BR" dirty="0"/>
              <a:t>Especificações técnicas de carregadores de </a:t>
            </a:r>
            <a:r>
              <a:rPr lang="pt-BR" dirty="0" err="1"/>
              <a:t>VEs</a:t>
            </a:r>
            <a:endParaRPr lang="pt-BR" sz="9600" dirty="0"/>
          </a:p>
        </p:txBody>
      </p:sp>
    </p:spTree>
    <p:extLst>
      <p:ext uri="{BB962C8B-B14F-4D97-AF65-F5344CB8AC3E}">
        <p14:creationId xmlns:p14="http://schemas.microsoft.com/office/powerpoint/2010/main" val="233523147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rotWithShape="1">
          <a:blip r:embed="rId3" cstate="screen">
            <a:extLst>
              <a:ext uri="{28A0092B-C50C-407E-A947-70E740481C1C}">
                <a14:useLocalDpi xmlns:a14="http://schemas.microsoft.com/office/drawing/2010/main"/>
              </a:ext>
            </a:extLst>
          </a:blip>
          <a:srcRect t="7313"/>
          <a:stretch/>
        </p:blipFill>
        <p:spPr bwMode="auto">
          <a:xfrm>
            <a:off x="8054158" y="1446733"/>
            <a:ext cx="2709312" cy="4741742"/>
          </a:xfrm>
          <a:prstGeom prst="rect">
            <a:avLst/>
          </a:prstGeom>
          <a:ln>
            <a:noFill/>
          </a:ln>
          <a:extLst>
            <a:ext uri="{53640926-AAD7-44D8-BBD7-CCE9431645EC}">
              <a14:shadowObscured xmlns:a14="http://schemas.microsoft.com/office/drawing/2010/main"/>
            </a:ext>
          </a:extLst>
        </p:spPr>
      </p:pic>
      <p:sp>
        <p:nvSpPr>
          <p:cNvPr id="7" name="Retângulo 6"/>
          <p:cNvSpPr/>
          <p:nvPr/>
        </p:nvSpPr>
        <p:spPr>
          <a:xfrm>
            <a:off x="692337" y="1162784"/>
            <a:ext cx="226536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Arquitetura Típica</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6" name="Espaço Reservado para Texto 5">
            <a:extLst>
              <a:ext uri="{FF2B5EF4-FFF2-40B4-BE49-F238E27FC236}">
                <a16:creationId xmlns:a16="http://schemas.microsoft.com/office/drawing/2014/main" id="{BECFD73A-8C53-4E88-BD16-55C84EB3F8E8}"/>
              </a:ext>
            </a:extLst>
          </p:cNvPr>
          <p:cNvSpPr>
            <a:spLocks noGrp="1"/>
          </p:cNvSpPr>
          <p:nvPr>
            <p:ph type="body" idx="13"/>
          </p:nvPr>
        </p:nvSpPr>
        <p:spPr>
          <a:xfrm>
            <a:off x="415599" y="1639967"/>
            <a:ext cx="7369501" cy="4452000"/>
          </a:xfrm>
        </p:spPr>
        <p:txBody>
          <a:bodyPr/>
          <a:lstStyle/>
          <a:p>
            <a:pPr marL="285664" indent="-285664">
              <a:spcBef>
                <a:spcPts val="1200"/>
              </a:spcBef>
              <a:buFont typeface="Arial" panose="020B0604020202020204" pitchFamily="34" charset="0"/>
              <a:buChar char="•"/>
            </a:pPr>
            <a:r>
              <a:rPr lang="pt-BR" sz="1800" dirty="0">
                <a:cs typeface="Segoe UI" panose="020B0502040204020203" pitchFamily="34" charset="0"/>
              </a:rPr>
              <a:t>Os carregadores semirrápidos são aplicados principalmente em estacionamentos de comércios, de frotas e outros de acesso público. </a:t>
            </a:r>
          </a:p>
          <a:p>
            <a:pPr marL="285664" indent="-285664">
              <a:spcBef>
                <a:spcPts val="1200"/>
              </a:spcBef>
              <a:buFont typeface="Arial" panose="020B0604020202020204" pitchFamily="34" charset="0"/>
              <a:buChar char="•"/>
            </a:pPr>
            <a:r>
              <a:rPr lang="pt-BR" sz="1800" dirty="0">
                <a:cs typeface="Segoe UI" panose="020B0502040204020203" pitchFamily="34" charset="0"/>
              </a:rPr>
              <a:t>Possuem potência de 11 kW a 22 kW, e carregam um VE (em média) entre 6 a 2 horas.</a:t>
            </a:r>
          </a:p>
          <a:p>
            <a:pPr marL="285664" indent="-285664">
              <a:spcBef>
                <a:spcPts val="1200"/>
              </a:spcBef>
              <a:buFont typeface="Arial" panose="020B0604020202020204" pitchFamily="34" charset="0"/>
              <a:buChar char="•"/>
            </a:pPr>
            <a:r>
              <a:rPr lang="pt-BR" sz="1800" dirty="0"/>
              <a:t>As diferenças entre as estações lentas (residenciais) e as semirrápidas (comerciais) se concentram na interface com o usuário, medição, quantidade de fases e comunicação/inteligência</a:t>
            </a:r>
            <a:r>
              <a:rPr lang="pt-BR" sz="1800" dirty="0">
                <a:cs typeface="Segoe UI" panose="020B0502040204020203" pitchFamily="34" charset="0"/>
              </a:rPr>
              <a:t>.</a:t>
            </a:r>
          </a:p>
          <a:p>
            <a:pPr marL="285664" indent="-285664">
              <a:spcBef>
                <a:spcPts val="1200"/>
              </a:spcBef>
              <a:buFont typeface="Arial" panose="020B0604020202020204" pitchFamily="34" charset="0"/>
              <a:buChar char="•"/>
            </a:pPr>
            <a:r>
              <a:rPr lang="pt-BR" sz="1800" dirty="0"/>
              <a:t>Contém as mesmas proteções características que o carregador lento</a:t>
            </a:r>
            <a:r>
              <a:rPr lang="pt-BR" sz="1800" dirty="0">
                <a:cs typeface="Segoe UI" panose="020B0502040204020203" pitchFamily="34" charset="0"/>
              </a:rPr>
              <a:t>. </a:t>
            </a:r>
          </a:p>
          <a:p>
            <a:pPr marL="285664" indent="-285664">
              <a:spcBef>
                <a:spcPts val="1200"/>
              </a:spcBef>
              <a:buFont typeface="Arial" panose="020B0604020202020204" pitchFamily="34" charset="0"/>
              <a:buChar char="•"/>
            </a:pPr>
            <a:r>
              <a:rPr lang="pt-BR" sz="1800" dirty="0">
                <a:cs typeface="Segoe UI" panose="020B0502040204020203" pitchFamily="34" charset="0"/>
              </a:rPr>
              <a:t>Em geral são carregadores trifásicos.</a:t>
            </a:r>
          </a:p>
          <a:p>
            <a:endParaRPr lang="en-US" dirty="0"/>
          </a:p>
        </p:txBody>
      </p:sp>
      <p:sp>
        <p:nvSpPr>
          <p:cNvPr id="2" name="Título 1">
            <a:extLst>
              <a:ext uri="{FF2B5EF4-FFF2-40B4-BE49-F238E27FC236}">
                <a16:creationId xmlns:a16="http://schemas.microsoft.com/office/drawing/2014/main" id="{0C19390F-7914-4D65-AE24-F7303C60700C}"/>
              </a:ext>
            </a:extLst>
          </p:cNvPr>
          <p:cNvSpPr>
            <a:spLocks noGrp="1"/>
          </p:cNvSpPr>
          <p:nvPr>
            <p:ph type="title"/>
          </p:nvPr>
        </p:nvSpPr>
        <p:spPr>
          <a:xfrm>
            <a:off x="692337" y="258101"/>
            <a:ext cx="11083961" cy="1118400"/>
          </a:xfrm>
        </p:spPr>
        <p:txBody>
          <a:bodyPr/>
          <a:lstStyle/>
          <a:p>
            <a:r>
              <a:rPr lang="pt-BR" dirty="0"/>
              <a:t>Especificação: carregadores semirrápidos</a:t>
            </a:r>
            <a:endParaRPr lang="pt-BR" sz="4800" dirty="0"/>
          </a:p>
        </p:txBody>
      </p:sp>
    </p:spTree>
    <p:extLst>
      <p:ext uri="{BB962C8B-B14F-4D97-AF65-F5344CB8AC3E}">
        <p14:creationId xmlns:p14="http://schemas.microsoft.com/office/powerpoint/2010/main" val="2203057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E021C042-7B11-4817-8399-062CC13059E5}"/>
              </a:ext>
            </a:extLst>
          </p:cNvPr>
          <p:cNvSpPr>
            <a:spLocks noGrp="1"/>
          </p:cNvSpPr>
          <p:nvPr>
            <p:ph type="body" idx="13"/>
          </p:nvPr>
        </p:nvSpPr>
        <p:spPr/>
        <p:txBody>
          <a:bodyPr/>
          <a:lstStyle/>
          <a:p>
            <a:pPr marL="107950" indent="0">
              <a:buNone/>
            </a:pPr>
            <a:r>
              <a:rPr lang="en-US" sz="3200" b="1" dirty="0" err="1">
                <a:solidFill>
                  <a:srgbClr val="4EBABB"/>
                </a:solidFill>
              </a:rPr>
              <a:t>Recarga</a:t>
            </a:r>
            <a:r>
              <a:rPr lang="en-US" sz="3200" b="1" dirty="0">
                <a:solidFill>
                  <a:srgbClr val="4EBABB"/>
                </a:solidFill>
              </a:rPr>
              <a:t> </a:t>
            </a:r>
            <a:r>
              <a:rPr lang="en-US" sz="3200" b="1" dirty="0" err="1">
                <a:solidFill>
                  <a:srgbClr val="4EBABB"/>
                </a:solidFill>
              </a:rPr>
              <a:t>Semirrápida</a:t>
            </a:r>
            <a:endParaRPr lang="en-US" sz="3200" b="1" dirty="0">
              <a:solidFill>
                <a:srgbClr val="4EBABB"/>
              </a:solidFill>
            </a:endParaRPr>
          </a:p>
          <a:p>
            <a:pPr marL="107950" indent="0">
              <a:buNone/>
            </a:pPr>
            <a:endParaRPr lang="en-US" sz="1800" b="1" dirty="0"/>
          </a:p>
          <a:p>
            <a:pPr marL="107950" indent="0">
              <a:buNone/>
            </a:pPr>
            <a:r>
              <a:rPr lang="en-US" sz="2000" b="1" dirty="0" err="1"/>
              <a:t>Aplicação</a:t>
            </a:r>
            <a:r>
              <a:rPr lang="en-US" sz="2000" b="1" dirty="0"/>
              <a:t>: </a:t>
            </a:r>
          </a:p>
          <a:p>
            <a:pPr marL="107950" indent="0">
              <a:buNone/>
            </a:pPr>
            <a:r>
              <a:rPr lang="en-US" sz="2000" dirty="0" err="1"/>
              <a:t>Estacionamentos</a:t>
            </a:r>
            <a:r>
              <a:rPr lang="en-US" sz="2000" dirty="0"/>
              <a:t>, </a:t>
            </a:r>
            <a:r>
              <a:rPr lang="en-US" sz="2000" dirty="0" err="1"/>
              <a:t>Comércios</a:t>
            </a:r>
            <a:r>
              <a:rPr lang="en-US" sz="2000" dirty="0"/>
              <a:t>, </a:t>
            </a:r>
            <a:r>
              <a:rPr lang="en-US" sz="2000" dirty="0" err="1"/>
              <a:t>Vias</a:t>
            </a:r>
            <a:r>
              <a:rPr lang="en-US" sz="2000" dirty="0"/>
              <a:t> </a:t>
            </a:r>
            <a:r>
              <a:rPr lang="en-US" sz="2000" dirty="0" err="1"/>
              <a:t>Públicas</a:t>
            </a:r>
            <a:endParaRPr lang="en-US" sz="2000" dirty="0"/>
          </a:p>
          <a:p>
            <a:pPr marL="107950" indent="0">
              <a:buNone/>
            </a:pPr>
            <a:endParaRPr lang="en-US" sz="1800" dirty="0"/>
          </a:p>
          <a:p>
            <a:pPr marL="107950" indent="0">
              <a:buNone/>
            </a:pPr>
            <a:r>
              <a:rPr lang="en-US" sz="2000" b="1" dirty="0"/>
              <a:t>Tempo:</a:t>
            </a:r>
          </a:p>
          <a:p>
            <a:pPr marL="107950" indent="0">
              <a:buNone/>
            </a:pPr>
            <a:r>
              <a:rPr lang="en-US" sz="2000" dirty="0"/>
              <a:t> 2 a 6 horas </a:t>
            </a:r>
          </a:p>
          <a:p>
            <a:pPr marL="107950" indent="0">
              <a:buNone/>
            </a:pPr>
            <a:endParaRPr lang="en-US" sz="2000" dirty="0"/>
          </a:p>
          <a:p>
            <a:pPr marL="107950" indent="0">
              <a:buNone/>
            </a:pPr>
            <a:endParaRPr lang="en-US" sz="2000" b="1" dirty="0"/>
          </a:p>
        </p:txBody>
      </p:sp>
      <p:pic>
        <p:nvPicPr>
          <p:cNvPr id="2" name="Imagem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8201" y="3856768"/>
            <a:ext cx="2111215" cy="1642205"/>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7548" y="3834028"/>
            <a:ext cx="3028328" cy="1664945"/>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rotWithShape="1">
          <a:blip r:embed="rId5" cstate="screen">
            <a:extLst>
              <a:ext uri="{28A0092B-C50C-407E-A947-70E740481C1C}">
                <a14:useLocalDpi xmlns:a14="http://schemas.microsoft.com/office/drawing/2010/main"/>
              </a:ext>
            </a:extLst>
          </a:blip>
          <a:srcRect r="10030"/>
          <a:stretch/>
        </p:blipFill>
        <p:spPr>
          <a:xfrm>
            <a:off x="6067548" y="1712156"/>
            <a:ext cx="5427695" cy="1873254"/>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68DB2861-B5F6-46CF-BA2A-87EB0CE97034}"/>
              </a:ext>
            </a:extLst>
          </p:cNvPr>
          <p:cNvSpPr>
            <a:spLocks noGrp="1"/>
          </p:cNvSpPr>
          <p:nvPr>
            <p:ph type="title"/>
          </p:nvPr>
        </p:nvSpPr>
        <p:spPr/>
        <p:txBody>
          <a:bodyPr/>
          <a:lstStyle/>
          <a:p>
            <a:r>
              <a:rPr lang="pt-BR" dirty="0"/>
              <a:t>Recarga de Veículos Elétricos</a:t>
            </a:r>
          </a:p>
        </p:txBody>
      </p:sp>
    </p:spTree>
    <p:extLst>
      <p:ext uri="{BB962C8B-B14F-4D97-AF65-F5344CB8AC3E}">
        <p14:creationId xmlns:p14="http://schemas.microsoft.com/office/powerpoint/2010/main" val="385195896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E3C7A-6364-413E-948D-19931C6CA999}"/>
              </a:ext>
            </a:extLst>
          </p:cNvPr>
          <p:cNvSpPr>
            <a:spLocks noGrp="1"/>
          </p:cNvSpPr>
          <p:nvPr>
            <p:ph type="title"/>
          </p:nvPr>
        </p:nvSpPr>
        <p:spPr>
          <a:xfrm>
            <a:off x="692337" y="258101"/>
            <a:ext cx="11083961" cy="1118400"/>
          </a:xfrm>
        </p:spPr>
        <p:txBody>
          <a:bodyPr/>
          <a:lstStyle/>
          <a:p>
            <a:r>
              <a:rPr lang="pt-BR" dirty="0"/>
              <a:t>Especificação: carregadores semirrápidos</a:t>
            </a:r>
            <a:endParaRPr lang="pt-BR" sz="4800" dirty="0"/>
          </a:p>
        </p:txBody>
      </p:sp>
      <p:sp>
        <p:nvSpPr>
          <p:cNvPr id="6" name="Retângulo 5"/>
          <p:cNvSpPr/>
          <p:nvPr/>
        </p:nvSpPr>
        <p:spPr>
          <a:xfrm>
            <a:off x="692337" y="1169177"/>
            <a:ext cx="2845651"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Diagrama Simplificado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5" name="Imagem 4">
            <a:extLst>
              <a:ext uri="{FF2B5EF4-FFF2-40B4-BE49-F238E27FC236}">
                <a16:creationId xmlns:a16="http://schemas.microsoft.com/office/drawing/2014/main" id="{DF2524A0-4FD9-4476-BF40-8C692AA6C663}"/>
              </a:ext>
            </a:extLst>
          </p:cNvPr>
          <p:cNvPicPr/>
          <p:nvPr/>
        </p:nvPicPr>
        <p:blipFill>
          <a:blip r:embed="rId3" cstate="screen">
            <a:clrChange>
              <a:clrFrom>
                <a:srgbClr val="BDCDD4"/>
              </a:clrFrom>
              <a:clrTo>
                <a:srgbClr val="BDCDD4">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2673622" y="1947752"/>
            <a:ext cx="6844756" cy="41521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94956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028A17A9-CD61-49F7-A5D8-131E2C676C4F}"/>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58B4A848-856D-486A-9D5D-D713149DE014}"/>
              </a:ext>
            </a:extLst>
          </p:cNvPr>
          <p:cNvSpPr>
            <a:spLocks noGrp="1"/>
          </p:cNvSpPr>
          <p:nvPr>
            <p:ph type="title"/>
          </p:nvPr>
        </p:nvSpPr>
        <p:spPr>
          <a:xfrm>
            <a:off x="692337" y="258101"/>
            <a:ext cx="11336753" cy="1118400"/>
          </a:xfrm>
        </p:spPr>
        <p:txBody>
          <a:bodyPr/>
          <a:lstStyle/>
          <a:p>
            <a:r>
              <a:rPr lang="pt-BR" dirty="0"/>
              <a:t>Especificação: carregadores semirrápidos</a:t>
            </a:r>
            <a:endParaRPr lang="pt-BR" sz="4800" dirty="0"/>
          </a:p>
        </p:txBody>
      </p:sp>
      <p:graphicFrame>
        <p:nvGraphicFramePr>
          <p:cNvPr id="9" name="Tabela 8"/>
          <p:cNvGraphicFramePr>
            <a:graphicFrameLocks noGrp="1"/>
          </p:cNvGraphicFramePr>
          <p:nvPr>
            <p:extLst>
              <p:ext uri="{D42A27DB-BD31-4B8C-83A1-F6EECF244321}">
                <p14:modId xmlns:p14="http://schemas.microsoft.com/office/powerpoint/2010/main" val="3333662825"/>
              </p:ext>
            </p:extLst>
          </p:nvPr>
        </p:nvGraphicFramePr>
        <p:xfrm>
          <a:off x="590550" y="1662681"/>
          <a:ext cx="10140948" cy="4470948"/>
        </p:xfrm>
        <a:graphic>
          <a:graphicData uri="http://schemas.openxmlformats.org/drawingml/2006/table">
            <a:tbl>
              <a:tblPr firstRow="1" bandRow="1">
                <a:tableStyleId>{2A488322-F2BA-4B5B-9748-0D474271808F}</a:tableStyleId>
              </a:tblPr>
              <a:tblGrid>
                <a:gridCol w="1690158">
                  <a:extLst>
                    <a:ext uri="{9D8B030D-6E8A-4147-A177-3AD203B41FA5}">
                      <a16:colId xmlns:a16="http://schemas.microsoft.com/office/drawing/2014/main" val="20000"/>
                    </a:ext>
                  </a:extLst>
                </a:gridCol>
                <a:gridCol w="1690158">
                  <a:extLst>
                    <a:ext uri="{9D8B030D-6E8A-4147-A177-3AD203B41FA5}">
                      <a16:colId xmlns:a16="http://schemas.microsoft.com/office/drawing/2014/main" val="20001"/>
                    </a:ext>
                  </a:extLst>
                </a:gridCol>
                <a:gridCol w="1690158">
                  <a:extLst>
                    <a:ext uri="{9D8B030D-6E8A-4147-A177-3AD203B41FA5}">
                      <a16:colId xmlns:a16="http://schemas.microsoft.com/office/drawing/2014/main" val="20002"/>
                    </a:ext>
                  </a:extLst>
                </a:gridCol>
                <a:gridCol w="1690158">
                  <a:extLst>
                    <a:ext uri="{9D8B030D-6E8A-4147-A177-3AD203B41FA5}">
                      <a16:colId xmlns:a16="http://schemas.microsoft.com/office/drawing/2014/main" val="20003"/>
                    </a:ext>
                  </a:extLst>
                </a:gridCol>
                <a:gridCol w="1690158">
                  <a:extLst>
                    <a:ext uri="{9D8B030D-6E8A-4147-A177-3AD203B41FA5}">
                      <a16:colId xmlns:a16="http://schemas.microsoft.com/office/drawing/2014/main" val="20004"/>
                    </a:ext>
                  </a:extLst>
                </a:gridCol>
                <a:gridCol w="1690158">
                  <a:extLst>
                    <a:ext uri="{9D8B030D-6E8A-4147-A177-3AD203B41FA5}">
                      <a16:colId xmlns:a16="http://schemas.microsoft.com/office/drawing/2014/main" val="20005"/>
                    </a:ext>
                  </a:extLst>
                </a:gridCol>
              </a:tblGrid>
              <a:tr h="539052">
                <a:tc>
                  <a:txBody>
                    <a:bodyPr/>
                    <a:lstStyle/>
                    <a:p>
                      <a:pPr algn="ctr"/>
                      <a:r>
                        <a:rPr lang="pt-BR" sz="1400" dirty="0"/>
                        <a:t>Características básicas</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t>Características elétricas</a:t>
                      </a:r>
                    </a:p>
                  </a:txBody>
                  <a:tcPr marL="91416" marR="91416" marT="45708" marB="45708" anchor="ctr"/>
                </a:tc>
                <a:tc>
                  <a:txBody>
                    <a:bodyPr/>
                    <a:lstStyle/>
                    <a:p>
                      <a:pPr algn="ctr"/>
                      <a:r>
                        <a:rPr lang="pt-BR" sz="1400" dirty="0"/>
                        <a:t>Interface local com usuário</a:t>
                      </a:r>
                    </a:p>
                  </a:txBody>
                  <a:tcPr marL="91416" marR="91416" marT="45708" marB="45708" anchor="ctr"/>
                </a:tc>
                <a:tc>
                  <a:txBody>
                    <a:bodyPr/>
                    <a:lstStyle/>
                    <a:p>
                      <a:pPr algn="ctr"/>
                      <a:r>
                        <a:rPr lang="pt-BR" sz="1400" dirty="0"/>
                        <a:t>Conectividade</a:t>
                      </a:r>
                    </a:p>
                  </a:txBody>
                  <a:tcPr marL="91416" marR="91416" marT="45708" marB="45708" anchor="ctr"/>
                </a:tc>
                <a:tc>
                  <a:txBody>
                    <a:bodyPr/>
                    <a:lstStyle/>
                    <a:p>
                      <a:pPr algn="ctr"/>
                      <a:r>
                        <a:rPr lang="pt-BR" sz="1400" dirty="0"/>
                        <a:t>Grau de proteção e ambiente</a:t>
                      </a:r>
                    </a:p>
                  </a:txBody>
                  <a:tcPr marL="91416" marR="91416" marT="45708" marB="45708" anchor="ctr"/>
                </a:tc>
                <a:tc>
                  <a:txBody>
                    <a:bodyPr/>
                    <a:lstStyle/>
                    <a:p>
                      <a:pPr algn="ctr"/>
                      <a:r>
                        <a:rPr lang="pt-BR" sz="1400" dirty="0"/>
                        <a:t>Montagem e</a:t>
                      </a:r>
                      <a:r>
                        <a:rPr lang="pt-BR" sz="1400" baseline="0" dirty="0"/>
                        <a:t> dimensões</a:t>
                      </a:r>
                      <a:endParaRPr lang="pt-BR" sz="1400" dirty="0"/>
                    </a:p>
                  </a:txBody>
                  <a:tcPr marL="91416" marR="91416" marT="45708" marB="45708" anchor="ctr"/>
                </a:tc>
                <a:extLst>
                  <a:ext uri="{0D108BD9-81ED-4DB2-BD59-A6C34878D82A}">
                    <a16:rowId xmlns:a16="http://schemas.microsoft.com/office/drawing/2014/main" val="10000"/>
                  </a:ext>
                </a:extLst>
              </a:tr>
              <a:tr h="3689781">
                <a:tc>
                  <a:txBody>
                    <a:bodyPr/>
                    <a:lstStyle/>
                    <a:p>
                      <a:r>
                        <a:rPr lang="pt-BR" sz="1400" dirty="0"/>
                        <a:t>Conector do tipo</a:t>
                      </a:r>
                      <a:r>
                        <a:rPr lang="pt-BR" sz="1400" baseline="0" dirty="0"/>
                        <a:t> 2 ou J1772.</a:t>
                      </a:r>
                    </a:p>
                    <a:p>
                      <a:endParaRPr lang="pt-BR" sz="1400" baseline="0" dirty="0"/>
                    </a:p>
                    <a:p>
                      <a:r>
                        <a:rPr lang="pt-BR" sz="1400" baseline="0" dirty="0"/>
                        <a:t>Cabo ou soquete costumam ser opção de venda, mas cabo predomina.</a:t>
                      </a:r>
                    </a:p>
                    <a:p>
                      <a:endParaRPr lang="pt-BR" sz="1400" baseline="0" dirty="0"/>
                    </a:p>
                    <a:p>
                      <a:r>
                        <a:rPr lang="pt-BR" sz="1400" baseline="0" dirty="0"/>
                        <a:t>Cabo maior que 4 metros. Comum presença de duas opções de comprimento.</a:t>
                      </a:r>
                    </a:p>
                    <a:p>
                      <a:endParaRPr lang="pt-BR" sz="1400" baseline="0" dirty="0"/>
                    </a:p>
                    <a:p>
                      <a:r>
                        <a:rPr lang="pt-BR" sz="1400" baseline="0" dirty="0"/>
                        <a:t>Uso predominante compartilhado ou púbico.</a:t>
                      </a:r>
                    </a:p>
                  </a:txBody>
                  <a:tcPr marL="91416" marR="91416" marT="45708" marB="45708"/>
                </a:tc>
                <a:tc>
                  <a:txBody>
                    <a:bodyPr/>
                    <a:lstStyle/>
                    <a:p>
                      <a:r>
                        <a:rPr lang="pt-BR" sz="1400" dirty="0"/>
                        <a:t>Predominantemente</a:t>
                      </a:r>
                      <a:r>
                        <a:rPr lang="pt-BR" sz="1400" baseline="0" dirty="0"/>
                        <a:t> trifásico.</a:t>
                      </a:r>
                    </a:p>
                    <a:p>
                      <a:endParaRPr lang="pt-BR" sz="1400" baseline="0" dirty="0"/>
                    </a:p>
                    <a:p>
                      <a:r>
                        <a:rPr lang="pt-BR" sz="1400" baseline="0" dirty="0"/>
                        <a:t>Até 32 A para até 22,2 kW</a:t>
                      </a:r>
                    </a:p>
                    <a:p>
                      <a:endParaRPr lang="pt-BR" sz="1400" baseline="0" dirty="0"/>
                    </a:p>
                    <a:p>
                      <a:r>
                        <a:rPr lang="pt-BR" sz="1400" baseline="0" dirty="0"/>
                        <a:t>Nível de tensão de 220 V.</a:t>
                      </a:r>
                    </a:p>
                    <a:p>
                      <a:endParaRPr lang="pt-B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aseline="0" dirty="0"/>
                        <a:t>Alimentação auxiliar bivolt.</a:t>
                      </a:r>
                    </a:p>
                  </a:txBody>
                  <a:tcPr marL="91416" marR="91416" marT="45708" marB="45708"/>
                </a:tc>
                <a:tc>
                  <a:txBody>
                    <a:bodyPr/>
                    <a:lstStyle/>
                    <a:p>
                      <a:r>
                        <a:rPr lang="pt-BR" sz="1400" dirty="0"/>
                        <a:t>Comunicação</a:t>
                      </a:r>
                      <a:r>
                        <a:rPr lang="pt-BR" sz="1400" baseline="0" dirty="0"/>
                        <a:t> visual através de </a:t>
                      </a:r>
                      <a:r>
                        <a:rPr lang="pt-BR" sz="1400" baseline="0" dirty="0" err="1"/>
                        <a:t>LEDs</a:t>
                      </a:r>
                      <a:r>
                        <a:rPr lang="pt-BR" sz="1400" baseline="0" dirty="0"/>
                        <a:t> em estações 1:1 ou de IHM para estações 1:vários.</a:t>
                      </a:r>
                    </a:p>
                    <a:p>
                      <a:endParaRPr lang="pt-BR" sz="1400" baseline="0" dirty="0"/>
                    </a:p>
                    <a:p>
                      <a:r>
                        <a:rPr lang="pt-BR" sz="1400" baseline="0" dirty="0"/>
                        <a:t>IHM necessária para escolha mais intuitiva do conector.</a:t>
                      </a:r>
                    </a:p>
                    <a:p>
                      <a:endParaRPr lang="pt-BR" sz="1400" baseline="0" dirty="0"/>
                    </a:p>
                    <a:p>
                      <a:r>
                        <a:rPr lang="pt-BR" sz="1400" baseline="0" dirty="0"/>
                        <a:t>Presença de leitor RFID.</a:t>
                      </a:r>
                    </a:p>
                    <a:p>
                      <a:endParaRPr lang="pt-BR" sz="1400" baseline="0" dirty="0"/>
                    </a:p>
                    <a:p>
                      <a:r>
                        <a:rPr lang="pt-BR" sz="1400" baseline="0" dirty="0"/>
                        <a:t>Comum presença de botão start/stop.</a:t>
                      </a:r>
                      <a:endParaRPr lang="pt-BR" sz="1400" dirty="0"/>
                    </a:p>
                  </a:txBody>
                  <a:tcPr marL="91416" marR="91416" marT="45708" marB="45708"/>
                </a:tc>
                <a:tc>
                  <a:txBody>
                    <a:bodyPr/>
                    <a:lstStyle/>
                    <a:p>
                      <a:r>
                        <a:rPr lang="pt-BR" sz="1400" dirty="0"/>
                        <a:t>Meio de comunicação por porta</a:t>
                      </a:r>
                      <a:r>
                        <a:rPr lang="pt-BR" sz="1400" baseline="0" dirty="0"/>
                        <a:t> ethernet, Wi-Fi e/ou GPRS/UMTS/LTE.</a:t>
                      </a:r>
                      <a:endParaRPr lang="pt-BR" sz="1400" dirty="0"/>
                    </a:p>
                    <a:p>
                      <a:endParaRPr lang="pt-B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OCPP é</a:t>
                      </a:r>
                      <a:r>
                        <a:rPr lang="pt-BR" sz="1400" baseline="0" dirty="0"/>
                        <a:t> mandatório.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400" baseline="0" dirty="0"/>
                    </a:p>
                    <a:p>
                      <a:r>
                        <a:rPr lang="pt-BR" sz="1400" baseline="0" dirty="0"/>
                        <a:t>Comunicação proprietário existe, mas em poucas aplicações.</a:t>
                      </a:r>
                    </a:p>
                    <a:p>
                      <a:endParaRPr lang="pt-B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aseline="0" dirty="0"/>
                        <a:t>Suporta tarifação, operação e suporte remotos.</a:t>
                      </a:r>
                    </a:p>
                  </a:txBody>
                  <a:tcPr marL="91416" marR="91416" marT="45708" marB="45708"/>
                </a:tc>
                <a:tc>
                  <a:txBody>
                    <a:bodyPr/>
                    <a:lstStyle/>
                    <a:p>
                      <a:r>
                        <a:rPr lang="pt-BR" sz="1400" dirty="0"/>
                        <a:t>IP 54 / NEMA</a:t>
                      </a:r>
                      <a:r>
                        <a:rPr lang="pt-BR" sz="1400" baseline="0" dirty="0"/>
                        <a:t> 3R / IK10</a:t>
                      </a:r>
                    </a:p>
                    <a:p>
                      <a:endParaRPr lang="pt-BR" sz="1400" baseline="0" dirty="0"/>
                    </a:p>
                    <a:p>
                      <a:r>
                        <a:rPr lang="pt-BR" sz="1400" baseline="0" dirty="0"/>
                        <a:t>-30°C a 50°C</a:t>
                      </a:r>
                    </a:p>
                    <a:p>
                      <a:endParaRPr lang="pt-BR" sz="1400" baseline="0" dirty="0"/>
                    </a:p>
                    <a:p>
                      <a:r>
                        <a:rPr lang="pt-BR" sz="1400" baseline="0" dirty="0"/>
                        <a:t>Operação até 85% de umidade relativa (sem condensação).</a:t>
                      </a:r>
                    </a:p>
                  </a:txBody>
                  <a:tcPr marL="91416" marR="91416" marT="45708" marB="45708"/>
                </a:tc>
                <a:tc>
                  <a:txBody>
                    <a:bodyPr/>
                    <a:lstStyle/>
                    <a:p>
                      <a:r>
                        <a:rPr lang="pt-BR" sz="1400" baseline="0" dirty="0"/>
                        <a:t>Montagem autoportante ou com pedestal de adaptação.</a:t>
                      </a:r>
                    </a:p>
                    <a:p>
                      <a:endParaRPr lang="pt-BR" sz="1400" baseline="0" dirty="0"/>
                    </a:p>
                    <a:p>
                      <a:r>
                        <a:rPr lang="pt-BR" sz="1400" baseline="0" dirty="0"/>
                        <a:t>Enrolamento do cabo pelo usuário em suporte acoplado.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Dimensões</a:t>
                      </a:r>
                      <a:r>
                        <a:rPr lang="pt-BR" sz="1400" baseline="0" dirty="0"/>
                        <a:t> e peso variados, dependem, da comunicação visual desejada..</a:t>
                      </a:r>
                      <a:endParaRPr lang="pt-BR" sz="1400" dirty="0"/>
                    </a:p>
                    <a:p>
                      <a:endParaRPr lang="pt-BR" sz="1400" baseline="0" dirty="0"/>
                    </a:p>
                  </a:txBody>
                  <a:tcPr marL="91416" marR="91416" marT="45708" marB="45708"/>
                </a:tc>
                <a:extLst>
                  <a:ext uri="{0D108BD9-81ED-4DB2-BD59-A6C34878D82A}">
                    <a16:rowId xmlns:a16="http://schemas.microsoft.com/office/drawing/2014/main" val="10001"/>
                  </a:ext>
                </a:extLst>
              </a:tr>
            </a:tbl>
          </a:graphicData>
        </a:graphic>
      </p:graphicFrame>
      <p:sp>
        <p:nvSpPr>
          <p:cNvPr id="12" name="Retângulo 11"/>
          <p:cNvSpPr/>
          <p:nvPr/>
        </p:nvSpPr>
        <p:spPr>
          <a:xfrm>
            <a:off x="692337" y="1201264"/>
            <a:ext cx="1903085"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Características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Tree>
    <p:extLst>
      <p:ext uri="{BB962C8B-B14F-4D97-AF65-F5344CB8AC3E}">
        <p14:creationId xmlns:p14="http://schemas.microsoft.com/office/powerpoint/2010/main" val="33516253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4AC2C92-CB7D-4CA0-871B-F612D26247C7}"/>
              </a:ext>
            </a:extLst>
          </p:cNvPr>
          <p:cNvSpPr>
            <a:spLocks noGrp="1"/>
          </p:cNvSpPr>
          <p:nvPr>
            <p:ph type="title"/>
          </p:nvPr>
        </p:nvSpPr>
        <p:spPr>
          <a:xfrm>
            <a:off x="692337" y="258101"/>
            <a:ext cx="11083961" cy="1118400"/>
          </a:xfrm>
        </p:spPr>
        <p:txBody>
          <a:bodyPr/>
          <a:lstStyle/>
          <a:p>
            <a:r>
              <a:rPr lang="pt-BR" dirty="0"/>
              <a:t>Especificação: carregadores semirrápidos</a:t>
            </a:r>
            <a:endParaRPr lang="pt-BR" sz="4800" dirty="0"/>
          </a:p>
        </p:txBody>
      </p:sp>
      <p:sp>
        <p:nvSpPr>
          <p:cNvPr id="13" name="Retângulo 12"/>
          <p:cNvSpPr/>
          <p:nvPr/>
        </p:nvSpPr>
        <p:spPr>
          <a:xfrm>
            <a:off x="692337" y="1159157"/>
            <a:ext cx="2624436"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 de Produto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5249" y="1467395"/>
            <a:ext cx="5564948" cy="4781151"/>
          </a:xfrm>
          <a:prstGeom prst="rect">
            <a:avLst/>
          </a:prstGeom>
        </p:spPr>
      </p:pic>
      <p:pic>
        <p:nvPicPr>
          <p:cNvPr id="3" name="Imagem 2"/>
          <p:cNvPicPr>
            <a:picLocks noChangeAspect="1"/>
          </p:cNvPicPr>
          <p:nvPr/>
        </p:nvPicPr>
        <p:blipFill rotWithShape="1">
          <a:blip r:embed="rId4" cstate="screen">
            <a:extLst>
              <a:ext uri="{28A0092B-C50C-407E-A947-70E740481C1C}">
                <a14:useLocalDpi xmlns:a14="http://schemas.microsoft.com/office/drawing/2010/main"/>
              </a:ext>
            </a:extLst>
          </a:blip>
          <a:srcRect b="8100"/>
          <a:stretch/>
        </p:blipFill>
        <p:spPr>
          <a:xfrm>
            <a:off x="1731803" y="1811371"/>
            <a:ext cx="1407877" cy="3972518"/>
          </a:xfrm>
          <a:prstGeom prst="rect">
            <a:avLst/>
          </a:prstGeom>
        </p:spPr>
      </p:pic>
      <p:sp>
        <p:nvSpPr>
          <p:cNvPr id="6" name="CaixaDeTexto 5"/>
          <p:cNvSpPr txBox="1"/>
          <p:nvPr/>
        </p:nvSpPr>
        <p:spPr>
          <a:xfrm>
            <a:off x="1392147" y="5837695"/>
            <a:ext cx="2186039" cy="523084"/>
          </a:xfrm>
          <a:prstGeom prst="rect">
            <a:avLst/>
          </a:prstGeom>
          <a:noFill/>
        </p:spPr>
        <p:txBody>
          <a:bodyPr wrap="square" rtlCol="0">
            <a:spAutoFit/>
          </a:bodyPr>
          <a:lstStyle/>
          <a:p>
            <a:r>
              <a:rPr lang="pt-BR" dirty="0">
                <a:solidFill>
                  <a:schemeClr val="bg2">
                    <a:lumMod val="50000"/>
                  </a:schemeClr>
                </a:solidFill>
                <a:latin typeface="Abadi Extra Light" panose="020B0204020104020204" pitchFamily="34" charset="0"/>
                <a:cs typeface="Segoe UI" panose="020B0502040204020203" pitchFamily="34" charset="0"/>
              </a:rPr>
              <a:t>Produto: </a:t>
            </a:r>
            <a:r>
              <a:rPr lang="pt-BR" dirty="0" err="1">
                <a:solidFill>
                  <a:schemeClr val="bg2">
                    <a:lumMod val="50000"/>
                  </a:schemeClr>
                </a:solidFill>
                <a:latin typeface="Abadi Extra Light" panose="020B0204020104020204" pitchFamily="34" charset="0"/>
                <a:cs typeface="Segoe UI" panose="020B0502040204020203" pitchFamily="34" charset="0"/>
              </a:rPr>
              <a:t>Public</a:t>
            </a:r>
            <a:r>
              <a:rPr lang="pt-BR" dirty="0">
                <a:solidFill>
                  <a:schemeClr val="bg2">
                    <a:lumMod val="50000"/>
                  </a:schemeClr>
                </a:solidFill>
                <a:latin typeface="Abadi Extra Light" panose="020B0204020104020204" pitchFamily="34" charset="0"/>
                <a:cs typeface="Segoe UI" panose="020B0502040204020203" pitchFamily="34" charset="0"/>
              </a:rPr>
              <a:t> </a:t>
            </a:r>
            <a:r>
              <a:rPr lang="pt-BR" dirty="0" err="1">
                <a:solidFill>
                  <a:schemeClr val="bg2">
                    <a:lumMod val="50000"/>
                  </a:schemeClr>
                </a:solidFill>
                <a:latin typeface="Abadi Extra Light" panose="020B0204020104020204" pitchFamily="34" charset="0"/>
                <a:cs typeface="Segoe UI" panose="020B0502040204020203" pitchFamily="34" charset="0"/>
              </a:rPr>
              <a:t>Charger</a:t>
            </a:r>
            <a:endParaRPr lang="pt-BR" dirty="0">
              <a:solidFill>
                <a:schemeClr val="bg2">
                  <a:lumMod val="50000"/>
                </a:schemeClr>
              </a:solidFill>
              <a:latin typeface="Abadi Extra Light" panose="020B0204020104020204" pitchFamily="34" charset="0"/>
              <a:cs typeface="Segoe UI" panose="020B0502040204020203" pitchFamily="34" charset="0"/>
            </a:endParaRPr>
          </a:p>
          <a:p>
            <a:r>
              <a:rPr lang="pt-BR" dirty="0">
                <a:solidFill>
                  <a:schemeClr val="bg2">
                    <a:lumMod val="50000"/>
                  </a:schemeClr>
                </a:solidFill>
                <a:latin typeface="Abadi Extra Light" panose="020B0204020104020204" pitchFamily="34" charset="0"/>
                <a:cs typeface="Segoe UI" panose="020B0502040204020203" pitchFamily="34" charset="0"/>
              </a:rPr>
              <a:t>Fabricante: EFACEC</a:t>
            </a:r>
          </a:p>
        </p:txBody>
      </p:sp>
    </p:spTree>
    <p:extLst>
      <p:ext uri="{BB962C8B-B14F-4D97-AF65-F5344CB8AC3E}">
        <p14:creationId xmlns:p14="http://schemas.microsoft.com/office/powerpoint/2010/main" val="412239340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9BACFDE-C223-432E-817E-354439727C86}"/>
              </a:ext>
            </a:extLst>
          </p:cNvPr>
          <p:cNvSpPr/>
          <p:nvPr/>
        </p:nvSpPr>
        <p:spPr>
          <a:xfrm>
            <a:off x="474993"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Lento ou Normal</a:t>
            </a:r>
          </a:p>
        </p:txBody>
      </p:sp>
      <p:sp>
        <p:nvSpPr>
          <p:cNvPr id="4" name="Retângulo 3">
            <a:extLst>
              <a:ext uri="{FF2B5EF4-FFF2-40B4-BE49-F238E27FC236}">
                <a16:creationId xmlns:a16="http://schemas.microsoft.com/office/drawing/2014/main" id="{D1EDD544-CC15-461E-A248-2EF2C94177DB}"/>
              </a:ext>
            </a:extLst>
          </p:cNvPr>
          <p:cNvSpPr/>
          <p:nvPr/>
        </p:nvSpPr>
        <p:spPr>
          <a:xfrm>
            <a:off x="4294875" y="1818071"/>
            <a:ext cx="3491091" cy="76311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Semirrápidos</a:t>
            </a:r>
          </a:p>
        </p:txBody>
      </p:sp>
      <p:sp>
        <p:nvSpPr>
          <p:cNvPr id="5" name="Retângulo 4">
            <a:extLst>
              <a:ext uri="{FF2B5EF4-FFF2-40B4-BE49-F238E27FC236}">
                <a16:creationId xmlns:a16="http://schemas.microsoft.com/office/drawing/2014/main" id="{65E99C16-2BF7-423C-8250-84275DEABCB8}"/>
              </a:ext>
            </a:extLst>
          </p:cNvPr>
          <p:cNvSpPr/>
          <p:nvPr/>
        </p:nvSpPr>
        <p:spPr>
          <a:xfrm>
            <a:off x="8112502" y="1818071"/>
            <a:ext cx="3491091" cy="763116"/>
          </a:xfrm>
          <a:prstGeom prst="rect">
            <a:avLst/>
          </a:prstGeom>
          <a:solidFill>
            <a:srgbClr val="33CC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199" dirty="0"/>
              <a:t>Rápidos e Ultrarrápidos</a:t>
            </a:r>
          </a:p>
        </p:txBody>
      </p:sp>
      <p:sp>
        <p:nvSpPr>
          <p:cNvPr id="6" name="Retângulo 5">
            <a:extLst>
              <a:ext uri="{FF2B5EF4-FFF2-40B4-BE49-F238E27FC236}">
                <a16:creationId xmlns:a16="http://schemas.microsoft.com/office/drawing/2014/main" id="{A8D012DD-D0A2-4B56-B0A7-B252028BE78D}"/>
              </a:ext>
            </a:extLst>
          </p:cNvPr>
          <p:cNvSpPr/>
          <p:nvPr/>
        </p:nvSpPr>
        <p:spPr>
          <a:xfrm>
            <a:off x="474993"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7" name="Retângulo 6">
            <a:extLst>
              <a:ext uri="{FF2B5EF4-FFF2-40B4-BE49-F238E27FC236}">
                <a16:creationId xmlns:a16="http://schemas.microsoft.com/office/drawing/2014/main" id="{D2D00B31-BC17-452C-8FCD-79465C1B14E6}"/>
              </a:ext>
            </a:extLst>
          </p:cNvPr>
          <p:cNvSpPr/>
          <p:nvPr/>
        </p:nvSpPr>
        <p:spPr>
          <a:xfrm>
            <a:off x="4290306"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sp>
        <p:nvSpPr>
          <p:cNvPr id="8" name="Retângulo 7">
            <a:extLst>
              <a:ext uri="{FF2B5EF4-FFF2-40B4-BE49-F238E27FC236}">
                <a16:creationId xmlns:a16="http://schemas.microsoft.com/office/drawing/2014/main" id="{8AD913BC-00F3-4529-9144-790A9BF42B38}"/>
              </a:ext>
            </a:extLst>
          </p:cNvPr>
          <p:cNvSpPr/>
          <p:nvPr/>
        </p:nvSpPr>
        <p:spPr>
          <a:xfrm>
            <a:off x="8121934" y="2581187"/>
            <a:ext cx="3491091" cy="220922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399"/>
          </a:p>
        </p:txBody>
      </p:sp>
      <p:pic>
        <p:nvPicPr>
          <p:cNvPr id="15" name="Imagem 14">
            <a:extLst>
              <a:ext uri="{FF2B5EF4-FFF2-40B4-BE49-F238E27FC236}">
                <a16:creationId xmlns:a16="http://schemas.microsoft.com/office/drawing/2014/main" id="{62214F50-0057-4E05-90CD-01B508C497CB}"/>
              </a:ext>
            </a:extLst>
          </p:cNvPr>
          <p:cNvPicPr>
            <a:picLocks noChangeAspect="1"/>
          </p:cNvPicPr>
          <p:nvPr/>
        </p:nvPicPr>
        <p:blipFill rotWithShape="1">
          <a:blip r:embed="rId3" cstate="screen">
            <a:duotone>
              <a:schemeClr val="bg2">
                <a:shade val="45000"/>
                <a:satMod val="135000"/>
              </a:schemeClr>
              <a:prstClr val="white"/>
            </a:duotone>
            <a:alphaModFix amt="3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2656" r="12865"/>
          <a:stretch/>
        </p:blipFill>
        <p:spPr>
          <a:xfrm>
            <a:off x="499690" y="2581187"/>
            <a:ext cx="3450079" cy="2209228"/>
          </a:xfrm>
          <a:prstGeom prst="rect">
            <a:avLst/>
          </a:prstGeom>
          <a:ln>
            <a:solidFill>
              <a:schemeClr val="accent6">
                <a:lumMod val="75000"/>
              </a:schemeClr>
            </a:solidFill>
          </a:ln>
        </p:spPr>
      </p:pic>
      <p:pic>
        <p:nvPicPr>
          <p:cNvPr id="27" name="Imagem 26">
            <a:extLst>
              <a:ext uri="{FF2B5EF4-FFF2-40B4-BE49-F238E27FC236}">
                <a16:creationId xmlns:a16="http://schemas.microsoft.com/office/drawing/2014/main" id="{7B38E7BC-AFBB-4AED-B6C9-4F4565862435}"/>
              </a:ext>
            </a:extLst>
          </p:cNvPr>
          <p:cNvPicPr>
            <a:picLocks noChangeAspect="1"/>
          </p:cNvPicPr>
          <p:nvPr/>
        </p:nvPicPr>
        <p:blipFill rotWithShape="1">
          <a:blip r:embed="rId5" cstate="screen">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4312082" y="2581187"/>
            <a:ext cx="3466197" cy="2209228"/>
          </a:xfrm>
          <a:prstGeom prst="rect">
            <a:avLst/>
          </a:prstGeom>
          <a:ln>
            <a:solidFill>
              <a:schemeClr val="tx2">
                <a:lumMod val="60000"/>
                <a:lumOff val="40000"/>
              </a:schemeClr>
            </a:solidFill>
          </a:ln>
        </p:spPr>
      </p:pic>
      <p:pic>
        <p:nvPicPr>
          <p:cNvPr id="29" name="Imagem 28">
            <a:extLst>
              <a:ext uri="{FF2B5EF4-FFF2-40B4-BE49-F238E27FC236}">
                <a16:creationId xmlns:a16="http://schemas.microsoft.com/office/drawing/2014/main" id="{562078B7-1CD3-48D7-9CCD-FA9EA2C7978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8112502" y="2581187"/>
            <a:ext cx="3500523" cy="2198860"/>
          </a:xfrm>
          <a:prstGeom prst="rect">
            <a:avLst/>
          </a:prstGeom>
          <a:ln>
            <a:solidFill>
              <a:schemeClr val="tx2">
                <a:lumMod val="60000"/>
                <a:lumOff val="40000"/>
              </a:schemeClr>
            </a:solidFill>
          </a:ln>
        </p:spPr>
      </p:pic>
      <p:sp>
        <p:nvSpPr>
          <p:cNvPr id="9" name="Título 8"/>
          <p:cNvSpPr>
            <a:spLocks noGrp="1"/>
          </p:cNvSpPr>
          <p:nvPr>
            <p:ph type="title"/>
          </p:nvPr>
        </p:nvSpPr>
        <p:spPr>
          <a:xfrm>
            <a:off x="692337" y="258101"/>
            <a:ext cx="11499663" cy="1118400"/>
          </a:xfrm>
        </p:spPr>
        <p:txBody>
          <a:bodyPr/>
          <a:lstStyle/>
          <a:p>
            <a:r>
              <a:rPr lang="pt-BR" dirty="0"/>
              <a:t>Especificações técnicas de carregadores de </a:t>
            </a:r>
            <a:r>
              <a:rPr lang="pt-BR" dirty="0" err="1"/>
              <a:t>VEs</a:t>
            </a:r>
            <a:endParaRPr lang="pt-BR" sz="9600" dirty="0"/>
          </a:p>
        </p:txBody>
      </p:sp>
    </p:spTree>
    <p:extLst>
      <p:ext uri="{BB962C8B-B14F-4D97-AF65-F5344CB8AC3E}">
        <p14:creationId xmlns:p14="http://schemas.microsoft.com/office/powerpoint/2010/main" val="421259551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F604563-CCB5-47BE-AD06-21E54FAFA51D}"/>
              </a:ext>
            </a:extLst>
          </p:cNvPr>
          <p:cNvSpPr>
            <a:spLocks noGrp="1"/>
          </p:cNvSpPr>
          <p:nvPr>
            <p:ph type="body" idx="13"/>
          </p:nvPr>
        </p:nvSpPr>
        <p:spPr>
          <a:xfrm>
            <a:off x="415600" y="1639967"/>
            <a:ext cx="8169600" cy="4452000"/>
          </a:xfrm>
        </p:spPr>
        <p:txBody>
          <a:bodyPr/>
          <a:lstStyle/>
          <a:p>
            <a:pPr marL="285664" indent="-285664">
              <a:spcBef>
                <a:spcPts val="1200"/>
              </a:spcBef>
              <a:buFont typeface="Arial" panose="020B0604020202020204" pitchFamily="34" charset="0"/>
              <a:buChar char="•"/>
            </a:pPr>
            <a:r>
              <a:rPr lang="pt-BR" sz="1800" dirty="0">
                <a:cs typeface="Segoe UI" panose="020B0502040204020203" pitchFamily="34" charset="0"/>
              </a:rPr>
              <a:t>Os carregadores rápidos e ultrarrápidos são aplicados principalmente em rodovias e pontos urbanos estratégicos. </a:t>
            </a:r>
          </a:p>
          <a:p>
            <a:pPr marL="285664" indent="-285664">
              <a:spcBef>
                <a:spcPts val="1200"/>
              </a:spcBef>
              <a:buFont typeface="Arial" panose="020B0604020202020204" pitchFamily="34" charset="0"/>
              <a:buChar char="•"/>
            </a:pPr>
            <a:r>
              <a:rPr lang="pt-BR" sz="1800" dirty="0">
                <a:cs typeface="Segoe UI" panose="020B0502040204020203" pitchFamily="34" charset="0"/>
              </a:rPr>
              <a:t>Possuem potência de 43 kW a 100 kW (rápidos) ou a partir de 150 kW (ultrarrápidos) e carregam um VE de 2h a poucos minutos, dependendo do VE e da potência do equipamento.</a:t>
            </a:r>
          </a:p>
          <a:p>
            <a:pPr marL="285664" indent="-285664">
              <a:spcBef>
                <a:spcPts val="1200"/>
              </a:spcBef>
              <a:buFont typeface="Arial" panose="020B0604020202020204" pitchFamily="34" charset="0"/>
              <a:buChar char="•"/>
            </a:pPr>
            <a:r>
              <a:rPr lang="pt-BR" sz="1800" dirty="0"/>
              <a:t>Conta com adição dos módulos de eletrônica de potência, que convertem CA em CC e se conectam diretamente à bateria do veículo, desabilitando o carregador </a:t>
            </a:r>
            <a:r>
              <a:rPr lang="pt-BR" sz="1800" i="1" dirty="0" err="1"/>
              <a:t>onboard</a:t>
            </a:r>
            <a:r>
              <a:rPr lang="pt-BR" sz="1800" dirty="0">
                <a:cs typeface="Segoe UI" panose="020B0502040204020203" pitchFamily="34" charset="0"/>
              </a:rPr>
              <a:t>.</a:t>
            </a:r>
          </a:p>
          <a:p>
            <a:pPr marL="285664" indent="-285664">
              <a:spcBef>
                <a:spcPts val="1200"/>
              </a:spcBef>
              <a:buFont typeface="Arial" panose="020B0604020202020204" pitchFamily="34" charset="0"/>
              <a:buChar char="•"/>
            </a:pPr>
            <a:r>
              <a:rPr lang="pt-BR" sz="1800" dirty="0"/>
              <a:t>Possuem modelos com 1 a 3 conectores (em geral de diferentes padrões).</a:t>
            </a:r>
          </a:p>
          <a:p>
            <a:pPr marL="285664" indent="-285664">
              <a:spcBef>
                <a:spcPts val="1200"/>
              </a:spcBef>
              <a:buFont typeface="Arial" panose="020B0604020202020204" pitchFamily="34" charset="0"/>
              <a:buChar char="•"/>
            </a:pPr>
            <a:r>
              <a:rPr lang="pt-BR" sz="1800" dirty="0">
                <a:cs typeface="Segoe UI" panose="020B0502040204020203" pitchFamily="34" charset="0"/>
              </a:rPr>
              <a:t>São equipamentos com custo superior, devido a eletrônica de potência e inteligência embarcada.</a:t>
            </a:r>
          </a:p>
          <a:p>
            <a:pPr marL="285664" indent="-285664">
              <a:spcBef>
                <a:spcPts val="1200"/>
              </a:spcBef>
              <a:buFont typeface="Arial" panose="020B0604020202020204" pitchFamily="34" charset="0"/>
              <a:buChar char="•"/>
            </a:pPr>
            <a:r>
              <a:rPr lang="pt-BR" sz="1800" dirty="0">
                <a:cs typeface="Segoe UI" panose="020B0502040204020203" pitchFamily="34" charset="0"/>
              </a:rPr>
              <a:t>Para equipamentos com maior potência, os módulos de eletrônica de potencia proteção são instalados em gabinete separado do carregador.</a:t>
            </a:r>
          </a:p>
          <a:p>
            <a:endParaRPr lang="en-US" dirty="0"/>
          </a:p>
        </p:txBody>
      </p:sp>
      <p:pic>
        <p:nvPicPr>
          <p:cNvPr id="6" name="Imagem 5"/>
          <p:cNvPicPr/>
          <p:nvPr/>
        </p:nvPicPr>
        <p:blipFill rotWithShape="1">
          <a:blip r:embed="rId3" cstate="screen">
            <a:extLst>
              <a:ext uri="{28A0092B-C50C-407E-A947-70E740481C1C}">
                <a14:useLocalDpi xmlns:a14="http://schemas.microsoft.com/office/drawing/2010/main"/>
              </a:ext>
            </a:extLst>
          </a:blip>
          <a:srcRect t="5453"/>
          <a:stretch/>
        </p:blipFill>
        <p:spPr bwMode="auto">
          <a:xfrm>
            <a:off x="8732987" y="1423868"/>
            <a:ext cx="2050721" cy="4884197"/>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692337" y="1160473"/>
            <a:ext cx="226536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Arquitetura Típica</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3" name="Título 2"/>
          <p:cNvSpPr>
            <a:spLocks noGrp="1"/>
          </p:cNvSpPr>
          <p:nvPr>
            <p:ph type="title"/>
          </p:nvPr>
        </p:nvSpPr>
        <p:spPr>
          <a:xfrm>
            <a:off x="692337" y="258101"/>
            <a:ext cx="11499663" cy="1118400"/>
          </a:xfrm>
        </p:spPr>
        <p:txBody>
          <a:bodyPr/>
          <a:lstStyle/>
          <a:p>
            <a:r>
              <a:rPr lang="pt-BR" sz="3600" dirty="0"/>
              <a:t>Especificação: carregadores rápido e ultrarrápido</a:t>
            </a:r>
          </a:p>
        </p:txBody>
      </p:sp>
    </p:spTree>
    <p:extLst>
      <p:ext uri="{BB962C8B-B14F-4D97-AF65-F5344CB8AC3E}">
        <p14:creationId xmlns:p14="http://schemas.microsoft.com/office/powerpoint/2010/main" val="22427820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p:nvPr/>
        </p:nvPicPr>
        <p:blipFill>
          <a:blip r:embed="rId3" cstate="screen">
            <a:extLst>
              <a:ext uri="{28A0092B-C50C-407E-A947-70E740481C1C}">
                <a14:useLocalDpi xmlns:a14="http://schemas.microsoft.com/office/drawing/2010/main"/>
              </a:ext>
            </a:extLst>
          </a:blip>
          <a:stretch>
            <a:fillRect/>
          </a:stretch>
        </p:blipFill>
        <p:spPr>
          <a:xfrm>
            <a:off x="537702" y="1376501"/>
            <a:ext cx="11116596" cy="4891760"/>
          </a:xfrm>
          <a:prstGeom prst="rect">
            <a:avLst/>
          </a:prstGeom>
        </p:spPr>
      </p:pic>
      <p:sp>
        <p:nvSpPr>
          <p:cNvPr id="6" name="Retângulo 5"/>
          <p:cNvSpPr/>
          <p:nvPr/>
        </p:nvSpPr>
        <p:spPr>
          <a:xfrm>
            <a:off x="708103" y="1161558"/>
            <a:ext cx="2845651"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Diagrama Simplificado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2" name="Título 1">
            <a:extLst>
              <a:ext uri="{FF2B5EF4-FFF2-40B4-BE49-F238E27FC236}">
                <a16:creationId xmlns:a16="http://schemas.microsoft.com/office/drawing/2014/main" id="{E54A5AD0-6D02-4F29-B2EE-9B1BCF91453E}"/>
              </a:ext>
            </a:extLst>
          </p:cNvPr>
          <p:cNvSpPr>
            <a:spLocks noGrp="1"/>
          </p:cNvSpPr>
          <p:nvPr>
            <p:ph type="title"/>
          </p:nvPr>
        </p:nvSpPr>
        <p:spPr>
          <a:xfrm>
            <a:off x="692337" y="258101"/>
            <a:ext cx="11699360" cy="1118400"/>
          </a:xfrm>
        </p:spPr>
        <p:txBody>
          <a:bodyPr/>
          <a:lstStyle/>
          <a:p>
            <a:r>
              <a:rPr lang="pt-BR" sz="3600" dirty="0"/>
              <a:t>Especificação: carregadores rápido e ultrarrápido</a:t>
            </a:r>
            <a:endParaRPr lang="pt-BR" sz="5400" dirty="0"/>
          </a:p>
        </p:txBody>
      </p:sp>
    </p:spTree>
    <p:extLst>
      <p:ext uri="{BB962C8B-B14F-4D97-AF65-F5344CB8AC3E}">
        <p14:creationId xmlns:p14="http://schemas.microsoft.com/office/powerpoint/2010/main" val="393282307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BE959E4-4E3E-4A8C-BE00-DE67996A5CAF}"/>
              </a:ext>
            </a:extLst>
          </p:cNvPr>
          <p:cNvSpPr>
            <a:spLocks noGrp="1"/>
          </p:cNvSpPr>
          <p:nvPr>
            <p:ph type="body" idx="13"/>
          </p:nvPr>
        </p:nvSpPr>
        <p:spPr/>
        <p:txBody>
          <a:bodyPr/>
          <a:lstStyle/>
          <a:p>
            <a:endParaRPr lang="en-US"/>
          </a:p>
        </p:txBody>
      </p:sp>
      <p:graphicFrame>
        <p:nvGraphicFramePr>
          <p:cNvPr id="9" name="Tabela 8"/>
          <p:cNvGraphicFramePr>
            <a:graphicFrameLocks noGrp="1"/>
          </p:cNvGraphicFramePr>
          <p:nvPr>
            <p:extLst>
              <p:ext uri="{D42A27DB-BD31-4B8C-83A1-F6EECF244321}">
                <p14:modId xmlns:p14="http://schemas.microsoft.com/office/powerpoint/2010/main" val="1390709784"/>
              </p:ext>
            </p:extLst>
          </p:nvPr>
        </p:nvGraphicFramePr>
        <p:xfrm>
          <a:off x="693745" y="1690570"/>
          <a:ext cx="11236602" cy="4330718"/>
        </p:xfrm>
        <a:graphic>
          <a:graphicData uri="http://schemas.openxmlformats.org/drawingml/2006/table">
            <a:tbl>
              <a:tblPr firstRow="1" bandRow="1">
                <a:tableStyleId>{2A488322-F2BA-4B5B-9748-0D474271808F}</a:tableStyleId>
              </a:tblPr>
              <a:tblGrid>
                <a:gridCol w="1872767">
                  <a:extLst>
                    <a:ext uri="{9D8B030D-6E8A-4147-A177-3AD203B41FA5}">
                      <a16:colId xmlns:a16="http://schemas.microsoft.com/office/drawing/2014/main" val="20000"/>
                    </a:ext>
                  </a:extLst>
                </a:gridCol>
                <a:gridCol w="1872767">
                  <a:extLst>
                    <a:ext uri="{9D8B030D-6E8A-4147-A177-3AD203B41FA5}">
                      <a16:colId xmlns:a16="http://schemas.microsoft.com/office/drawing/2014/main" val="20001"/>
                    </a:ext>
                  </a:extLst>
                </a:gridCol>
                <a:gridCol w="1872767">
                  <a:extLst>
                    <a:ext uri="{9D8B030D-6E8A-4147-A177-3AD203B41FA5}">
                      <a16:colId xmlns:a16="http://schemas.microsoft.com/office/drawing/2014/main" val="20002"/>
                    </a:ext>
                  </a:extLst>
                </a:gridCol>
                <a:gridCol w="1872767">
                  <a:extLst>
                    <a:ext uri="{9D8B030D-6E8A-4147-A177-3AD203B41FA5}">
                      <a16:colId xmlns:a16="http://schemas.microsoft.com/office/drawing/2014/main" val="20003"/>
                    </a:ext>
                  </a:extLst>
                </a:gridCol>
                <a:gridCol w="1872767">
                  <a:extLst>
                    <a:ext uri="{9D8B030D-6E8A-4147-A177-3AD203B41FA5}">
                      <a16:colId xmlns:a16="http://schemas.microsoft.com/office/drawing/2014/main" val="20004"/>
                    </a:ext>
                  </a:extLst>
                </a:gridCol>
                <a:gridCol w="1872767">
                  <a:extLst>
                    <a:ext uri="{9D8B030D-6E8A-4147-A177-3AD203B41FA5}">
                      <a16:colId xmlns:a16="http://schemas.microsoft.com/office/drawing/2014/main" val="20005"/>
                    </a:ext>
                  </a:extLst>
                </a:gridCol>
              </a:tblGrid>
              <a:tr h="612182">
                <a:tc>
                  <a:txBody>
                    <a:bodyPr/>
                    <a:lstStyle/>
                    <a:p>
                      <a:pPr algn="ctr"/>
                      <a:r>
                        <a:rPr lang="pt-BR" sz="1400" dirty="0"/>
                        <a:t>Características básicas</a:t>
                      </a:r>
                    </a:p>
                  </a:txBody>
                  <a:tcPr marL="91416" marR="91416" marT="45708" marB="457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t>Características elétricas</a:t>
                      </a:r>
                    </a:p>
                  </a:txBody>
                  <a:tcPr marL="91416" marR="91416" marT="45708" marB="45708" anchor="ctr"/>
                </a:tc>
                <a:tc>
                  <a:txBody>
                    <a:bodyPr/>
                    <a:lstStyle/>
                    <a:p>
                      <a:pPr algn="ctr"/>
                      <a:r>
                        <a:rPr lang="pt-BR" sz="1400" dirty="0"/>
                        <a:t>Interface local com usuário</a:t>
                      </a:r>
                    </a:p>
                  </a:txBody>
                  <a:tcPr marL="91416" marR="91416" marT="45708" marB="45708" anchor="ctr"/>
                </a:tc>
                <a:tc>
                  <a:txBody>
                    <a:bodyPr/>
                    <a:lstStyle/>
                    <a:p>
                      <a:pPr algn="ctr"/>
                      <a:r>
                        <a:rPr lang="pt-BR" sz="1400" dirty="0"/>
                        <a:t>Conectividade</a:t>
                      </a:r>
                    </a:p>
                  </a:txBody>
                  <a:tcPr marL="91416" marR="91416" marT="45708" marB="45708" anchor="ctr"/>
                </a:tc>
                <a:tc>
                  <a:txBody>
                    <a:bodyPr/>
                    <a:lstStyle/>
                    <a:p>
                      <a:pPr algn="ctr"/>
                      <a:r>
                        <a:rPr lang="pt-BR" sz="1400" dirty="0"/>
                        <a:t>Grau de proteção e ambiente</a:t>
                      </a:r>
                    </a:p>
                  </a:txBody>
                  <a:tcPr marL="91416" marR="91416" marT="45708" marB="45708" anchor="ctr"/>
                </a:tc>
                <a:tc>
                  <a:txBody>
                    <a:bodyPr/>
                    <a:lstStyle/>
                    <a:p>
                      <a:pPr algn="ctr"/>
                      <a:r>
                        <a:rPr lang="pt-BR" sz="1400" dirty="0"/>
                        <a:t>Montagem</a:t>
                      </a:r>
                      <a:r>
                        <a:rPr lang="pt-BR" sz="1400" baseline="0" dirty="0"/>
                        <a:t> e dimensões</a:t>
                      </a:r>
                      <a:endParaRPr lang="pt-BR" sz="1400" dirty="0"/>
                    </a:p>
                  </a:txBody>
                  <a:tcPr marL="91416" marR="91416" marT="45708" marB="45708" anchor="ctr"/>
                </a:tc>
                <a:extLst>
                  <a:ext uri="{0D108BD9-81ED-4DB2-BD59-A6C34878D82A}">
                    <a16:rowId xmlns:a16="http://schemas.microsoft.com/office/drawing/2014/main" val="10000"/>
                  </a:ext>
                </a:extLst>
              </a:tr>
              <a:tr h="3479778">
                <a:tc>
                  <a:txBody>
                    <a:bodyPr/>
                    <a:lstStyle/>
                    <a:p>
                      <a:r>
                        <a:rPr lang="pt-BR" sz="1400" dirty="0"/>
                        <a:t>Conectores do tipo</a:t>
                      </a:r>
                      <a:r>
                        <a:rPr lang="pt-BR" sz="1400" baseline="0" dirty="0"/>
                        <a:t> 2, CCS e </a:t>
                      </a:r>
                      <a:r>
                        <a:rPr lang="pt-BR" sz="1400" baseline="0" dirty="0" err="1"/>
                        <a:t>CHAdeMO</a:t>
                      </a:r>
                      <a:r>
                        <a:rPr lang="pt-BR" sz="1400" baseline="0" dirty="0"/>
                        <a:t>. </a:t>
                      </a:r>
                    </a:p>
                    <a:p>
                      <a:endParaRPr lang="pt-BR" sz="1400" baseline="0" dirty="0"/>
                    </a:p>
                    <a:p>
                      <a:r>
                        <a:rPr lang="pt-BR" sz="1400" baseline="0" dirty="0"/>
                        <a:t>Sempre cabo (em torno de 4 metros).</a:t>
                      </a:r>
                    </a:p>
                    <a:p>
                      <a:endParaRPr lang="pt-BR" sz="1400" baseline="0" dirty="0"/>
                    </a:p>
                    <a:p>
                      <a:r>
                        <a:rPr lang="pt-BR" sz="1400" baseline="0" dirty="0"/>
                        <a:t>Presença de todos os padrões.</a:t>
                      </a:r>
                    </a:p>
                    <a:p>
                      <a:endParaRPr lang="pt-BR" sz="1400" baseline="0" dirty="0"/>
                    </a:p>
                    <a:p>
                      <a:r>
                        <a:rPr lang="pt-BR" sz="1400" baseline="0" dirty="0"/>
                        <a:t>Cabo refrigerado a água para potências acima de 150 kW.</a:t>
                      </a:r>
                    </a:p>
                    <a:p>
                      <a:endParaRPr lang="pt-B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aseline="0" dirty="0"/>
                        <a:t>Uso predominante compartilhado ou púbico. Locais de parada rápida.</a:t>
                      </a:r>
                    </a:p>
                  </a:txBody>
                  <a:tcPr marL="91416" marR="91416" marT="45708" marB="45708"/>
                </a:tc>
                <a:tc>
                  <a:txBody>
                    <a:bodyPr/>
                    <a:lstStyle/>
                    <a:p>
                      <a:r>
                        <a:rPr lang="pt-BR" sz="1400" baseline="0" dirty="0"/>
                        <a:t>Segmentado em faixas de 50, 150 e 350 kW. </a:t>
                      </a:r>
                    </a:p>
                    <a:p>
                      <a:endParaRPr lang="pt-BR" sz="1400" baseline="0" dirty="0"/>
                    </a:p>
                    <a:p>
                      <a:r>
                        <a:rPr lang="pt-BR" sz="1400" baseline="0" dirty="0"/>
                        <a:t>Alimentação trifásica em 400 V (EU) ou 480 V (EUA) +-10%.</a:t>
                      </a:r>
                    </a:p>
                    <a:p>
                      <a:endParaRPr lang="pt-BR" sz="1400" baseline="0" dirty="0"/>
                    </a:p>
                    <a:p>
                      <a:r>
                        <a:rPr lang="pt-BR" sz="1400" baseline="0" dirty="0"/>
                        <a:t>Lado CC predominante de 50 a 500 V. Produtos novos possuem faixas maiores (até 1000 V).</a:t>
                      </a:r>
                    </a:p>
                    <a:p>
                      <a:endParaRPr lang="pt-BR" sz="1400" baseline="0" dirty="0"/>
                    </a:p>
                    <a:p>
                      <a:r>
                        <a:rPr lang="pt-BR" sz="1400" baseline="0" dirty="0"/>
                        <a:t>Recarga CA em 43 kW (até 53 kW).</a:t>
                      </a:r>
                      <a:endParaRPr lang="pt-BR" sz="1400" dirty="0"/>
                    </a:p>
                  </a:txBody>
                  <a:tcPr marL="91416" marR="91416" marT="45708" marB="45708"/>
                </a:tc>
                <a:tc>
                  <a:txBody>
                    <a:bodyPr/>
                    <a:lstStyle/>
                    <a:p>
                      <a:r>
                        <a:rPr lang="pt-BR" sz="1400" dirty="0"/>
                        <a:t>IHM é padrão,</a:t>
                      </a:r>
                      <a:r>
                        <a:rPr lang="pt-BR" sz="1400" baseline="0" dirty="0"/>
                        <a:t> inclusive com granes telas em alguns casos.</a:t>
                      </a:r>
                    </a:p>
                    <a:p>
                      <a:endParaRPr lang="pt-BR" sz="1400" baseline="0" dirty="0"/>
                    </a:p>
                    <a:p>
                      <a:r>
                        <a:rPr lang="pt-BR" sz="1400" baseline="0" dirty="0" err="1"/>
                        <a:t>LEDs</a:t>
                      </a:r>
                      <a:r>
                        <a:rPr lang="pt-BR" sz="1400" baseline="0" dirty="0"/>
                        <a:t> relacionados aos conectores apesar da IHM.</a:t>
                      </a:r>
                    </a:p>
                    <a:p>
                      <a:endParaRPr lang="pt-BR" sz="1400" baseline="0" dirty="0"/>
                    </a:p>
                    <a:p>
                      <a:r>
                        <a:rPr lang="pt-BR" sz="1400" baseline="0" dirty="0"/>
                        <a:t>Presença de leitor RFID.</a:t>
                      </a:r>
                    </a:p>
                    <a:p>
                      <a:endParaRPr lang="pt-BR" sz="1400" baseline="0" dirty="0"/>
                    </a:p>
                    <a:p>
                      <a:r>
                        <a:rPr lang="pt-BR" sz="1400" baseline="0" dirty="0"/>
                        <a:t>Botão de parada emergencial é obrigatório..</a:t>
                      </a:r>
                      <a:endParaRPr lang="pt-BR" sz="1400" dirty="0"/>
                    </a:p>
                  </a:txBody>
                  <a:tcPr marL="91416" marR="91416" marT="45708" marB="45708"/>
                </a:tc>
                <a:tc>
                  <a:txBody>
                    <a:bodyPr/>
                    <a:lstStyle/>
                    <a:p>
                      <a:r>
                        <a:rPr lang="pt-BR" sz="1400" dirty="0"/>
                        <a:t>Meio de comunicação por porta</a:t>
                      </a:r>
                      <a:r>
                        <a:rPr lang="pt-BR" sz="1400" baseline="0" dirty="0"/>
                        <a:t> ethernet, Wi-Fi e/ou GPRS/UMTS/LTE.</a:t>
                      </a:r>
                      <a:endParaRPr lang="pt-BR" sz="1400" dirty="0"/>
                    </a:p>
                    <a:p>
                      <a:endParaRPr lang="pt-BR" sz="1400" dirty="0"/>
                    </a:p>
                    <a:p>
                      <a:r>
                        <a:rPr lang="pt-BR" sz="1400" dirty="0"/>
                        <a:t>OCPP é</a:t>
                      </a:r>
                      <a:r>
                        <a:rPr lang="pt-BR" sz="1400" baseline="0" dirty="0"/>
                        <a:t> mandatório (maioria usa OCPP-S).</a:t>
                      </a:r>
                    </a:p>
                    <a:p>
                      <a:endParaRPr lang="pt-BR" sz="1400" baseline="0" dirty="0"/>
                    </a:p>
                    <a:p>
                      <a:r>
                        <a:rPr lang="pt-BR" sz="1400" baseline="0" dirty="0"/>
                        <a:t>Suporta tarifação, operação e suporte remotos.</a:t>
                      </a:r>
                    </a:p>
                    <a:p>
                      <a:endParaRPr lang="pt-BR" sz="1400" baseline="0" dirty="0"/>
                    </a:p>
                  </a:txBody>
                  <a:tcPr marL="91416" marR="91416" marT="45708" marB="45708"/>
                </a:tc>
                <a:tc>
                  <a:txBody>
                    <a:bodyPr/>
                    <a:lstStyle/>
                    <a:p>
                      <a:r>
                        <a:rPr lang="pt-BR" sz="1400" dirty="0"/>
                        <a:t>IP 54 / NEMA</a:t>
                      </a:r>
                      <a:r>
                        <a:rPr lang="pt-BR" sz="1400" baseline="0" dirty="0"/>
                        <a:t> 3R / IK10</a:t>
                      </a:r>
                    </a:p>
                    <a:p>
                      <a:endParaRPr lang="pt-BR" sz="1400" baseline="0" dirty="0"/>
                    </a:p>
                    <a:p>
                      <a:r>
                        <a:rPr lang="pt-BR" sz="1400" baseline="0" dirty="0"/>
                        <a:t>Minimamente -25°C a 45°C</a:t>
                      </a:r>
                    </a:p>
                    <a:p>
                      <a:endParaRPr lang="pt-BR" sz="1400" baseline="0" dirty="0"/>
                    </a:p>
                    <a:p>
                      <a:r>
                        <a:rPr lang="pt-BR" sz="1400" baseline="0" dirty="0"/>
                        <a:t>Operação ao menos entre 30 e 85% de umidade relativa (sem condensação).</a:t>
                      </a:r>
                    </a:p>
                    <a:p>
                      <a:endParaRPr lang="pt-BR" sz="1400" baseline="0" dirty="0"/>
                    </a:p>
                    <a:p>
                      <a:r>
                        <a:rPr lang="pt-BR" sz="1400" baseline="0" dirty="0"/>
                        <a:t>Altitude de até 1000 m. Altitudes maiores implicam em operação restrita.</a:t>
                      </a:r>
                    </a:p>
                  </a:txBody>
                  <a:tcPr marL="91416" marR="91416" marT="45708" marB="45708"/>
                </a:tc>
                <a:tc>
                  <a:txBody>
                    <a:bodyPr/>
                    <a:lstStyle/>
                    <a:p>
                      <a:r>
                        <a:rPr lang="pt-BR" sz="1400" baseline="0" dirty="0"/>
                        <a:t>Montagem autoportante.</a:t>
                      </a:r>
                    </a:p>
                    <a:p>
                      <a:endParaRPr lang="pt-BR" sz="1400" baseline="0" dirty="0"/>
                    </a:p>
                    <a:p>
                      <a:r>
                        <a:rPr lang="pt-BR" sz="1400" baseline="0" dirty="0"/>
                        <a:t>Montagem em elemento único (até 150 kW) ou com potência separada (acima de 150 kW)</a:t>
                      </a:r>
                    </a:p>
                    <a:p>
                      <a:endParaRPr lang="pt-BR" sz="1400" baseline="0" dirty="0"/>
                    </a:p>
                    <a:p>
                      <a:r>
                        <a:rPr lang="pt-BR" sz="1400" baseline="0" dirty="0"/>
                        <a:t>Recolhimento do cabo pelo usuário. </a:t>
                      </a:r>
                    </a:p>
                    <a:p>
                      <a:endParaRPr lang="pt-B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400" baseline="0" dirty="0"/>
                        <a:t>Visual direcionado a bombas de combustível.</a:t>
                      </a:r>
                    </a:p>
                  </a:txBody>
                  <a:tcPr marL="91416" marR="91416" marT="45708" marB="45708"/>
                </a:tc>
                <a:extLst>
                  <a:ext uri="{0D108BD9-81ED-4DB2-BD59-A6C34878D82A}">
                    <a16:rowId xmlns:a16="http://schemas.microsoft.com/office/drawing/2014/main" val="10001"/>
                  </a:ext>
                </a:extLst>
              </a:tr>
            </a:tbl>
          </a:graphicData>
        </a:graphic>
      </p:graphicFrame>
      <p:sp>
        <p:nvSpPr>
          <p:cNvPr id="4" name="Retângulo 3"/>
          <p:cNvSpPr/>
          <p:nvPr/>
        </p:nvSpPr>
        <p:spPr>
          <a:xfrm>
            <a:off x="692337" y="1172319"/>
            <a:ext cx="1903085"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Características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7" name="Título 1">
            <a:extLst>
              <a:ext uri="{FF2B5EF4-FFF2-40B4-BE49-F238E27FC236}">
                <a16:creationId xmlns:a16="http://schemas.microsoft.com/office/drawing/2014/main" id="{54709807-9CEA-4AFC-B12D-6052E8B05482}"/>
              </a:ext>
            </a:extLst>
          </p:cNvPr>
          <p:cNvSpPr>
            <a:spLocks noGrp="1"/>
          </p:cNvSpPr>
          <p:nvPr>
            <p:ph type="title"/>
          </p:nvPr>
        </p:nvSpPr>
        <p:spPr>
          <a:xfrm>
            <a:off x="692337" y="258101"/>
            <a:ext cx="11352518" cy="1118400"/>
          </a:xfrm>
        </p:spPr>
        <p:txBody>
          <a:bodyPr/>
          <a:lstStyle/>
          <a:p>
            <a:r>
              <a:rPr lang="pt-BR" sz="3600" dirty="0"/>
              <a:t>Especificação: carregadores rápido e ultrarrápido</a:t>
            </a:r>
            <a:endParaRPr lang="pt-BR" sz="5400" dirty="0"/>
          </a:p>
        </p:txBody>
      </p:sp>
      <p:pic>
        <p:nvPicPr>
          <p:cNvPr id="8" name="Gráfico 7">
            <a:extLst>
              <a:ext uri="{FF2B5EF4-FFF2-40B4-BE49-F238E27FC236}">
                <a16:creationId xmlns:a16="http://schemas.microsoft.com/office/drawing/2014/main" id="{0928FE48-DCCB-4035-A56C-0E1FC84B5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5701971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976" y="1891862"/>
            <a:ext cx="5566194" cy="4096776"/>
          </a:xfrm>
          <a:prstGeom prst="rect">
            <a:avLst/>
          </a:prstGeom>
        </p:spPr>
      </p:pic>
      <p:pic>
        <p:nvPicPr>
          <p:cNvPr id="6" name="Imagem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7048" y="1625513"/>
            <a:ext cx="1935142" cy="3757908"/>
          </a:xfrm>
          <a:prstGeom prst="rect">
            <a:avLst/>
          </a:prstGeom>
        </p:spPr>
      </p:pic>
      <p:sp>
        <p:nvSpPr>
          <p:cNvPr id="8" name="Retângulo 7"/>
          <p:cNvSpPr/>
          <p:nvPr/>
        </p:nvSpPr>
        <p:spPr>
          <a:xfrm>
            <a:off x="692337" y="1163976"/>
            <a:ext cx="2880917"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Exemplos de Produtos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3" name="CaixaDeTexto 2"/>
          <p:cNvSpPr txBox="1"/>
          <p:nvPr/>
        </p:nvSpPr>
        <p:spPr>
          <a:xfrm>
            <a:off x="421589" y="5383421"/>
            <a:ext cx="3354848" cy="1076937"/>
          </a:xfrm>
          <a:prstGeom prst="rect">
            <a:avLst/>
          </a:prstGeom>
          <a:solidFill>
            <a:srgbClr val="EAF8FA"/>
          </a:solidFill>
        </p:spPr>
        <p:txBody>
          <a:bodyPr wrap="square" rtlCol="0">
            <a:spAutoFit/>
          </a:bodyPr>
          <a:lstStyle/>
          <a:p>
            <a:r>
              <a:rPr lang="pt-BR" sz="1600" dirty="0">
                <a:solidFill>
                  <a:schemeClr val="bg2">
                    <a:lumMod val="25000"/>
                  </a:schemeClr>
                </a:solidFill>
                <a:latin typeface="Abadi Extra Light" panose="020B0204020104020204" pitchFamily="34" charset="0"/>
                <a:cs typeface="Segoe UI" panose="020B0502040204020203" pitchFamily="34" charset="0"/>
              </a:rPr>
              <a:t>Fabricante: EFACEC</a:t>
            </a:r>
          </a:p>
          <a:p>
            <a:r>
              <a:rPr lang="pt-BR" sz="1600" dirty="0">
                <a:solidFill>
                  <a:schemeClr val="bg2">
                    <a:lumMod val="25000"/>
                  </a:schemeClr>
                </a:solidFill>
                <a:latin typeface="Abadi Extra Light" panose="020B0204020104020204" pitchFamily="34" charset="0"/>
                <a:cs typeface="Segoe UI" panose="020B0502040204020203" pitchFamily="34" charset="0"/>
              </a:rPr>
              <a:t>Modelo: QC45</a:t>
            </a:r>
          </a:p>
          <a:p>
            <a:r>
              <a:rPr lang="pt-BR" sz="1600" dirty="0">
                <a:solidFill>
                  <a:schemeClr val="bg2">
                    <a:lumMod val="25000"/>
                  </a:schemeClr>
                </a:solidFill>
                <a:latin typeface="Abadi Extra Light" panose="020B0204020104020204" pitchFamily="34" charset="0"/>
                <a:cs typeface="Segoe UI" panose="020B0502040204020203" pitchFamily="34" charset="0"/>
              </a:rPr>
              <a:t>Padrões: Tipo 2, CCS e </a:t>
            </a:r>
            <a:r>
              <a:rPr lang="pt-BR" sz="1600" dirty="0" err="1">
                <a:solidFill>
                  <a:schemeClr val="bg2">
                    <a:lumMod val="25000"/>
                  </a:schemeClr>
                </a:solidFill>
                <a:latin typeface="Abadi Extra Light" panose="020B0204020104020204" pitchFamily="34" charset="0"/>
                <a:cs typeface="Segoe UI" panose="020B0502040204020203" pitchFamily="34" charset="0"/>
              </a:rPr>
              <a:t>CHAdeMO</a:t>
            </a:r>
            <a:endParaRPr lang="pt-BR" sz="1600" dirty="0">
              <a:solidFill>
                <a:schemeClr val="bg2">
                  <a:lumMod val="25000"/>
                </a:schemeClr>
              </a:solidFill>
              <a:latin typeface="Abadi Extra Light" panose="020B0204020104020204" pitchFamily="34" charset="0"/>
              <a:cs typeface="Segoe UI" panose="020B0502040204020203" pitchFamily="34" charset="0"/>
            </a:endParaRPr>
          </a:p>
          <a:p>
            <a:r>
              <a:rPr lang="pt-BR" sz="1600" dirty="0">
                <a:solidFill>
                  <a:schemeClr val="bg2">
                    <a:lumMod val="25000"/>
                  </a:schemeClr>
                </a:solidFill>
                <a:latin typeface="Abadi Extra Light" panose="020B0204020104020204" pitchFamily="34" charset="0"/>
                <a:cs typeface="Segoe UI" panose="020B0502040204020203" pitchFamily="34" charset="0"/>
              </a:rPr>
              <a:t>Potência: CA (43kW) e CC (50 kW)</a:t>
            </a:r>
          </a:p>
        </p:txBody>
      </p:sp>
      <p:sp>
        <p:nvSpPr>
          <p:cNvPr id="9" name="Título 1">
            <a:extLst>
              <a:ext uri="{FF2B5EF4-FFF2-40B4-BE49-F238E27FC236}">
                <a16:creationId xmlns:a16="http://schemas.microsoft.com/office/drawing/2014/main" id="{E54A5AD0-6D02-4F29-B2EE-9B1BCF91453E}"/>
              </a:ext>
            </a:extLst>
          </p:cNvPr>
          <p:cNvSpPr>
            <a:spLocks noGrp="1"/>
          </p:cNvSpPr>
          <p:nvPr>
            <p:ph type="title"/>
          </p:nvPr>
        </p:nvSpPr>
        <p:spPr>
          <a:xfrm>
            <a:off x="692337" y="258101"/>
            <a:ext cx="11699360" cy="1118400"/>
          </a:xfrm>
        </p:spPr>
        <p:txBody>
          <a:bodyPr/>
          <a:lstStyle/>
          <a:p>
            <a:r>
              <a:rPr lang="pt-BR" sz="3600" dirty="0"/>
              <a:t>Especificação: carregadores rápido e ultrarrápido</a:t>
            </a:r>
            <a:endParaRPr lang="pt-BR" sz="5400" dirty="0"/>
          </a:p>
        </p:txBody>
      </p:sp>
    </p:spTree>
    <p:extLst>
      <p:ext uri="{BB962C8B-B14F-4D97-AF65-F5344CB8AC3E}">
        <p14:creationId xmlns:p14="http://schemas.microsoft.com/office/powerpoint/2010/main" val="131035093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8F11ACF-BDC3-43B9-AAC9-FDABA2A9A1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4311" y="1371487"/>
            <a:ext cx="7075279" cy="4452001"/>
          </a:xfrm>
          <a:prstGeom prst="rect">
            <a:avLst/>
          </a:prstGeom>
        </p:spPr>
      </p:pic>
      <p:pic>
        <p:nvPicPr>
          <p:cNvPr id="5" name="Imagem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61069" y="1923392"/>
            <a:ext cx="1423534" cy="3347549"/>
          </a:xfrm>
          <a:prstGeom prst="rect">
            <a:avLst/>
          </a:prstGeom>
        </p:spPr>
      </p:pic>
      <p:sp>
        <p:nvSpPr>
          <p:cNvPr id="8" name="Retângulo 7"/>
          <p:cNvSpPr/>
          <p:nvPr/>
        </p:nvSpPr>
        <p:spPr>
          <a:xfrm>
            <a:off x="692337" y="1162349"/>
            <a:ext cx="2880917"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Exemplos de Produtos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9" name="CaixaDeTexto 8"/>
          <p:cNvSpPr txBox="1"/>
          <p:nvPr/>
        </p:nvSpPr>
        <p:spPr>
          <a:xfrm>
            <a:off x="221924" y="5387001"/>
            <a:ext cx="3279374" cy="1076937"/>
          </a:xfrm>
          <a:prstGeom prst="rect">
            <a:avLst/>
          </a:prstGeom>
          <a:solidFill>
            <a:srgbClr val="EAF8FA"/>
          </a:solidFill>
        </p:spPr>
        <p:txBody>
          <a:bodyPr wrap="square" rtlCol="0">
            <a:spAutoFit/>
          </a:bodyPr>
          <a:lstStyle/>
          <a:p>
            <a:r>
              <a:rPr lang="pt-BR" sz="1600" dirty="0">
                <a:solidFill>
                  <a:schemeClr val="bg2">
                    <a:lumMod val="25000"/>
                  </a:schemeClr>
                </a:solidFill>
                <a:latin typeface="Abadi Extra Light" panose="020B0204020104020204" pitchFamily="34" charset="0"/>
                <a:cs typeface="Segoe UI" panose="020B0502040204020203" pitchFamily="34" charset="0"/>
              </a:rPr>
              <a:t>Fabricante: ABB</a:t>
            </a:r>
          </a:p>
          <a:p>
            <a:r>
              <a:rPr lang="pt-BR" sz="1600" dirty="0">
                <a:solidFill>
                  <a:schemeClr val="bg2">
                    <a:lumMod val="25000"/>
                  </a:schemeClr>
                </a:solidFill>
                <a:latin typeface="Abadi Extra Light" panose="020B0204020104020204" pitchFamily="34" charset="0"/>
                <a:cs typeface="Segoe UI" panose="020B0502040204020203" pitchFamily="34" charset="0"/>
              </a:rPr>
              <a:t>Modelo: Terra 53</a:t>
            </a:r>
          </a:p>
          <a:p>
            <a:r>
              <a:rPr lang="pt-BR" sz="1600" dirty="0">
                <a:solidFill>
                  <a:schemeClr val="bg2">
                    <a:lumMod val="25000"/>
                  </a:schemeClr>
                </a:solidFill>
                <a:latin typeface="Abadi Extra Light" panose="020B0204020104020204" pitchFamily="34" charset="0"/>
                <a:cs typeface="Segoe UI" panose="020B0502040204020203" pitchFamily="34" charset="0"/>
              </a:rPr>
              <a:t>Padrões: Tipo 2, CCS e </a:t>
            </a:r>
            <a:r>
              <a:rPr lang="pt-BR" sz="1600" dirty="0" err="1">
                <a:solidFill>
                  <a:schemeClr val="bg2">
                    <a:lumMod val="25000"/>
                  </a:schemeClr>
                </a:solidFill>
                <a:latin typeface="Abadi Extra Light" panose="020B0204020104020204" pitchFamily="34" charset="0"/>
                <a:cs typeface="Segoe UI" panose="020B0502040204020203" pitchFamily="34" charset="0"/>
              </a:rPr>
              <a:t>CHAdeMO</a:t>
            </a:r>
            <a:endParaRPr lang="pt-BR" sz="1600" dirty="0">
              <a:solidFill>
                <a:schemeClr val="bg2">
                  <a:lumMod val="25000"/>
                </a:schemeClr>
              </a:solidFill>
              <a:latin typeface="Abadi Extra Light" panose="020B0204020104020204" pitchFamily="34" charset="0"/>
              <a:cs typeface="Segoe UI" panose="020B0502040204020203" pitchFamily="34" charset="0"/>
            </a:endParaRPr>
          </a:p>
          <a:p>
            <a:r>
              <a:rPr lang="pt-BR" sz="1600" dirty="0">
                <a:solidFill>
                  <a:schemeClr val="bg2">
                    <a:lumMod val="25000"/>
                  </a:schemeClr>
                </a:solidFill>
                <a:latin typeface="Abadi Extra Light" panose="020B0204020104020204" pitchFamily="34" charset="0"/>
                <a:cs typeface="Segoe UI" panose="020B0502040204020203" pitchFamily="34" charset="0"/>
              </a:rPr>
              <a:t>Potência: CA (43kW) e CC (50 kW)</a:t>
            </a:r>
          </a:p>
        </p:txBody>
      </p:sp>
      <p:sp>
        <p:nvSpPr>
          <p:cNvPr id="10" name="Título 1">
            <a:extLst>
              <a:ext uri="{FF2B5EF4-FFF2-40B4-BE49-F238E27FC236}">
                <a16:creationId xmlns:a16="http://schemas.microsoft.com/office/drawing/2014/main" id="{E54A5AD0-6D02-4F29-B2EE-9B1BCF91453E}"/>
              </a:ext>
            </a:extLst>
          </p:cNvPr>
          <p:cNvSpPr>
            <a:spLocks noGrp="1"/>
          </p:cNvSpPr>
          <p:nvPr>
            <p:ph type="title"/>
          </p:nvPr>
        </p:nvSpPr>
        <p:spPr>
          <a:xfrm>
            <a:off x="692337" y="258101"/>
            <a:ext cx="11699360" cy="1118400"/>
          </a:xfrm>
        </p:spPr>
        <p:txBody>
          <a:bodyPr/>
          <a:lstStyle/>
          <a:p>
            <a:r>
              <a:rPr lang="pt-BR" sz="3600" dirty="0"/>
              <a:t>Especificação: carregadores rápido e ultrarrápido</a:t>
            </a:r>
            <a:endParaRPr lang="pt-BR" sz="5400" dirty="0"/>
          </a:p>
        </p:txBody>
      </p:sp>
      <p:pic>
        <p:nvPicPr>
          <p:cNvPr id="11" name="Gráfico 10">
            <a:extLst>
              <a:ext uri="{FF2B5EF4-FFF2-40B4-BE49-F238E27FC236}">
                <a16:creationId xmlns:a16="http://schemas.microsoft.com/office/drawing/2014/main" id="{1BAF420A-C0AD-4CEB-930F-D6B3E87CD9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25533156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692337" y="1161138"/>
            <a:ext cx="2880917"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Exemplos de Produtos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9" name="Imagem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1612" y="1685619"/>
            <a:ext cx="2339488" cy="2617447"/>
          </a:xfrm>
          <a:prstGeom prst="rect">
            <a:avLst/>
          </a:prstGeom>
        </p:spPr>
      </p:pic>
      <p:pic>
        <p:nvPicPr>
          <p:cNvPr id="10" name="Imagem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2145" y="1659945"/>
            <a:ext cx="2384383" cy="2556896"/>
          </a:xfrm>
          <a:prstGeom prst="rect">
            <a:avLst/>
          </a:prstGeom>
        </p:spPr>
      </p:pic>
      <p:sp>
        <p:nvSpPr>
          <p:cNvPr id="11" name="Retângulo 10"/>
          <p:cNvSpPr/>
          <p:nvPr/>
        </p:nvSpPr>
        <p:spPr>
          <a:xfrm>
            <a:off x="6335051" y="4320892"/>
            <a:ext cx="3910864" cy="1754326"/>
          </a:xfrm>
          <a:prstGeom prst="rect">
            <a:avLst/>
          </a:prstGeom>
          <a:solidFill>
            <a:schemeClr val="bg1">
              <a:lumMod val="95000"/>
            </a:schemeClr>
          </a:solidFill>
        </p:spPr>
        <p:txBody>
          <a:bodyPr wrap="square" rtlCol="0">
            <a:spAutoFit/>
          </a:bodyPr>
          <a:lstStyle/>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Fabricante (modelo): ABB (Terra HP)</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Padrões: CCS, </a:t>
            </a:r>
            <a:r>
              <a:rPr lang="pt-BR" dirty="0" err="1">
                <a:solidFill>
                  <a:schemeClr val="bg2">
                    <a:lumMod val="25000"/>
                  </a:schemeClr>
                </a:solidFill>
                <a:latin typeface="Abadi Extra Light" panose="020B0204020104020204" pitchFamily="34" charset="0"/>
                <a:cs typeface="Segoe UI" panose="020B0502040204020203" pitchFamily="34" charset="0"/>
              </a:rPr>
              <a:t>CHAdeMO</a:t>
            </a:r>
            <a:r>
              <a:rPr lang="pt-BR" dirty="0">
                <a:solidFill>
                  <a:schemeClr val="bg2">
                    <a:lumMod val="25000"/>
                  </a:schemeClr>
                </a:solidFill>
                <a:latin typeface="Abadi Extra Light" panose="020B0204020104020204" pitchFamily="34" charset="0"/>
                <a:cs typeface="Segoe UI" panose="020B0502040204020203" pitchFamily="34" charset="0"/>
              </a:rPr>
              <a:t> e GB</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Tensão de saída: até 920 V </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Potência: 160 a 500 kW</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Comunicação: 3G, LAN e Wi-Fi</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Cabo: Refrigerado a água</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Unidade de potência: Externa e modular</a:t>
            </a:r>
          </a:p>
        </p:txBody>
      </p:sp>
      <p:sp>
        <p:nvSpPr>
          <p:cNvPr id="12" name="Retângulo 11"/>
          <p:cNvSpPr/>
          <p:nvPr/>
        </p:nvSpPr>
        <p:spPr>
          <a:xfrm>
            <a:off x="1199456" y="4357936"/>
            <a:ext cx="3896090" cy="1754326"/>
          </a:xfrm>
          <a:prstGeom prst="rect">
            <a:avLst/>
          </a:prstGeom>
          <a:solidFill>
            <a:schemeClr val="bg1">
              <a:lumMod val="95000"/>
            </a:schemeClr>
          </a:solidFill>
        </p:spPr>
        <p:txBody>
          <a:bodyPr wrap="square" rtlCol="0">
            <a:spAutoFit/>
          </a:bodyPr>
          <a:lstStyle/>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Fabricante (modelo): EFACEC (Terra HP)</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Padrões: CCS, </a:t>
            </a:r>
            <a:r>
              <a:rPr lang="pt-BR" dirty="0" err="1">
                <a:solidFill>
                  <a:schemeClr val="bg2">
                    <a:lumMod val="25000"/>
                  </a:schemeClr>
                </a:solidFill>
                <a:latin typeface="Abadi Extra Light" panose="020B0204020104020204" pitchFamily="34" charset="0"/>
                <a:cs typeface="Segoe UI" panose="020B0502040204020203" pitchFamily="34" charset="0"/>
              </a:rPr>
              <a:t>CHAdeMO</a:t>
            </a:r>
            <a:r>
              <a:rPr lang="pt-BR" dirty="0">
                <a:solidFill>
                  <a:schemeClr val="bg2">
                    <a:lumMod val="25000"/>
                  </a:schemeClr>
                </a:solidFill>
                <a:latin typeface="Abadi Extra Light" panose="020B0204020104020204" pitchFamily="34" charset="0"/>
                <a:cs typeface="Segoe UI" panose="020B0502040204020203" pitchFamily="34" charset="0"/>
              </a:rPr>
              <a:t> </a:t>
            </a:r>
            <a:r>
              <a:rPr lang="pt-BR" dirty="0" err="1">
                <a:solidFill>
                  <a:schemeClr val="bg2">
                    <a:lumMod val="25000"/>
                  </a:schemeClr>
                </a:solidFill>
                <a:latin typeface="Abadi Extra Light" panose="020B0204020104020204" pitchFamily="34" charset="0"/>
                <a:cs typeface="Segoe UI" panose="020B0502040204020203" pitchFamily="34" charset="0"/>
              </a:rPr>
              <a:t>ópcional</a:t>
            </a:r>
            <a:endParaRPr lang="pt-BR" dirty="0">
              <a:solidFill>
                <a:schemeClr val="bg2">
                  <a:lumMod val="25000"/>
                </a:schemeClr>
              </a:solidFill>
              <a:latin typeface="Abadi Extra Light" panose="020B0204020104020204" pitchFamily="34" charset="0"/>
              <a:cs typeface="Segoe UI" panose="020B0502040204020203" pitchFamily="34" charset="0"/>
            </a:endParaRP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Tensão de saída: até 920 V </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Potência: 160 a 320 kW</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Comunicação: 3G, LAN e Wi-Fi</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Cabo: Refrigerado a água</a:t>
            </a:r>
          </a:p>
          <a:p>
            <a:pPr>
              <a:spcBef>
                <a:spcPts val="200"/>
              </a:spcBef>
            </a:pPr>
            <a:r>
              <a:rPr lang="pt-BR" dirty="0">
                <a:solidFill>
                  <a:schemeClr val="bg2">
                    <a:lumMod val="25000"/>
                  </a:schemeClr>
                </a:solidFill>
                <a:latin typeface="Abadi Extra Light" panose="020B0204020104020204" pitchFamily="34" charset="0"/>
                <a:cs typeface="Segoe UI" panose="020B0502040204020203" pitchFamily="34" charset="0"/>
              </a:rPr>
              <a:t>Unidade de potência: Externa e modular</a:t>
            </a:r>
          </a:p>
        </p:txBody>
      </p:sp>
      <p:sp>
        <p:nvSpPr>
          <p:cNvPr id="14" name="Título 1">
            <a:extLst>
              <a:ext uri="{FF2B5EF4-FFF2-40B4-BE49-F238E27FC236}">
                <a16:creationId xmlns:a16="http://schemas.microsoft.com/office/drawing/2014/main" id="{E54A5AD0-6D02-4F29-B2EE-9B1BCF91453E}"/>
              </a:ext>
            </a:extLst>
          </p:cNvPr>
          <p:cNvSpPr>
            <a:spLocks noGrp="1"/>
          </p:cNvSpPr>
          <p:nvPr>
            <p:ph type="title"/>
          </p:nvPr>
        </p:nvSpPr>
        <p:spPr>
          <a:xfrm>
            <a:off x="692337" y="258101"/>
            <a:ext cx="11699360" cy="1118400"/>
          </a:xfrm>
        </p:spPr>
        <p:txBody>
          <a:bodyPr/>
          <a:lstStyle/>
          <a:p>
            <a:r>
              <a:rPr lang="pt-BR" sz="3600" dirty="0"/>
              <a:t>Especificação: carregadores rápido e ultrarrápido</a:t>
            </a:r>
            <a:endParaRPr lang="pt-BR" sz="5400" dirty="0"/>
          </a:p>
        </p:txBody>
      </p:sp>
    </p:spTree>
    <p:extLst>
      <p:ext uri="{BB962C8B-B14F-4D97-AF65-F5344CB8AC3E}">
        <p14:creationId xmlns:p14="http://schemas.microsoft.com/office/powerpoint/2010/main" val="3978815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E021C042-7B11-4817-8399-062CC13059E5}"/>
              </a:ext>
            </a:extLst>
          </p:cNvPr>
          <p:cNvSpPr>
            <a:spLocks noGrp="1"/>
          </p:cNvSpPr>
          <p:nvPr>
            <p:ph type="body" idx="13"/>
          </p:nvPr>
        </p:nvSpPr>
        <p:spPr/>
        <p:txBody>
          <a:bodyPr/>
          <a:lstStyle/>
          <a:p>
            <a:pPr marL="107950" indent="0">
              <a:buNone/>
            </a:pPr>
            <a:r>
              <a:rPr lang="en-US" sz="3200" b="1" dirty="0" err="1">
                <a:solidFill>
                  <a:srgbClr val="4EBABB"/>
                </a:solidFill>
              </a:rPr>
              <a:t>Recarga</a:t>
            </a:r>
            <a:r>
              <a:rPr lang="en-US" sz="3200" b="1" dirty="0">
                <a:solidFill>
                  <a:srgbClr val="4EBABB"/>
                </a:solidFill>
              </a:rPr>
              <a:t> </a:t>
            </a:r>
            <a:r>
              <a:rPr lang="en-US" sz="3200" b="1" dirty="0" err="1">
                <a:solidFill>
                  <a:srgbClr val="4EBABB"/>
                </a:solidFill>
              </a:rPr>
              <a:t>Rápida</a:t>
            </a:r>
            <a:endParaRPr lang="en-US" sz="3200" b="1" dirty="0">
              <a:solidFill>
                <a:srgbClr val="4EBABB"/>
              </a:solidFill>
            </a:endParaRPr>
          </a:p>
          <a:p>
            <a:pPr marL="107950" indent="0">
              <a:buNone/>
            </a:pPr>
            <a:endParaRPr lang="en-US" sz="1800" b="1" dirty="0"/>
          </a:p>
          <a:p>
            <a:pPr marL="107950" indent="0">
              <a:buNone/>
            </a:pPr>
            <a:r>
              <a:rPr lang="en-US" sz="2000" b="1" dirty="0" err="1"/>
              <a:t>Aplicação</a:t>
            </a:r>
            <a:r>
              <a:rPr lang="en-US" sz="2000" b="1" dirty="0"/>
              <a:t>: </a:t>
            </a:r>
          </a:p>
          <a:p>
            <a:pPr marL="107950" indent="0">
              <a:buNone/>
            </a:pPr>
            <a:r>
              <a:rPr lang="en-US" sz="2000" dirty="0" err="1"/>
              <a:t>Rodovias</a:t>
            </a:r>
            <a:r>
              <a:rPr lang="en-US" sz="2000" dirty="0"/>
              <a:t>, </a:t>
            </a:r>
            <a:r>
              <a:rPr lang="en-US" sz="2000" dirty="0" err="1"/>
              <a:t>Corredores</a:t>
            </a:r>
            <a:r>
              <a:rPr lang="en-US" sz="2000" dirty="0"/>
              <a:t> </a:t>
            </a:r>
            <a:r>
              <a:rPr lang="en-US" sz="2000" dirty="0" err="1"/>
              <a:t>Elétricos</a:t>
            </a:r>
            <a:r>
              <a:rPr lang="en-US" sz="2000" dirty="0"/>
              <a:t> e </a:t>
            </a:r>
            <a:r>
              <a:rPr lang="en-US" sz="2000" dirty="0" err="1"/>
              <a:t>Pontos</a:t>
            </a:r>
            <a:r>
              <a:rPr lang="en-US" sz="2000" dirty="0"/>
              <a:t> </a:t>
            </a:r>
            <a:r>
              <a:rPr lang="en-US" sz="2000" dirty="0" err="1"/>
              <a:t>Estratégicos</a:t>
            </a:r>
            <a:endParaRPr lang="en-US" sz="2000" dirty="0"/>
          </a:p>
          <a:p>
            <a:pPr marL="107950" indent="0">
              <a:buNone/>
            </a:pPr>
            <a:endParaRPr lang="en-US" sz="1800" dirty="0"/>
          </a:p>
          <a:p>
            <a:pPr marL="107950" indent="0">
              <a:buNone/>
            </a:pPr>
            <a:r>
              <a:rPr lang="en-US" sz="2000" b="1" dirty="0"/>
              <a:t>Tempo:</a:t>
            </a:r>
          </a:p>
          <a:p>
            <a:pPr marL="107950" indent="0">
              <a:buNone/>
            </a:pPr>
            <a:r>
              <a:rPr lang="en-US" sz="2000" dirty="0"/>
              <a:t> 30 min a 2 horas </a:t>
            </a:r>
          </a:p>
          <a:p>
            <a:pPr marL="107950" indent="0">
              <a:buNone/>
            </a:pPr>
            <a:endParaRPr lang="en-US" sz="2000" dirty="0"/>
          </a:p>
          <a:p>
            <a:pPr marL="107950" indent="0">
              <a:buNone/>
            </a:pPr>
            <a:endParaRPr lang="en-US" sz="2000" b="1" dirty="0"/>
          </a:p>
        </p:txBody>
      </p:sp>
      <p:pic>
        <p:nvPicPr>
          <p:cNvPr id="8" name="Google Shape;242;ga0c586d5bc_0_49"/>
          <p:cNvPicPr preferRelativeResize="0"/>
          <p:nvPr/>
        </p:nvPicPr>
        <p:blipFill rotWithShape="1">
          <a:blip r:embed="rId3" cstate="screen">
            <a:alphaModFix/>
            <a:extLst>
              <a:ext uri="{28A0092B-C50C-407E-A947-70E740481C1C}">
                <a14:useLocalDpi xmlns:a14="http://schemas.microsoft.com/office/drawing/2010/main"/>
              </a:ext>
            </a:extLst>
          </a:blip>
          <a:srcRect l="26775" t="4580" r="18516" b="37064"/>
          <a:stretch/>
        </p:blipFill>
        <p:spPr>
          <a:xfrm>
            <a:off x="6445539" y="1578133"/>
            <a:ext cx="3300041" cy="2049041"/>
          </a:xfrm>
          <a:prstGeom prst="rect">
            <a:avLst/>
          </a:prstGeom>
          <a:ln>
            <a:noFill/>
          </a:ln>
          <a:effectLst>
            <a:outerShdw blurRad="292100" dist="139700" dir="2700000" algn="tl" rotWithShape="0">
              <a:srgbClr val="333333">
                <a:alpha val="65000"/>
              </a:srgbClr>
            </a:outerShdw>
          </a:effectLst>
        </p:spPr>
      </p:pic>
      <p:pic>
        <p:nvPicPr>
          <p:cNvPr id="2" name="Imagem 1"/>
          <p:cNvPicPr>
            <a:picLocks noChangeAspect="1"/>
          </p:cNvPicPr>
          <p:nvPr/>
        </p:nvPicPr>
        <p:blipFill rotWithShape="1">
          <a:blip r:embed="rId4"/>
          <a:srcRect l="13490" r="14432"/>
          <a:stretch/>
        </p:blipFill>
        <p:spPr>
          <a:xfrm>
            <a:off x="9948671" y="1578133"/>
            <a:ext cx="1466682" cy="2049041"/>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5"/>
          <a:srcRect l="-694" t="19071" r="694" b="12134"/>
          <a:stretch/>
        </p:blipFill>
        <p:spPr>
          <a:xfrm>
            <a:off x="6445539" y="3828806"/>
            <a:ext cx="4969814" cy="1809342"/>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EAF8CBB6-3C2B-47D8-9F8D-8A9A86375F4D}"/>
              </a:ext>
            </a:extLst>
          </p:cNvPr>
          <p:cNvSpPr>
            <a:spLocks noGrp="1"/>
          </p:cNvSpPr>
          <p:nvPr>
            <p:ph type="title"/>
          </p:nvPr>
        </p:nvSpPr>
        <p:spPr/>
        <p:txBody>
          <a:bodyPr/>
          <a:lstStyle/>
          <a:p>
            <a:r>
              <a:rPr lang="pt-BR" dirty="0"/>
              <a:t>Recarga de Veículos Elétricos</a:t>
            </a:r>
          </a:p>
        </p:txBody>
      </p:sp>
    </p:spTree>
    <p:extLst>
      <p:ext uri="{BB962C8B-B14F-4D97-AF65-F5344CB8AC3E}">
        <p14:creationId xmlns:p14="http://schemas.microsoft.com/office/powerpoint/2010/main" val="183192121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85089F12-D77B-4F0C-BDBC-4CF69BDA6FD4}"/>
              </a:ext>
            </a:extLst>
          </p:cNvPr>
          <p:cNvSpPr>
            <a:spLocks noGrp="1"/>
          </p:cNvSpPr>
          <p:nvPr>
            <p:ph type="body" idx="13"/>
          </p:nvPr>
        </p:nvSpPr>
        <p:spPr/>
        <p:txBody>
          <a:bodyPr/>
          <a:lstStyle/>
          <a:p>
            <a:endParaRPr lang="en-US" dirty="0"/>
          </a:p>
        </p:txBody>
      </p:sp>
      <p:pic>
        <p:nvPicPr>
          <p:cNvPr id="3" name="Imagem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821" y="3376015"/>
            <a:ext cx="5695892" cy="2068150"/>
          </a:xfrm>
          <a:prstGeom prst="rect">
            <a:avLst/>
          </a:prstGeom>
        </p:spPr>
      </p:pic>
      <p:pic>
        <p:nvPicPr>
          <p:cNvPr id="4" name="Imagem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89705" y="1820259"/>
            <a:ext cx="2844195" cy="1591081"/>
          </a:xfrm>
          <a:prstGeom prst="rect">
            <a:avLst/>
          </a:prstGeom>
        </p:spPr>
      </p:pic>
      <p:sp>
        <p:nvSpPr>
          <p:cNvPr id="6" name="Retângulo 5"/>
          <p:cNvSpPr/>
          <p:nvPr/>
        </p:nvSpPr>
        <p:spPr>
          <a:xfrm>
            <a:off x="339734" y="5528976"/>
            <a:ext cx="6004066" cy="630778"/>
          </a:xfrm>
          <a:prstGeom prst="rect">
            <a:avLst/>
          </a:prstGeom>
          <a:solidFill>
            <a:srgbClr val="EAF8FA"/>
          </a:solidFill>
        </p:spPr>
        <p:txBody>
          <a:bodyPr wrap="square">
            <a:spAutoFit/>
          </a:bodyPr>
          <a:lstStyle/>
          <a:p>
            <a:r>
              <a:rPr lang="pt-BR" sz="1600" dirty="0">
                <a:solidFill>
                  <a:schemeClr val="bg2">
                    <a:lumMod val="25000"/>
                  </a:schemeClr>
                </a:solidFill>
                <a:latin typeface="Abadi Extra Light" panose="020B0204020104020204" pitchFamily="34" charset="0"/>
                <a:cs typeface="Segoe UI" panose="020B0502040204020203" pitchFamily="34" charset="0"/>
              </a:rPr>
              <a:t>Infraestrutura Modular com Unidade de Potência Compartilhada:</a:t>
            </a:r>
          </a:p>
          <a:p>
            <a:pPr>
              <a:spcBef>
                <a:spcPts val="600"/>
              </a:spcBef>
            </a:pPr>
            <a:r>
              <a:rPr lang="pt-BR" dirty="0">
                <a:solidFill>
                  <a:schemeClr val="bg2">
                    <a:lumMod val="25000"/>
                  </a:schemeClr>
                </a:solidFill>
                <a:latin typeface="Abadi Extra Light" panose="020B0204020104020204" pitchFamily="34" charset="0"/>
                <a:cs typeface="Segoe UI" panose="020B0502040204020203" pitchFamily="34" charset="0"/>
              </a:rPr>
              <a:t>Potência de 50 a 500 kW em plataforma expansível e gestão de energia</a:t>
            </a:r>
          </a:p>
        </p:txBody>
      </p:sp>
      <p:sp>
        <p:nvSpPr>
          <p:cNvPr id="9" name="Retângulo 8"/>
          <p:cNvSpPr/>
          <p:nvPr/>
        </p:nvSpPr>
        <p:spPr>
          <a:xfrm>
            <a:off x="692337" y="1159999"/>
            <a:ext cx="2880917"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Exemplos de Produtos</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pic>
        <p:nvPicPr>
          <p:cNvPr id="10" name="Imagem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8594" y="1367771"/>
            <a:ext cx="2960138" cy="1950476"/>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08594" y="3952960"/>
            <a:ext cx="2960138" cy="2068328"/>
          </a:xfrm>
          <a:prstGeom prst="rect">
            <a:avLst/>
          </a:prstGeom>
          <a:ln>
            <a:noFill/>
          </a:ln>
          <a:effectLst>
            <a:outerShdw blurRad="292100" dist="139700" dir="2700000" algn="tl" rotWithShape="0">
              <a:srgbClr val="333333">
                <a:alpha val="65000"/>
              </a:srgbClr>
            </a:outerShdw>
          </a:effectLst>
        </p:spPr>
      </p:pic>
      <p:sp>
        <p:nvSpPr>
          <p:cNvPr id="14" name="Retângulo 13"/>
          <p:cNvSpPr/>
          <p:nvPr/>
        </p:nvSpPr>
        <p:spPr>
          <a:xfrm>
            <a:off x="10115414" y="1671436"/>
            <a:ext cx="1842834" cy="1384634"/>
          </a:xfrm>
          <a:prstGeom prst="rect">
            <a:avLst/>
          </a:prstGeom>
          <a:noFill/>
        </p:spPr>
        <p:txBody>
          <a:bodyPr wrap="square">
            <a:spAutoFit/>
          </a:bodyPr>
          <a:lstStyle/>
          <a:p>
            <a:r>
              <a:rPr lang="pt-BR" dirty="0">
                <a:solidFill>
                  <a:schemeClr val="bg2">
                    <a:lumMod val="25000"/>
                  </a:schemeClr>
                </a:solidFill>
                <a:latin typeface="Abadi Extra Light" panose="020B0204020104020204" pitchFamily="34" charset="0"/>
                <a:cs typeface="Segoe UI" panose="020B0502040204020203" pitchFamily="34" charset="0"/>
              </a:rPr>
              <a:t>Rede IONITY, mais de 400 estações de 350 kW na Europa</a:t>
            </a:r>
          </a:p>
          <a:p>
            <a:endParaRPr lang="pt-BR" dirty="0">
              <a:solidFill>
                <a:schemeClr val="bg2">
                  <a:lumMod val="25000"/>
                </a:schemeClr>
              </a:solidFill>
              <a:latin typeface="Abadi Extra Light" panose="020B0204020104020204" pitchFamily="34" charset="0"/>
              <a:cs typeface="Segoe UI" panose="020B0502040204020203" pitchFamily="34" charset="0"/>
            </a:endParaRPr>
          </a:p>
          <a:p>
            <a:r>
              <a:rPr lang="pt-BR" dirty="0">
                <a:solidFill>
                  <a:schemeClr val="bg2">
                    <a:lumMod val="25000"/>
                  </a:schemeClr>
                </a:solidFill>
                <a:latin typeface="Abadi Extra Light" panose="020B0204020104020204" pitchFamily="34" charset="0"/>
                <a:cs typeface="Segoe UI" panose="020B0502040204020203" pitchFamily="34" charset="0"/>
              </a:rPr>
              <a:t>Unidade de potência modular</a:t>
            </a:r>
          </a:p>
        </p:txBody>
      </p:sp>
      <p:sp>
        <p:nvSpPr>
          <p:cNvPr id="17" name="Retângulo 16"/>
          <p:cNvSpPr/>
          <p:nvPr/>
        </p:nvSpPr>
        <p:spPr>
          <a:xfrm>
            <a:off x="339734" y="6246508"/>
            <a:ext cx="2318942" cy="276927"/>
          </a:xfrm>
          <a:prstGeom prst="rect">
            <a:avLst/>
          </a:prstGeom>
          <a:noFill/>
        </p:spPr>
        <p:txBody>
          <a:bodyPr wrap="square">
            <a:spAutoFit/>
          </a:bodyPr>
          <a:lstStyle/>
          <a:p>
            <a:r>
              <a:rPr lang="pt-BR" sz="1200" dirty="0">
                <a:latin typeface="Abadi Extra Light" panose="020B0204020104020204" pitchFamily="34" charset="0"/>
                <a:cs typeface="Segoe UI" panose="020B0502040204020203" pitchFamily="34" charset="0"/>
              </a:rPr>
              <a:t>Fabricante: ChargePoint</a:t>
            </a:r>
          </a:p>
        </p:txBody>
      </p:sp>
      <p:sp>
        <p:nvSpPr>
          <p:cNvPr id="18" name="Retângulo 17"/>
          <p:cNvSpPr/>
          <p:nvPr/>
        </p:nvSpPr>
        <p:spPr>
          <a:xfrm>
            <a:off x="6855637" y="3453668"/>
            <a:ext cx="2318942" cy="276927"/>
          </a:xfrm>
          <a:prstGeom prst="rect">
            <a:avLst/>
          </a:prstGeom>
          <a:noFill/>
        </p:spPr>
        <p:txBody>
          <a:bodyPr wrap="square">
            <a:spAutoFit/>
          </a:bodyPr>
          <a:lstStyle/>
          <a:p>
            <a:r>
              <a:rPr lang="pt-BR" sz="1200" dirty="0">
                <a:latin typeface="Abadi Extra Light" panose="020B0204020104020204" pitchFamily="34" charset="0"/>
                <a:cs typeface="Segoe UI" panose="020B0502040204020203" pitchFamily="34" charset="0"/>
              </a:rPr>
              <a:t>Fabricante: </a:t>
            </a:r>
            <a:r>
              <a:rPr lang="pt-BR" sz="1200" dirty="0" err="1">
                <a:latin typeface="Abadi Extra Light" panose="020B0204020104020204" pitchFamily="34" charset="0"/>
                <a:cs typeface="Segoe UI" panose="020B0502040204020203" pitchFamily="34" charset="0"/>
              </a:rPr>
              <a:t>Tritium</a:t>
            </a:r>
            <a:endParaRPr lang="pt-BR" sz="1200" dirty="0">
              <a:latin typeface="Abadi Extra Light" panose="020B0204020104020204" pitchFamily="34" charset="0"/>
              <a:cs typeface="Segoe UI" panose="020B0502040204020203" pitchFamily="34" charset="0"/>
            </a:endParaRPr>
          </a:p>
        </p:txBody>
      </p:sp>
      <p:sp>
        <p:nvSpPr>
          <p:cNvPr id="19" name="Retângulo 18"/>
          <p:cNvSpPr/>
          <p:nvPr/>
        </p:nvSpPr>
        <p:spPr>
          <a:xfrm>
            <a:off x="6855637" y="6246507"/>
            <a:ext cx="2318942" cy="276927"/>
          </a:xfrm>
          <a:prstGeom prst="rect">
            <a:avLst/>
          </a:prstGeom>
          <a:noFill/>
        </p:spPr>
        <p:txBody>
          <a:bodyPr wrap="square">
            <a:spAutoFit/>
          </a:bodyPr>
          <a:lstStyle/>
          <a:p>
            <a:r>
              <a:rPr lang="pt-BR" sz="1200" dirty="0">
                <a:latin typeface="Abadi Extra Light" panose="020B0204020104020204" pitchFamily="34" charset="0"/>
                <a:cs typeface="Segoe UI" panose="020B0502040204020203" pitchFamily="34" charset="0"/>
              </a:rPr>
              <a:t>Fabricante: Tesla</a:t>
            </a:r>
          </a:p>
        </p:txBody>
      </p:sp>
      <p:sp>
        <p:nvSpPr>
          <p:cNvPr id="20" name="Retângulo 19"/>
          <p:cNvSpPr/>
          <p:nvPr/>
        </p:nvSpPr>
        <p:spPr>
          <a:xfrm>
            <a:off x="10115414" y="4408286"/>
            <a:ext cx="1842834" cy="1384634"/>
          </a:xfrm>
          <a:prstGeom prst="rect">
            <a:avLst/>
          </a:prstGeom>
          <a:noFill/>
        </p:spPr>
        <p:txBody>
          <a:bodyPr wrap="square">
            <a:spAutoFit/>
          </a:bodyPr>
          <a:lstStyle/>
          <a:p>
            <a:r>
              <a:rPr lang="pt-BR" dirty="0">
                <a:solidFill>
                  <a:schemeClr val="bg2">
                    <a:lumMod val="25000"/>
                  </a:schemeClr>
                </a:solidFill>
                <a:latin typeface="Abadi Extra Light" panose="020B0204020104020204" pitchFamily="34" charset="0"/>
                <a:cs typeface="Segoe UI" panose="020B0502040204020203" pitchFamily="34" charset="0"/>
              </a:rPr>
              <a:t>Rede TESLA, mais de 18000 </a:t>
            </a:r>
            <a:r>
              <a:rPr lang="pt-BR" dirty="0" err="1">
                <a:solidFill>
                  <a:schemeClr val="bg2">
                    <a:lumMod val="25000"/>
                  </a:schemeClr>
                </a:solidFill>
                <a:latin typeface="Abadi Extra Light" panose="020B0204020104020204" pitchFamily="34" charset="0"/>
                <a:cs typeface="Segoe UI" panose="020B0502040204020203" pitchFamily="34" charset="0"/>
              </a:rPr>
              <a:t>Superchargers</a:t>
            </a:r>
            <a:r>
              <a:rPr lang="pt-BR" dirty="0">
                <a:solidFill>
                  <a:schemeClr val="bg2">
                    <a:lumMod val="25000"/>
                  </a:schemeClr>
                </a:solidFill>
                <a:latin typeface="Abadi Extra Light" panose="020B0204020104020204" pitchFamily="34" charset="0"/>
                <a:cs typeface="Segoe UI" panose="020B0502040204020203" pitchFamily="34" charset="0"/>
              </a:rPr>
              <a:t>  no mundo</a:t>
            </a:r>
          </a:p>
          <a:p>
            <a:endParaRPr lang="pt-BR" dirty="0">
              <a:solidFill>
                <a:schemeClr val="bg2">
                  <a:lumMod val="25000"/>
                </a:schemeClr>
              </a:solidFill>
              <a:latin typeface="Abadi Extra Light" panose="020B0204020104020204" pitchFamily="34" charset="0"/>
              <a:cs typeface="Segoe UI" panose="020B0502040204020203" pitchFamily="34" charset="0"/>
            </a:endParaRPr>
          </a:p>
          <a:p>
            <a:r>
              <a:rPr lang="pt-BR" dirty="0">
                <a:solidFill>
                  <a:schemeClr val="bg2">
                    <a:lumMod val="25000"/>
                  </a:schemeClr>
                </a:solidFill>
                <a:latin typeface="Abadi Extra Light" panose="020B0204020104020204" pitchFamily="34" charset="0"/>
                <a:cs typeface="Segoe UI" panose="020B0502040204020203" pitchFamily="34" charset="0"/>
              </a:rPr>
              <a:t>Unidade de potência modular</a:t>
            </a:r>
          </a:p>
        </p:txBody>
      </p:sp>
      <p:sp>
        <p:nvSpPr>
          <p:cNvPr id="16" name="Título 1">
            <a:extLst>
              <a:ext uri="{FF2B5EF4-FFF2-40B4-BE49-F238E27FC236}">
                <a16:creationId xmlns:a16="http://schemas.microsoft.com/office/drawing/2014/main" id="{E54A5AD0-6D02-4F29-B2EE-9B1BCF91453E}"/>
              </a:ext>
            </a:extLst>
          </p:cNvPr>
          <p:cNvSpPr>
            <a:spLocks noGrp="1"/>
          </p:cNvSpPr>
          <p:nvPr>
            <p:ph type="title"/>
          </p:nvPr>
        </p:nvSpPr>
        <p:spPr>
          <a:xfrm>
            <a:off x="692337" y="258101"/>
            <a:ext cx="11699360" cy="1118400"/>
          </a:xfrm>
        </p:spPr>
        <p:txBody>
          <a:bodyPr/>
          <a:lstStyle/>
          <a:p>
            <a:r>
              <a:rPr lang="pt-BR" sz="3600" dirty="0"/>
              <a:t>Especificação: carregadores rápido e ultrarrápido</a:t>
            </a:r>
            <a:endParaRPr lang="pt-BR" sz="5400" dirty="0"/>
          </a:p>
        </p:txBody>
      </p:sp>
    </p:spTree>
    <p:extLst>
      <p:ext uri="{BB962C8B-B14F-4D97-AF65-F5344CB8AC3E}">
        <p14:creationId xmlns:p14="http://schemas.microsoft.com/office/powerpoint/2010/main" val="277902782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2079" y="1263308"/>
            <a:ext cx="7763120" cy="4425704"/>
          </a:xfrm>
          <a:prstGeom prst="rect">
            <a:avLst/>
          </a:prstGeom>
        </p:spPr>
      </p:pic>
      <p:sp>
        <p:nvSpPr>
          <p:cNvPr id="7" name="Retângulo 6"/>
          <p:cNvSpPr/>
          <p:nvPr/>
        </p:nvSpPr>
        <p:spPr>
          <a:xfrm>
            <a:off x="3081400" y="5689012"/>
            <a:ext cx="5320687" cy="369332"/>
          </a:xfrm>
          <a:prstGeom prst="rect">
            <a:avLst/>
          </a:prstGeom>
        </p:spPr>
        <p:txBody>
          <a:bodyPr wrap="none">
            <a:spAutoFit/>
          </a:bodyPr>
          <a:lstStyle/>
          <a:p>
            <a:r>
              <a:rPr lang="pt-BR" sz="1800" dirty="0"/>
              <a:t>https://www.youtube.com/watch?v=0OE4BnTh69c</a:t>
            </a:r>
          </a:p>
        </p:txBody>
      </p:sp>
      <p:sp>
        <p:nvSpPr>
          <p:cNvPr id="5" name="Título 4">
            <a:extLst>
              <a:ext uri="{FF2B5EF4-FFF2-40B4-BE49-F238E27FC236}">
                <a16:creationId xmlns:a16="http://schemas.microsoft.com/office/drawing/2014/main" id="{0913C454-A571-40DF-9FD6-BA1EB5481BE0}"/>
              </a:ext>
            </a:extLst>
          </p:cNvPr>
          <p:cNvSpPr>
            <a:spLocks noGrp="1"/>
          </p:cNvSpPr>
          <p:nvPr>
            <p:ph type="title"/>
          </p:nvPr>
        </p:nvSpPr>
        <p:spPr>
          <a:xfrm>
            <a:off x="692337" y="50588"/>
            <a:ext cx="11083961" cy="1118400"/>
          </a:xfrm>
        </p:spPr>
        <p:txBody>
          <a:bodyPr/>
          <a:lstStyle/>
          <a:p>
            <a:r>
              <a:rPr lang="pt-BR" sz="3200" dirty="0"/>
              <a:t>Vídeo: Time-</a:t>
            </a:r>
            <a:r>
              <a:rPr lang="pt-BR" sz="3200" dirty="0" err="1"/>
              <a:t>Lapse</a:t>
            </a:r>
            <a:r>
              <a:rPr lang="pt-BR" sz="3200" dirty="0"/>
              <a:t> do uso de um </a:t>
            </a:r>
            <a:r>
              <a:rPr lang="pt-BR" sz="3200" dirty="0" err="1"/>
              <a:t>Supercharger</a:t>
            </a:r>
            <a:r>
              <a:rPr lang="pt-BR" sz="3200" dirty="0"/>
              <a:t> </a:t>
            </a:r>
            <a:r>
              <a:rPr lang="pt-BR" sz="3200" dirty="0" err="1"/>
              <a:t>Station</a:t>
            </a:r>
            <a:r>
              <a:rPr lang="pt-BR" sz="3200" dirty="0"/>
              <a:t> Tesla, com 20 carregadores</a:t>
            </a:r>
          </a:p>
        </p:txBody>
      </p:sp>
    </p:spTree>
    <p:extLst>
      <p:ext uri="{BB962C8B-B14F-4D97-AF65-F5344CB8AC3E}">
        <p14:creationId xmlns:p14="http://schemas.microsoft.com/office/powerpoint/2010/main" val="59381091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A4EAC-456A-4C27-A084-81433CBF0E27}"/>
              </a:ext>
            </a:extLst>
          </p:cNvPr>
          <p:cNvSpPr>
            <a:spLocks noGrp="1"/>
          </p:cNvSpPr>
          <p:nvPr>
            <p:ph type="title"/>
          </p:nvPr>
        </p:nvSpPr>
        <p:spPr>
          <a:xfrm>
            <a:off x="692337" y="258101"/>
            <a:ext cx="11083961" cy="1118400"/>
          </a:xfrm>
        </p:spPr>
        <p:txBody>
          <a:bodyPr/>
          <a:lstStyle/>
          <a:p>
            <a:r>
              <a:rPr lang="pt-BR" sz="3600" dirty="0"/>
              <a:t>Estações de Carregamento para Ônibus Elétricos</a:t>
            </a:r>
            <a:endParaRPr lang="pt-BR" sz="4400" dirty="0"/>
          </a:p>
        </p:txBody>
      </p:sp>
      <p:sp>
        <p:nvSpPr>
          <p:cNvPr id="10" name="Retângulo 9"/>
          <p:cNvSpPr/>
          <p:nvPr/>
        </p:nvSpPr>
        <p:spPr>
          <a:xfrm>
            <a:off x="692337" y="1464300"/>
            <a:ext cx="3685624" cy="461537"/>
          </a:xfrm>
          <a:prstGeom prst="rect">
            <a:avLst/>
          </a:prstGeom>
          <a:noFill/>
        </p:spPr>
        <p:txBody>
          <a:bodyPr wrap="none">
            <a:spAutoFit/>
          </a:bodyPr>
          <a:lstStyle/>
          <a:p>
            <a:r>
              <a:rPr lang="pt-BR" sz="2399" dirty="0">
                <a:solidFill>
                  <a:schemeClr val="accent1">
                    <a:lumMod val="50000"/>
                  </a:schemeClr>
                </a:solidFill>
                <a:latin typeface="Abadi" panose="020B0604020104020204" pitchFamily="34" charset="0"/>
                <a:ea typeface="Yu Mincho"/>
                <a:cs typeface="Segoe UI" panose="020B0502040204020203" pitchFamily="34" charset="0"/>
              </a:rPr>
              <a:t>Métodos de Carregamento</a:t>
            </a:r>
            <a:endParaRPr lang="pt-BR" sz="2399" b="1" dirty="0">
              <a:solidFill>
                <a:schemeClr val="accent1">
                  <a:lumMod val="50000"/>
                </a:schemeClr>
              </a:solidFill>
              <a:latin typeface="Abadi" panose="020B0604020104020204" pitchFamily="34" charset="0"/>
              <a:ea typeface="Yu Mincho"/>
              <a:cs typeface="Segoe UI" panose="020B0502040204020203" pitchFamily="34" charset="0"/>
            </a:endParaRPr>
          </a:p>
        </p:txBody>
      </p:sp>
      <p:sp>
        <p:nvSpPr>
          <p:cNvPr id="11" name="Retângulo 10"/>
          <p:cNvSpPr/>
          <p:nvPr/>
        </p:nvSpPr>
        <p:spPr>
          <a:xfrm>
            <a:off x="832645" y="1907588"/>
            <a:ext cx="3179075" cy="461537"/>
          </a:xfrm>
          <a:prstGeom prst="rect">
            <a:avLst/>
          </a:prstGeom>
          <a:noFill/>
        </p:spPr>
        <p:txBody>
          <a:bodyPr wrap="none">
            <a:spAutoFit/>
          </a:bodyPr>
          <a:lstStyle/>
          <a:p>
            <a:r>
              <a:rPr lang="pt-BR" sz="2399" dirty="0">
                <a:solidFill>
                  <a:srgbClr val="9F1B45"/>
                </a:solidFill>
                <a:latin typeface="Abadi" panose="020B0604020104020204" pitchFamily="34" charset="0"/>
                <a:ea typeface="Yu Mincho"/>
                <a:cs typeface="Segoe UI" panose="020B0502040204020203" pitchFamily="34" charset="0"/>
              </a:rPr>
              <a:t>Conectores IEC 62196</a:t>
            </a:r>
          </a:p>
        </p:txBody>
      </p:sp>
      <p:sp>
        <p:nvSpPr>
          <p:cNvPr id="12" name="Retângulo 11"/>
          <p:cNvSpPr/>
          <p:nvPr/>
        </p:nvSpPr>
        <p:spPr>
          <a:xfrm>
            <a:off x="826657" y="3348698"/>
            <a:ext cx="3557384" cy="461537"/>
          </a:xfrm>
          <a:prstGeom prst="rect">
            <a:avLst/>
          </a:prstGeom>
          <a:noFill/>
        </p:spPr>
        <p:txBody>
          <a:bodyPr wrap="none">
            <a:spAutoFit/>
          </a:bodyPr>
          <a:lstStyle/>
          <a:p>
            <a:r>
              <a:rPr lang="pt-BR" sz="2399" dirty="0">
                <a:solidFill>
                  <a:srgbClr val="9F1B45"/>
                </a:solidFill>
                <a:latin typeface="Abadi" panose="020B0604020104020204" pitchFamily="34" charset="0"/>
                <a:ea typeface="Yu Mincho"/>
                <a:cs typeface="Segoe UI" panose="020B0502040204020203" pitchFamily="34" charset="0"/>
              </a:rPr>
              <a:t>Recarga de Oportunidade</a:t>
            </a:r>
          </a:p>
        </p:txBody>
      </p:sp>
      <p:sp>
        <p:nvSpPr>
          <p:cNvPr id="13" name="Retângulo 12"/>
          <p:cNvSpPr/>
          <p:nvPr/>
        </p:nvSpPr>
        <p:spPr>
          <a:xfrm>
            <a:off x="832644" y="4794871"/>
            <a:ext cx="2146742" cy="461537"/>
          </a:xfrm>
          <a:prstGeom prst="rect">
            <a:avLst/>
          </a:prstGeom>
          <a:noFill/>
        </p:spPr>
        <p:txBody>
          <a:bodyPr wrap="none">
            <a:spAutoFit/>
          </a:bodyPr>
          <a:lstStyle/>
          <a:p>
            <a:r>
              <a:rPr lang="pt-BR" sz="2399" i="1" dirty="0">
                <a:solidFill>
                  <a:srgbClr val="9F1B45"/>
                </a:solidFill>
                <a:latin typeface="Abadi" panose="020B0604020104020204" pitchFamily="34" charset="0"/>
                <a:ea typeface="Yu Mincho"/>
                <a:cs typeface="Segoe UI" panose="020B0502040204020203" pitchFamily="34" charset="0"/>
              </a:rPr>
              <a:t>Flash </a:t>
            </a:r>
            <a:r>
              <a:rPr lang="pt-BR" sz="2399" i="1" dirty="0" err="1">
                <a:solidFill>
                  <a:srgbClr val="9F1B45"/>
                </a:solidFill>
                <a:latin typeface="Abadi" panose="020B0604020104020204" pitchFamily="34" charset="0"/>
                <a:ea typeface="Yu Mincho"/>
                <a:cs typeface="Segoe UI" panose="020B0502040204020203" pitchFamily="34" charset="0"/>
              </a:rPr>
              <a:t>Charging</a:t>
            </a:r>
            <a:endParaRPr lang="pt-BR" sz="2399" i="1" dirty="0">
              <a:solidFill>
                <a:srgbClr val="9F1B45"/>
              </a:solidFill>
              <a:latin typeface="Abadi" panose="020B0604020104020204" pitchFamily="34" charset="0"/>
              <a:ea typeface="Yu Mincho"/>
              <a:cs typeface="Segoe UI" panose="020B0502040204020203" pitchFamily="34" charset="0"/>
            </a:endParaRPr>
          </a:p>
        </p:txBody>
      </p:sp>
      <p:sp>
        <p:nvSpPr>
          <p:cNvPr id="14" name="Retângulo 13"/>
          <p:cNvSpPr/>
          <p:nvPr/>
        </p:nvSpPr>
        <p:spPr>
          <a:xfrm>
            <a:off x="874505" y="2276824"/>
            <a:ext cx="5835252" cy="830997"/>
          </a:xfrm>
          <a:prstGeom prst="rect">
            <a:avLst/>
          </a:prstGeom>
          <a:noFill/>
        </p:spPr>
        <p:txBody>
          <a:bodyPr wrap="none">
            <a:spAutoFit/>
          </a:bodyPr>
          <a:lstStyle/>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Carregamento por meio dos conectores usados em carros elétricos</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Podem ser carregadores em CA ou CC, dependendo do ônibus</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Método usado em garagens de frotas de ônibus</a:t>
            </a:r>
          </a:p>
        </p:txBody>
      </p:sp>
      <p:sp>
        <p:nvSpPr>
          <p:cNvPr id="15" name="Retângulo 14"/>
          <p:cNvSpPr/>
          <p:nvPr/>
        </p:nvSpPr>
        <p:spPr>
          <a:xfrm>
            <a:off x="868517" y="3717934"/>
            <a:ext cx="6418745" cy="1077218"/>
          </a:xfrm>
          <a:prstGeom prst="rect">
            <a:avLst/>
          </a:prstGeom>
          <a:noFill/>
        </p:spPr>
        <p:txBody>
          <a:bodyPr wrap="none">
            <a:spAutoFit/>
          </a:bodyPr>
          <a:lstStyle/>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Carregamento realizada em terminais e pontos de paradas de passageiros</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Recarga durante tempo de parada para subida e descida de passageiros</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Potência atual entre 150 kW e 600 kW, utiliza pantógrafo</a:t>
            </a:r>
          </a:p>
          <a:p>
            <a:pPr marL="285664" indent="-285664">
              <a:buClr>
                <a:srgbClr val="9F1B45"/>
              </a:buClr>
              <a:buFont typeface="Wingdings" panose="05000000000000000000" pitchFamily="2" charset="2"/>
              <a:buChar char="§"/>
            </a:pPr>
            <a:endParaRPr lang="pt-BR" sz="1600"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16" name="Retângulo 15"/>
          <p:cNvSpPr/>
          <p:nvPr/>
        </p:nvSpPr>
        <p:spPr>
          <a:xfrm>
            <a:off x="874504" y="5164106"/>
            <a:ext cx="6191118" cy="830997"/>
          </a:xfrm>
          <a:prstGeom prst="rect">
            <a:avLst/>
          </a:prstGeom>
          <a:noFill/>
        </p:spPr>
        <p:txBody>
          <a:bodyPr wrap="none">
            <a:spAutoFit/>
          </a:bodyPr>
          <a:lstStyle/>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Conceito de recarga de oportunidade, porém mais rápido</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Carregamento com potência de 600 kW e superiores</a:t>
            </a:r>
          </a:p>
          <a:p>
            <a:pPr marL="285664" indent="-285664">
              <a:buClr>
                <a:srgbClr val="9F1B45"/>
              </a:buClr>
              <a:buFont typeface="Wingdings" panose="05000000000000000000" pitchFamily="2" charset="2"/>
              <a:buChar char="§"/>
            </a:pPr>
            <a:r>
              <a:rPr lang="pt-BR" sz="1600" dirty="0">
                <a:solidFill>
                  <a:schemeClr val="accent1">
                    <a:lumMod val="50000"/>
                  </a:schemeClr>
                </a:solidFill>
                <a:latin typeface="Abadi Extra Light" panose="020B0204020104020204" pitchFamily="34" charset="0"/>
                <a:ea typeface="Yu Mincho"/>
                <a:cs typeface="Segoe UI" panose="020B0502040204020203" pitchFamily="34" charset="0"/>
              </a:rPr>
              <a:t>Recargas frequentes (em paradas) permite ônibus com menos baterias</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3311" y="3245818"/>
            <a:ext cx="2446464" cy="1316094"/>
          </a:xfrm>
          <a:prstGeom prst="rect">
            <a:avLst/>
          </a:prstGeom>
          <a:ln>
            <a:noFill/>
          </a:ln>
          <a:effectLst>
            <a:outerShdw blurRad="292100" dist="139700" dir="2700000" algn="tl" rotWithShape="0">
              <a:srgbClr val="333333">
                <a:alpha val="65000"/>
              </a:srgbClr>
            </a:outerShdw>
          </a:effectLst>
        </p:spPr>
      </p:pic>
      <p:pic>
        <p:nvPicPr>
          <p:cNvPr id="18" name="Imagem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3311" y="1627313"/>
            <a:ext cx="2439926" cy="1372865"/>
          </a:xfrm>
          <a:prstGeom prst="rect">
            <a:avLst/>
          </a:prstGeom>
          <a:ln>
            <a:noFill/>
          </a:ln>
          <a:effectLst>
            <a:outerShdw blurRad="292100" dist="139700" dir="2700000" algn="tl" rotWithShape="0">
              <a:srgbClr val="333333">
                <a:alpha val="65000"/>
              </a:srgbClr>
            </a:outerShdw>
          </a:effectLst>
        </p:spPr>
      </p:pic>
      <p:pic>
        <p:nvPicPr>
          <p:cNvPr id="20" name="Imagem 19"/>
          <p:cNvPicPr>
            <a:picLocks noChangeAspect="1"/>
          </p:cNvPicPr>
          <p:nvPr/>
        </p:nvPicPr>
        <p:blipFill rotWithShape="1">
          <a:blip r:embed="rId5" cstate="screen">
            <a:extLst>
              <a:ext uri="{28A0092B-C50C-407E-A947-70E740481C1C}">
                <a14:useLocalDpi xmlns:a14="http://schemas.microsoft.com/office/drawing/2010/main"/>
              </a:ext>
            </a:extLst>
          </a:blip>
          <a:srcRect r="6417" b="9791"/>
          <a:stretch/>
        </p:blipFill>
        <p:spPr>
          <a:xfrm>
            <a:off x="8053312" y="4786020"/>
            <a:ext cx="2439925" cy="1284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927173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0A287-428E-48EF-BFD9-1E564AB8B006}"/>
              </a:ext>
            </a:extLst>
          </p:cNvPr>
          <p:cNvSpPr>
            <a:spLocks noGrp="1"/>
          </p:cNvSpPr>
          <p:nvPr>
            <p:ph type="title"/>
          </p:nvPr>
        </p:nvSpPr>
        <p:spPr>
          <a:xfrm>
            <a:off x="692337" y="258101"/>
            <a:ext cx="11083961" cy="1118400"/>
          </a:xfrm>
        </p:spPr>
        <p:txBody>
          <a:bodyPr/>
          <a:lstStyle/>
          <a:p>
            <a:r>
              <a:rPr lang="pt-BR" sz="3600" dirty="0"/>
              <a:t>Estações de Carregamento para Ônibus Elétricos</a:t>
            </a:r>
            <a:endParaRPr lang="pt-BR" sz="4400" dirty="0"/>
          </a:p>
        </p:txBody>
      </p:sp>
      <p:sp>
        <p:nvSpPr>
          <p:cNvPr id="13" name="Retângulo 12"/>
          <p:cNvSpPr/>
          <p:nvPr/>
        </p:nvSpPr>
        <p:spPr>
          <a:xfrm>
            <a:off x="737463" y="1177324"/>
            <a:ext cx="3246402"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Recarga de Oportunidade</a:t>
            </a:r>
          </a:p>
        </p:txBody>
      </p:sp>
      <p:grpSp>
        <p:nvGrpSpPr>
          <p:cNvPr id="16" name="Grupo 15"/>
          <p:cNvGrpSpPr/>
          <p:nvPr/>
        </p:nvGrpSpPr>
        <p:grpSpPr>
          <a:xfrm>
            <a:off x="2567609" y="1361878"/>
            <a:ext cx="6950377" cy="4605056"/>
            <a:chOff x="1664749" y="1199627"/>
            <a:chExt cx="7653449" cy="5013009"/>
          </a:xfrm>
        </p:grpSpPr>
        <p:pic>
          <p:nvPicPr>
            <p:cNvPr id="5" name="Imagem 4"/>
            <p:cNvPicPr>
              <a:picLocks noChangeAspect="1"/>
            </p:cNvPicPr>
            <p:nvPr/>
          </p:nvPicPr>
          <p:blipFill>
            <a:blip r:embed="rId3">
              <a:clrChange>
                <a:clrFrom>
                  <a:srgbClr val="FFFFFF"/>
                </a:clrFrom>
                <a:clrTo>
                  <a:srgbClr val="FFFFFF">
                    <a:alpha val="0"/>
                  </a:srgbClr>
                </a:clrTo>
              </a:clrChange>
            </a:blip>
            <a:stretch>
              <a:fillRect/>
            </a:stretch>
          </p:blipFill>
          <p:spPr>
            <a:xfrm>
              <a:off x="1664749" y="1199627"/>
              <a:ext cx="7653449" cy="5013009"/>
            </a:xfrm>
            <a:prstGeom prst="rect">
              <a:avLst/>
            </a:prstGeom>
          </p:spPr>
        </p:pic>
        <p:sp>
          <p:nvSpPr>
            <p:cNvPr id="15" name="CaixaDeTexto 14"/>
            <p:cNvSpPr txBox="1"/>
            <p:nvPr/>
          </p:nvSpPr>
          <p:spPr>
            <a:xfrm>
              <a:off x="5526412" y="4434115"/>
              <a:ext cx="2148116" cy="636579"/>
            </a:xfrm>
            <a:prstGeom prst="rect">
              <a:avLst/>
            </a:prstGeom>
            <a:solidFill>
              <a:srgbClr val="DCDDDD"/>
            </a:solidFill>
          </p:spPr>
          <p:txBody>
            <a:bodyPr wrap="square" rtlCol="0">
              <a:spAutoFit/>
            </a:bodyPr>
            <a:lstStyle/>
            <a:p>
              <a:r>
                <a:rPr lang="pt-BR" sz="1600" b="1" dirty="0" err="1">
                  <a:solidFill>
                    <a:schemeClr val="tx1">
                      <a:lumMod val="85000"/>
                      <a:lumOff val="15000"/>
                    </a:schemeClr>
                  </a:solidFill>
                  <a:cs typeface="Segoe UI" panose="020B0502040204020203" pitchFamily="34" charset="0"/>
                </a:rPr>
                <a:t>Opportunity-Charging</a:t>
              </a:r>
              <a:r>
                <a:rPr lang="pt-BR" sz="1600" b="1" dirty="0">
                  <a:solidFill>
                    <a:schemeClr val="tx1">
                      <a:lumMod val="85000"/>
                      <a:lumOff val="15000"/>
                    </a:schemeClr>
                  </a:solidFill>
                  <a:cs typeface="Segoe UI" panose="020B0502040204020203" pitchFamily="34" charset="0"/>
                </a:rPr>
                <a:t> </a:t>
              </a:r>
              <a:r>
                <a:rPr lang="pt-BR" sz="1600" b="1" dirty="0" err="1">
                  <a:solidFill>
                    <a:schemeClr val="tx1">
                      <a:lumMod val="85000"/>
                      <a:lumOff val="15000"/>
                    </a:schemeClr>
                  </a:solidFill>
                  <a:cs typeface="Segoe UI" panose="020B0502040204020203" pitchFamily="34" charset="0"/>
                </a:rPr>
                <a:t>Station</a:t>
              </a:r>
              <a:endParaRPr lang="pt-BR" sz="1600" b="1" dirty="0">
                <a:solidFill>
                  <a:schemeClr val="tx1">
                    <a:lumMod val="85000"/>
                    <a:lumOff val="15000"/>
                  </a:schemeClr>
                </a:solidFill>
                <a:cs typeface="Segoe UI" panose="020B0502040204020203" pitchFamily="34" charset="0"/>
              </a:endParaRPr>
            </a:p>
          </p:txBody>
        </p:sp>
      </p:grpSp>
    </p:spTree>
    <p:extLst>
      <p:ext uri="{BB962C8B-B14F-4D97-AF65-F5344CB8AC3E}">
        <p14:creationId xmlns:p14="http://schemas.microsoft.com/office/powerpoint/2010/main" val="290611330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D8215E5-AEA3-4C06-B4C3-1EBD8A82CA63}"/>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090E9613-EA78-425F-983D-2FD86C511E40}"/>
              </a:ext>
            </a:extLst>
          </p:cNvPr>
          <p:cNvSpPr>
            <a:spLocks noGrp="1"/>
          </p:cNvSpPr>
          <p:nvPr>
            <p:ph type="title"/>
          </p:nvPr>
        </p:nvSpPr>
        <p:spPr>
          <a:xfrm>
            <a:off x="692337" y="258101"/>
            <a:ext cx="11083961" cy="1118400"/>
          </a:xfrm>
        </p:spPr>
        <p:txBody>
          <a:bodyPr/>
          <a:lstStyle/>
          <a:p>
            <a:r>
              <a:rPr lang="pt-BR" sz="3600" dirty="0"/>
              <a:t>Estações de Carregamento para Ônibus Elétricos</a:t>
            </a:r>
            <a:endParaRPr lang="pt-BR" sz="4400" dirty="0"/>
          </a:p>
        </p:txBody>
      </p:sp>
      <p:sp>
        <p:nvSpPr>
          <p:cNvPr id="7" name="Retângulo 6"/>
          <p:cNvSpPr/>
          <p:nvPr/>
        </p:nvSpPr>
        <p:spPr>
          <a:xfrm>
            <a:off x="711565" y="1178550"/>
            <a:ext cx="1970411"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Flash-</a:t>
            </a:r>
            <a:r>
              <a:rPr lang="pt-BR" sz="2399" dirty="0" err="1">
                <a:solidFill>
                  <a:schemeClr val="accent1">
                    <a:lumMod val="50000"/>
                  </a:schemeClr>
                </a:solidFill>
                <a:latin typeface="Abadi Extra Light" panose="020B0204020104020204" pitchFamily="34" charset="0"/>
                <a:ea typeface="Yu Mincho"/>
                <a:cs typeface="Segoe UI" panose="020B0502040204020203" pitchFamily="34" charset="0"/>
              </a:rPr>
              <a:t>Charging</a:t>
            </a:r>
            <a:endParaRPr lang="pt-BR" sz="2399"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grpSp>
        <p:nvGrpSpPr>
          <p:cNvPr id="9" name="Grupo 8"/>
          <p:cNvGrpSpPr/>
          <p:nvPr/>
        </p:nvGrpSpPr>
        <p:grpSpPr>
          <a:xfrm>
            <a:off x="2958194" y="1376501"/>
            <a:ext cx="6275513" cy="4452000"/>
            <a:chOff x="1857931" y="1228838"/>
            <a:chExt cx="7490093" cy="5085722"/>
          </a:xfrm>
        </p:grpSpPr>
        <p:pic>
          <p:nvPicPr>
            <p:cNvPr id="5" name="Imagem 4"/>
            <p:cNvPicPr>
              <a:picLocks noChangeAspect="1"/>
            </p:cNvPicPr>
            <p:nvPr/>
          </p:nvPicPr>
          <p:blipFill>
            <a:blip r:embed="rId3">
              <a:clrChange>
                <a:clrFrom>
                  <a:srgbClr val="FFFFFF"/>
                </a:clrFrom>
                <a:clrTo>
                  <a:srgbClr val="FFFFFF">
                    <a:alpha val="0"/>
                  </a:srgbClr>
                </a:clrTo>
              </a:clrChange>
            </a:blip>
            <a:stretch>
              <a:fillRect/>
            </a:stretch>
          </p:blipFill>
          <p:spPr>
            <a:xfrm>
              <a:off x="1857931" y="1228838"/>
              <a:ext cx="7490093" cy="5085722"/>
            </a:xfrm>
            <a:prstGeom prst="rect">
              <a:avLst/>
            </a:prstGeom>
          </p:spPr>
        </p:pic>
        <p:sp>
          <p:nvSpPr>
            <p:cNvPr id="8" name="CaixaDeTexto 7"/>
            <p:cNvSpPr txBox="1"/>
            <p:nvPr/>
          </p:nvSpPr>
          <p:spPr>
            <a:xfrm>
              <a:off x="2779484" y="4905829"/>
              <a:ext cx="1741715" cy="949286"/>
            </a:xfrm>
            <a:prstGeom prst="rect">
              <a:avLst/>
            </a:prstGeom>
            <a:solidFill>
              <a:srgbClr val="DCDDDD"/>
            </a:solidFill>
          </p:spPr>
          <p:txBody>
            <a:bodyPr wrap="square" rtlCol="0">
              <a:spAutoFit/>
            </a:bodyPr>
            <a:lstStyle/>
            <a:p>
              <a:r>
                <a:rPr lang="pt-BR" sz="1600" b="1" dirty="0">
                  <a:solidFill>
                    <a:schemeClr val="tx1">
                      <a:lumMod val="85000"/>
                      <a:lumOff val="15000"/>
                    </a:schemeClr>
                  </a:solidFill>
                  <a:cs typeface="Segoe UI" panose="020B0502040204020203" pitchFamily="34" charset="0"/>
                </a:rPr>
                <a:t>Flash-</a:t>
              </a:r>
              <a:r>
                <a:rPr lang="pt-BR" sz="1600" b="1" dirty="0" err="1">
                  <a:solidFill>
                    <a:schemeClr val="tx1">
                      <a:lumMod val="85000"/>
                      <a:lumOff val="15000"/>
                    </a:schemeClr>
                  </a:solidFill>
                  <a:cs typeface="Segoe UI" panose="020B0502040204020203" pitchFamily="34" charset="0"/>
                </a:rPr>
                <a:t>Charging</a:t>
              </a:r>
              <a:r>
                <a:rPr lang="pt-BR" sz="1600" b="1" dirty="0">
                  <a:solidFill>
                    <a:schemeClr val="tx1">
                      <a:lumMod val="85000"/>
                      <a:lumOff val="15000"/>
                    </a:schemeClr>
                  </a:solidFill>
                  <a:cs typeface="Segoe UI" panose="020B0502040204020203" pitchFamily="34" charset="0"/>
                </a:rPr>
                <a:t> </a:t>
              </a:r>
              <a:r>
                <a:rPr lang="pt-BR" sz="1600" b="1" dirty="0" err="1">
                  <a:solidFill>
                    <a:schemeClr val="tx1">
                      <a:lumMod val="85000"/>
                      <a:lumOff val="15000"/>
                    </a:schemeClr>
                  </a:solidFill>
                  <a:cs typeface="Segoe UI" panose="020B0502040204020203" pitchFamily="34" charset="0"/>
                </a:rPr>
                <a:t>Station</a:t>
              </a:r>
              <a:endParaRPr lang="pt-BR" sz="1600" b="1" dirty="0">
                <a:solidFill>
                  <a:schemeClr val="tx1">
                    <a:lumMod val="85000"/>
                    <a:lumOff val="15000"/>
                  </a:schemeClr>
                </a:solidFill>
                <a:cs typeface="Segoe UI" panose="020B0502040204020203" pitchFamily="34" charset="0"/>
              </a:endParaRPr>
            </a:p>
          </p:txBody>
        </p:sp>
      </p:grpSp>
    </p:spTree>
    <p:extLst>
      <p:ext uri="{BB962C8B-B14F-4D97-AF65-F5344CB8AC3E}">
        <p14:creationId xmlns:p14="http://schemas.microsoft.com/office/powerpoint/2010/main" val="184811969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l="2262" t="19843" r="34524" b="16847"/>
          <a:stretch/>
        </p:blipFill>
        <p:spPr>
          <a:xfrm>
            <a:off x="2062080" y="1263308"/>
            <a:ext cx="7859697" cy="4425704"/>
          </a:xfrm>
          <a:prstGeom prst="rect">
            <a:avLst/>
          </a:prstGeom>
        </p:spPr>
      </p:pic>
      <p:sp>
        <p:nvSpPr>
          <p:cNvPr id="14" name="Retângulo 13"/>
          <p:cNvSpPr/>
          <p:nvPr/>
        </p:nvSpPr>
        <p:spPr>
          <a:xfrm>
            <a:off x="3299923" y="5689012"/>
            <a:ext cx="5192447" cy="369332"/>
          </a:xfrm>
          <a:prstGeom prst="rect">
            <a:avLst/>
          </a:prstGeom>
        </p:spPr>
        <p:txBody>
          <a:bodyPr wrap="none">
            <a:spAutoFit/>
          </a:bodyPr>
          <a:lstStyle/>
          <a:p>
            <a:r>
              <a:rPr lang="pt-BR" sz="1800" dirty="0"/>
              <a:t>https://www.youtube.com/watch?v=OFoH-q2NIlY</a:t>
            </a:r>
          </a:p>
        </p:txBody>
      </p:sp>
      <p:sp>
        <p:nvSpPr>
          <p:cNvPr id="5" name="Título 4">
            <a:extLst>
              <a:ext uri="{FF2B5EF4-FFF2-40B4-BE49-F238E27FC236}">
                <a16:creationId xmlns:a16="http://schemas.microsoft.com/office/drawing/2014/main" id="{157178C6-3CF0-446B-87F9-F7E04F4CC2B2}"/>
              </a:ext>
            </a:extLst>
          </p:cNvPr>
          <p:cNvSpPr>
            <a:spLocks noGrp="1"/>
          </p:cNvSpPr>
          <p:nvPr>
            <p:ph type="title"/>
          </p:nvPr>
        </p:nvSpPr>
        <p:spPr>
          <a:xfrm>
            <a:off x="692337" y="258101"/>
            <a:ext cx="11391713" cy="1118400"/>
          </a:xfrm>
        </p:spPr>
        <p:txBody>
          <a:bodyPr/>
          <a:lstStyle/>
          <a:p>
            <a:r>
              <a:rPr lang="pt-BR" sz="3200" dirty="0"/>
              <a:t>Vídeo: Métodos de recarga de ônibus elétrico (modelo ABB)</a:t>
            </a:r>
          </a:p>
        </p:txBody>
      </p:sp>
    </p:spTree>
    <p:extLst>
      <p:ext uri="{BB962C8B-B14F-4D97-AF65-F5344CB8AC3E}">
        <p14:creationId xmlns:p14="http://schemas.microsoft.com/office/powerpoint/2010/main" val="15034591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 name="Espaço Reservado para Conteúdo 2"/>
          <p:cNvSpPr txBox="1">
            <a:spLocks/>
          </p:cNvSpPr>
          <p:nvPr/>
        </p:nvSpPr>
        <p:spPr>
          <a:xfrm>
            <a:off x="-708150" y="3683884"/>
            <a:ext cx="4787190" cy="2838893"/>
          </a:xfrm>
          <a:prstGeom prst="rect">
            <a:avLst/>
          </a:prstGeom>
        </p:spPr>
        <p:txBody>
          <a:bodyPr vert="horz" lIns="121867" tIns="60933" rIns="121867" bIns="60933" rtlCol="0">
            <a:normAutofit/>
          </a:bodyPr>
          <a:lstStyle>
            <a:lvl1pPr marL="0" indent="0" algn="ctr" defTabSz="1218987" rtl="0" eaLnBrk="1" latinLnBrk="0" hangingPunct="1">
              <a:spcBef>
                <a:spcPct val="20000"/>
              </a:spcBef>
              <a:buFontTx/>
              <a:buNone/>
              <a:defRPr sz="3600" kern="1200">
                <a:solidFill>
                  <a:schemeClr val="tx1"/>
                </a:solidFill>
                <a:latin typeface="+mj-lt"/>
                <a:ea typeface="+mn-ea"/>
                <a:cs typeface="+mn-cs"/>
              </a:defRPr>
            </a:lvl1pPr>
            <a:lvl2pPr marL="609494" indent="0" algn="ctr" defTabSz="1218987" rtl="0" eaLnBrk="1" latinLnBrk="0" hangingPunct="1">
              <a:spcBef>
                <a:spcPct val="20000"/>
              </a:spcBef>
              <a:buFontTx/>
              <a:buNone/>
              <a:defRPr sz="3200" kern="1200">
                <a:solidFill>
                  <a:schemeClr val="tx1"/>
                </a:solidFill>
                <a:latin typeface="+mj-lt"/>
                <a:ea typeface="+mn-ea"/>
                <a:cs typeface="+mn-cs"/>
              </a:defRPr>
            </a:lvl2pPr>
            <a:lvl3pPr marL="1218986" indent="0" algn="ctr" defTabSz="1218987" rtl="0" eaLnBrk="1" latinLnBrk="0" hangingPunct="1">
              <a:spcBef>
                <a:spcPct val="20000"/>
              </a:spcBef>
              <a:buFontTx/>
              <a:buNone/>
              <a:defRPr sz="2400" kern="1200">
                <a:solidFill>
                  <a:schemeClr val="tx1"/>
                </a:solidFill>
                <a:latin typeface="+mj-lt"/>
                <a:ea typeface="+mn-ea"/>
                <a:cs typeface="+mn-cs"/>
              </a:defRPr>
            </a:lvl3pPr>
            <a:lvl4pPr marL="1828480" indent="0" algn="ctr" defTabSz="1218987" rtl="0" eaLnBrk="1" latinLnBrk="0" hangingPunct="1">
              <a:spcBef>
                <a:spcPct val="20000"/>
              </a:spcBef>
              <a:buFontTx/>
              <a:buNone/>
              <a:defRPr sz="2000" kern="1200">
                <a:solidFill>
                  <a:schemeClr val="tx1"/>
                </a:solidFill>
                <a:latin typeface="+mj-lt"/>
                <a:ea typeface="+mn-ea"/>
                <a:cs typeface="+mn-cs"/>
              </a:defRPr>
            </a:lvl4pPr>
            <a:lvl5pPr marL="2437973" indent="0" algn="ctr" defTabSz="1218987" rtl="0" eaLnBrk="1" latinLnBrk="0" hangingPunct="1">
              <a:spcBef>
                <a:spcPct val="20000"/>
              </a:spcBef>
              <a:buFontTx/>
              <a:buNone/>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l"/>
            <a:endParaRPr lang="pt-BR" sz="1600" dirty="0">
              <a:latin typeface="Abadi Extra Light" panose="020B0204020104020204" pitchFamily="34" charset="0"/>
              <a:ea typeface="Segoe UI" panose="020B0502040204020203" pitchFamily="34" charset="0"/>
              <a:cs typeface="Segoe UI" panose="020B0502040204020203" pitchFamily="34" charset="0"/>
            </a:endParaRPr>
          </a:p>
        </p:txBody>
      </p:sp>
      <p:pic>
        <p:nvPicPr>
          <p:cNvPr id="11" name="Imagem 10"/>
          <p:cNvPicPr>
            <a:picLocks noChangeAspect="1"/>
          </p:cNvPicPr>
          <p:nvPr/>
        </p:nvPicPr>
        <p:blipFill>
          <a:blip r:embed="rId4"/>
          <a:stretch>
            <a:fillRect/>
          </a:stretch>
        </p:blipFill>
        <p:spPr>
          <a:xfrm>
            <a:off x="5977756" y="1643735"/>
            <a:ext cx="6077103" cy="3741082"/>
          </a:xfrm>
          <a:prstGeom prst="rect">
            <a:avLst/>
          </a:prstGeom>
        </p:spPr>
      </p:pic>
      <p:sp>
        <p:nvSpPr>
          <p:cNvPr id="13" name="Retângulo 12"/>
          <p:cNvSpPr/>
          <p:nvPr/>
        </p:nvSpPr>
        <p:spPr>
          <a:xfrm>
            <a:off x="782784" y="1183242"/>
            <a:ext cx="153439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Visão Geral</a:t>
            </a:r>
          </a:p>
        </p:txBody>
      </p:sp>
      <p:sp>
        <p:nvSpPr>
          <p:cNvPr id="4" name="Espaço Reservado para Texto 3">
            <a:extLst>
              <a:ext uri="{FF2B5EF4-FFF2-40B4-BE49-F238E27FC236}">
                <a16:creationId xmlns:a16="http://schemas.microsoft.com/office/drawing/2014/main" id="{389E09ED-A1A4-4F38-B435-8E9CEBC38A6E}"/>
              </a:ext>
            </a:extLst>
          </p:cNvPr>
          <p:cNvSpPr>
            <a:spLocks noGrp="1"/>
          </p:cNvSpPr>
          <p:nvPr>
            <p:ph type="body" idx="13"/>
          </p:nvPr>
        </p:nvSpPr>
        <p:spPr>
          <a:xfrm>
            <a:off x="415599" y="1639967"/>
            <a:ext cx="5623251" cy="4452000"/>
          </a:xfrm>
        </p:spPr>
        <p:txBody>
          <a:bodyPr/>
          <a:lstStyle/>
          <a:p>
            <a:pPr marL="285664" indent="-285664">
              <a:spcBef>
                <a:spcPts val="1200"/>
              </a:spcBef>
              <a:buFont typeface="Wingdings" panose="05000000000000000000" pitchFamily="2" charset="2"/>
              <a:buChar char="§"/>
            </a:pPr>
            <a:r>
              <a:rPr lang="pt-BR" sz="1600" dirty="0">
                <a:ea typeface="Segoe UI" panose="020B0502040204020203" pitchFamily="34" charset="0"/>
                <a:cs typeface="Segoe UI" panose="020B0502040204020203" pitchFamily="34" charset="0"/>
              </a:rPr>
              <a:t>O carregamento wireless tem como característica principal a presença de um </a:t>
            </a:r>
            <a:r>
              <a:rPr lang="pt-BR" sz="1600" b="1" dirty="0">
                <a:solidFill>
                  <a:srgbClr val="9F1B45"/>
                </a:solidFill>
                <a:ea typeface="Segoe UI" panose="020B0502040204020203" pitchFamily="34" charset="0"/>
                <a:cs typeface="Segoe UI" panose="020B0502040204020203" pitchFamily="34" charset="0"/>
              </a:rPr>
              <a:t>transmissor</a:t>
            </a:r>
            <a:r>
              <a:rPr lang="pt-BR" sz="1600" dirty="0">
                <a:ea typeface="Segoe UI" panose="020B0502040204020203" pitchFamily="34" charset="0"/>
                <a:cs typeface="Segoe UI" panose="020B0502040204020203" pitchFamily="34" charset="0"/>
              </a:rPr>
              <a:t> localizado em solo, e de um </a:t>
            </a:r>
            <a:r>
              <a:rPr lang="pt-BR" sz="1600" b="1" dirty="0">
                <a:solidFill>
                  <a:srgbClr val="9F1B45"/>
                </a:solidFill>
                <a:ea typeface="Segoe UI" panose="020B0502040204020203" pitchFamily="34" charset="0"/>
                <a:cs typeface="Segoe UI" panose="020B0502040204020203" pitchFamily="34" charset="0"/>
              </a:rPr>
              <a:t>receptor</a:t>
            </a:r>
            <a:r>
              <a:rPr lang="pt-BR" sz="1600" dirty="0">
                <a:solidFill>
                  <a:srgbClr val="9F1B45"/>
                </a:solidFill>
                <a:ea typeface="Segoe UI" panose="020B0502040204020203" pitchFamily="34" charset="0"/>
                <a:cs typeface="Segoe UI" panose="020B0502040204020203" pitchFamily="34" charset="0"/>
              </a:rPr>
              <a:t> </a:t>
            </a:r>
            <a:r>
              <a:rPr lang="pt-BR" sz="1600" dirty="0">
                <a:ea typeface="Segoe UI" panose="020B0502040204020203" pitchFamily="34" charset="0"/>
                <a:cs typeface="Segoe UI" panose="020B0502040204020203" pitchFamily="34" charset="0"/>
              </a:rPr>
              <a:t>instalado no veículo, responsáveis pelo acoplamento indutivo para transferência de potência. </a:t>
            </a:r>
          </a:p>
          <a:p>
            <a:pPr marL="285664" indent="-285664">
              <a:spcBef>
                <a:spcPts val="1200"/>
              </a:spcBef>
              <a:buFont typeface="Wingdings" panose="05000000000000000000" pitchFamily="2" charset="2"/>
              <a:buChar char="§"/>
            </a:pPr>
            <a:r>
              <a:rPr lang="pt-BR" sz="1600" dirty="0">
                <a:ea typeface="Segoe UI" panose="020B0502040204020203" pitchFamily="34" charset="0"/>
                <a:cs typeface="Segoe UI" panose="020B0502040204020203" pitchFamily="34" charset="0"/>
              </a:rPr>
              <a:t>Possui </a:t>
            </a:r>
            <a:r>
              <a:rPr lang="pt-BR" sz="1600" b="1" dirty="0">
                <a:solidFill>
                  <a:srgbClr val="9F1B45"/>
                </a:solidFill>
                <a:ea typeface="Segoe UI" panose="020B0502040204020203" pitchFamily="34" charset="0"/>
                <a:cs typeface="Segoe UI" panose="020B0502040204020203" pitchFamily="34" charset="0"/>
              </a:rPr>
              <a:t>como vantagem a praticidade da recarga </a:t>
            </a:r>
            <a:r>
              <a:rPr lang="pt-BR" sz="1600" dirty="0">
                <a:ea typeface="Segoe UI" panose="020B0502040204020203" pitchFamily="34" charset="0"/>
                <a:cs typeface="Segoe UI" panose="020B0502040204020203" pitchFamily="34" charset="0"/>
              </a:rPr>
              <a:t>e experiência do usuário, mas ainda com </a:t>
            </a:r>
            <a:r>
              <a:rPr lang="pt-BR" sz="1600" b="1" dirty="0">
                <a:solidFill>
                  <a:srgbClr val="9F1B45"/>
                </a:solidFill>
                <a:ea typeface="Segoe UI" panose="020B0502040204020203" pitchFamily="34" charset="0"/>
                <a:cs typeface="Segoe UI" panose="020B0502040204020203" pitchFamily="34" charset="0"/>
              </a:rPr>
              <a:t>desafios em termos de eficiência e usabilidade</a:t>
            </a:r>
            <a:r>
              <a:rPr lang="pt-BR" sz="1600" b="1" dirty="0">
                <a:solidFill>
                  <a:srgbClr val="0070C0"/>
                </a:solidFill>
                <a:ea typeface="Segoe UI" panose="020B0502040204020203" pitchFamily="34" charset="0"/>
                <a:cs typeface="Segoe UI" panose="020B0502040204020203" pitchFamily="34" charset="0"/>
              </a:rPr>
              <a:t> </a:t>
            </a:r>
            <a:r>
              <a:rPr lang="pt-BR" sz="1600" dirty="0">
                <a:ea typeface="Segoe UI" panose="020B0502040204020203" pitchFamily="34" charset="0"/>
                <a:cs typeface="Segoe UI" panose="020B0502040204020203" pitchFamily="34" charset="0"/>
              </a:rPr>
              <a:t>(posicionamento).</a:t>
            </a:r>
          </a:p>
          <a:p>
            <a:pPr marL="285664" indent="-285664">
              <a:spcBef>
                <a:spcPts val="1200"/>
              </a:spcBef>
              <a:buFont typeface="Wingdings" panose="05000000000000000000" pitchFamily="2" charset="2"/>
              <a:buChar char="§"/>
            </a:pPr>
            <a:r>
              <a:rPr lang="pt-BR" sz="1600" dirty="0">
                <a:ea typeface="Segoe UI" panose="020B0502040204020203" pitchFamily="34" charset="0"/>
                <a:cs typeface="Segoe UI" panose="020B0502040204020203" pitchFamily="34" charset="0"/>
              </a:rPr>
              <a:t>O mercado de carregadores wireless </a:t>
            </a:r>
            <a:r>
              <a:rPr lang="pt-BR" sz="1600" b="1" dirty="0">
                <a:solidFill>
                  <a:srgbClr val="9F1B45"/>
                </a:solidFill>
                <a:ea typeface="Segoe UI" panose="020B0502040204020203" pitchFamily="34" charset="0"/>
                <a:cs typeface="Segoe UI" panose="020B0502040204020203" pitchFamily="34" charset="0"/>
              </a:rPr>
              <a:t>ainda é incipiente</a:t>
            </a:r>
            <a:r>
              <a:rPr lang="pt-BR" sz="1600" dirty="0">
                <a:ea typeface="Segoe UI" panose="020B0502040204020203" pitchFamily="34" charset="0"/>
                <a:cs typeface="Segoe UI" panose="020B0502040204020203" pitchFamily="34" charset="0"/>
              </a:rPr>
              <a:t>, com pouca oferta e aplicação de produtos comerciais, mas com previsão de crescimento de aprox. 47% ao ano de 2020 a 2027. </a:t>
            </a:r>
          </a:p>
          <a:p>
            <a:pPr marL="285664" indent="-285664">
              <a:spcBef>
                <a:spcPts val="1200"/>
              </a:spcBef>
              <a:buFont typeface="Wingdings" panose="05000000000000000000" pitchFamily="2" charset="2"/>
              <a:buChar char="§"/>
            </a:pPr>
            <a:r>
              <a:rPr lang="pt-BR" sz="1600" dirty="0">
                <a:ea typeface="Segoe UI" panose="020B0502040204020203" pitchFamily="34" charset="0"/>
                <a:cs typeface="Segoe UI" panose="020B0502040204020203" pitchFamily="34" charset="0"/>
              </a:rPr>
              <a:t>A tecnologia tem se desenvolvido rapidamente, com soluções (</a:t>
            </a:r>
            <a:r>
              <a:rPr lang="pt-BR" sz="1600" dirty="0" err="1">
                <a:ea typeface="Segoe UI" panose="020B0502040204020203" pitchFamily="34" charset="0"/>
                <a:cs typeface="Segoe UI" panose="020B0502040204020203" pitchFamily="34" charset="0"/>
              </a:rPr>
              <a:t>pré</a:t>
            </a:r>
            <a:r>
              <a:rPr lang="pt-BR" sz="1600" dirty="0">
                <a:ea typeface="Segoe UI" panose="020B0502040204020203" pitchFamily="34" charset="0"/>
                <a:cs typeface="Segoe UI" panose="020B0502040204020203" pitchFamily="34" charset="0"/>
              </a:rPr>
              <a:t>)comerciais no mercado com potências</a:t>
            </a:r>
            <a:r>
              <a:rPr lang="pt-BR" sz="1600" b="1" dirty="0">
                <a:solidFill>
                  <a:srgbClr val="0070C0"/>
                </a:solidFill>
                <a:ea typeface="Segoe UI" panose="020B0502040204020203" pitchFamily="34" charset="0"/>
                <a:cs typeface="Segoe UI" panose="020B0502040204020203" pitchFamily="34" charset="0"/>
              </a:rPr>
              <a:t> </a:t>
            </a:r>
            <a:r>
              <a:rPr lang="pt-BR" sz="1600" b="1" dirty="0">
                <a:solidFill>
                  <a:srgbClr val="9F1B45"/>
                </a:solidFill>
                <a:ea typeface="Segoe UI" panose="020B0502040204020203" pitchFamily="34" charset="0"/>
                <a:cs typeface="Segoe UI" panose="020B0502040204020203" pitchFamily="34" charset="0"/>
              </a:rPr>
              <a:t>equivalentes aos carregadores de recarga lenta e semirrápida</a:t>
            </a:r>
            <a:r>
              <a:rPr lang="pt-BR" sz="1600" b="1" dirty="0">
                <a:solidFill>
                  <a:srgbClr val="0070C0"/>
                </a:solidFill>
                <a:ea typeface="Segoe UI" panose="020B0502040204020203" pitchFamily="34" charset="0"/>
                <a:cs typeface="Segoe UI" panose="020B0502040204020203" pitchFamily="34" charset="0"/>
              </a:rPr>
              <a:t> </a:t>
            </a:r>
            <a:r>
              <a:rPr lang="pt-BR" sz="1600" dirty="0">
                <a:ea typeface="Segoe UI" panose="020B0502040204020203" pitchFamily="34" charset="0"/>
                <a:cs typeface="Segoe UI" panose="020B0502040204020203" pitchFamily="34" charset="0"/>
              </a:rPr>
              <a:t>com cabo</a:t>
            </a:r>
          </a:p>
        </p:txBody>
      </p:sp>
      <p:sp>
        <p:nvSpPr>
          <p:cNvPr id="2" name="Título 1">
            <a:extLst>
              <a:ext uri="{FF2B5EF4-FFF2-40B4-BE49-F238E27FC236}">
                <a16:creationId xmlns:a16="http://schemas.microsoft.com/office/drawing/2014/main" id="{EDDC564F-035D-44B4-A2AC-3FAB377235C5}"/>
              </a:ext>
            </a:extLst>
          </p:cNvPr>
          <p:cNvSpPr>
            <a:spLocks noGrp="1"/>
          </p:cNvSpPr>
          <p:nvPr>
            <p:ph type="title"/>
          </p:nvPr>
        </p:nvSpPr>
        <p:spPr/>
        <p:txBody>
          <a:bodyPr/>
          <a:lstStyle/>
          <a:p>
            <a:r>
              <a:rPr lang="pt-BR" dirty="0"/>
              <a:t>Carregamento indutivo (wireless)</a:t>
            </a:r>
          </a:p>
        </p:txBody>
      </p:sp>
    </p:spTree>
    <p:extLst>
      <p:ext uri="{BB962C8B-B14F-4D97-AF65-F5344CB8AC3E}">
        <p14:creationId xmlns:p14="http://schemas.microsoft.com/office/powerpoint/2010/main" val="2843848902"/>
      </p:ext>
    </p:extLst>
  </p:cSld>
  <p:clrMapOvr>
    <a:overrideClrMapping bg1="lt1" tx1="dk1" bg2="dk2" tx2="lt2" accent1="accent1" accent2="accent2" accent3="accent3" accent4="accent4" accent5="accent5" accent6="accent6" hlink="hlink" folHlink="folHlink"/>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6FE10-2EF0-4B72-B40D-FC5DB8082390}"/>
              </a:ext>
            </a:extLst>
          </p:cNvPr>
          <p:cNvSpPr>
            <a:spLocks noGrp="1"/>
          </p:cNvSpPr>
          <p:nvPr>
            <p:ph type="title"/>
          </p:nvPr>
        </p:nvSpPr>
        <p:spPr>
          <a:xfrm>
            <a:off x="692337" y="258101"/>
            <a:ext cx="11083961" cy="1118400"/>
          </a:xfrm>
        </p:spPr>
        <p:txBody>
          <a:bodyPr/>
          <a:lstStyle/>
          <a:p>
            <a:r>
              <a:rPr lang="pt-BR" dirty="0"/>
              <a:t>Carregamento indutivo (wireless)</a:t>
            </a:r>
          </a:p>
        </p:txBody>
      </p:sp>
      <p:pic>
        <p:nvPicPr>
          <p:cNvPr id="4" name="Espaço Reservado para Conteúdo 3" descr="https://cdn.motor1.com/images/mgl/JnjMJ/s1/30-kw-wireless-charging-for-your-nissan-leaf-chademo-ev-anyone.jpg"/>
          <p:cNvPicPr>
            <a:picLocks noGrp="1"/>
          </p:cNvPicPr>
          <p:nvPr>
            <p:ph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1824779" y="1639967"/>
            <a:ext cx="8542338" cy="4678363"/>
          </a:xfrm>
          <a:prstGeom prst="rect">
            <a:avLst/>
          </a:prstGeom>
          <a:noFill/>
          <a:ln>
            <a:noFill/>
          </a:ln>
        </p:spPr>
      </p:pic>
      <p:sp>
        <p:nvSpPr>
          <p:cNvPr id="6" name="Retângulo 5"/>
          <p:cNvSpPr/>
          <p:nvPr/>
        </p:nvSpPr>
        <p:spPr>
          <a:xfrm>
            <a:off x="692337" y="1178550"/>
            <a:ext cx="2201244"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Arquitetura típica</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Tree>
    <p:extLst>
      <p:ext uri="{BB962C8B-B14F-4D97-AF65-F5344CB8AC3E}">
        <p14:creationId xmlns:p14="http://schemas.microsoft.com/office/powerpoint/2010/main" val="36995840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1497723" y="2070193"/>
            <a:ext cx="9091697" cy="4024592"/>
          </a:xfrm>
          <a:prstGeom prst="rect">
            <a:avLst/>
          </a:prstGeom>
        </p:spPr>
      </p:pic>
      <p:sp>
        <p:nvSpPr>
          <p:cNvPr id="8" name="Retângulo 7"/>
          <p:cNvSpPr/>
          <p:nvPr/>
        </p:nvSpPr>
        <p:spPr>
          <a:xfrm>
            <a:off x="723869" y="1177324"/>
            <a:ext cx="5339923"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Desafios tecnológicos em desenvolvimento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
        <p:nvSpPr>
          <p:cNvPr id="2" name="Título 1">
            <a:extLst>
              <a:ext uri="{FF2B5EF4-FFF2-40B4-BE49-F238E27FC236}">
                <a16:creationId xmlns:a16="http://schemas.microsoft.com/office/drawing/2014/main" id="{4C291BF3-EA63-4226-9D80-8C1ABE70C790}"/>
              </a:ext>
            </a:extLst>
          </p:cNvPr>
          <p:cNvSpPr>
            <a:spLocks noGrp="1"/>
          </p:cNvSpPr>
          <p:nvPr>
            <p:ph type="title"/>
          </p:nvPr>
        </p:nvSpPr>
        <p:spPr>
          <a:xfrm>
            <a:off x="692337" y="258101"/>
            <a:ext cx="11083961" cy="1118400"/>
          </a:xfrm>
        </p:spPr>
        <p:txBody>
          <a:bodyPr/>
          <a:lstStyle/>
          <a:p>
            <a:r>
              <a:rPr lang="pt-BR" dirty="0"/>
              <a:t>Carregamento indutivo (wireless)</a:t>
            </a:r>
          </a:p>
        </p:txBody>
      </p:sp>
    </p:spTree>
    <p:extLst>
      <p:ext uri="{BB962C8B-B14F-4D97-AF65-F5344CB8AC3E}">
        <p14:creationId xmlns:p14="http://schemas.microsoft.com/office/powerpoint/2010/main" val="388589606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66778" y="1263309"/>
            <a:ext cx="7854999" cy="4475461"/>
          </a:xfrm>
          <a:prstGeom prst="rect">
            <a:avLst/>
          </a:prstGeom>
        </p:spPr>
      </p:pic>
      <p:sp>
        <p:nvSpPr>
          <p:cNvPr id="5" name="Retângulo 4"/>
          <p:cNvSpPr/>
          <p:nvPr/>
        </p:nvSpPr>
        <p:spPr>
          <a:xfrm>
            <a:off x="3372405" y="5738770"/>
            <a:ext cx="5243743" cy="369332"/>
          </a:xfrm>
          <a:prstGeom prst="rect">
            <a:avLst/>
          </a:prstGeom>
        </p:spPr>
        <p:txBody>
          <a:bodyPr wrap="none">
            <a:spAutoFit/>
          </a:bodyPr>
          <a:lstStyle/>
          <a:p>
            <a:r>
              <a:rPr lang="pt-BR" sz="1800" dirty="0"/>
              <a:t>https://www.youtube.com/watch?v=GlrcPrzuPMM</a:t>
            </a:r>
          </a:p>
        </p:txBody>
      </p:sp>
      <p:sp>
        <p:nvSpPr>
          <p:cNvPr id="6" name="Espaço Reservado para Texto 5">
            <a:extLst>
              <a:ext uri="{FF2B5EF4-FFF2-40B4-BE49-F238E27FC236}">
                <a16:creationId xmlns:a16="http://schemas.microsoft.com/office/drawing/2014/main" id="{8C086E94-E742-436B-93CA-F1189A95593D}"/>
              </a:ext>
            </a:extLst>
          </p:cNvPr>
          <p:cNvSpPr>
            <a:spLocks noGrp="1"/>
          </p:cNvSpPr>
          <p:nvPr>
            <p:ph type="body" idx="13"/>
          </p:nvPr>
        </p:nvSpPr>
        <p:spPr/>
        <p:txBody>
          <a:bodyPr/>
          <a:lstStyle/>
          <a:p>
            <a:endParaRPr lang="en-US" dirty="0"/>
          </a:p>
        </p:txBody>
      </p:sp>
      <p:sp>
        <p:nvSpPr>
          <p:cNvPr id="7" name="Título 6">
            <a:extLst>
              <a:ext uri="{FF2B5EF4-FFF2-40B4-BE49-F238E27FC236}">
                <a16:creationId xmlns:a16="http://schemas.microsoft.com/office/drawing/2014/main" id="{71D9D483-78D5-49BD-A1F0-0BBFA9279733}"/>
              </a:ext>
            </a:extLst>
          </p:cNvPr>
          <p:cNvSpPr>
            <a:spLocks noGrp="1"/>
          </p:cNvSpPr>
          <p:nvPr>
            <p:ph type="title"/>
          </p:nvPr>
        </p:nvSpPr>
        <p:spPr/>
        <p:txBody>
          <a:bodyPr/>
          <a:lstStyle/>
          <a:p>
            <a:r>
              <a:rPr lang="pt-BR" sz="4000" dirty="0"/>
              <a:t>Vídeo: Modelo BMW de carregamento wireless</a:t>
            </a:r>
            <a:endParaRPr lang="pt-BR" dirty="0"/>
          </a:p>
        </p:txBody>
      </p:sp>
    </p:spTree>
    <p:extLst>
      <p:ext uri="{BB962C8B-B14F-4D97-AF65-F5344CB8AC3E}">
        <p14:creationId xmlns:p14="http://schemas.microsoft.com/office/powerpoint/2010/main" val="2414574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E021C042-7B11-4817-8399-062CC13059E5}"/>
              </a:ext>
            </a:extLst>
          </p:cNvPr>
          <p:cNvSpPr>
            <a:spLocks noGrp="1"/>
          </p:cNvSpPr>
          <p:nvPr>
            <p:ph type="body" idx="13"/>
          </p:nvPr>
        </p:nvSpPr>
        <p:spPr/>
        <p:txBody>
          <a:bodyPr/>
          <a:lstStyle/>
          <a:p>
            <a:pPr marL="107950" indent="0">
              <a:buNone/>
            </a:pPr>
            <a:r>
              <a:rPr lang="en-US" sz="3200" b="1" dirty="0" err="1">
                <a:solidFill>
                  <a:srgbClr val="4EBABB"/>
                </a:solidFill>
              </a:rPr>
              <a:t>Recarga</a:t>
            </a:r>
            <a:r>
              <a:rPr lang="en-US" sz="3200" b="1" dirty="0">
                <a:solidFill>
                  <a:srgbClr val="4EBABB"/>
                </a:solidFill>
              </a:rPr>
              <a:t> </a:t>
            </a:r>
            <a:r>
              <a:rPr lang="en-US" sz="3200" b="1" dirty="0" err="1">
                <a:solidFill>
                  <a:srgbClr val="4EBABB"/>
                </a:solidFill>
              </a:rPr>
              <a:t>Ultrarrápida</a:t>
            </a:r>
            <a:endParaRPr lang="en-US" sz="3200" b="1" dirty="0">
              <a:solidFill>
                <a:srgbClr val="4EBABB"/>
              </a:solidFill>
            </a:endParaRPr>
          </a:p>
          <a:p>
            <a:pPr marL="107950" indent="0">
              <a:buNone/>
            </a:pPr>
            <a:endParaRPr lang="en-US" sz="1800" b="1" dirty="0"/>
          </a:p>
          <a:p>
            <a:pPr marL="107950" indent="0">
              <a:buNone/>
            </a:pPr>
            <a:r>
              <a:rPr lang="en-US" sz="2000" b="1" dirty="0" err="1"/>
              <a:t>Aplicação</a:t>
            </a:r>
            <a:r>
              <a:rPr lang="en-US" sz="2000" b="1" dirty="0"/>
              <a:t>: </a:t>
            </a:r>
          </a:p>
          <a:p>
            <a:pPr marL="107950" indent="0">
              <a:buNone/>
            </a:pPr>
            <a:r>
              <a:rPr lang="en-US" sz="2000" dirty="0" err="1"/>
              <a:t>Rodovias</a:t>
            </a:r>
            <a:r>
              <a:rPr lang="en-US" sz="2000" dirty="0"/>
              <a:t>, </a:t>
            </a:r>
            <a:r>
              <a:rPr lang="en-US" sz="2000" dirty="0" err="1"/>
              <a:t>Corredores</a:t>
            </a:r>
            <a:r>
              <a:rPr lang="en-US" sz="2000" dirty="0"/>
              <a:t> </a:t>
            </a:r>
            <a:r>
              <a:rPr lang="en-US" sz="2000" dirty="0" err="1"/>
              <a:t>Elétricos</a:t>
            </a:r>
            <a:r>
              <a:rPr lang="en-US" sz="2000" dirty="0"/>
              <a:t> e </a:t>
            </a:r>
            <a:r>
              <a:rPr lang="en-US" sz="2000" dirty="0" err="1"/>
              <a:t>Pontos</a:t>
            </a:r>
            <a:r>
              <a:rPr lang="en-US" sz="2000" dirty="0"/>
              <a:t> </a:t>
            </a:r>
            <a:r>
              <a:rPr lang="en-US" sz="2000" dirty="0" err="1"/>
              <a:t>Estratégicos</a:t>
            </a:r>
            <a:endParaRPr lang="en-US" sz="2000" dirty="0"/>
          </a:p>
          <a:p>
            <a:pPr marL="107950" indent="0">
              <a:buNone/>
            </a:pPr>
            <a:endParaRPr lang="en-US" sz="1800" dirty="0"/>
          </a:p>
          <a:p>
            <a:pPr marL="107950" indent="0">
              <a:buNone/>
            </a:pPr>
            <a:r>
              <a:rPr lang="en-US" sz="2000" b="1" dirty="0"/>
              <a:t>Tempo:</a:t>
            </a:r>
          </a:p>
          <a:p>
            <a:pPr marL="107950" indent="0">
              <a:buNone/>
            </a:pPr>
            <a:r>
              <a:rPr lang="en-US" sz="2000" dirty="0"/>
              <a:t>10 a 30 min</a:t>
            </a:r>
          </a:p>
          <a:p>
            <a:pPr marL="107950" indent="0">
              <a:buNone/>
            </a:pPr>
            <a:endParaRPr lang="en-US" sz="2000" dirty="0"/>
          </a:p>
          <a:p>
            <a:pPr marL="107950" indent="0">
              <a:buNone/>
            </a:pPr>
            <a:endParaRPr lang="en-US" sz="2000" b="1" dirty="0"/>
          </a:p>
        </p:txBody>
      </p:sp>
      <p:pic>
        <p:nvPicPr>
          <p:cNvPr id="2" name="Imagem 1"/>
          <p:cNvPicPr>
            <a:picLocks noChangeAspect="1"/>
          </p:cNvPicPr>
          <p:nvPr/>
        </p:nvPicPr>
        <p:blipFill>
          <a:blip r:embed="rId3"/>
          <a:stretch>
            <a:fillRect/>
          </a:stretch>
        </p:blipFill>
        <p:spPr>
          <a:xfrm>
            <a:off x="6182627" y="1404116"/>
            <a:ext cx="4517492" cy="2667493"/>
          </a:xfrm>
          <a:prstGeom prst="rect">
            <a:avLst/>
          </a:prstGeom>
          <a:ln>
            <a:noFill/>
          </a:ln>
          <a:effectLst>
            <a:outerShdw blurRad="292100" dist="139700" dir="2700000" algn="tl" rotWithShape="0">
              <a:srgbClr val="333333">
                <a:alpha val="65000"/>
              </a:srgbClr>
            </a:outerShdw>
          </a:effectLst>
        </p:spPr>
      </p:pic>
      <p:pic>
        <p:nvPicPr>
          <p:cNvPr id="1026" name="Picture 2" descr="VW's Electrify America opens California's first 350kW ultra-fast charger,  before cars can actually use it - Electrek"/>
          <p:cNvPicPr>
            <a:picLocks noChangeAspect="1" noChangeArrowheads="1"/>
          </p:cNvPicPr>
          <p:nvPr/>
        </p:nvPicPr>
        <p:blipFill rotWithShape="1">
          <a:blip r:embed="rId4">
            <a:extLst>
              <a:ext uri="{28A0092B-C50C-407E-A947-70E740481C1C}">
                <a14:useLocalDpi xmlns:a14="http://schemas.microsoft.com/office/drawing/2010/main" val="0"/>
              </a:ext>
            </a:extLst>
          </a:blip>
          <a:srcRect l="14821" r="18483"/>
          <a:stretch/>
        </p:blipFill>
        <p:spPr bwMode="auto">
          <a:xfrm>
            <a:off x="8781204" y="4259334"/>
            <a:ext cx="1918915" cy="1596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5"/>
          <a:stretch>
            <a:fillRect/>
          </a:stretch>
        </p:blipFill>
        <p:spPr>
          <a:xfrm>
            <a:off x="6182627" y="4259334"/>
            <a:ext cx="2422359" cy="1596782"/>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12FCF455-E0D8-43C9-9E01-9745E8D7FA45}"/>
              </a:ext>
            </a:extLst>
          </p:cNvPr>
          <p:cNvSpPr>
            <a:spLocks noGrp="1"/>
          </p:cNvSpPr>
          <p:nvPr>
            <p:ph type="title"/>
          </p:nvPr>
        </p:nvSpPr>
        <p:spPr/>
        <p:txBody>
          <a:bodyPr/>
          <a:lstStyle/>
          <a:p>
            <a:r>
              <a:rPr lang="pt-BR" dirty="0"/>
              <a:t>Recarga de Veículos Elétricos</a:t>
            </a:r>
          </a:p>
        </p:txBody>
      </p:sp>
    </p:spTree>
    <p:extLst>
      <p:ext uri="{BB962C8B-B14F-4D97-AF65-F5344CB8AC3E}">
        <p14:creationId xmlns:p14="http://schemas.microsoft.com/office/powerpoint/2010/main" val="12018999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E419486-B6C7-4E7A-8354-CA37B886BEB7}"/>
              </a:ext>
            </a:extLst>
          </p:cNvPr>
          <p:cNvSpPr>
            <a:spLocks noGrp="1"/>
          </p:cNvSpPr>
          <p:nvPr>
            <p:ph type="body" idx="13"/>
          </p:nvPr>
        </p:nvSpPr>
        <p:spPr>
          <a:xfrm>
            <a:off x="4515487" y="1658170"/>
            <a:ext cx="7414859" cy="4536500"/>
          </a:xfrm>
        </p:spPr>
        <p:txBody>
          <a:bodyPr/>
          <a:lstStyle/>
          <a:p>
            <a:pPr marL="285750" indent="-285750">
              <a:lnSpc>
                <a:spcPct val="100000"/>
              </a:lnSpc>
              <a:spcBef>
                <a:spcPts val="1200"/>
              </a:spcBef>
              <a:buFont typeface="Arial" panose="020B0604020202020204" pitchFamily="34" charset="0"/>
              <a:buChar char="•"/>
            </a:pPr>
            <a:r>
              <a:rPr lang="pt-BR" sz="1600" dirty="0">
                <a:ea typeface="Segoe UI" panose="020B0502040204020203" pitchFamily="34" charset="0"/>
                <a:cs typeface="Segoe UI" panose="020B0502040204020203" pitchFamily="34" charset="0"/>
              </a:rPr>
              <a:t>A recarga indutiva dinâmica (ou online) ocorre quando o </a:t>
            </a:r>
            <a:r>
              <a:rPr lang="pt-BR" sz="1600" b="1" dirty="0">
                <a:solidFill>
                  <a:schemeClr val="accent1">
                    <a:lumMod val="50000"/>
                  </a:schemeClr>
                </a:solidFill>
                <a:ea typeface="Segoe UI" panose="020B0502040204020203" pitchFamily="34" charset="0"/>
                <a:cs typeface="Segoe UI" panose="020B0502040204020203" pitchFamily="34" charset="0"/>
              </a:rPr>
              <a:t>veículo é carregado em movimento</a:t>
            </a:r>
            <a:r>
              <a:rPr lang="pt-BR" sz="1600" dirty="0">
                <a:ea typeface="Segoe UI" panose="020B0502040204020203" pitchFamily="34" charset="0"/>
                <a:cs typeface="Segoe UI" panose="020B0502040204020203" pitchFamily="34" charset="0"/>
              </a:rPr>
              <a:t>. </a:t>
            </a:r>
          </a:p>
          <a:p>
            <a:pPr marL="285750" indent="-285750">
              <a:lnSpc>
                <a:spcPct val="100000"/>
              </a:lnSpc>
              <a:spcBef>
                <a:spcPts val="1799"/>
              </a:spcBef>
              <a:buFont typeface="Arial" panose="020B0604020202020204" pitchFamily="34" charset="0"/>
              <a:buChar char="•"/>
            </a:pPr>
            <a:r>
              <a:rPr lang="pt-BR" sz="1600" dirty="0">
                <a:ea typeface="Segoe UI" panose="020B0502040204020203" pitchFamily="34" charset="0"/>
                <a:cs typeface="Segoe UI" panose="020B0502040204020203" pitchFamily="34" charset="0"/>
              </a:rPr>
              <a:t>Nesse caso, </a:t>
            </a:r>
            <a:r>
              <a:rPr lang="pt-BR" sz="1600" b="1" dirty="0">
                <a:solidFill>
                  <a:schemeClr val="accent1">
                    <a:lumMod val="50000"/>
                  </a:schemeClr>
                </a:solidFill>
                <a:ea typeface="Segoe UI" panose="020B0502040204020203" pitchFamily="34" charset="0"/>
                <a:cs typeface="Segoe UI" panose="020B0502040204020203" pitchFamily="34" charset="0"/>
              </a:rPr>
              <a:t>transmissores são instalados sob a via de movimentação</a:t>
            </a:r>
            <a:r>
              <a:rPr lang="pt-BR" sz="1600" dirty="0">
                <a:ea typeface="Segoe UI" panose="020B0502040204020203" pitchFamily="34" charset="0"/>
                <a:cs typeface="Segoe UI" panose="020B0502040204020203" pitchFamily="34" charset="0"/>
              </a:rPr>
              <a:t> do veículo, os quais induzem corrente para recarga no veículo em passagem.</a:t>
            </a:r>
          </a:p>
          <a:p>
            <a:pPr marL="285750" indent="-285750">
              <a:lnSpc>
                <a:spcPct val="100000"/>
              </a:lnSpc>
              <a:spcBef>
                <a:spcPts val="1799"/>
              </a:spcBef>
              <a:buFont typeface="Arial" panose="020B0604020202020204" pitchFamily="34" charset="0"/>
              <a:buChar char="•"/>
            </a:pPr>
            <a:r>
              <a:rPr lang="pt-BR" sz="1600" dirty="0">
                <a:ea typeface="Segoe UI" panose="020B0502040204020203" pitchFamily="34" charset="0"/>
                <a:cs typeface="Segoe UI" panose="020B0502040204020203" pitchFamily="34" charset="0"/>
              </a:rPr>
              <a:t>A tecnologia ainda está em estágio de </a:t>
            </a:r>
            <a:r>
              <a:rPr lang="pt-BR" sz="1600" b="1" dirty="0">
                <a:solidFill>
                  <a:schemeClr val="accent1">
                    <a:lumMod val="50000"/>
                  </a:schemeClr>
                </a:solidFill>
                <a:ea typeface="Segoe UI" panose="020B0502040204020203" pitchFamily="34" charset="0"/>
                <a:cs typeface="Segoe UI" panose="020B0502040204020203" pitchFamily="34" charset="0"/>
              </a:rPr>
              <a:t>desenvolvimento e de projetos de demonstração. </a:t>
            </a:r>
            <a:endParaRPr lang="pt-BR" sz="1600" dirty="0">
              <a:ea typeface="Segoe UI" panose="020B0502040204020203" pitchFamily="34" charset="0"/>
              <a:cs typeface="Segoe UI" panose="020B0502040204020203" pitchFamily="34" charset="0"/>
            </a:endParaRPr>
          </a:p>
          <a:p>
            <a:pPr marL="742813" lvl="1" indent="-285750">
              <a:lnSpc>
                <a:spcPct val="100000"/>
              </a:lnSpc>
              <a:spcBef>
                <a:spcPts val="600"/>
              </a:spcBef>
              <a:buFont typeface="Arial" panose="020B0604020202020204" pitchFamily="34" charset="0"/>
              <a:buChar char="•"/>
            </a:pPr>
            <a:r>
              <a:rPr lang="pt-BR" dirty="0">
                <a:latin typeface="Abadi Extra Light" panose="020B0204020104020204" pitchFamily="34" charset="0"/>
                <a:ea typeface="Segoe UI" panose="020B0502040204020203" pitchFamily="34" charset="0"/>
                <a:cs typeface="Segoe UI" panose="020B0502040204020203" pitchFamily="34" charset="0"/>
              </a:rPr>
              <a:t>A Renault e </a:t>
            </a:r>
            <a:r>
              <a:rPr lang="pt-BR" dirty="0" err="1">
                <a:latin typeface="Abadi Extra Light" panose="020B0204020104020204" pitchFamily="34" charset="0"/>
                <a:ea typeface="Segoe UI" panose="020B0502040204020203" pitchFamily="34" charset="0"/>
                <a:cs typeface="Segoe UI" panose="020B0502040204020203" pitchFamily="34" charset="0"/>
              </a:rPr>
              <a:t>Qualcomm</a:t>
            </a:r>
            <a:r>
              <a:rPr lang="pt-BR" dirty="0">
                <a:latin typeface="Abadi Extra Light" panose="020B0204020104020204" pitchFamily="34" charset="0"/>
                <a:ea typeface="Segoe UI" panose="020B0502040204020203" pitchFamily="34" charset="0"/>
                <a:cs typeface="Segoe UI" panose="020B0502040204020203" pitchFamily="34" charset="0"/>
              </a:rPr>
              <a:t> demonstraram uma prova de conceito com carregamento online de </a:t>
            </a:r>
            <a:r>
              <a:rPr lang="pt-BR" b="1" dirty="0">
                <a:solidFill>
                  <a:schemeClr val="accent1">
                    <a:lumMod val="75000"/>
                  </a:schemeClr>
                </a:solidFill>
                <a:latin typeface="Abadi Extra Light" panose="020B0204020104020204" pitchFamily="34" charset="0"/>
                <a:ea typeface="Segoe UI" panose="020B0502040204020203" pitchFamily="34" charset="0"/>
                <a:cs typeface="Segoe UI" panose="020B0502040204020203" pitchFamily="34" charset="0"/>
              </a:rPr>
              <a:t>20 kW com veículo a 110 km/h</a:t>
            </a:r>
            <a:r>
              <a:rPr lang="pt-BR" dirty="0">
                <a:latin typeface="Abadi Extra Light" panose="020B0204020104020204" pitchFamily="34" charset="0"/>
                <a:ea typeface="Segoe UI" panose="020B0502040204020203" pitchFamily="34" charset="0"/>
                <a:cs typeface="Segoe UI" panose="020B0502040204020203" pitchFamily="34" charset="0"/>
              </a:rPr>
              <a:t> (em um trecho de 100 m).</a:t>
            </a:r>
          </a:p>
          <a:p>
            <a:pPr marL="285750" indent="-285750">
              <a:lnSpc>
                <a:spcPct val="100000"/>
              </a:lnSpc>
              <a:spcBef>
                <a:spcPts val="1799"/>
              </a:spcBef>
              <a:buFont typeface="Arial" panose="020B0604020202020204" pitchFamily="34" charset="0"/>
              <a:buChar char="•"/>
            </a:pPr>
            <a:r>
              <a:rPr lang="pt-BR" sz="1600" dirty="0">
                <a:ea typeface="Segoe UI" panose="020B0502040204020203" pitchFamily="34" charset="0"/>
                <a:cs typeface="Segoe UI" panose="020B0502040204020203" pitchFamily="34" charset="0"/>
              </a:rPr>
              <a:t>A tecnologia </a:t>
            </a:r>
            <a:r>
              <a:rPr lang="pt-BR" sz="1600" b="1" dirty="0">
                <a:solidFill>
                  <a:schemeClr val="accent1">
                    <a:lumMod val="50000"/>
                  </a:schemeClr>
                </a:solidFill>
                <a:ea typeface="Segoe UI" panose="020B0502040204020203" pitchFamily="34" charset="0"/>
                <a:cs typeface="Segoe UI" panose="020B0502040204020203" pitchFamily="34" charset="0"/>
              </a:rPr>
              <a:t>ainda não apresenta viabilidade econômica </a:t>
            </a:r>
            <a:r>
              <a:rPr lang="pt-BR" sz="1600" dirty="0">
                <a:ea typeface="Segoe UI" panose="020B0502040204020203" pitchFamily="34" charset="0"/>
                <a:cs typeface="Segoe UI" panose="020B0502040204020203" pitchFamily="34" charset="0"/>
              </a:rPr>
              <a:t>e possui diversos desafios técnicos. </a:t>
            </a:r>
          </a:p>
          <a:p>
            <a:pPr marL="285750" indent="-285750">
              <a:lnSpc>
                <a:spcPct val="100000"/>
              </a:lnSpc>
              <a:spcBef>
                <a:spcPts val="1799"/>
              </a:spcBef>
              <a:buFont typeface="Arial" panose="020B0604020202020204" pitchFamily="34" charset="0"/>
              <a:buChar char="•"/>
            </a:pPr>
            <a:r>
              <a:rPr lang="pt-BR" sz="1600" dirty="0">
                <a:ea typeface="Segoe UI" panose="020B0502040204020203" pitchFamily="34" charset="0"/>
                <a:cs typeface="Segoe UI" panose="020B0502040204020203" pitchFamily="34" charset="0"/>
              </a:rPr>
              <a:t>Por outro lado, o </a:t>
            </a:r>
            <a:r>
              <a:rPr lang="pt-BR" sz="1600" b="1" dirty="0">
                <a:solidFill>
                  <a:schemeClr val="accent1">
                    <a:lumMod val="50000"/>
                  </a:schemeClr>
                </a:solidFill>
                <a:ea typeface="Segoe UI" panose="020B0502040204020203" pitchFamily="34" charset="0"/>
                <a:cs typeface="Segoe UI" panose="020B0502040204020203" pitchFamily="34" charset="0"/>
              </a:rPr>
              <a:t>conceito permite o uso de veículos com baterias menores</a:t>
            </a:r>
            <a:r>
              <a:rPr lang="pt-BR" sz="1600" dirty="0">
                <a:ea typeface="Segoe UI" panose="020B0502040204020203" pitchFamily="34" charset="0"/>
                <a:cs typeface="Segoe UI" panose="020B0502040204020203" pitchFamily="34" charset="0"/>
              </a:rPr>
              <a:t> (pois estariam ‘sempre’ carregando em movimento) e, assim, mais econômicos</a:t>
            </a:r>
          </a:p>
          <a:p>
            <a:endParaRPr lang="en-US" dirty="0"/>
          </a:p>
        </p:txBody>
      </p:sp>
      <p:sp>
        <p:nvSpPr>
          <p:cNvPr id="2" name="Título 1">
            <a:extLst>
              <a:ext uri="{FF2B5EF4-FFF2-40B4-BE49-F238E27FC236}">
                <a16:creationId xmlns:a16="http://schemas.microsoft.com/office/drawing/2014/main" id="{E6CDC54A-207B-4741-8125-9502D2D951E6}"/>
              </a:ext>
            </a:extLst>
          </p:cNvPr>
          <p:cNvSpPr>
            <a:spLocks noGrp="1"/>
          </p:cNvSpPr>
          <p:nvPr>
            <p:ph type="title"/>
          </p:nvPr>
        </p:nvSpPr>
        <p:spPr>
          <a:xfrm>
            <a:off x="692337" y="258101"/>
            <a:ext cx="11083961" cy="1118400"/>
          </a:xfrm>
        </p:spPr>
        <p:txBody>
          <a:bodyPr/>
          <a:lstStyle/>
          <a:p>
            <a:r>
              <a:rPr lang="pt-BR" dirty="0"/>
              <a:t>Carregamento indutivo (wireless)</a:t>
            </a:r>
          </a:p>
        </p:txBody>
      </p:sp>
      <p:pic>
        <p:nvPicPr>
          <p:cNvPr id="5" name="Imagem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337" y="2104902"/>
            <a:ext cx="3823150" cy="3643035"/>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692337" y="1189231"/>
            <a:ext cx="5525872"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Tendências: carregamento wireless dinâmico</a:t>
            </a:r>
          </a:p>
        </p:txBody>
      </p:sp>
    </p:spTree>
    <p:extLst>
      <p:ext uri="{BB962C8B-B14F-4D97-AF65-F5344CB8AC3E}">
        <p14:creationId xmlns:p14="http://schemas.microsoft.com/office/powerpoint/2010/main" val="354503539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r>
              <a:rPr lang="pt-BR" dirty="0"/>
              <a:t> </a:t>
            </a:r>
          </a:p>
        </p:txBody>
      </p:sp>
      <p:sp>
        <p:nvSpPr>
          <p:cNvPr id="2" name="Título 1">
            <a:extLst>
              <a:ext uri="{FF2B5EF4-FFF2-40B4-BE49-F238E27FC236}">
                <a16:creationId xmlns:a16="http://schemas.microsoft.com/office/drawing/2014/main" id="{E35126A1-14CC-4140-9E4D-574F392BA75A}"/>
              </a:ext>
            </a:extLst>
          </p:cNvPr>
          <p:cNvSpPr>
            <a:spLocks noGrp="1"/>
          </p:cNvSpPr>
          <p:nvPr>
            <p:ph type="title"/>
          </p:nvPr>
        </p:nvSpPr>
        <p:spPr>
          <a:xfrm>
            <a:off x="692337" y="258101"/>
            <a:ext cx="11083961" cy="1118400"/>
          </a:xfrm>
        </p:spPr>
        <p:txBody>
          <a:bodyPr/>
          <a:lstStyle/>
          <a:p>
            <a:r>
              <a:rPr lang="pt-BR" dirty="0"/>
              <a:t>Carregamento indutivo (wireless)</a:t>
            </a:r>
          </a:p>
        </p:txBody>
      </p:sp>
      <p:pic>
        <p:nvPicPr>
          <p:cNvPr id="4" name="Imagem 3" descr="https://www.powerelectronics.com/sites/powerelectronics.com/files/WPT_1a.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543" y="1845239"/>
            <a:ext cx="4808170" cy="3494891"/>
          </a:xfrm>
          <a:prstGeom prst="rect">
            <a:avLst/>
          </a:prstGeom>
          <a:noFill/>
          <a:ln>
            <a:noFill/>
          </a:ln>
        </p:spPr>
      </p:pic>
      <p:pic>
        <p:nvPicPr>
          <p:cNvPr id="5" name="Image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0988" y="1936630"/>
            <a:ext cx="6050663" cy="3403498"/>
          </a:xfrm>
          <a:prstGeom prst="rect">
            <a:avLst/>
          </a:prstGeom>
          <a:ln>
            <a:noFill/>
          </a:ln>
          <a:effectLst>
            <a:outerShdw blurRad="292100" dist="139700" dir="2700000" algn="tl" rotWithShape="0">
              <a:srgbClr val="333333">
                <a:alpha val="65000"/>
              </a:srgbClr>
            </a:outerShdw>
          </a:effectLst>
        </p:spPr>
      </p:pic>
      <p:sp>
        <p:nvSpPr>
          <p:cNvPr id="8" name="Retângulo 7"/>
          <p:cNvSpPr/>
          <p:nvPr/>
        </p:nvSpPr>
        <p:spPr>
          <a:xfrm>
            <a:off x="692337" y="1184791"/>
            <a:ext cx="5525872" cy="461537"/>
          </a:xfrm>
          <a:prstGeom prst="rect">
            <a:avLst/>
          </a:prstGeom>
          <a:noFill/>
        </p:spPr>
        <p:txBody>
          <a:bodyPr wrap="none">
            <a:spAutoFit/>
          </a:bodyPr>
          <a:lstStyle/>
          <a:p>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Tendências: carregamento </a:t>
            </a:r>
            <a:r>
              <a:rPr lang="pt-BR" sz="2399" i="1" dirty="0">
                <a:solidFill>
                  <a:schemeClr val="accent1">
                    <a:lumMod val="50000"/>
                  </a:schemeClr>
                </a:solidFill>
                <a:latin typeface="Abadi Extra Light" panose="020B0204020104020204" pitchFamily="34" charset="0"/>
                <a:ea typeface="Yu Mincho"/>
                <a:cs typeface="Segoe UI" panose="020B0502040204020203" pitchFamily="34" charset="0"/>
              </a:rPr>
              <a:t>wireless</a:t>
            </a:r>
            <a:r>
              <a:rPr lang="pt-BR" sz="2399" dirty="0">
                <a:solidFill>
                  <a:schemeClr val="accent1">
                    <a:lumMod val="50000"/>
                  </a:schemeClr>
                </a:solidFill>
                <a:latin typeface="Abadi Extra Light" panose="020B0204020104020204" pitchFamily="34" charset="0"/>
                <a:ea typeface="Yu Mincho"/>
                <a:cs typeface="Segoe UI" panose="020B0502040204020203" pitchFamily="34" charset="0"/>
              </a:rPr>
              <a:t> dinâmico</a:t>
            </a:r>
            <a:endParaRPr lang="pt-BR" sz="2399" b="1" dirty="0">
              <a:solidFill>
                <a:schemeClr val="accent1">
                  <a:lumMod val="50000"/>
                </a:schemeClr>
              </a:solidFill>
              <a:latin typeface="Abadi Extra Light" panose="020B0204020104020204" pitchFamily="34" charset="0"/>
              <a:ea typeface="Yu Mincho"/>
              <a:cs typeface="Segoe UI" panose="020B0502040204020203" pitchFamily="34" charset="0"/>
            </a:endParaRPr>
          </a:p>
        </p:txBody>
      </p:sp>
    </p:spTree>
    <p:extLst>
      <p:ext uri="{BB962C8B-B14F-4D97-AF65-F5344CB8AC3E}">
        <p14:creationId xmlns:p14="http://schemas.microsoft.com/office/powerpoint/2010/main" val="7333064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9314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417FF1C-256B-4D22-AF9F-34906947D10D}"/>
              </a:ext>
            </a:extLst>
          </p:cNvPr>
          <p:cNvSpPr>
            <a:spLocks noGrp="1"/>
          </p:cNvSpPr>
          <p:nvPr>
            <p:ph type="title"/>
          </p:nvPr>
        </p:nvSpPr>
        <p:spPr>
          <a:xfrm>
            <a:off x="2343729" y="2869800"/>
            <a:ext cx="7955971" cy="1118400"/>
          </a:xfrm>
        </p:spPr>
        <p:txBody>
          <a:bodyPr/>
          <a:lstStyle/>
          <a:p>
            <a:r>
              <a:rPr lang="pt-BR" dirty="0"/>
              <a:t>3.4 Protocolos de Comunicação</a:t>
            </a:r>
          </a:p>
        </p:txBody>
      </p:sp>
    </p:spTree>
    <p:extLst>
      <p:ext uri="{BB962C8B-B14F-4D97-AF65-F5344CB8AC3E}">
        <p14:creationId xmlns:p14="http://schemas.microsoft.com/office/powerpoint/2010/main" val="351183974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400" dirty="0"/>
              <a:t>A maior ascensão da mobilidade elétrica forçou a padronização dos sistemas, já que cada fabricante disponibilizava uma tecnologia e mecanismos distintos para o mesmo processo.</a:t>
            </a:r>
          </a:p>
        </p:txBody>
      </p:sp>
      <p:sp>
        <p:nvSpPr>
          <p:cNvPr id="2" name="Título 1"/>
          <p:cNvSpPr>
            <a:spLocks noGrp="1"/>
          </p:cNvSpPr>
          <p:nvPr>
            <p:ph type="title"/>
          </p:nvPr>
        </p:nvSpPr>
        <p:spPr>
          <a:xfrm>
            <a:off x="692337" y="258101"/>
            <a:ext cx="11083961" cy="1118400"/>
          </a:xfrm>
        </p:spPr>
        <p:txBody>
          <a:bodyPr/>
          <a:lstStyle/>
          <a:p>
            <a:r>
              <a:rPr lang="pt-BR" dirty="0"/>
              <a:t>Protocolos de Comunicação</a:t>
            </a:r>
          </a:p>
        </p:txBody>
      </p:sp>
      <p:pic>
        <p:nvPicPr>
          <p:cNvPr id="8" name="Imagem 7" descr="Uma imagem contendo no interior, mesa, cabo, diferente&#10;&#10;Descrição gerada automaticamente">
            <a:extLst>
              <a:ext uri="{FF2B5EF4-FFF2-40B4-BE49-F238E27FC236}">
                <a16:creationId xmlns:a16="http://schemas.microsoft.com/office/drawing/2014/main" id="{9C936102-FC38-4E80-ABE7-84FA63F029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416" y="2708921"/>
            <a:ext cx="6050328" cy="3153733"/>
          </a:xfrm>
          <a:prstGeom prst="rect">
            <a:avLst/>
          </a:prstGeom>
        </p:spPr>
      </p:pic>
    </p:spTree>
    <p:extLst>
      <p:ext uri="{BB962C8B-B14F-4D97-AF65-F5344CB8AC3E}">
        <p14:creationId xmlns:p14="http://schemas.microsoft.com/office/powerpoint/2010/main" val="344456432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692337" y="1723262"/>
            <a:ext cx="5333100" cy="4452000"/>
          </a:xfrm>
        </p:spPr>
        <p:txBody>
          <a:bodyPr>
            <a:normAutofit/>
          </a:bodyPr>
          <a:lstStyle/>
          <a:p>
            <a:pPr marL="107918" indent="0">
              <a:buNone/>
            </a:pPr>
            <a:r>
              <a:rPr lang="pt-BR" sz="2400" dirty="0"/>
              <a:t>A padronização viabilizou a operação do serviço de recarga em escala, podendo utilizar diferentes fabricantes de carregadores, e possibilitando a criação de serviços digitais para o auxílio da operação.</a:t>
            </a:r>
          </a:p>
        </p:txBody>
      </p:sp>
      <p:pic>
        <p:nvPicPr>
          <p:cNvPr id="1026" name="Picture 2" descr="EV charging protocols">
            <a:extLst>
              <a:ext uri="{FF2B5EF4-FFF2-40B4-BE49-F238E27FC236}">
                <a16:creationId xmlns:a16="http://schemas.microsoft.com/office/drawing/2014/main" id="{87F9AC13-CC95-4646-8BBB-CDDFF195D942}"/>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712"/>
          <a:stretch/>
        </p:blipFill>
        <p:spPr bwMode="auto">
          <a:xfrm>
            <a:off x="6096000" y="1484784"/>
            <a:ext cx="6086642" cy="3209232"/>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a:extLst>
              <a:ext uri="{FF2B5EF4-FFF2-40B4-BE49-F238E27FC236}">
                <a16:creationId xmlns:a16="http://schemas.microsoft.com/office/drawing/2014/main" id="{4CB4D1BA-7CC4-4372-AC61-050CDD6820A5}"/>
              </a:ext>
            </a:extLst>
          </p:cNvPr>
          <p:cNvSpPr>
            <a:spLocks noGrp="1"/>
          </p:cNvSpPr>
          <p:nvPr>
            <p:ph type="title"/>
          </p:nvPr>
        </p:nvSpPr>
        <p:spPr/>
        <p:txBody>
          <a:bodyPr/>
          <a:lstStyle/>
          <a:p>
            <a:r>
              <a:rPr lang="pt-BR" dirty="0"/>
              <a:t>Protocolos de Comunicação</a:t>
            </a:r>
          </a:p>
        </p:txBody>
      </p:sp>
    </p:spTree>
    <p:extLst>
      <p:ext uri="{BB962C8B-B14F-4D97-AF65-F5344CB8AC3E}">
        <p14:creationId xmlns:p14="http://schemas.microsoft.com/office/powerpoint/2010/main" val="292676175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800" dirty="0"/>
              <a:t>O OCPP (</a:t>
            </a:r>
            <a:r>
              <a:rPr lang="pt-BR" sz="2800" i="1" dirty="0"/>
              <a:t>Open Charge Point </a:t>
            </a:r>
            <a:r>
              <a:rPr lang="pt-BR" sz="2800" i="1" dirty="0" err="1"/>
              <a:t>Protocol</a:t>
            </a:r>
            <a:r>
              <a:rPr lang="pt-BR" sz="2800" dirty="0"/>
              <a:t>) é um protocolo de comunicação para que estações de recarga se comuniquem com sistemas de gerenciamento, tornando possível a integração com outros sistemas ou o faturamento das operações de recarga.</a:t>
            </a:r>
          </a:p>
        </p:txBody>
      </p:sp>
      <p:sp>
        <p:nvSpPr>
          <p:cNvPr id="2" name="Título 1"/>
          <p:cNvSpPr>
            <a:spLocks noGrp="1"/>
          </p:cNvSpPr>
          <p:nvPr>
            <p:ph type="title"/>
          </p:nvPr>
        </p:nvSpPr>
        <p:spPr>
          <a:xfrm>
            <a:off x="692337" y="258101"/>
            <a:ext cx="11083961" cy="1118400"/>
          </a:xfrm>
        </p:spPr>
        <p:txBody>
          <a:bodyPr/>
          <a:lstStyle/>
          <a:p>
            <a:pPr algn="l"/>
            <a:r>
              <a:rPr lang="pt-BR" dirty="0"/>
              <a:t>OCPP</a:t>
            </a:r>
          </a:p>
        </p:txBody>
      </p:sp>
      <p:pic>
        <p:nvPicPr>
          <p:cNvPr id="5" name="Imagem 4" descr="Diagrama&#10;&#10;Descrição gerada automaticamente">
            <a:extLst>
              <a:ext uri="{FF2B5EF4-FFF2-40B4-BE49-F238E27FC236}">
                <a16:creationId xmlns:a16="http://schemas.microsoft.com/office/drawing/2014/main" id="{7185EB43-4F25-4A40-A694-4D32031CCE8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3713" y="2878351"/>
            <a:ext cx="5678003" cy="3473045"/>
          </a:xfrm>
          <a:prstGeom prst="rect">
            <a:avLst/>
          </a:prstGeom>
        </p:spPr>
      </p:pic>
    </p:spTree>
    <p:extLst>
      <p:ext uri="{BB962C8B-B14F-4D97-AF65-F5344CB8AC3E}">
        <p14:creationId xmlns:p14="http://schemas.microsoft.com/office/powerpoint/2010/main" val="22355071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p:txBody>
          <a:bodyPr>
            <a:normAutofit/>
          </a:bodyPr>
          <a:lstStyle/>
          <a:p>
            <a:pPr marL="107918" indent="0">
              <a:buNone/>
            </a:pPr>
            <a:r>
              <a:rPr lang="pt-BR" sz="2400" dirty="0"/>
              <a:t>Esse protocolo foi criado por uma </a:t>
            </a:r>
            <a:r>
              <a:rPr lang="pt-BR" sz="2400" b="1" dirty="0"/>
              <a:t>aliança de empresas e pessoas , OCA – Open Charge Alliance, interessadas</a:t>
            </a:r>
            <a:r>
              <a:rPr lang="pt-BR" sz="2400" dirty="0"/>
              <a:t> na interoperabilidade dos sistemas de recarga, já em acordo com as evoluções da sociedade e da modernização do setor elétrico ao redor do mundo.</a:t>
            </a:r>
          </a:p>
        </p:txBody>
      </p:sp>
      <p:sp>
        <p:nvSpPr>
          <p:cNvPr id="2" name="Título 1"/>
          <p:cNvSpPr>
            <a:spLocks noGrp="1"/>
          </p:cNvSpPr>
          <p:nvPr>
            <p:ph type="title"/>
          </p:nvPr>
        </p:nvSpPr>
        <p:spPr/>
        <p:txBody>
          <a:bodyPr/>
          <a:lstStyle/>
          <a:p>
            <a:r>
              <a:rPr lang="pt-BR" dirty="0"/>
              <a:t>OCPP</a:t>
            </a:r>
          </a:p>
        </p:txBody>
      </p:sp>
      <p:pic>
        <p:nvPicPr>
          <p:cNvPr id="5" name="Imagem 4" descr="Diagrama&#10;&#10;Descrição gerada automaticamente">
            <a:extLst>
              <a:ext uri="{FF2B5EF4-FFF2-40B4-BE49-F238E27FC236}">
                <a16:creationId xmlns:a16="http://schemas.microsoft.com/office/drawing/2014/main" id="{1F83220A-1522-4D93-ACC7-0AD0BBCB3E8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04112" y="1353264"/>
            <a:ext cx="3456384" cy="2651540"/>
          </a:xfrm>
          <a:prstGeom prst="rect">
            <a:avLst/>
          </a:prstGeom>
        </p:spPr>
      </p:pic>
      <p:sp>
        <p:nvSpPr>
          <p:cNvPr id="7" name="CaixaDeTexto 6">
            <a:extLst>
              <a:ext uri="{FF2B5EF4-FFF2-40B4-BE49-F238E27FC236}">
                <a16:creationId xmlns:a16="http://schemas.microsoft.com/office/drawing/2014/main" id="{27CBBE8B-FEF7-4555-A63A-3E5C5F63D2F2}"/>
              </a:ext>
            </a:extLst>
          </p:cNvPr>
          <p:cNvSpPr txBox="1"/>
          <p:nvPr/>
        </p:nvSpPr>
        <p:spPr>
          <a:xfrm>
            <a:off x="6600056" y="4149081"/>
            <a:ext cx="6094140" cy="307777"/>
          </a:xfrm>
          <a:prstGeom prst="rect">
            <a:avLst/>
          </a:prstGeom>
          <a:noFill/>
        </p:spPr>
        <p:txBody>
          <a:bodyPr wrap="square">
            <a:spAutoFit/>
          </a:bodyPr>
          <a:lstStyle/>
          <a:p>
            <a:r>
              <a:rPr lang="pt-BR" dirty="0"/>
              <a:t>https://www.openchargealliance.org/</a:t>
            </a:r>
          </a:p>
        </p:txBody>
      </p:sp>
    </p:spTree>
    <p:extLst>
      <p:ext uri="{BB962C8B-B14F-4D97-AF65-F5344CB8AC3E}">
        <p14:creationId xmlns:p14="http://schemas.microsoft.com/office/powerpoint/2010/main" val="79379875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400" dirty="0"/>
              <a:t>Atualmente o OCPP está em sua versão 2.0, porém as aplicações mais comuns estão nas versões 1.5 e 1.6 do protocolo, as quase já possuem funções dedicadas para todas operações básicas de uma estação.</a:t>
            </a:r>
          </a:p>
        </p:txBody>
      </p:sp>
      <p:sp>
        <p:nvSpPr>
          <p:cNvPr id="2" name="Título 1"/>
          <p:cNvSpPr>
            <a:spLocks noGrp="1"/>
          </p:cNvSpPr>
          <p:nvPr>
            <p:ph type="title"/>
          </p:nvPr>
        </p:nvSpPr>
        <p:spPr>
          <a:xfrm>
            <a:off x="692337" y="258101"/>
            <a:ext cx="11083961" cy="1118400"/>
          </a:xfrm>
        </p:spPr>
        <p:txBody>
          <a:bodyPr/>
          <a:lstStyle/>
          <a:p>
            <a:pPr algn="l"/>
            <a:r>
              <a:rPr lang="pt-BR" dirty="0"/>
              <a:t>OCPP</a:t>
            </a:r>
          </a:p>
        </p:txBody>
      </p:sp>
      <p:pic>
        <p:nvPicPr>
          <p:cNvPr id="8" name="Imagem 7" descr="Uma imagem contendo Interface gráfica do usuário, Texto&#10;&#10;Descrição gerada automaticamente">
            <a:extLst>
              <a:ext uri="{FF2B5EF4-FFF2-40B4-BE49-F238E27FC236}">
                <a16:creationId xmlns:a16="http://schemas.microsoft.com/office/drawing/2014/main" id="{8C8C9288-4425-472F-B1FB-33880397DF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000"/>
          <a:stretch/>
        </p:blipFill>
        <p:spPr>
          <a:xfrm>
            <a:off x="2936980" y="3212976"/>
            <a:ext cx="6300699" cy="2592288"/>
          </a:xfrm>
          <a:prstGeom prst="rect">
            <a:avLst/>
          </a:prstGeom>
        </p:spPr>
      </p:pic>
    </p:spTree>
    <p:extLst>
      <p:ext uri="{BB962C8B-B14F-4D97-AF65-F5344CB8AC3E}">
        <p14:creationId xmlns:p14="http://schemas.microsoft.com/office/powerpoint/2010/main" val="223424909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95102B59-6C9F-472E-9049-42719FA9C33B}"/>
              </a:ext>
            </a:extLst>
          </p:cNvPr>
          <p:cNvPicPr>
            <a:picLocks noChangeAspect="1"/>
          </p:cNvPicPr>
          <p:nvPr/>
        </p:nvPicPr>
        <p:blipFill>
          <a:blip r:embed="rId3"/>
          <a:stretch>
            <a:fillRect/>
          </a:stretch>
        </p:blipFill>
        <p:spPr>
          <a:xfrm>
            <a:off x="1828748" y="424592"/>
            <a:ext cx="8534400" cy="5667375"/>
          </a:xfrm>
          <a:prstGeom prst="rect">
            <a:avLst/>
          </a:prstGeom>
        </p:spPr>
      </p:pic>
    </p:spTree>
    <p:extLst>
      <p:ext uri="{BB962C8B-B14F-4D97-AF65-F5344CB8AC3E}">
        <p14:creationId xmlns:p14="http://schemas.microsoft.com/office/powerpoint/2010/main" val="860956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4" name="Grupo 3"/>
          <p:cNvGrpSpPr/>
          <p:nvPr/>
        </p:nvGrpSpPr>
        <p:grpSpPr>
          <a:xfrm>
            <a:off x="0" y="1599602"/>
            <a:ext cx="12156142" cy="4087906"/>
            <a:chOff x="0" y="1757082"/>
            <a:chExt cx="12156142" cy="4087906"/>
          </a:xfrm>
        </p:grpSpPr>
        <p:pic>
          <p:nvPicPr>
            <p:cNvPr id="5" name="Imagem 4"/>
            <p:cNvPicPr>
              <a:picLocks noChangeAspect="1"/>
            </p:cNvPicPr>
            <p:nvPr/>
          </p:nvPicPr>
          <p:blipFill rotWithShape="1">
            <a:blip r:embed="rId3" cstate="print">
              <a:extLst>
                <a:ext uri="{28A0092B-C50C-407E-A947-70E740481C1C}">
                  <a14:useLocalDpi xmlns:a14="http://schemas.microsoft.com/office/drawing/2010/main"/>
                </a:ext>
              </a:extLst>
            </a:blip>
            <a:srcRect l="-154"/>
            <a:stretch/>
          </p:blipFill>
          <p:spPr>
            <a:xfrm>
              <a:off x="0" y="1757082"/>
              <a:ext cx="11832962" cy="4087906"/>
            </a:xfrm>
            <a:prstGeom prst="rect">
              <a:avLst/>
            </a:prstGeom>
          </p:spPr>
        </p:pic>
        <p:sp>
          <p:nvSpPr>
            <p:cNvPr id="6" name="CaixaDeTexto 5"/>
            <p:cNvSpPr txBox="1"/>
            <p:nvPr/>
          </p:nvSpPr>
          <p:spPr>
            <a:xfrm>
              <a:off x="8729686" y="3132141"/>
              <a:ext cx="3426456" cy="307777"/>
            </a:xfrm>
            <a:prstGeom prst="rect">
              <a:avLst/>
            </a:prstGeom>
            <a:solidFill>
              <a:schemeClr val="bg1"/>
            </a:solidFill>
          </p:spPr>
          <p:txBody>
            <a:bodyPr wrap="square" rtlCol="0">
              <a:spAutoFit/>
            </a:bodyPr>
            <a:lstStyle/>
            <a:p>
              <a:r>
                <a:rPr lang="pt-BR" sz="1400" dirty="0">
                  <a:solidFill>
                    <a:schemeClr val="bg2">
                      <a:lumMod val="25000"/>
                    </a:schemeClr>
                  </a:solidFill>
                  <a:latin typeface="Abadi Extra Light" panose="020B0204020104020204" pitchFamily="34" charset="0"/>
                  <a:cs typeface="Segoe UI" panose="020B0502040204020203" pitchFamily="34" charset="0"/>
                </a:rPr>
                <a:t>Carregadores Rápidos e Ultrarrápidos</a:t>
              </a:r>
            </a:p>
          </p:txBody>
        </p:sp>
        <p:sp>
          <p:nvSpPr>
            <p:cNvPr id="7" name="CaixaDeTexto 6"/>
            <p:cNvSpPr txBox="1"/>
            <p:nvPr/>
          </p:nvSpPr>
          <p:spPr>
            <a:xfrm>
              <a:off x="8729686" y="3801035"/>
              <a:ext cx="3426456" cy="307777"/>
            </a:xfrm>
            <a:prstGeom prst="rect">
              <a:avLst/>
            </a:prstGeom>
            <a:solidFill>
              <a:schemeClr val="bg1"/>
            </a:solidFill>
          </p:spPr>
          <p:txBody>
            <a:bodyPr wrap="square" rtlCol="0">
              <a:spAutoFit/>
            </a:bodyPr>
            <a:lstStyle/>
            <a:p>
              <a:r>
                <a:rPr lang="pt-BR" sz="1400" dirty="0">
                  <a:solidFill>
                    <a:schemeClr val="bg2">
                      <a:lumMod val="25000"/>
                    </a:schemeClr>
                  </a:solidFill>
                  <a:latin typeface="Abadi Extra Light" panose="020B0204020104020204" pitchFamily="34" charset="0"/>
                  <a:cs typeface="Segoe UI" panose="020B0502040204020203" pitchFamily="34" charset="0"/>
                </a:rPr>
                <a:t>Carregadores Semirrápidos</a:t>
              </a:r>
            </a:p>
          </p:txBody>
        </p:sp>
        <p:sp>
          <p:nvSpPr>
            <p:cNvPr id="8" name="CaixaDeTexto 7"/>
            <p:cNvSpPr txBox="1"/>
            <p:nvPr/>
          </p:nvSpPr>
          <p:spPr>
            <a:xfrm>
              <a:off x="8729686" y="4472906"/>
              <a:ext cx="3426456" cy="307777"/>
            </a:xfrm>
            <a:prstGeom prst="rect">
              <a:avLst/>
            </a:prstGeom>
            <a:solidFill>
              <a:schemeClr val="bg1"/>
            </a:solidFill>
          </p:spPr>
          <p:txBody>
            <a:bodyPr wrap="square" rtlCol="0">
              <a:spAutoFit/>
            </a:bodyPr>
            <a:lstStyle/>
            <a:p>
              <a:r>
                <a:rPr lang="pt-BR" sz="1400" dirty="0">
                  <a:solidFill>
                    <a:schemeClr val="bg2">
                      <a:lumMod val="25000"/>
                    </a:schemeClr>
                  </a:solidFill>
                  <a:latin typeface="Abadi Extra Light" panose="020B0204020104020204" pitchFamily="34" charset="0"/>
                  <a:cs typeface="Segoe UI" panose="020B0502040204020203" pitchFamily="34" charset="0"/>
                </a:rPr>
                <a:t>Carregadores Lentos Privados</a:t>
              </a:r>
            </a:p>
          </p:txBody>
        </p:sp>
        <p:sp>
          <p:nvSpPr>
            <p:cNvPr id="9" name="CaixaDeTexto 8"/>
            <p:cNvSpPr txBox="1"/>
            <p:nvPr/>
          </p:nvSpPr>
          <p:spPr>
            <a:xfrm>
              <a:off x="1637905" y="2056375"/>
              <a:ext cx="4816683" cy="523220"/>
            </a:xfrm>
            <a:prstGeom prst="rect">
              <a:avLst/>
            </a:prstGeom>
            <a:solidFill>
              <a:srgbClr val="EFF1F5"/>
            </a:solidFill>
          </p:spPr>
          <p:txBody>
            <a:bodyPr wrap="square" rtlCol="0">
              <a:spAutoFit/>
            </a:bodyPr>
            <a:lstStyle/>
            <a:p>
              <a:r>
                <a:rPr lang="pt-BR" dirty="0">
                  <a:solidFill>
                    <a:schemeClr val="bg2">
                      <a:lumMod val="25000"/>
                    </a:schemeClr>
                  </a:solidFill>
                  <a:latin typeface="Abadi Extra Light" panose="020B0204020104020204" pitchFamily="34" charset="0"/>
                  <a:cs typeface="Segoe UI" panose="020B0502040204020203" pitchFamily="34" charset="0"/>
                </a:rPr>
                <a:t>Número acumulado de carregadores de VE no Mundo (2013-2019)</a:t>
              </a:r>
            </a:p>
          </p:txBody>
        </p:sp>
        <p:sp>
          <p:nvSpPr>
            <p:cNvPr id="10" name="CaixaDeTexto 9"/>
            <p:cNvSpPr txBox="1"/>
            <p:nvPr/>
          </p:nvSpPr>
          <p:spPr>
            <a:xfrm rot="16200000">
              <a:off x="-1009205" y="3502803"/>
              <a:ext cx="3338287" cy="307777"/>
            </a:xfrm>
            <a:prstGeom prst="rect">
              <a:avLst/>
            </a:prstGeom>
            <a:solidFill>
              <a:schemeClr val="bg1"/>
            </a:solidFill>
          </p:spPr>
          <p:txBody>
            <a:bodyPr wrap="square" rtlCol="0">
              <a:spAutoFit/>
            </a:bodyPr>
            <a:lstStyle/>
            <a:p>
              <a:pPr algn="ctr"/>
              <a:r>
                <a:rPr lang="pt-BR" sz="1400" dirty="0">
                  <a:solidFill>
                    <a:schemeClr val="bg2">
                      <a:lumMod val="25000"/>
                    </a:schemeClr>
                  </a:solidFill>
                  <a:latin typeface="Abadi Extra Light" panose="020B0204020104020204" pitchFamily="34" charset="0"/>
                  <a:cs typeface="Segoe UI" panose="020B0502040204020203" pitchFamily="34" charset="0"/>
                </a:rPr>
                <a:t>Milhões</a:t>
              </a:r>
            </a:p>
          </p:txBody>
        </p:sp>
      </p:grpSp>
      <p:sp>
        <p:nvSpPr>
          <p:cNvPr id="3" name="Título 2">
            <a:extLst>
              <a:ext uri="{FF2B5EF4-FFF2-40B4-BE49-F238E27FC236}">
                <a16:creationId xmlns:a16="http://schemas.microsoft.com/office/drawing/2014/main" id="{2CB11070-B391-4860-84FF-CD2748686825}"/>
              </a:ext>
            </a:extLst>
          </p:cNvPr>
          <p:cNvSpPr>
            <a:spLocks noGrp="1"/>
          </p:cNvSpPr>
          <p:nvPr>
            <p:ph type="title"/>
          </p:nvPr>
        </p:nvSpPr>
        <p:spPr>
          <a:xfrm>
            <a:off x="692337" y="258101"/>
            <a:ext cx="11245663" cy="1118400"/>
          </a:xfrm>
        </p:spPr>
        <p:txBody>
          <a:bodyPr/>
          <a:lstStyle/>
          <a:p>
            <a:r>
              <a:rPr lang="pt-BR" dirty="0"/>
              <a:t>Carregadores de Veículos Elétricos no Mundo</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800" dirty="0"/>
              <a:t>Embora esse protocolo não faça parte de nenhuma norma, a adoção ampla pelos fabricantes fez com que ele se tornasse padrão na indústria de estações de recarga, mas há casos como o da empresa </a:t>
            </a:r>
            <a:r>
              <a:rPr lang="pt-BR" sz="2800" b="1" dirty="0" err="1"/>
              <a:t>Wallbox</a:t>
            </a:r>
            <a:r>
              <a:rPr lang="pt-BR" sz="2800" dirty="0"/>
              <a:t> na Europa (embora ela disponibilize uma API OCPP para integração com outros sistemas em nuvem a partir de sua própria nuvem).</a:t>
            </a:r>
          </a:p>
        </p:txBody>
      </p:sp>
      <p:sp>
        <p:nvSpPr>
          <p:cNvPr id="2" name="Título 1"/>
          <p:cNvSpPr>
            <a:spLocks noGrp="1"/>
          </p:cNvSpPr>
          <p:nvPr>
            <p:ph type="title"/>
          </p:nvPr>
        </p:nvSpPr>
        <p:spPr>
          <a:xfrm>
            <a:off x="692337" y="258101"/>
            <a:ext cx="11083961" cy="1118400"/>
          </a:xfrm>
        </p:spPr>
        <p:txBody>
          <a:bodyPr/>
          <a:lstStyle/>
          <a:p>
            <a:pPr algn="l"/>
            <a:r>
              <a:rPr lang="pt-BR" dirty="0"/>
              <a:t>OCPP</a:t>
            </a:r>
          </a:p>
        </p:txBody>
      </p:sp>
    </p:spTree>
    <p:extLst>
      <p:ext uri="{BB962C8B-B14F-4D97-AF65-F5344CB8AC3E}">
        <p14:creationId xmlns:p14="http://schemas.microsoft.com/office/powerpoint/2010/main" val="344884543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BD36BD7-1ADB-4DAD-973A-81E02C6B297C}"/>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103D1387-D754-43E1-A405-A7FB74D257A4}"/>
              </a:ext>
            </a:extLst>
          </p:cNvPr>
          <p:cNvSpPr>
            <a:spLocks noGrp="1"/>
          </p:cNvSpPr>
          <p:nvPr>
            <p:ph type="title"/>
          </p:nvPr>
        </p:nvSpPr>
        <p:spPr>
          <a:xfrm>
            <a:off x="692337" y="258101"/>
            <a:ext cx="11083961" cy="1118400"/>
          </a:xfrm>
        </p:spPr>
        <p:txBody>
          <a:bodyPr/>
          <a:lstStyle/>
          <a:p>
            <a:pPr algn="l"/>
            <a:r>
              <a:rPr lang="pt-BR" dirty="0"/>
              <a:t>ARQUITETURA DO OCPP</a:t>
            </a:r>
          </a:p>
        </p:txBody>
      </p:sp>
      <p:pic>
        <p:nvPicPr>
          <p:cNvPr id="3074" name="Picture 2">
            <a:extLst>
              <a:ext uri="{FF2B5EF4-FFF2-40B4-BE49-F238E27FC236}">
                <a16:creationId xmlns:a16="http://schemas.microsoft.com/office/drawing/2014/main" id="{C285AAD6-06DB-4D01-B7B5-D811A073BF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9696" y="1376501"/>
            <a:ext cx="56388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138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desenho, texto&#10;&#10;Descrição gerada automaticamente">
            <a:extLst>
              <a:ext uri="{FF2B5EF4-FFF2-40B4-BE49-F238E27FC236}">
                <a16:creationId xmlns:a16="http://schemas.microsoft.com/office/drawing/2014/main" id="{672D1BFA-7E1E-4A45-841E-33CB114BC3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4849" y="1772816"/>
            <a:ext cx="5086300" cy="2861044"/>
          </a:xfrm>
          <a:prstGeom prst="rect">
            <a:avLst/>
          </a:prstGeom>
        </p:spPr>
      </p:pic>
      <p:sp>
        <p:nvSpPr>
          <p:cNvPr id="5" name="Título 4">
            <a:extLst>
              <a:ext uri="{FF2B5EF4-FFF2-40B4-BE49-F238E27FC236}">
                <a16:creationId xmlns:a16="http://schemas.microsoft.com/office/drawing/2014/main" id="{ECF336B6-8663-41EF-B581-8B643FFD5AA6}"/>
              </a:ext>
            </a:extLst>
          </p:cNvPr>
          <p:cNvSpPr>
            <a:spLocks noGrp="1"/>
          </p:cNvSpPr>
          <p:nvPr>
            <p:ph type="title"/>
          </p:nvPr>
        </p:nvSpPr>
        <p:spPr>
          <a:xfrm>
            <a:off x="692337" y="258101"/>
            <a:ext cx="5403663" cy="1118400"/>
          </a:xfrm>
        </p:spPr>
        <p:txBody>
          <a:bodyPr/>
          <a:lstStyle/>
          <a:p>
            <a:r>
              <a:rPr lang="pt-BR" sz="3600" dirty="0"/>
              <a:t>Estrutura do OCPP 1.5</a:t>
            </a:r>
          </a:p>
        </p:txBody>
      </p:sp>
      <p:sp>
        <p:nvSpPr>
          <p:cNvPr id="8" name="Espaço Reservado para Texto 7">
            <a:extLst>
              <a:ext uri="{FF2B5EF4-FFF2-40B4-BE49-F238E27FC236}">
                <a16:creationId xmlns:a16="http://schemas.microsoft.com/office/drawing/2014/main" id="{6CE9319B-BED1-4317-8E5F-B145E5BA8D0D}"/>
              </a:ext>
            </a:extLst>
          </p:cNvPr>
          <p:cNvSpPr>
            <a:spLocks noGrp="1"/>
          </p:cNvSpPr>
          <p:nvPr>
            <p:ph type="body" idx="1"/>
          </p:nvPr>
        </p:nvSpPr>
        <p:spPr/>
        <p:txBody>
          <a:bodyPr/>
          <a:lstStyle/>
          <a:p>
            <a:pPr marL="107950" indent="0">
              <a:buNone/>
            </a:pPr>
            <a:r>
              <a:rPr lang="pt-BR" sz="2000" dirty="0"/>
              <a:t>O OCPP 1.5 é uma versão que contempla as principais funcionalidades para o processo da recarga, totalizando 25 operações que são enviados por meio da estrutura SOAP - </a:t>
            </a:r>
            <a:r>
              <a:rPr lang="pt-BR" sz="2000" dirty="0" err="1"/>
              <a:t>Simple</a:t>
            </a:r>
            <a:r>
              <a:rPr lang="pt-BR" sz="2000" dirty="0"/>
              <a:t> </a:t>
            </a:r>
            <a:r>
              <a:rPr lang="pt-BR" sz="2000" dirty="0" err="1"/>
              <a:t>Object</a:t>
            </a:r>
            <a:r>
              <a:rPr lang="pt-BR" sz="2000" dirty="0"/>
              <a:t> Access </a:t>
            </a:r>
            <a:r>
              <a:rPr lang="pt-BR" sz="2000" dirty="0" err="1"/>
              <a:t>Protocol</a:t>
            </a:r>
            <a:r>
              <a:rPr lang="pt-BR" sz="2000" dirty="0"/>
              <a:t>.</a:t>
            </a:r>
            <a:endParaRPr lang="pt-BR" sz="2000" dirty="0">
              <a:effectLst/>
            </a:endParaRPr>
          </a:p>
          <a:p>
            <a:endParaRPr lang="pt-BR" dirty="0"/>
          </a:p>
        </p:txBody>
      </p:sp>
    </p:spTree>
    <p:extLst>
      <p:ext uri="{BB962C8B-B14F-4D97-AF65-F5344CB8AC3E}">
        <p14:creationId xmlns:p14="http://schemas.microsoft.com/office/powerpoint/2010/main" val="416283434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DED57BC2-67F5-4861-A790-8282E7500270}"/>
              </a:ext>
            </a:extLst>
          </p:cNvPr>
          <p:cNvSpPr>
            <a:spLocks noGrp="1"/>
          </p:cNvSpPr>
          <p:nvPr>
            <p:ph type="title"/>
          </p:nvPr>
        </p:nvSpPr>
        <p:spPr>
          <a:xfrm>
            <a:off x="692337" y="258101"/>
            <a:ext cx="11083961" cy="1118400"/>
          </a:xfrm>
        </p:spPr>
        <p:txBody>
          <a:bodyPr/>
          <a:lstStyle/>
          <a:p>
            <a:r>
              <a:rPr lang="pt-BR" dirty="0"/>
              <a:t>Estrutura do OCPP 1.5</a:t>
            </a:r>
          </a:p>
        </p:txBody>
      </p:sp>
      <p:graphicFrame>
        <p:nvGraphicFramePr>
          <p:cNvPr id="4" name="Espaço Reservado para Conteúdo 3">
            <a:extLst>
              <a:ext uri="{FF2B5EF4-FFF2-40B4-BE49-F238E27FC236}">
                <a16:creationId xmlns:a16="http://schemas.microsoft.com/office/drawing/2014/main" id="{D1AAF118-0D3B-4C85-A872-1E81776A80E7}"/>
              </a:ext>
            </a:extLst>
          </p:cNvPr>
          <p:cNvGraphicFramePr>
            <a:graphicFrameLocks noGrp="1"/>
          </p:cNvGraphicFramePr>
          <p:nvPr>
            <p:ph idx="4294967295"/>
            <p:extLst>
              <p:ext uri="{D42A27DB-BD31-4B8C-83A1-F6EECF244321}">
                <p14:modId xmlns:p14="http://schemas.microsoft.com/office/powerpoint/2010/main" val="2249370845"/>
              </p:ext>
            </p:extLst>
          </p:nvPr>
        </p:nvGraphicFramePr>
        <p:xfrm>
          <a:off x="2214954" y="1887205"/>
          <a:ext cx="7762092" cy="3774440"/>
        </p:xfrm>
        <a:graphic>
          <a:graphicData uri="http://schemas.openxmlformats.org/drawingml/2006/table">
            <a:tbl>
              <a:tblPr/>
              <a:tblGrid>
                <a:gridCol w="2587364">
                  <a:extLst>
                    <a:ext uri="{9D8B030D-6E8A-4147-A177-3AD203B41FA5}">
                      <a16:colId xmlns:a16="http://schemas.microsoft.com/office/drawing/2014/main" val="618944228"/>
                    </a:ext>
                  </a:extLst>
                </a:gridCol>
                <a:gridCol w="2587364">
                  <a:extLst>
                    <a:ext uri="{9D8B030D-6E8A-4147-A177-3AD203B41FA5}">
                      <a16:colId xmlns:a16="http://schemas.microsoft.com/office/drawing/2014/main" val="687510705"/>
                    </a:ext>
                  </a:extLst>
                </a:gridCol>
                <a:gridCol w="2587364">
                  <a:extLst>
                    <a:ext uri="{9D8B030D-6E8A-4147-A177-3AD203B41FA5}">
                      <a16:colId xmlns:a16="http://schemas.microsoft.com/office/drawing/2014/main" val="590614267"/>
                    </a:ext>
                  </a:extLst>
                </a:gridCol>
              </a:tblGrid>
              <a:tr h="266700">
                <a:tc gridSpan="3">
                  <a:txBody>
                    <a:bodyPr/>
                    <a:lstStyle/>
                    <a:p>
                      <a:pPr algn="ctr" rtl="0" fontAlgn="t">
                        <a:spcBef>
                          <a:spcPts val="0"/>
                        </a:spcBef>
                        <a:spcAft>
                          <a:spcPts val="0"/>
                        </a:spcAft>
                      </a:pPr>
                      <a:r>
                        <a:rPr lang="pt-BR" sz="1400" b="1" i="0" u="none" strike="noStrike" dirty="0">
                          <a:solidFill>
                            <a:srgbClr val="000000"/>
                          </a:solidFill>
                          <a:effectLst/>
                          <a:latin typeface="Abadi" panose="020B0604020104020204" pitchFamily="34" charset="0"/>
                        </a:rPr>
                        <a:t>Operações iniciadas pelo carregador (charge point)</a:t>
                      </a:r>
                      <a:endParaRPr lang="pt-BR" sz="3200" b="1"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791576784"/>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Authorize</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a:solidFill>
                            <a:srgbClr val="000000"/>
                          </a:solidFill>
                          <a:effectLst/>
                          <a:latin typeface="Abadi" panose="020B0604020104020204" pitchFamily="34" charset="0"/>
                        </a:rPr>
                        <a:t>Boot </a:t>
                      </a:r>
                      <a:r>
                        <a:rPr lang="pt-BR" sz="1400" b="0" i="1" u="none" strike="noStrike" dirty="0" err="1">
                          <a:solidFill>
                            <a:srgbClr val="000000"/>
                          </a:solidFill>
                          <a:effectLst/>
                          <a:latin typeface="Abadi" panose="020B0604020104020204" pitchFamily="34" charset="0"/>
                        </a:rPr>
                        <a:t>Notification</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Data Transfer</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879192"/>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Diagnostics Status Notification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a:solidFill>
                            <a:srgbClr val="000000"/>
                          </a:solidFill>
                          <a:effectLst/>
                          <a:latin typeface="Abadi" panose="020B0604020104020204" pitchFamily="34" charset="0"/>
                        </a:rPr>
                        <a:t>Firmware Status </a:t>
                      </a:r>
                      <a:r>
                        <a:rPr lang="pt-BR" sz="1400" b="0" i="1" u="none" strike="noStrike" dirty="0" err="1">
                          <a:solidFill>
                            <a:srgbClr val="000000"/>
                          </a:solidFill>
                          <a:effectLst/>
                          <a:latin typeface="Abadi" panose="020B0604020104020204" pitchFamily="34" charset="0"/>
                        </a:rPr>
                        <a:t>Notification</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Heartbeat</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166829"/>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Meter Values</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Start Transaction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Status Notification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043301"/>
                  </a:ext>
                </a:extLst>
              </a:tr>
              <a:tr h="0">
                <a:tc>
                  <a:txBody>
                    <a:bodyPr/>
                    <a:lstStyle/>
                    <a:p>
                      <a:pPr rtl="0" fontAlgn="t">
                        <a:spcBef>
                          <a:spcPts val="0"/>
                        </a:spcBef>
                        <a:spcAft>
                          <a:spcPts val="0"/>
                        </a:spcAft>
                      </a:pPr>
                      <a:r>
                        <a:rPr lang="pt-BR" sz="1400" b="0" i="1" u="none" strike="noStrike" dirty="0">
                          <a:solidFill>
                            <a:srgbClr val="000000"/>
                          </a:solidFill>
                          <a:effectLst/>
                          <a:latin typeface="Abadi" panose="020B0604020104020204" pitchFamily="34" charset="0"/>
                        </a:rPr>
                        <a:t>Stop </a:t>
                      </a:r>
                      <a:r>
                        <a:rPr lang="pt-BR" sz="1400" b="0" i="1" u="none" strike="noStrike" dirty="0" err="1">
                          <a:solidFill>
                            <a:srgbClr val="000000"/>
                          </a:solidFill>
                          <a:effectLst/>
                          <a:latin typeface="Abadi" panose="020B0604020104020204" pitchFamily="34" charset="0"/>
                        </a:rPr>
                        <a:t>Transaction</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pt-BR" sz="800" dirty="0">
                          <a:effectLst/>
                          <a:latin typeface="Abadi" panose="020B0604020104020204" pitchFamily="34" charset="0"/>
                        </a:rPr>
                      </a:br>
                      <a:endParaRPr lang="pt-BR" sz="8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pt-BR" sz="800" dirty="0">
                          <a:effectLst/>
                          <a:latin typeface="Abadi" panose="020B0604020104020204" pitchFamily="34" charset="0"/>
                        </a:rPr>
                      </a:br>
                      <a:endParaRPr lang="pt-BR" sz="8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89581"/>
                  </a:ext>
                </a:extLst>
              </a:tr>
              <a:tr h="266700">
                <a:tc gridSpan="3">
                  <a:txBody>
                    <a:bodyPr/>
                    <a:lstStyle/>
                    <a:p>
                      <a:pPr algn="ctr" rtl="0" fontAlgn="t">
                        <a:spcBef>
                          <a:spcPts val="0"/>
                        </a:spcBef>
                        <a:spcAft>
                          <a:spcPts val="0"/>
                        </a:spcAft>
                      </a:pPr>
                      <a:r>
                        <a:rPr lang="pt-BR" sz="1400" b="1" i="0" u="none" strike="noStrike" dirty="0">
                          <a:solidFill>
                            <a:srgbClr val="000000"/>
                          </a:solidFill>
                          <a:effectLst/>
                          <a:latin typeface="Abadi" panose="020B0604020104020204" pitchFamily="34" charset="0"/>
                        </a:rPr>
                        <a:t>Operações iniciadas pelo central system</a:t>
                      </a:r>
                      <a:endParaRPr lang="pt-BR" sz="3200" b="1"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275674183"/>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Cancel Reservation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Change Availability</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Change Configuration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303527"/>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Clear Cache</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Data Transfer</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err="1">
                          <a:solidFill>
                            <a:srgbClr val="000000"/>
                          </a:solidFill>
                          <a:effectLst/>
                          <a:latin typeface="Abadi" panose="020B0604020104020204" pitchFamily="34" charset="0"/>
                        </a:rPr>
                        <a:t>Get</a:t>
                      </a:r>
                      <a:r>
                        <a:rPr lang="pt-BR" sz="1400" b="0" i="1" u="none" strike="noStrike" dirty="0">
                          <a:solidFill>
                            <a:srgbClr val="000000"/>
                          </a:solidFill>
                          <a:effectLst/>
                          <a:latin typeface="Abadi" panose="020B0604020104020204" pitchFamily="34" charset="0"/>
                        </a:rPr>
                        <a:t> </a:t>
                      </a:r>
                      <a:r>
                        <a:rPr lang="pt-BR" sz="1400" b="0" i="1" u="none" strike="noStrike" dirty="0" err="1">
                          <a:solidFill>
                            <a:srgbClr val="000000"/>
                          </a:solidFill>
                          <a:effectLst/>
                          <a:latin typeface="Abadi" panose="020B0604020104020204" pitchFamily="34" charset="0"/>
                        </a:rPr>
                        <a:t>Configuration</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87933"/>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Get Diagnostics</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Get Local List Version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a:solidFill>
                            <a:srgbClr val="000000"/>
                          </a:solidFill>
                          <a:effectLst/>
                          <a:latin typeface="Abadi" panose="020B0604020104020204" pitchFamily="34" charset="0"/>
                        </a:rPr>
                        <a:t>Remote Start </a:t>
                      </a:r>
                      <a:r>
                        <a:rPr lang="pt-BR" sz="1400" b="0" i="1" u="none" strike="noStrike" dirty="0" err="1">
                          <a:solidFill>
                            <a:srgbClr val="000000"/>
                          </a:solidFill>
                          <a:effectLst/>
                          <a:latin typeface="Abadi" panose="020B0604020104020204" pitchFamily="34" charset="0"/>
                        </a:rPr>
                        <a:t>Transaction</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953220"/>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Remote Stop Transaction</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Reserve Now</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Reset</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464798"/>
                  </a:ext>
                </a:extLst>
              </a:tr>
              <a:tr h="0">
                <a:tc>
                  <a:txBody>
                    <a:bodyPr/>
                    <a:lstStyle/>
                    <a:p>
                      <a:pPr rtl="0" fontAlgn="t">
                        <a:spcBef>
                          <a:spcPts val="0"/>
                        </a:spcBef>
                        <a:spcAft>
                          <a:spcPts val="0"/>
                        </a:spcAft>
                      </a:pPr>
                      <a:r>
                        <a:rPr lang="pt-BR" sz="1400" b="0" i="1" u="none" strike="noStrike">
                          <a:solidFill>
                            <a:srgbClr val="000000"/>
                          </a:solidFill>
                          <a:effectLst/>
                          <a:latin typeface="Abadi" panose="020B0604020104020204" pitchFamily="34" charset="0"/>
                        </a:rPr>
                        <a:t>Send Local List</a:t>
                      </a:r>
                      <a:endParaRPr lang="pt-BR" sz="320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err="1">
                          <a:solidFill>
                            <a:srgbClr val="000000"/>
                          </a:solidFill>
                          <a:effectLst/>
                          <a:latin typeface="Abadi" panose="020B0604020104020204" pitchFamily="34" charset="0"/>
                        </a:rPr>
                        <a:t>Unlock</a:t>
                      </a:r>
                      <a:r>
                        <a:rPr lang="pt-BR" sz="1400" b="0" i="1" u="none" strike="noStrike" dirty="0">
                          <a:solidFill>
                            <a:srgbClr val="000000"/>
                          </a:solidFill>
                          <a:effectLst/>
                          <a:latin typeface="Abadi" panose="020B0604020104020204" pitchFamily="34" charset="0"/>
                        </a:rPr>
                        <a:t> </a:t>
                      </a:r>
                      <a:r>
                        <a:rPr lang="pt-BR" sz="1400" b="0" i="1" u="none" strike="noStrike" dirty="0" err="1">
                          <a:solidFill>
                            <a:srgbClr val="000000"/>
                          </a:solidFill>
                          <a:effectLst/>
                          <a:latin typeface="Abadi" panose="020B0604020104020204" pitchFamily="34" charset="0"/>
                        </a:rPr>
                        <a:t>Connector</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pt-BR" sz="1400" b="0" i="1" u="none" strike="noStrike" dirty="0">
                          <a:solidFill>
                            <a:srgbClr val="000000"/>
                          </a:solidFill>
                          <a:effectLst/>
                          <a:latin typeface="Abadi" panose="020B0604020104020204" pitchFamily="34" charset="0"/>
                        </a:rPr>
                        <a:t>Update Firmware</a:t>
                      </a:r>
                      <a:endParaRPr lang="pt-BR" sz="3200" dirty="0">
                        <a:effectLst/>
                        <a:latin typeface="Abadi" panose="020B0604020104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9129265"/>
                  </a:ext>
                </a:extLst>
              </a:tr>
            </a:tbl>
          </a:graphicData>
        </a:graphic>
      </p:graphicFrame>
    </p:spTree>
    <p:extLst>
      <p:ext uri="{BB962C8B-B14F-4D97-AF65-F5344CB8AC3E}">
        <p14:creationId xmlns:p14="http://schemas.microsoft.com/office/powerpoint/2010/main" val="17578236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08244A9-EA2B-427D-BA4F-500580AF1737}"/>
              </a:ext>
            </a:extLst>
          </p:cNvPr>
          <p:cNvSpPr>
            <a:spLocks noGrp="1"/>
          </p:cNvSpPr>
          <p:nvPr>
            <p:ph type="body" idx="13"/>
          </p:nvPr>
        </p:nvSpPr>
        <p:spPr/>
        <p:txBody>
          <a:bodyPr>
            <a:normAutofit/>
          </a:bodyPr>
          <a:lstStyle/>
          <a:p>
            <a:pPr marL="107918" indent="0">
              <a:buNone/>
            </a:pPr>
            <a:r>
              <a:rPr lang="pt-BR" altLang="pt-BR" sz="3200" dirty="0">
                <a:solidFill>
                  <a:srgbClr val="000000"/>
                </a:solidFill>
                <a:cs typeface="Calibri" panose="020F0502020204030204" pitchFamily="34" charset="0"/>
              </a:rPr>
              <a:t>O OCPP permite operações de modo bidirecional, ou seja, de origem no carregador com destino ao central system, e origem no central system com destino ao carregador.</a:t>
            </a:r>
            <a:endParaRPr lang="pt-BR" sz="1800" dirty="0"/>
          </a:p>
        </p:txBody>
      </p:sp>
      <p:sp>
        <p:nvSpPr>
          <p:cNvPr id="4" name="Título 3">
            <a:extLst>
              <a:ext uri="{FF2B5EF4-FFF2-40B4-BE49-F238E27FC236}">
                <a16:creationId xmlns:a16="http://schemas.microsoft.com/office/drawing/2014/main" id="{60558631-2B76-45F8-8B8C-30CD3921F118}"/>
              </a:ext>
            </a:extLst>
          </p:cNvPr>
          <p:cNvSpPr>
            <a:spLocks noGrp="1"/>
          </p:cNvSpPr>
          <p:nvPr>
            <p:ph type="title"/>
          </p:nvPr>
        </p:nvSpPr>
        <p:spPr>
          <a:xfrm>
            <a:off x="692337" y="258101"/>
            <a:ext cx="11083961" cy="1118400"/>
          </a:xfrm>
        </p:spPr>
        <p:txBody>
          <a:bodyPr/>
          <a:lstStyle/>
          <a:p>
            <a:r>
              <a:rPr lang="pt-BR" dirty="0"/>
              <a:t>Estrutura do OCPP 1.5</a:t>
            </a:r>
          </a:p>
        </p:txBody>
      </p:sp>
      <p:pic>
        <p:nvPicPr>
          <p:cNvPr id="6" name="Imagem 5" descr="Interface gráfica do usuário, Texto, Aplicativo, Email&#10;&#10;Descrição gerada automaticamente">
            <a:extLst>
              <a:ext uri="{FF2B5EF4-FFF2-40B4-BE49-F238E27FC236}">
                <a16:creationId xmlns:a16="http://schemas.microsoft.com/office/drawing/2014/main" id="{92890759-EF8F-4A35-A53C-0DA0AC082D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7009" y="3789040"/>
            <a:ext cx="5760640" cy="2084950"/>
          </a:xfrm>
          <a:prstGeom prst="rect">
            <a:avLst/>
          </a:prstGeom>
        </p:spPr>
      </p:pic>
    </p:spTree>
    <p:extLst>
      <p:ext uri="{BB962C8B-B14F-4D97-AF65-F5344CB8AC3E}">
        <p14:creationId xmlns:p14="http://schemas.microsoft.com/office/powerpoint/2010/main" val="51413971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08244A9-EA2B-427D-BA4F-500580AF1737}"/>
              </a:ext>
            </a:extLst>
          </p:cNvPr>
          <p:cNvSpPr>
            <a:spLocks noGrp="1"/>
          </p:cNvSpPr>
          <p:nvPr>
            <p:ph type="body" idx="13"/>
          </p:nvPr>
        </p:nvSpPr>
        <p:spPr/>
        <p:txBody>
          <a:bodyPr>
            <a:normAutofit/>
          </a:bodyPr>
          <a:lstStyle/>
          <a:p>
            <a:pPr marL="107918" indent="0">
              <a:buNone/>
            </a:pPr>
            <a:r>
              <a:rPr lang="pt-BR" altLang="pt-BR" sz="2800" dirty="0">
                <a:solidFill>
                  <a:srgbClr val="000000"/>
                </a:solidFill>
                <a:cs typeface="Calibri" panose="020F0502020204030204" pitchFamily="34" charset="0"/>
              </a:rPr>
              <a:t>Torna-se necessário que a comunicação entre os dois pontos seja “</a:t>
            </a:r>
            <a:r>
              <a:rPr lang="pt-BR" altLang="pt-BR" sz="2800" dirty="0" err="1">
                <a:solidFill>
                  <a:srgbClr val="000000"/>
                </a:solidFill>
                <a:cs typeface="Calibri" panose="020F0502020204030204" pitchFamily="34" charset="0"/>
              </a:rPr>
              <a:t>tunelada</a:t>
            </a:r>
            <a:r>
              <a:rPr lang="pt-BR" altLang="pt-BR" sz="2800" dirty="0">
                <a:solidFill>
                  <a:srgbClr val="000000"/>
                </a:solidFill>
                <a:cs typeface="Calibri" panose="020F0502020204030204" pitchFamily="34" charset="0"/>
              </a:rPr>
              <a:t>”, em outras palavras, necessita-se da manutenção de um canal de comunicação entre os dois pontos. A particularidade ocorre no OCPP 1.5, pois os pacotes são enviados em SOAP, sendo o comando do SOAP unidirecional.</a:t>
            </a:r>
            <a:endParaRPr lang="pt-BR" altLang="pt-BR" sz="2800" dirty="0">
              <a:solidFill>
                <a:schemeClr val="tx1"/>
              </a:solidFill>
            </a:endParaRPr>
          </a:p>
          <a:p>
            <a:endParaRPr lang="pt-BR" sz="1800" dirty="0"/>
          </a:p>
        </p:txBody>
      </p:sp>
      <p:sp>
        <p:nvSpPr>
          <p:cNvPr id="4" name="Título 3">
            <a:extLst>
              <a:ext uri="{FF2B5EF4-FFF2-40B4-BE49-F238E27FC236}">
                <a16:creationId xmlns:a16="http://schemas.microsoft.com/office/drawing/2014/main" id="{850AB093-9190-4CA1-98E7-E3BD00E8B946}"/>
              </a:ext>
            </a:extLst>
          </p:cNvPr>
          <p:cNvSpPr>
            <a:spLocks noGrp="1"/>
          </p:cNvSpPr>
          <p:nvPr>
            <p:ph type="title"/>
          </p:nvPr>
        </p:nvSpPr>
        <p:spPr>
          <a:xfrm>
            <a:off x="692337" y="258101"/>
            <a:ext cx="11083961" cy="1118400"/>
          </a:xfrm>
        </p:spPr>
        <p:txBody>
          <a:bodyPr/>
          <a:lstStyle/>
          <a:p>
            <a:r>
              <a:rPr lang="pt-BR" dirty="0"/>
              <a:t>Estrutura do OCPP 1.5</a:t>
            </a:r>
          </a:p>
        </p:txBody>
      </p:sp>
      <p:pic>
        <p:nvPicPr>
          <p:cNvPr id="5124" name="Picture 4">
            <a:extLst>
              <a:ext uri="{FF2B5EF4-FFF2-40B4-BE49-F238E27FC236}">
                <a16:creationId xmlns:a16="http://schemas.microsoft.com/office/drawing/2014/main" id="{721580B2-B83D-4DAF-8DC5-DD5787D263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201" y="4168783"/>
            <a:ext cx="3821550" cy="192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387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376F21D-1261-4B59-89A0-EE646483E177}"/>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955962D4-DAE3-4B6D-B160-29B5DB5503C2}"/>
              </a:ext>
            </a:extLst>
          </p:cNvPr>
          <p:cNvSpPr>
            <a:spLocks noGrp="1"/>
          </p:cNvSpPr>
          <p:nvPr>
            <p:ph type="title"/>
          </p:nvPr>
        </p:nvSpPr>
        <p:spPr>
          <a:xfrm>
            <a:off x="692337" y="258101"/>
            <a:ext cx="11083961" cy="1118400"/>
          </a:xfrm>
        </p:spPr>
        <p:txBody>
          <a:bodyPr/>
          <a:lstStyle/>
          <a:p>
            <a:pPr algn="l"/>
            <a:r>
              <a:rPr lang="pt-BR" dirty="0"/>
              <a:t>Estrutura do OCPP 1.5</a:t>
            </a:r>
          </a:p>
        </p:txBody>
      </p:sp>
      <p:pic>
        <p:nvPicPr>
          <p:cNvPr id="6146" name="Picture 2">
            <a:extLst>
              <a:ext uri="{FF2B5EF4-FFF2-40B4-BE49-F238E27FC236}">
                <a16:creationId xmlns:a16="http://schemas.microsoft.com/office/drawing/2014/main" id="{A0E2656B-37BA-4749-9760-F8BD7F5EEA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417" y="1425354"/>
            <a:ext cx="7815166" cy="441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64711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13DDFC4-CDC0-432C-8520-DA16594DDB22}"/>
              </a:ext>
            </a:extLst>
          </p:cNvPr>
          <p:cNvPicPr>
            <a:picLocks noChangeAspect="1"/>
          </p:cNvPicPr>
          <p:nvPr/>
        </p:nvPicPr>
        <p:blipFill>
          <a:blip r:embed="rId3"/>
          <a:stretch>
            <a:fillRect/>
          </a:stretch>
        </p:blipFill>
        <p:spPr>
          <a:xfrm>
            <a:off x="6168008" y="1628800"/>
            <a:ext cx="5972828" cy="2664296"/>
          </a:xfrm>
          <a:prstGeom prst="rect">
            <a:avLst/>
          </a:prstGeom>
        </p:spPr>
      </p:pic>
      <p:sp>
        <p:nvSpPr>
          <p:cNvPr id="5" name="Espaço Reservado para Texto 4">
            <a:extLst>
              <a:ext uri="{FF2B5EF4-FFF2-40B4-BE49-F238E27FC236}">
                <a16:creationId xmlns:a16="http://schemas.microsoft.com/office/drawing/2014/main" id="{E56868C0-7927-41B1-9EE7-384C13CAC5EE}"/>
              </a:ext>
            </a:extLst>
          </p:cNvPr>
          <p:cNvSpPr>
            <a:spLocks noGrp="1"/>
          </p:cNvSpPr>
          <p:nvPr>
            <p:ph type="body" idx="1"/>
          </p:nvPr>
        </p:nvSpPr>
        <p:spPr/>
        <p:txBody>
          <a:bodyPr/>
          <a:lstStyle/>
          <a:p>
            <a:pPr marL="107950" indent="0">
              <a:buNone/>
            </a:pPr>
            <a:r>
              <a:rPr lang="pt-BR" dirty="0"/>
              <a:t>No carregador, é configurado o </a:t>
            </a:r>
            <a:r>
              <a:rPr lang="pt-BR" dirty="0" err="1"/>
              <a:t>endpoint</a:t>
            </a:r>
            <a:r>
              <a:rPr lang="pt-BR" dirty="0"/>
              <a:t> do central system, portanto as operações que são iniciadas pelo carregador chegam ao destino normalmente, a questão torna-se mais complexa quando as operações são iniciadas no central system, já que os principais meios de comunicação utilizam IP dinâmico, o que impede o endereçamento adequado do carregador. </a:t>
            </a:r>
          </a:p>
          <a:p>
            <a:endParaRPr lang="pt-BR" dirty="0"/>
          </a:p>
        </p:txBody>
      </p:sp>
      <p:sp>
        <p:nvSpPr>
          <p:cNvPr id="8" name="Título 7">
            <a:extLst>
              <a:ext uri="{FF2B5EF4-FFF2-40B4-BE49-F238E27FC236}">
                <a16:creationId xmlns:a16="http://schemas.microsoft.com/office/drawing/2014/main" id="{DFF584DE-7EBE-4916-A062-E534F08BAE4C}"/>
              </a:ext>
            </a:extLst>
          </p:cNvPr>
          <p:cNvSpPr>
            <a:spLocks noGrp="1"/>
          </p:cNvSpPr>
          <p:nvPr>
            <p:ph type="title"/>
          </p:nvPr>
        </p:nvSpPr>
        <p:spPr/>
        <p:txBody>
          <a:bodyPr/>
          <a:lstStyle/>
          <a:p>
            <a:r>
              <a:rPr lang="pt-BR" sz="3600" dirty="0"/>
              <a:t>Estrutura do OCPP 1.5</a:t>
            </a:r>
          </a:p>
        </p:txBody>
      </p:sp>
    </p:spTree>
    <p:extLst>
      <p:ext uri="{BB962C8B-B14F-4D97-AF65-F5344CB8AC3E}">
        <p14:creationId xmlns:p14="http://schemas.microsoft.com/office/powerpoint/2010/main" val="108186908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7EDB064-F4E6-4C18-AC0E-EC583776793B}"/>
              </a:ext>
            </a:extLst>
          </p:cNvPr>
          <p:cNvSpPr>
            <a:spLocks noGrp="1"/>
          </p:cNvSpPr>
          <p:nvPr>
            <p:ph type="body" idx="13"/>
          </p:nvPr>
        </p:nvSpPr>
        <p:spPr/>
        <p:txBody>
          <a:bodyPr>
            <a:normAutofit lnSpcReduction="10000"/>
          </a:bodyPr>
          <a:lstStyle/>
          <a:p>
            <a:pPr marL="0" indent="0" algn="ctr" eaLnBrk="0" fontAlgn="base" hangingPunct="0">
              <a:lnSpc>
                <a:spcPct val="100000"/>
              </a:lnSpc>
              <a:spcBef>
                <a:spcPct val="0"/>
              </a:spcBef>
              <a:spcAft>
                <a:spcPct val="0"/>
              </a:spcAft>
              <a:buClrTx/>
              <a:buSzTx/>
              <a:buNone/>
            </a:pPr>
            <a:r>
              <a:rPr lang="pt-BR" altLang="pt-BR" sz="3600" dirty="0">
                <a:solidFill>
                  <a:srgbClr val="000000"/>
                </a:solidFill>
                <a:cs typeface="Calibri" panose="020F0502020204030204" pitchFamily="34" charset="0"/>
              </a:rPr>
              <a:t>A utilização de OCPP 1.5 torna inerente o uso de túneis ou máscaras para o contorno do problema da dinamicidade do IP de redes comuns. O caso da rede GPRS é ainda mais complexo, já que o IP pode ser alternado várias vezes por minuto, o que impede o uso de máscara.</a:t>
            </a:r>
            <a:endParaRPr lang="pt-BR" altLang="pt-BR" sz="3600" dirty="0">
              <a:solidFill>
                <a:schemeClr val="tx1"/>
              </a:solidFill>
            </a:endParaRPr>
          </a:p>
          <a:p>
            <a:pPr marL="0" indent="0" algn="ctr" eaLnBrk="0" fontAlgn="base" hangingPunct="0">
              <a:lnSpc>
                <a:spcPct val="100000"/>
              </a:lnSpc>
              <a:spcBef>
                <a:spcPct val="0"/>
              </a:spcBef>
              <a:spcAft>
                <a:spcPct val="0"/>
              </a:spcAft>
              <a:buClrTx/>
              <a:buSzTx/>
              <a:buNone/>
            </a:pPr>
            <a:br>
              <a:rPr lang="pt-BR" altLang="pt-BR" sz="5400" dirty="0">
                <a:solidFill>
                  <a:schemeClr val="tx1"/>
                </a:solidFill>
                <a:latin typeface="Arial" panose="020B0604020202020204" pitchFamily="34" charset="0"/>
              </a:rPr>
            </a:br>
            <a:endParaRPr lang="pt-BR" altLang="pt-BR" sz="5400" dirty="0">
              <a:solidFill>
                <a:schemeClr val="tx1"/>
              </a:solidFill>
              <a:latin typeface="Arial" panose="020B0604020202020204" pitchFamily="34" charset="0"/>
            </a:endParaRPr>
          </a:p>
          <a:p>
            <a:endParaRPr lang="pt-BR" dirty="0"/>
          </a:p>
        </p:txBody>
      </p:sp>
      <p:sp>
        <p:nvSpPr>
          <p:cNvPr id="4" name="Título 3">
            <a:extLst>
              <a:ext uri="{FF2B5EF4-FFF2-40B4-BE49-F238E27FC236}">
                <a16:creationId xmlns:a16="http://schemas.microsoft.com/office/drawing/2014/main" id="{25658C3C-83AA-4620-9E72-78126CA5AD0D}"/>
              </a:ext>
            </a:extLst>
          </p:cNvPr>
          <p:cNvSpPr>
            <a:spLocks noGrp="1"/>
          </p:cNvSpPr>
          <p:nvPr>
            <p:ph type="title"/>
          </p:nvPr>
        </p:nvSpPr>
        <p:spPr>
          <a:xfrm>
            <a:off x="692337" y="258101"/>
            <a:ext cx="11083961" cy="1118400"/>
          </a:xfrm>
        </p:spPr>
        <p:txBody>
          <a:bodyPr/>
          <a:lstStyle/>
          <a:p>
            <a:pPr algn="l"/>
            <a:r>
              <a:rPr lang="pt-BR" dirty="0"/>
              <a:t>Estrutura do OCPP 1.5</a:t>
            </a:r>
          </a:p>
        </p:txBody>
      </p:sp>
    </p:spTree>
    <p:extLst>
      <p:ext uri="{BB962C8B-B14F-4D97-AF65-F5344CB8AC3E}">
        <p14:creationId xmlns:p14="http://schemas.microsoft.com/office/powerpoint/2010/main" val="265846018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5B5737-B371-4F01-AB65-AB613448243A}"/>
              </a:ext>
            </a:extLst>
          </p:cNvPr>
          <p:cNvSpPr>
            <a:spLocks noGrp="1"/>
          </p:cNvSpPr>
          <p:nvPr>
            <p:ph type="title"/>
          </p:nvPr>
        </p:nvSpPr>
        <p:spPr/>
        <p:txBody>
          <a:bodyPr/>
          <a:lstStyle/>
          <a:p>
            <a:r>
              <a:rPr lang="pt-BR" sz="3600" dirty="0"/>
              <a:t>Estrutura do OCPP 1.5</a:t>
            </a:r>
          </a:p>
        </p:txBody>
      </p:sp>
      <p:pic>
        <p:nvPicPr>
          <p:cNvPr id="7170" name="Picture 2">
            <a:extLst>
              <a:ext uri="{FF2B5EF4-FFF2-40B4-BE49-F238E27FC236}">
                <a16:creationId xmlns:a16="http://schemas.microsoft.com/office/drawing/2014/main" id="{A72874E8-A92F-4A0C-A722-F669824669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5203" y="1700808"/>
            <a:ext cx="5935211"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4">
            <a:extLst>
              <a:ext uri="{FF2B5EF4-FFF2-40B4-BE49-F238E27FC236}">
                <a16:creationId xmlns:a16="http://schemas.microsoft.com/office/drawing/2014/main" id="{4F693B84-A485-43B1-8401-13862CCC7C6A}"/>
              </a:ext>
            </a:extLst>
          </p:cNvPr>
          <p:cNvSpPr>
            <a:spLocks noGrp="1"/>
          </p:cNvSpPr>
          <p:nvPr>
            <p:ph type="body" idx="1"/>
          </p:nvPr>
        </p:nvSpPr>
        <p:spPr/>
        <p:txBody>
          <a:bodyPr/>
          <a:lstStyle/>
          <a:p>
            <a:pPr marL="107950" indent="0">
              <a:buNone/>
            </a:pPr>
            <a:r>
              <a:rPr lang="pt-BR" dirty="0"/>
              <a:t>O primeiro modo possível de contorno é com a utilização de um DNS - Domain </a:t>
            </a:r>
            <a:r>
              <a:rPr lang="pt-BR" dirty="0" err="1"/>
              <a:t>Name</a:t>
            </a:r>
            <a:r>
              <a:rPr lang="pt-BR" dirty="0"/>
              <a:t> System que permite mascarar o IP, no caso a solução visa mascarar o IP Dinâmico, de modo que mesmo com as trocas dos </a:t>
            </a:r>
            <a:r>
              <a:rPr lang="pt-BR" dirty="0" err="1"/>
              <a:t>IPs</a:t>
            </a:r>
            <a:r>
              <a:rPr lang="pt-BR" dirty="0"/>
              <a:t>, o endereço do carregador se mantém o mesmo. Este tipo de técnica pode ser utilizada quando se trata internet residencial fornecida por provedores convencionais. Apesar de ser simples, ela não se mostrou uma solução, já que boa parte dos provedores passaram a utilizar sistemas de duplo NAT - Network </a:t>
            </a:r>
            <a:r>
              <a:rPr lang="pt-BR" dirty="0" err="1"/>
              <a:t>Address</a:t>
            </a:r>
            <a:r>
              <a:rPr lang="pt-BR" dirty="0"/>
              <a:t> </a:t>
            </a:r>
            <a:r>
              <a:rPr lang="pt-BR" dirty="0" err="1"/>
              <a:t>Translation</a:t>
            </a:r>
            <a:r>
              <a:rPr lang="pt-BR" dirty="0"/>
              <a:t>, o que impossibilita o uso do DNS, já que o endereço público da rede torna-se um endereço local.</a:t>
            </a:r>
          </a:p>
          <a:p>
            <a:endParaRPr lang="pt-BR" dirty="0"/>
          </a:p>
        </p:txBody>
      </p:sp>
    </p:spTree>
    <p:extLst>
      <p:ext uri="{BB962C8B-B14F-4D97-AF65-F5344CB8AC3E}">
        <p14:creationId xmlns:p14="http://schemas.microsoft.com/office/powerpoint/2010/main" val="128438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Título 2">
            <a:extLst>
              <a:ext uri="{FF2B5EF4-FFF2-40B4-BE49-F238E27FC236}">
                <a16:creationId xmlns:a16="http://schemas.microsoft.com/office/drawing/2014/main" id="{67D581F6-AB9C-4986-A6A5-CA0A14394476}"/>
              </a:ext>
            </a:extLst>
          </p:cNvPr>
          <p:cNvSpPr>
            <a:spLocks noGrp="1"/>
          </p:cNvSpPr>
          <p:nvPr>
            <p:ph type="title"/>
          </p:nvPr>
        </p:nvSpPr>
        <p:spPr/>
        <p:txBody>
          <a:bodyPr/>
          <a:lstStyle/>
          <a:p>
            <a:r>
              <a:rPr lang="pt-BR" dirty="0"/>
              <a:t>Ementa</a:t>
            </a:r>
          </a:p>
        </p:txBody>
      </p:sp>
    </p:spTree>
    <p:extLst>
      <p:ext uri="{BB962C8B-B14F-4D97-AF65-F5344CB8AC3E}">
        <p14:creationId xmlns:p14="http://schemas.microsoft.com/office/powerpoint/2010/main" val="216722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9c19a21fbe_0_18"/>
          <p:cNvSpPr txBox="1">
            <a:spLocks noGrp="1"/>
          </p:cNvSpPr>
          <p:nvPr>
            <p:ph type="title" idx="4294967295"/>
          </p:nvPr>
        </p:nvSpPr>
        <p:spPr>
          <a:xfrm>
            <a:off x="830263" y="279400"/>
            <a:ext cx="11361737" cy="809625"/>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solidFill>
                  <a:srgbClr val="5FB7F3"/>
                </a:solidFill>
              </a:rPr>
              <a:t>Resumo</a:t>
            </a:r>
            <a:endParaRPr dirty="0">
              <a:solidFill>
                <a:srgbClr val="5FB7F3"/>
              </a:solidFill>
            </a:endParaRPr>
          </a:p>
        </p:txBody>
      </p:sp>
      <p:pic>
        <p:nvPicPr>
          <p:cNvPr id="5" name="Google Shape;321;ga0c586d5bc_0_7"/>
          <p:cNvPicPr preferRelativeResize="0"/>
          <p:nvPr/>
        </p:nvPicPr>
        <p:blipFill>
          <a:blip r:embed="rId3">
            <a:alphaModFix/>
          </a:blip>
          <a:stretch>
            <a:fillRect/>
          </a:stretch>
        </p:blipFill>
        <p:spPr>
          <a:xfrm>
            <a:off x="0" y="2"/>
            <a:ext cx="12422635" cy="6857999"/>
          </a:xfrm>
          <a:prstGeom prst="rect">
            <a:avLst/>
          </a:prstGeom>
          <a:noFill/>
          <a:ln>
            <a:noFill/>
          </a:ln>
        </p:spPr>
      </p:pic>
      <p:sp>
        <p:nvSpPr>
          <p:cNvPr id="6" name="Google Shape;322;ga0c586d5bc_0_7"/>
          <p:cNvSpPr/>
          <p:nvPr/>
        </p:nvSpPr>
        <p:spPr>
          <a:xfrm>
            <a:off x="15350" y="0"/>
            <a:ext cx="12411900" cy="6858000"/>
          </a:xfrm>
          <a:prstGeom prst="rect">
            <a:avLst/>
          </a:prstGeom>
          <a:solidFill>
            <a:srgbClr val="FFFFFF">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dirty="0">
              <a:latin typeface="Roboto"/>
              <a:ea typeface="Roboto"/>
              <a:cs typeface="Roboto"/>
              <a:sym typeface="Roboto"/>
            </a:endParaRPr>
          </a:p>
          <a:p>
            <a:pPr marL="0" lvl="0" indent="0" algn="l" rtl="0">
              <a:spcBef>
                <a:spcPts val="0"/>
              </a:spcBef>
              <a:spcAft>
                <a:spcPts val="0"/>
              </a:spcAft>
              <a:buClr>
                <a:srgbClr val="000000"/>
              </a:buClr>
              <a:buFont typeface="Arial"/>
              <a:buNone/>
            </a:pPr>
            <a:endParaRPr sz="1700" dirty="0">
              <a:latin typeface="Abadi Extra Light" panose="020B0204020104020204" pitchFamily="34" charset="0"/>
              <a:ea typeface="Calibri"/>
              <a:cs typeface="Calibri"/>
              <a:sym typeface="Calibri"/>
            </a:endParaRPr>
          </a:p>
        </p:txBody>
      </p:sp>
      <p:sp>
        <p:nvSpPr>
          <p:cNvPr id="7" name="Google Shape;323;ga0c586d5bc_0_7"/>
          <p:cNvSpPr txBox="1"/>
          <p:nvPr/>
        </p:nvSpPr>
        <p:spPr>
          <a:xfrm>
            <a:off x="709125" y="239075"/>
            <a:ext cx="11104500" cy="72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4000" b="1" i="1" dirty="0">
                <a:solidFill>
                  <a:srgbClr val="4EBABB"/>
                </a:solidFill>
                <a:latin typeface="HK Grotesk" panose="00000500000000000000" pitchFamily="50" charset="0"/>
                <a:ea typeface="Roboto"/>
                <a:cs typeface="Roboto"/>
                <a:sym typeface="Roboto"/>
              </a:rPr>
              <a:t>A Eletromobilidade no Setor Elétrico...</a:t>
            </a:r>
            <a:endParaRPr sz="1800" i="1" dirty="0">
              <a:solidFill>
                <a:srgbClr val="4EBABB"/>
              </a:solidFill>
              <a:latin typeface="HK Grotesk" panose="00000500000000000000" pitchFamily="50" charset="0"/>
              <a:ea typeface="Calibri"/>
              <a:cs typeface="Calibri"/>
              <a:sym typeface="Calibri"/>
            </a:endParaRPr>
          </a:p>
        </p:txBody>
      </p:sp>
      <p:sp>
        <p:nvSpPr>
          <p:cNvPr id="8" name="Google Shape;324;ga0c586d5bc_0_7"/>
          <p:cNvSpPr txBox="1"/>
          <p:nvPr/>
        </p:nvSpPr>
        <p:spPr>
          <a:xfrm>
            <a:off x="709125" y="1795050"/>
            <a:ext cx="11104500" cy="3000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2400" dirty="0">
                <a:latin typeface="Abadi Extra Light" panose="020B0204020104020204" pitchFamily="34" charset="0"/>
                <a:ea typeface="Roboto"/>
                <a:cs typeface="Roboto"/>
                <a:sym typeface="Roboto"/>
              </a:rPr>
              <a:t>No mundo há uma capacidade de potência de carregadores instalados de aproximadamente 35 GW, equivalente a mais de 2 vezes a potência da Usina de Itaipu, e podendo chegar a </a:t>
            </a:r>
            <a:r>
              <a:rPr lang="pt-BR" sz="2400" b="1" dirty="0">
                <a:solidFill>
                  <a:srgbClr val="4EBABB"/>
                </a:solidFill>
                <a:latin typeface="Abadi Extra Light" panose="020B0204020104020204" pitchFamily="34" charset="0"/>
                <a:ea typeface="Roboto"/>
                <a:cs typeface="Roboto"/>
                <a:sym typeface="Roboto"/>
              </a:rPr>
              <a:t>40 “</a:t>
            </a:r>
            <a:r>
              <a:rPr lang="pt-BR" sz="2400" b="1" dirty="0" err="1">
                <a:solidFill>
                  <a:srgbClr val="4EBABB"/>
                </a:solidFill>
                <a:latin typeface="Abadi Extra Light" panose="020B0204020104020204" pitchFamily="34" charset="0"/>
                <a:ea typeface="Roboto"/>
                <a:cs typeface="Roboto"/>
                <a:sym typeface="Roboto"/>
              </a:rPr>
              <a:t>Itaipus</a:t>
            </a:r>
            <a:r>
              <a:rPr lang="pt-BR" sz="2400" b="1" dirty="0">
                <a:solidFill>
                  <a:srgbClr val="4EBABB"/>
                </a:solidFill>
                <a:latin typeface="Abadi Extra Light" panose="020B0204020104020204" pitchFamily="34" charset="0"/>
                <a:ea typeface="Roboto"/>
                <a:cs typeface="Roboto"/>
                <a:sym typeface="Roboto"/>
              </a:rPr>
              <a:t>’” de potência em 2030</a:t>
            </a:r>
            <a:r>
              <a:rPr lang="pt-BR" sz="2400" dirty="0">
                <a:latin typeface="Abadi Extra Light" panose="020B0204020104020204" pitchFamily="34" charset="0"/>
                <a:ea typeface="Roboto"/>
                <a:cs typeface="Roboto"/>
                <a:sym typeface="Roboto"/>
              </a:rPr>
              <a:t>.</a:t>
            </a:r>
          </a:p>
          <a:p>
            <a:pPr marL="0" lvl="0" indent="0" algn="just" rtl="0">
              <a:spcBef>
                <a:spcPts val="0"/>
              </a:spcBef>
              <a:spcAft>
                <a:spcPts val="0"/>
              </a:spcAft>
              <a:buNone/>
            </a:pPr>
            <a:endParaRPr lang="pt-BR" sz="2400" dirty="0">
              <a:latin typeface="Abadi Extra Light" panose="020B0204020104020204" pitchFamily="34" charset="0"/>
              <a:ea typeface="Roboto"/>
              <a:cs typeface="Roboto"/>
              <a:sym typeface="Roboto"/>
            </a:endParaRPr>
          </a:p>
          <a:p>
            <a:pPr marL="0" lvl="0" indent="0" algn="just" rtl="0">
              <a:spcBef>
                <a:spcPts val="0"/>
              </a:spcBef>
              <a:spcAft>
                <a:spcPts val="0"/>
              </a:spcAft>
              <a:buNone/>
            </a:pPr>
            <a:r>
              <a:rPr lang="pt-BR" sz="2400" dirty="0">
                <a:latin typeface="Abadi Extra Light" panose="020B0204020104020204" pitchFamily="34" charset="0"/>
                <a:ea typeface="Roboto"/>
                <a:cs typeface="Roboto"/>
                <a:sym typeface="Roboto"/>
              </a:rPr>
              <a:t>A energia armazenada nas baterias dos veículos elétricos no mundo seria </a:t>
            </a:r>
            <a:r>
              <a:rPr lang="pt-BR" sz="2400" b="1" dirty="0">
                <a:solidFill>
                  <a:srgbClr val="4EBABB"/>
                </a:solidFill>
                <a:latin typeface="Abadi Extra Light" panose="020B0204020104020204" pitchFamily="34" charset="0"/>
                <a:ea typeface="Roboto"/>
                <a:cs typeface="Roboto"/>
                <a:sym typeface="Roboto"/>
              </a:rPr>
              <a:t>capaz de abastecer por um dia todo o Estado de São Paulo</a:t>
            </a:r>
            <a:r>
              <a:rPr lang="pt-BR" sz="2400" dirty="0">
                <a:solidFill>
                  <a:srgbClr val="4EBABB"/>
                </a:solidFill>
                <a:latin typeface="Abadi Extra Light" panose="020B0204020104020204" pitchFamily="34" charset="0"/>
                <a:ea typeface="Roboto"/>
                <a:cs typeface="Roboto"/>
                <a:sym typeface="Roboto"/>
              </a:rPr>
              <a:t> </a:t>
            </a:r>
            <a:r>
              <a:rPr lang="pt-BR" sz="2400" dirty="0">
                <a:latin typeface="Abadi Extra Light" panose="020B0204020104020204" pitchFamily="34" charset="0"/>
                <a:ea typeface="Roboto"/>
                <a:cs typeface="Roboto"/>
                <a:sym typeface="Roboto"/>
              </a:rPr>
              <a:t>(~aprox. 20 milhões de unidades de consumo).</a:t>
            </a:r>
          </a:p>
          <a:p>
            <a:pPr marL="0" lvl="0" indent="0" algn="just" rtl="0">
              <a:spcBef>
                <a:spcPts val="0"/>
              </a:spcBef>
              <a:spcAft>
                <a:spcPts val="0"/>
              </a:spcAft>
              <a:buNone/>
            </a:pPr>
            <a:endParaRPr lang="pt-BR" sz="2400" dirty="0">
              <a:latin typeface="Abadi Extra Light" panose="020B0204020104020204" pitchFamily="34" charset="0"/>
              <a:ea typeface="Roboto"/>
              <a:cs typeface="Roboto"/>
              <a:sym typeface="Roboto"/>
            </a:endParaRPr>
          </a:p>
          <a:p>
            <a:pPr marL="0" lvl="0" indent="0" algn="just" rtl="0">
              <a:spcBef>
                <a:spcPts val="0"/>
              </a:spcBef>
              <a:spcAft>
                <a:spcPts val="0"/>
              </a:spcAft>
              <a:buNone/>
            </a:pPr>
            <a:r>
              <a:rPr lang="pt-BR" sz="2400" dirty="0">
                <a:latin typeface="Abadi Extra Light" panose="020B0204020104020204" pitchFamily="34" charset="0"/>
                <a:ea typeface="Roboto"/>
                <a:cs typeface="Roboto"/>
                <a:sym typeface="Roboto"/>
              </a:rPr>
              <a:t>A Eletromobilidade traz </a:t>
            </a:r>
            <a:r>
              <a:rPr lang="pt-BR" sz="2400" b="1" dirty="0">
                <a:solidFill>
                  <a:srgbClr val="4EBABB"/>
                </a:solidFill>
                <a:latin typeface="Abadi Extra Light" panose="020B0204020104020204" pitchFamily="34" charset="0"/>
                <a:ea typeface="Roboto"/>
                <a:cs typeface="Roboto"/>
                <a:sym typeface="Roboto"/>
              </a:rPr>
              <a:t>grandes desafios para o setor elétrico, mas também enormes oportunidades</a:t>
            </a:r>
            <a:r>
              <a:rPr lang="pt-BR" sz="2400" b="1" dirty="0">
                <a:solidFill>
                  <a:schemeClr val="accent2">
                    <a:lumMod val="75000"/>
                  </a:schemeClr>
                </a:solidFill>
                <a:latin typeface="Abadi Extra Light" panose="020B0204020104020204" pitchFamily="34" charset="0"/>
                <a:ea typeface="Roboto"/>
                <a:cs typeface="Roboto"/>
                <a:sym typeface="Roboto"/>
              </a:rPr>
              <a:t> </a:t>
            </a:r>
            <a:r>
              <a:rPr lang="pt-BR" sz="2400" dirty="0">
                <a:latin typeface="Abadi Extra Light" panose="020B0204020104020204" pitchFamily="34" charset="0"/>
                <a:ea typeface="Roboto"/>
                <a:cs typeface="Roboto"/>
                <a:sym typeface="Roboto"/>
              </a:rPr>
              <a:t>de desenvolvimento tecnológico e de negócios pata diversões atores </a:t>
            </a:r>
            <a:endParaRPr sz="2400" dirty="0">
              <a:latin typeface="Abadi Extra Light" panose="020B0204020104020204" pitchFamily="34" charset="0"/>
              <a:ea typeface="Roboto"/>
              <a:cs typeface="Roboto"/>
              <a:sym typeface="Roboto"/>
            </a:endParaRPr>
          </a:p>
          <a:p>
            <a:pPr marL="0" lvl="0" indent="0" algn="just" rtl="0">
              <a:spcBef>
                <a:spcPts val="0"/>
              </a:spcBef>
              <a:spcAft>
                <a:spcPts val="0"/>
              </a:spcAft>
              <a:buNone/>
            </a:pPr>
            <a:endParaRPr lang="pt-BR" sz="2400" dirty="0">
              <a:latin typeface="Abadi Extra Light" panose="020B0204020104020204" pitchFamily="34" charset="0"/>
              <a:ea typeface="Roboto"/>
              <a:cs typeface="Roboto"/>
              <a:sym typeface="Roboto"/>
            </a:endParaRPr>
          </a:p>
          <a:p>
            <a:pPr marL="0" lvl="0" indent="0" algn="just" rtl="0">
              <a:spcBef>
                <a:spcPts val="0"/>
              </a:spcBef>
              <a:spcAft>
                <a:spcPts val="0"/>
              </a:spcAft>
              <a:buNone/>
            </a:pPr>
            <a:endParaRPr sz="2400" dirty="0">
              <a:latin typeface="Abadi Extra Light" panose="020B0204020104020204" pitchFamily="34" charset="0"/>
              <a:ea typeface="Roboto"/>
              <a:cs typeface="Roboto"/>
              <a:sym typeface="Roboto"/>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4D779A6-DB5C-48D8-8130-2195964C5710}"/>
              </a:ext>
            </a:extLst>
          </p:cNvPr>
          <p:cNvSpPr>
            <a:spLocks noGrp="1"/>
          </p:cNvSpPr>
          <p:nvPr>
            <p:ph type="body" idx="13"/>
          </p:nvPr>
        </p:nvSpPr>
        <p:spPr/>
        <p:txBody>
          <a:bodyPr>
            <a:normAutofit/>
          </a:bodyPr>
          <a:lstStyle/>
          <a:p>
            <a:pPr marL="107918" indent="0">
              <a:buNone/>
            </a:pPr>
            <a:r>
              <a:rPr lang="pt-BR" altLang="pt-BR" sz="3600" dirty="0">
                <a:solidFill>
                  <a:srgbClr val="000000"/>
                </a:solidFill>
                <a:cs typeface="Calibri" panose="020F0502020204030204" pitchFamily="34" charset="0"/>
              </a:rPr>
              <a:t>O segundo modo possível é a partir de uma VPN - Virtual Private Network, um túnel de comunicação privado entre duas redes. Este é o modo que necessita de uma maior infraestrutura, parametrização, porém atende com eficácia e estabilidade a demanda de comunicação entre o carregador e o Central System. </a:t>
            </a:r>
            <a:endParaRPr lang="pt-BR" dirty="0"/>
          </a:p>
        </p:txBody>
      </p:sp>
      <p:sp>
        <p:nvSpPr>
          <p:cNvPr id="4" name="Título 3">
            <a:extLst>
              <a:ext uri="{FF2B5EF4-FFF2-40B4-BE49-F238E27FC236}">
                <a16:creationId xmlns:a16="http://schemas.microsoft.com/office/drawing/2014/main" id="{A7369F7B-F48C-4676-82A7-888591CFF3B4}"/>
              </a:ext>
            </a:extLst>
          </p:cNvPr>
          <p:cNvSpPr>
            <a:spLocks noGrp="1"/>
          </p:cNvSpPr>
          <p:nvPr>
            <p:ph type="title"/>
          </p:nvPr>
        </p:nvSpPr>
        <p:spPr>
          <a:xfrm>
            <a:off x="692337" y="258101"/>
            <a:ext cx="11083961" cy="1118400"/>
          </a:xfrm>
        </p:spPr>
        <p:txBody>
          <a:bodyPr/>
          <a:lstStyle/>
          <a:p>
            <a:pPr algn="l"/>
            <a:r>
              <a:rPr lang="pt-BR" dirty="0"/>
              <a:t>Estrutura do OCPP 1.5</a:t>
            </a:r>
          </a:p>
        </p:txBody>
      </p:sp>
    </p:spTree>
    <p:extLst>
      <p:ext uri="{BB962C8B-B14F-4D97-AF65-F5344CB8AC3E}">
        <p14:creationId xmlns:p14="http://schemas.microsoft.com/office/powerpoint/2010/main" val="183981305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FDE6396-537D-416B-8BD2-D3507D103685}"/>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4EF80F56-8AD4-4209-B8C2-B398B6CC3975}"/>
              </a:ext>
            </a:extLst>
          </p:cNvPr>
          <p:cNvSpPr>
            <a:spLocks noGrp="1"/>
          </p:cNvSpPr>
          <p:nvPr>
            <p:ph type="title"/>
          </p:nvPr>
        </p:nvSpPr>
        <p:spPr>
          <a:xfrm>
            <a:off x="692337" y="258101"/>
            <a:ext cx="11083961" cy="1118400"/>
          </a:xfrm>
        </p:spPr>
        <p:txBody>
          <a:bodyPr/>
          <a:lstStyle/>
          <a:p>
            <a:pPr algn="l"/>
            <a:r>
              <a:rPr lang="pt-BR" dirty="0"/>
              <a:t>Estrutura do OCPP 1.5</a:t>
            </a:r>
          </a:p>
        </p:txBody>
      </p:sp>
      <p:pic>
        <p:nvPicPr>
          <p:cNvPr id="8194" name="Picture 2">
            <a:extLst>
              <a:ext uri="{FF2B5EF4-FFF2-40B4-BE49-F238E27FC236}">
                <a16:creationId xmlns:a16="http://schemas.microsoft.com/office/drawing/2014/main" id="{769551A8-B375-4339-A25D-2DA7BD02B9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3030" y="1988840"/>
            <a:ext cx="7485941"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8330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9FB96F9-0BB6-4AD1-B2EF-60B28FF9F343}"/>
              </a:ext>
            </a:extLst>
          </p:cNvPr>
          <p:cNvSpPr>
            <a:spLocks noGrp="1"/>
          </p:cNvSpPr>
          <p:nvPr>
            <p:ph type="body" idx="13"/>
          </p:nvPr>
        </p:nvSpPr>
        <p:spPr/>
        <p:txBody>
          <a:bodyPr/>
          <a:lstStyle/>
          <a:p>
            <a:pPr marL="107918" indent="0">
              <a:spcBef>
                <a:spcPts val="600"/>
              </a:spcBef>
              <a:spcAft>
                <a:spcPts val="600"/>
              </a:spcAft>
              <a:buNone/>
            </a:pPr>
            <a:r>
              <a:rPr lang="pt-BR" sz="3600" dirty="0">
                <a:solidFill>
                  <a:srgbClr val="000000"/>
                </a:solidFill>
              </a:rPr>
              <a:t>O OCPP 1.6 já traz a possibilidade de comunicação por meio de </a:t>
            </a:r>
            <a:r>
              <a:rPr lang="pt-BR" sz="3600" dirty="0" err="1">
                <a:solidFill>
                  <a:srgbClr val="000000"/>
                </a:solidFill>
              </a:rPr>
              <a:t>websocket</a:t>
            </a:r>
            <a:r>
              <a:rPr lang="pt-BR" sz="3600" dirty="0">
                <a:solidFill>
                  <a:srgbClr val="000000"/>
                </a:solidFill>
              </a:rPr>
              <a:t>, esta que é uma tecnologia que traz a comunicação bidirecional por meio de um TCP - </a:t>
            </a:r>
            <a:r>
              <a:rPr lang="pt-BR" sz="3600" i="1" dirty="0" err="1">
                <a:solidFill>
                  <a:srgbClr val="000000"/>
                </a:solidFill>
              </a:rPr>
              <a:t>Transmission</a:t>
            </a:r>
            <a:r>
              <a:rPr lang="pt-BR" sz="3600" i="1" dirty="0">
                <a:solidFill>
                  <a:srgbClr val="000000"/>
                </a:solidFill>
              </a:rPr>
              <a:t> Control </a:t>
            </a:r>
            <a:r>
              <a:rPr lang="pt-BR" sz="3600" i="1" dirty="0" err="1">
                <a:solidFill>
                  <a:srgbClr val="000000"/>
                </a:solidFill>
              </a:rPr>
              <a:t>Protocol</a:t>
            </a:r>
            <a:r>
              <a:rPr lang="pt-BR" sz="3600" dirty="0">
                <a:solidFill>
                  <a:srgbClr val="000000"/>
                </a:solidFill>
              </a:rPr>
              <a:t>, de modo que a cada início de comunicação partindo do carregador, o tunelamento está estabelecido, permitindo também ao Central System enviar comandos.</a:t>
            </a:r>
            <a:endParaRPr lang="pt-BR" dirty="0">
              <a:effectLst/>
            </a:endParaRPr>
          </a:p>
          <a:p>
            <a:endParaRPr lang="pt-BR" dirty="0"/>
          </a:p>
        </p:txBody>
      </p:sp>
      <p:sp>
        <p:nvSpPr>
          <p:cNvPr id="2" name="Título 1">
            <a:extLst>
              <a:ext uri="{FF2B5EF4-FFF2-40B4-BE49-F238E27FC236}">
                <a16:creationId xmlns:a16="http://schemas.microsoft.com/office/drawing/2014/main" id="{E82E122F-4AE1-416B-AAE3-33D7481A08EC}"/>
              </a:ext>
            </a:extLst>
          </p:cNvPr>
          <p:cNvSpPr>
            <a:spLocks noGrp="1"/>
          </p:cNvSpPr>
          <p:nvPr>
            <p:ph type="title"/>
          </p:nvPr>
        </p:nvSpPr>
        <p:spPr>
          <a:xfrm>
            <a:off x="692337" y="258101"/>
            <a:ext cx="11083961" cy="1118400"/>
          </a:xfrm>
        </p:spPr>
        <p:txBody>
          <a:bodyPr/>
          <a:lstStyle/>
          <a:p>
            <a:pPr algn="l"/>
            <a:r>
              <a:rPr lang="pt-BR" dirty="0"/>
              <a:t>Estrutura OCPP 1.6</a:t>
            </a:r>
          </a:p>
        </p:txBody>
      </p:sp>
    </p:spTree>
    <p:extLst>
      <p:ext uri="{BB962C8B-B14F-4D97-AF65-F5344CB8AC3E}">
        <p14:creationId xmlns:p14="http://schemas.microsoft.com/office/powerpoint/2010/main" val="60323441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077710D-7B44-4C20-9C6D-A285280CABCC}"/>
              </a:ext>
            </a:extLst>
          </p:cNvPr>
          <p:cNvSpPr>
            <a:spLocks noGrp="1"/>
          </p:cNvSpPr>
          <p:nvPr>
            <p:ph type="body" idx="13"/>
          </p:nvPr>
        </p:nvSpPr>
        <p:spPr/>
        <p:txBody>
          <a:bodyPr/>
          <a:lstStyle/>
          <a:p>
            <a:endParaRPr lang="en-US"/>
          </a:p>
        </p:txBody>
      </p:sp>
      <p:sp>
        <p:nvSpPr>
          <p:cNvPr id="4" name="Título 3">
            <a:extLst>
              <a:ext uri="{FF2B5EF4-FFF2-40B4-BE49-F238E27FC236}">
                <a16:creationId xmlns:a16="http://schemas.microsoft.com/office/drawing/2014/main" id="{4931582A-1131-420E-9661-25C481A3A5B5}"/>
              </a:ext>
            </a:extLst>
          </p:cNvPr>
          <p:cNvSpPr>
            <a:spLocks noGrp="1"/>
          </p:cNvSpPr>
          <p:nvPr>
            <p:ph type="title"/>
          </p:nvPr>
        </p:nvSpPr>
        <p:spPr>
          <a:xfrm>
            <a:off x="692337" y="258101"/>
            <a:ext cx="11083961" cy="1118400"/>
          </a:xfrm>
        </p:spPr>
        <p:txBody>
          <a:bodyPr/>
          <a:lstStyle/>
          <a:p>
            <a:pPr algn="l"/>
            <a:r>
              <a:rPr lang="pt-BR" dirty="0"/>
              <a:t>Estrutura OCPP 1.6</a:t>
            </a:r>
          </a:p>
        </p:txBody>
      </p:sp>
      <p:pic>
        <p:nvPicPr>
          <p:cNvPr id="9218" name="Picture 2">
            <a:extLst>
              <a:ext uri="{FF2B5EF4-FFF2-40B4-BE49-F238E27FC236}">
                <a16:creationId xmlns:a16="http://schemas.microsoft.com/office/drawing/2014/main" id="{FC15F89C-E8A9-412B-BC23-3C8AA1593B4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03512" y="1146983"/>
            <a:ext cx="7344816" cy="520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4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EC0A424-6BE2-4C6E-8B68-7B524CEEB28C}"/>
              </a:ext>
            </a:extLst>
          </p:cNvPr>
          <p:cNvSpPr>
            <a:spLocks noGrp="1"/>
          </p:cNvSpPr>
          <p:nvPr>
            <p:ph type="title"/>
          </p:nvPr>
        </p:nvSpPr>
        <p:spPr/>
        <p:txBody>
          <a:bodyPr/>
          <a:lstStyle/>
          <a:p>
            <a:r>
              <a:rPr lang="pt-BR" sz="3600" dirty="0"/>
              <a:t>Estrutura do OCPP 1.6</a:t>
            </a:r>
          </a:p>
        </p:txBody>
      </p:sp>
      <p:pic>
        <p:nvPicPr>
          <p:cNvPr id="6" name="Imagem 5" descr="Diagrama&#10;&#10;Descrição gerada automaticamente">
            <a:extLst>
              <a:ext uri="{FF2B5EF4-FFF2-40B4-BE49-F238E27FC236}">
                <a16:creationId xmlns:a16="http://schemas.microsoft.com/office/drawing/2014/main" id="{373FC662-8F4E-41AB-8D9F-F799B8B0855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81252" y="1593767"/>
            <a:ext cx="6188224" cy="3670466"/>
          </a:xfrm>
          <a:prstGeom prst="rect">
            <a:avLst/>
          </a:prstGeom>
        </p:spPr>
      </p:pic>
      <p:sp>
        <p:nvSpPr>
          <p:cNvPr id="5" name="Espaço Reservado para Texto 4">
            <a:extLst>
              <a:ext uri="{FF2B5EF4-FFF2-40B4-BE49-F238E27FC236}">
                <a16:creationId xmlns:a16="http://schemas.microsoft.com/office/drawing/2014/main" id="{9DFB24FC-D0D5-4C2A-837E-C0EC41F2E191}"/>
              </a:ext>
            </a:extLst>
          </p:cNvPr>
          <p:cNvSpPr>
            <a:spLocks noGrp="1"/>
          </p:cNvSpPr>
          <p:nvPr>
            <p:ph type="body" idx="1"/>
          </p:nvPr>
        </p:nvSpPr>
        <p:spPr/>
        <p:txBody>
          <a:bodyPr/>
          <a:lstStyle/>
          <a:p>
            <a:pPr marL="107950" indent="0">
              <a:buNone/>
            </a:pPr>
            <a:r>
              <a:rPr lang="pt-BR" dirty="0"/>
              <a:t>A estrutura do OCPP 1.6 permite uma infraestrutura muito mais simplificada, de modo que basta o carregador estar conectado à internet, e o </a:t>
            </a:r>
            <a:r>
              <a:rPr lang="pt-BR" dirty="0" err="1"/>
              <a:t>endpoint</a:t>
            </a:r>
            <a:r>
              <a:rPr lang="pt-BR" dirty="0"/>
              <a:t> do Central System configurado para que a interação seja iniciada.</a:t>
            </a:r>
          </a:p>
          <a:p>
            <a:endParaRPr lang="pt-BR" dirty="0"/>
          </a:p>
        </p:txBody>
      </p:sp>
    </p:spTree>
    <p:extLst>
      <p:ext uri="{BB962C8B-B14F-4D97-AF65-F5344CB8AC3E}">
        <p14:creationId xmlns:p14="http://schemas.microsoft.com/office/powerpoint/2010/main" val="227848766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2F7C322-FD98-48E4-8724-FE3DC8BBBBCE}"/>
              </a:ext>
            </a:extLst>
          </p:cNvPr>
          <p:cNvSpPr>
            <a:spLocks noGrp="1"/>
          </p:cNvSpPr>
          <p:nvPr>
            <p:ph type="body" idx="13"/>
          </p:nvPr>
        </p:nvSpPr>
        <p:spPr/>
        <p:txBody>
          <a:bodyPr>
            <a:normAutofit fontScale="85000" lnSpcReduction="20000"/>
          </a:bodyPr>
          <a:lstStyle/>
          <a:p>
            <a:pPr algn="l"/>
            <a:r>
              <a:rPr lang="en-US" b="1" dirty="0"/>
              <a:t>OCPI – Open Charge Point Interface</a:t>
            </a:r>
            <a:endParaRPr lang="en-US" dirty="0"/>
          </a:p>
          <a:p>
            <a:pPr marL="107918" indent="0">
              <a:buNone/>
            </a:pPr>
            <a:r>
              <a:rPr lang="en-US" dirty="0"/>
              <a:t>The </a:t>
            </a:r>
            <a:r>
              <a:rPr lang="en-US" dirty="0">
                <a:hlinkClick r:id="rId3"/>
              </a:rPr>
              <a:t>Open Charge Point Interface (OCPI)</a:t>
            </a:r>
            <a:r>
              <a:rPr lang="en-US" dirty="0"/>
              <a:t> is designed for exchanging information about charge points between charge point operators and e-mobility service providers to enable scalable and automated EV roaming.</a:t>
            </a:r>
          </a:p>
          <a:p>
            <a:pPr algn="l"/>
            <a:r>
              <a:rPr lang="en-US" b="1" dirty="0"/>
              <a:t>OSCP – Open Smart Charging Protocol</a:t>
            </a:r>
            <a:endParaRPr lang="en-US" dirty="0"/>
          </a:p>
          <a:p>
            <a:pPr marL="107918" indent="0">
              <a:buNone/>
            </a:pPr>
            <a:r>
              <a:rPr lang="en-US" dirty="0"/>
              <a:t>OSCP is an open protocol for communications between a charge point management system and an energy management system of a site owner or a DSO system.</a:t>
            </a:r>
          </a:p>
          <a:p>
            <a:pPr algn="l"/>
            <a:r>
              <a:rPr lang="en-US" b="1" dirty="0"/>
              <a:t>OCHP – Open Clearing House Protocol  (e-clearing.net)</a:t>
            </a:r>
            <a:endParaRPr lang="en-US" dirty="0"/>
          </a:p>
          <a:p>
            <a:pPr marL="107918" indent="0">
              <a:buNone/>
            </a:pPr>
            <a:r>
              <a:rPr lang="en-US" dirty="0"/>
              <a:t>The Open Clearing House Protocol (</a:t>
            </a:r>
            <a:r>
              <a:rPr lang="en-US" dirty="0">
                <a:hlinkClick r:id="rId4"/>
              </a:rPr>
              <a:t>OCHP</a:t>
            </a:r>
            <a:r>
              <a:rPr lang="en-US" dirty="0"/>
              <a:t>) is an open-source protocol that enables communication between a charging management system and a clearing house system, in a simple and uniform way.</a:t>
            </a:r>
          </a:p>
          <a:p>
            <a:pPr algn="l"/>
            <a:r>
              <a:rPr lang="en-US" b="1" dirty="0"/>
              <a:t>OICP – Open </a:t>
            </a:r>
            <a:r>
              <a:rPr lang="en-US" b="1" dirty="0" err="1"/>
              <a:t>InterCharge</a:t>
            </a:r>
            <a:r>
              <a:rPr lang="en-US" b="1" dirty="0"/>
              <a:t> Protocol</a:t>
            </a:r>
            <a:endParaRPr lang="en-US" dirty="0"/>
          </a:p>
          <a:p>
            <a:pPr marL="107918" indent="0">
              <a:buNone/>
            </a:pPr>
            <a:r>
              <a:rPr lang="en-US" dirty="0"/>
              <a:t>OICP was developed by </a:t>
            </a:r>
            <a:r>
              <a:rPr lang="en-US" dirty="0" err="1"/>
              <a:t>Hubject</a:t>
            </a:r>
            <a:r>
              <a:rPr lang="en-US" dirty="0"/>
              <a:t> and is an implemented communication standard between e-mobility service provider (EMSP) and </a:t>
            </a:r>
            <a:r>
              <a:rPr lang="en-US" dirty="0">
                <a:hlinkClick r:id="rId5"/>
              </a:rPr>
              <a:t>charge point operator (CPO) systems</a:t>
            </a:r>
            <a:r>
              <a:rPr lang="en-US" dirty="0"/>
              <a:t> through the </a:t>
            </a:r>
            <a:r>
              <a:rPr lang="en-US" dirty="0" err="1"/>
              <a:t>Hubject</a:t>
            </a:r>
            <a:r>
              <a:rPr lang="en-US" dirty="0"/>
              <a:t> platform.</a:t>
            </a:r>
          </a:p>
          <a:p>
            <a:pPr algn="l"/>
            <a:r>
              <a:rPr lang="en-US" b="1" dirty="0" err="1"/>
              <a:t>eMIP</a:t>
            </a:r>
            <a:r>
              <a:rPr lang="en-US" b="1" dirty="0"/>
              <a:t> – </a:t>
            </a:r>
            <a:r>
              <a:rPr lang="en-US" b="1" dirty="0" err="1"/>
              <a:t>eMobility</a:t>
            </a:r>
            <a:r>
              <a:rPr lang="en-US" b="1" dirty="0"/>
              <a:t> Interoperation Protocol</a:t>
            </a:r>
            <a:endParaRPr lang="en-US" dirty="0"/>
          </a:p>
          <a:p>
            <a:pPr marL="107918" indent="0">
              <a:buNone/>
            </a:pPr>
            <a:r>
              <a:rPr lang="en-US" dirty="0" err="1"/>
              <a:t>eMIP</a:t>
            </a:r>
            <a:r>
              <a:rPr lang="en-US" dirty="0"/>
              <a:t>, provided by GIREVE, enables roaming of charging services by providing a charge authorization and a data clearing house API and access to a comprehensive charging point database.</a:t>
            </a:r>
          </a:p>
          <a:p>
            <a:pPr algn="l"/>
            <a:r>
              <a:rPr lang="en-US" b="1" dirty="0"/>
              <a:t>ISO15118 </a:t>
            </a:r>
            <a:r>
              <a:rPr lang="en-US" dirty="0"/>
              <a:t>–an international standard for bi-directional digital communications between electric vehicles and the charging station. ISO15118 defines a (V2G) communication interface for bi-directional charging/discharging of electric vehicles.</a:t>
            </a:r>
          </a:p>
        </p:txBody>
      </p:sp>
      <p:sp>
        <p:nvSpPr>
          <p:cNvPr id="2" name="Título 1">
            <a:extLst>
              <a:ext uri="{FF2B5EF4-FFF2-40B4-BE49-F238E27FC236}">
                <a16:creationId xmlns:a16="http://schemas.microsoft.com/office/drawing/2014/main" id="{A17323A7-555E-47C3-B233-72DC9ADEB2FD}"/>
              </a:ext>
            </a:extLst>
          </p:cNvPr>
          <p:cNvSpPr>
            <a:spLocks noGrp="1"/>
          </p:cNvSpPr>
          <p:nvPr>
            <p:ph type="title"/>
          </p:nvPr>
        </p:nvSpPr>
        <p:spPr>
          <a:xfrm>
            <a:off x="692337" y="258101"/>
            <a:ext cx="11083961" cy="1118400"/>
          </a:xfrm>
        </p:spPr>
        <p:txBody>
          <a:bodyPr/>
          <a:lstStyle/>
          <a:p>
            <a:r>
              <a:rPr lang="pt-BR" dirty="0"/>
              <a:t>Outros protocolos</a:t>
            </a:r>
          </a:p>
        </p:txBody>
      </p:sp>
    </p:spTree>
    <p:extLst>
      <p:ext uri="{BB962C8B-B14F-4D97-AF65-F5344CB8AC3E}">
        <p14:creationId xmlns:p14="http://schemas.microsoft.com/office/powerpoint/2010/main" val="284913590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00849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6A8C411-2165-408B-AE88-199D2C2332DD}"/>
              </a:ext>
            </a:extLst>
          </p:cNvPr>
          <p:cNvSpPr>
            <a:spLocks noGrp="1"/>
          </p:cNvSpPr>
          <p:nvPr>
            <p:ph type="title"/>
          </p:nvPr>
        </p:nvSpPr>
        <p:spPr/>
        <p:txBody>
          <a:bodyPr/>
          <a:lstStyle/>
          <a:p>
            <a:r>
              <a:rPr lang="pt-BR" dirty="0"/>
              <a:t>3.5 Interoperabilidade</a:t>
            </a:r>
          </a:p>
        </p:txBody>
      </p:sp>
    </p:spTree>
    <p:extLst>
      <p:ext uri="{BB962C8B-B14F-4D97-AF65-F5344CB8AC3E}">
        <p14:creationId xmlns:p14="http://schemas.microsoft.com/office/powerpoint/2010/main" val="124025717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611A450-4420-42EB-B967-7719F10D7B12}"/>
              </a:ext>
            </a:extLst>
          </p:cNvPr>
          <p:cNvSpPr>
            <a:spLocks noGrp="1"/>
          </p:cNvSpPr>
          <p:nvPr>
            <p:ph type="body" idx="1"/>
          </p:nvPr>
        </p:nvSpPr>
        <p:spPr>
          <a:xfrm>
            <a:off x="398383" y="1727934"/>
            <a:ext cx="5333100" cy="4452000"/>
          </a:xfrm>
        </p:spPr>
        <p:txBody>
          <a:bodyPr/>
          <a:lstStyle/>
          <a:p>
            <a:pPr marL="107918" indent="0" algn="l">
              <a:buNone/>
            </a:pPr>
            <a:r>
              <a:rPr lang="pt-BR" dirty="0"/>
              <a:t>O Roaming de redes de recarga é comum na Europa e Estados Unidos, pois existe uma grande quantidade de redes independentes, o que exige que o usuário final tenha que se adaptar a cada uma delas, com diferentes cartões ou aplicativos.</a:t>
            </a:r>
          </a:p>
          <a:p>
            <a:pPr marL="107918" indent="0" algn="l">
              <a:buNone/>
            </a:pPr>
            <a:r>
              <a:rPr lang="pt-BR" dirty="0"/>
              <a:t>Além de beneficiar o condutor do veículo elétrico, o roaming também traz vantagens aos </a:t>
            </a:r>
            <a:r>
              <a:rPr lang="pt-BR" dirty="0" err="1"/>
              <a:t>CPOs</a:t>
            </a:r>
            <a:r>
              <a:rPr lang="pt-BR" dirty="0"/>
              <a:t>, já que o pool de usuários aumenta.</a:t>
            </a:r>
          </a:p>
          <a:p>
            <a:pPr marL="107950" indent="0">
              <a:buNone/>
            </a:pPr>
            <a:endParaRPr lang="en-US" dirty="0"/>
          </a:p>
        </p:txBody>
      </p:sp>
      <p:pic>
        <p:nvPicPr>
          <p:cNvPr id="5" name="Imagem 4">
            <a:extLst>
              <a:ext uri="{FF2B5EF4-FFF2-40B4-BE49-F238E27FC236}">
                <a16:creationId xmlns:a16="http://schemas.microsoft.com/office/drawing/2014/main" id="{C2D45396-9487-47B3-9F97-290425EF074B}"/>
              </a:ext>
            </a:extLst>
          </p:cNvPr>
          <p:cNvPicPr>
            <a:picLocks noChangeAspect="1"/>
          </p:cNvPicPr>
          <p:nvPr/>
        </p:nvPicPr>
        <p:blipFill>
          <a:blip r:embed="rId3">
            <a:alphaModFix amt="35000"/>
          </a:blip>
          <a:stretch>
            <a:fillRect/>
          </a:stretch>
        </p:blipFill>
        <p:spPr>
          <a:xfrm>
            <a:off x="6104676" y="817301"/>
            <a:ext cx="7019775" cy="4582947"/>
          </a:xfrm>
          <a:prstGeom prst="rect">
            <a:avLst/>
          </a:prstGeom>
        </p:spPr>
      </p:pic>
      <p:sp>
        <p:nvSpPr>
          <p:cNvPr id="6" name="Título 5">
            <a:extLst>
              <a:ext uri="{FF2B5EF4-FFF2-40B4-BE49-F238E27FC236}">
                <a16:creationId xmlns:a16="http://schemas.microsoft.com/office/drawing/2014/main" id="{7CFC589D-3871-46C5-A183-18B97DB7AEF2}"/>
              </a:ext>
            </a:extLst>
          </p:cNvPr>
          <p:cNvSpPr>
            <a:spLocks noGrp="1"/>
          </p:cNvSpPr>
          <p:nvPr>
            <p:ph type="title"/>
          </p:nvPr>
        </p:nvSpPr>
        <p:spPr/>
        <p:txBody>
          <a:bodyPr/>
          <a:lstStyle/>
          <a:p>
            <a:r>
              <a:rPr lang="pt-BR" dirty="0"/>
              <a:t>Roaming de Redes de Recarga</a:t>
            </a:r>
          </a:p>
        </p:txBody>
      </p:sp>
    </p:spTree>
    <p:extLst>
      <p:ext uri="{BB962C8B-B14F-4D97-AF65-F5344CB8AC3E}">
        <p14:creationId xmlns:p14="http://schemas.microsoft.com/office/powerpoint/2010/main" val="84918592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623D909-211A-40A5-8155-D326CF351A95}"/>
              </a:ext>
            </a:extLst>
          </p:cNvPr>
          <p:cNvSpPr>
            <a:spLocks noGrp="1"/>
          </p:cNvSpPr>
          <p:nvPr>
            <p:ph type="body" idx="13"/>
          </p:nvPr>
        </p:nvSpPr>
        <p:spPr>
          <a:xfrm>
            <a:off x="5164667" y="1639967"/>
            <a:ext cx="6611631" cy="4452000"/>
          </a:xfrm>
        </p:spPr>
        <p:txBody>
          <a:bodyPr/>
          <a:lstStyle/>
          <a:p>
            <a:r>
              <a:rPr lang="pt-PT" sz="2400" dirty="0"/>
              <a:t>O Open Charge Point Interface (OCPI) permite uma configuração de roaming automatizada e escalonável entre Operadores de Ponto de Carga e Provedores de Serviços de e-Mobility. Ele suporta autorização, troca de informações de ponto de recarga (incluindo eventos de transação), troca de registro de detalhes de recarga, e a troca de comandos de recarga inteligente entre as partes.</a:t>
            </a:r>
            <a:endParaRPr lang="pt-BR" sz="2400" dirty="0"/>
          </a:p>
          <a:p>
            <a:endParaRPr lang="en-US" dirty="0"/>
          </a:p>
        </p:txBody>
      </p:sp>
      <p:sp>
        <p:nvSpPr>
          <p:cNvPr id="2" name="Título 1">
            <a:extLst>
              <a:ext uri="{FF2B5EF4-FFF2-40B4-BE49-F238E27FC236}">
                <a16:creationId xmlns:a16="http://schemas.microsoft.com/office/drawing/2014/main" id="{795CAE1B-4DFE-4D94-9334-A19EF37F3E52}"/>
              </a:ext>
            </a:extLst>
          </p:cNvPr>
          <p:cNvSpPr>
            <a:spLocks noGrp="1"/>
          </p:cNvSpPr>
          <p:nvPr>
            <p:ph type="title"/>
          </p:nvPr>
        </p:nvSpPr>
        <p:spPr>
          <a:xfrm>
            <a:off x="692337" y="258101"/>
            <a:ext cx="11083961" cy="1118400"/>
          </a:xfrm>
        </p:spPr>
        <p:txBody>
          <a:bodyPr/>
          <a:lstStyle/>
          <a:p>
            <a:pPr algn="l"/>
            <a:r>
              <a:rPr lang="pt-BR" dirty="0"/>
              <a:t>OCPI</a:t>
            </a:r>
          </a:p>
        </p:txBody>
      </p:sp>
      <p:pic>
        <p:nvPicPr>
          <p:cNvPr id="6" name="Espaço Reservado para Conteúdo 5" descr="Ícone&#10;&#10;Descrição gerada automaticamente">
            <a:extLst>
              <a:ext uri="{FF2B5EF4-FFF2-40B4-BE49-F238E27FC236}">
                <a16:creationId xmlns:a16="http://schemas.microsoft.com/office/drawing/2014/main" id="{67A1BD41-5FBA-42E7-9704-62D32ED293F3}"/>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46667" y="2384425"/>
            <a:ext cx="4021138" cy="2089150"/>
          </a:xfrm>
          <a:prstGeom prst="rect">
            <a:avLst/>
          </a:prstGeom>
        </p:spPr>
      </p:pic>
    </p:spTree>
    <p:extLst>
      <p:ext uri="{BB962C8B-B14F-4D97-AF65-F5344CB8AC3E}">
        <p14:creationId xmlns:p14="http://schemas.microsoft.com/office/powerpoint/2010/main" val="363694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p:nvPr/>
        </p:nvSpPr>
        <p:spPr>
          <a:xfrm flipH="1">
            <a:off x="5130676" y="1707110"/>
            <a:ext cx="2255897" cy="723235"/>
          </a:xfrm>
          <a:prstGeom prst="rect">
            <a:avLst/>
          </a:prstGeom>
          <a:solidFill>
            <a:srgbClr val="F2F2F2">
              <a:alpha val="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4000" dirty="0">
                <a:solidFill>
                  <a:srgbClr val="FFFFFF"/>
                </a:solidFill>
                <a:highlight>
                  <a:srgbClr val="4EBABB"/>
                </a:highlight>
                <a:latin typeface="Roboto Black"/>
                <a:ea typeface="Roboto Black"/>
                <a:cs typeface="Roboto Black"/>
                <a:sym typeface="Roboto Black"/>
              </a:rPr>
              <a:t>2015</a:t>
            </a:r>
            <a:endParaRPr sz="1200" dirty="0">
              <a:highlight>
                <a:srgbClr val="4EBABB"/>
              </a:highlight>
            </a:endParaRPr>
          </a:p>
        </p:txBody>
      </p:sp>
      <p:pic>
        <p:nvPicPr>
          <p:cNvPr id="342" name="Google Shape;342;p24" descr="Resultado de imagem para bmw i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78607" y="2430345"/>
            <a:ext cx="2550282" cy="1789504"/>
          </a:xfrm>
          <a:prstGeom prst="rect">
            <a:avLst/>
          </a:prstGeom>
          <a:noFill/>
          <a:ln>
            <a:noFill/>
          </a:ln>
        </p:spPr>
      </p:pic>
      <p:pic>
        <p:nvPicPr>
          <p:cNvPr id="343" name="Google Shape;343;p24" descr="Resultado de imagem para renault zo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9149" y="2780694"/>
            <a:ext cx="2255898" cy="1268942"/>
          </a:xfrm>
          <a:prstGeom prst="rect">
            <a:avLst/>
          </a:prstGeom>
          <a:noFill/>
          <a:ln>
            <a:noFill/>
          </a:ln>
        </p:spPr>
      </p:pic>
      <p:sp>
        <p:nvSpPr>
          <p:cNvPr id="2" name="Google Shape;366;p25">
            <a:extLst>
              <a:ext uri="{FF2B5EF4-FFF2-40B4-BE49-F238E27FC236}">
                <a16:creationId xmlns:a16="http://schemas.microsoft.com/office/drawing/2014/main" id="{6E7956C5-C77F-4374-BB34-0414A4C395E8}"/>
              </a:ext>
            </a:extLst>
          </p:cNvPr>
          <p:cNvSpPr txBox="1"/>
          <p:nvPr/>
        </p:nvSpPr>
        <p:spPr>
          <a:xfrm>
            <a:off x="4067231" y="5704734"/>
            <a:ext cx="39427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b="1" dirty="0">
                <a:solidFill>
                  <a:srgbClr val="4EBABB"/>
                </a:solidFill>
                <a:latin typeface="Abadi Extra Light" panose="020B0204020104020204" pitchFamily="34" charset="0"/>
                <a:ea typeface="Calibri"/>
                <a:cs typeface="Calibri"/>
                <a:sym typeface="Calibri"/>
              </a:rPr>
              <a:t>apenas 2 modelos</a:t>
            </a:r>
            <a:endParaRPr b="1" dirty="0">
              <a:solidFill>
                <a:srgbClr val="4EBABB"/>
              </a:solidFill>
            </a:endParaRPr>
          </a:p>
        </p:txBody>
      </p:sp>
      <p:sp>
        <p:nvSpPr>
          <p:cNvPr id="4" name="Título 3">
            <a:extLst>
              <a:ext uri="{FF2B5EF4-FFF2-40B4-BE49-F238E27FC236}">
                <a16:creationId xmlns:a16="http://schemas.microsoft.com/office/drawing/2014/main" id="{5EC27FE6-8E4F-4EC5-B7D8-984AEC12F930}"/>
              </a:ext>
            </a:extLst>
          </p:cNvPr>
          <p:cNvSpPr>
            <a:spLocks noGrp="1"/>
          </p:cNvSpPr>
          <p:nvPr>
            <p:ph type="title"/>
          </p:nvPr>
        </p:nvSpPr>
        <p:spPr/>
        <p:txBody>
          <a:bodyPr/>
          <a:lstStyle/>
          <a:p>
            <a:r>
              <a:rPr lang="pt-BR" dirty="0"/>
              <a:t>Veículos Elétricos no Brasil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B6E42-4F02-4AB4-9EEB-2A2D19EBD8CF}"/>
              </a:ext>
            </a:extLst>
          </p:cNvPr>
          <p:cNvSpPr>
            <a:spLocks noGrp="1"/>
          </p:cNvSpPr>
          <p:nvPr>
            <p:ph type="title"/>
          </p:nvPr>
        </p:nvSpPr>
        <p:spPr>
          <a:xfrm>
            <a:off x="692337" y="258101"/>
            <a:ext cx="11083961" cy="1118400"/>
          </a:xfrm>
        </p:spPr>
        <p:txBody>
          <a:bodyPr/>
          <a:lstStyle/>
          <a:p>
            <a:pPr algn="l"/>
            <a:r>
              <a:rPr lang="pt-BR" dirty="0"/>
              <a:t>OICP</a:t>
            </a:r>
          </a:p>
        </p:txBody>
      </p:sp>
      <p:pic>
        <p:nvPicPr>
          <p:cNvPr id="5" name="Espaço Reservado para Conteúdo 4" descr="Diagrama&#10;&#10;Descrição gerada automaticamente">
            <a:extLst>
              <a:ext uri="{FF2B5EF4-FFF2-40B4-BE49-F238E27FC236}">
                <a16:creationId xmlns:a16="http://schemas.microsoft.com/office/drawing/2014/main" id="{4D938610-651F-4D00-A04E-AEA077B9C7EC}"/>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2979106" y="1512870"/>
            <a:ext cx="6233787" cy="4807697"/>
          </a:xfrm>
          <a:prstGeom prst="rect">
            <a:avLst/>
          </a:prstGeom>
        </p:spPr>
      </p:pic>
    </p:spTree>
    <p:extLst>
      <p:ext uri="{BB962C8B-B14F-4D97-AF65-F5344CB8AC3E}">
        <p14:creationId xmlns:p14="http://schemas.microsoft.com/office/powerpoint/2010/main" val="220775944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52171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CB35995-C005-433F-ADD6-C82B1FDECD0E}"/>
              </a:ext>
            </a:extLst>
          </p:cNvPr>
          <p:cNvSpPr>
            <a:spLocks noGrp="1"/>
          </p:cNvSpPr>
          <p:nvPr>
            <p:ph type="title"/>
          </p:nvPr>
        </p:nvSpPr>
        <p:spPr>
          <a:xfrm>
            <a:off x="2343729" y="2869800"/>
            <a:ext cx="9035471" cy="1118400"/>
          </a:xfrm>
        </p:spPr>
        <p:txBody>
          <a:bodyPr/>
          <a:lstStyle/>
          <a:p>
            <a:r>
              <a:rPr lang="pt-BR" dirty="0"/>
              <a:t>3.6 Noções de Instalação, Operação e Manutenção de </a:t>
            </a:r>
            <a:r>
              <a:rPr lang="pt-BR" dirty="0" err="1"/>
              <a:t>Eletropostos</a:t>
            </a:r>
            <a:endParaRPr lang="pt-BR" dirty="0"/>
          </a:p>
        </p:txBody>
      </p:sp>
    </p:spTree>
    <p:extLst>
      <p:ext uri="{BB962C8B-B14F-4D97-AF65-F5344CB8AC3E}">
        <p14:creationId xmlns:p14="http://schemas.microsoft.com/office/powerpoint/2010/main" val="409092145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p:txBody>
          <a:bodyPr>
            <a:normAutofit/>
          </a:bodyPr>
          <a:lstStyle/>
          <a:p>
            <a:pPr marL="571500" indent="-571500">
              <a:buFont typeface="Wingdings" panose="05000000000000000000" pitchFamily="2" charset="2"/>
              <a:buChar char="Ø"/>
            </a:pPr>
            <a:r>
              <a:rPr lang="pt-BR" sz="2400" dirty="0"/>
              <a:t>A instalação deve ser projetada e executada conforme as normas técnicas aplicáveis</a:t>
            </a:r>
          </a:p>
          <a:p>
            <a:pPr marL="571500" indent="-571500">
              <a:buFont typeface="Wingdings" panose="05000000000000000000" pitchFamily="2" charset="2"/>
              <a:buChar char="Ø"/>
            </a:pPr>
            <a:endParaRPr lang="pt-BR" sz="2400" dirty="0"/>
          </a:p>
          <a:p>
            <a:pPr marL="571500" indent="-571500">
              <a:buFont typeface="Wingdings" panose="05000000000000000000" pitchFamily="2" charset="2"/>
              <a:buChar char="Ø"/>
            </a:pPr>
            <a:r>
              <a:rPr lang="pt-BR" sz="2400" dirty="0"/>
              <a:t>O nível de complexidade do projeto pode variar muito com porte do equipamento instalado e a complexidade da infraestrutura necessária</a:t>
            </a:r>
          </a:p>
          <a:p>
            <a:pPr marL="571500" indent="-571500">
              <a:buFont typeface="Wingdings" panose="05000000000000000000" pitchFamily="2" charset="2"/>
              <a:buChar char="Ø"/>
            </a:pPr>
            <a:endParaRPr lang="pt-BR" sz="2400" dirty="0"/>
          </a:p>
        </p:txBody>
      </p:sp>
      <p:sp>
        <p:nvSpPr>
          <p:cNvPr id="2" name="Título 1"/>
          <p:cNvSpPr>
            <a:spLocks noGrp="1"/>
          </p:cNvSpPr>
          <p:nvPr>
            <p:ph type="title"/>
          </p:nvPr>
        </p:nvSpPr>
        <p:spPr/>
        <p:txBody>
          <a:bodyPr/>
          <a:lstStyle/>
          <a:p>
            <a:r>
              <a:rPr lang="pt-BR" dirty="0"/>
              <a:t>Instalações Elétricas</a:t>
            </a:r>
          </a:p>
        </p:txBody>
      </p:sp>
      <p:pic>
        <p:nvPicPr>
          <p:cNvPr id="4" name="Imagem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452" y="347003"/>
            <a:ext cx="5190198" cy="5190198"/>
          </a:xfrm>
          <a:prstGeom prst="rect">
            <a:avLst/>
          </a:prstGeom>
        </p:spPr>
      </p:pic>
    </p:spTree>
    <p:extLst>
      <p:ext uri="{BB962C8B-B14F-4D97-AF65-F5344CB8AC3E}">
        <p14:creationId xmlns:p14="http://schemas.microsoft.com/office/powerpoint/2010/main" val="135032557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r>
              <a:rPr lang="pt-BR" sz="2800" dirty="0"/>
              <a:t>O circuito alimentador deve ser </a:t>
            </a:r>
            <a:r>
              <a:rPr lang="pt-BR" sz="2800" b="1" dirty="0"/>
              <a:t>dedicado</a:t>
            </a:r>
            <a:r>
              <a:rPr lang="pt-BR" sz="2800" dirty="0"/>
              <a:t> para a instalação de cada carregador, ou seja, cada circuito pode alimentar somente um carregador, segundo o item 722.314.101 da IEC 60364-7-722. </a:t>
            </a:r>
          </a:p>
        </p:txBody>
      </p:sp>
      <p:sp>
        <p:nvSpPr>
          <p:cNvPr id="2" name="Título 1"/>
          <p:cNvSpPr>
            <a:spLocks noGrp="1"/>
          </p:cNvSpPr>
          <p:nvPr>
            <p:ph type="title"/>
          </p:nvPr>
        </p:nvSpPr>
        <p:spPr>
          <a:xfrm>
            <a:off x="692337" y="258101"/>
            <a:ext cx="11083961" cy="1118400"/>
          </a:xfrm>
        </p:spPr>
        <p:txBody>
          <a:bodyPr/>
          <a:lstStyle/>
          <a:p>
            <a:pPr algn="l"/>
            <a:r>
              <a:rPr lang="pt-BR" dirty="0"/>
              <a:t>Alimentação</a:t>
            </a:r>
          </a:p>
        </p:txBody>
      </p:sp>
      <p:pic>
        <p:nvPicPr>
          <p:cNvPr id="4" name="Imagem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5881" y="3196532"/>
            <a:ext cx="4415433" cy="2950468"/>
          </a:xfrm>
          <a:prstGeom prst="rect">
            <a:avLst/>
          </a:prstGeom>
        </p:spPr>
      </p:pic>
      <p:sp>
        <p:nvSpPr>
          <p:cNvPr id="5" name="Retângulo 4"/>
          <p:cNvSpPr/>
          <p:nvPr/>
        </p:nvSpPr>
        <p:spPr>
          <a:xfrm>
            <a:off x="672456" y="3231881"/>
            <a:ext cx="3903136" cy="2246769"/>
          </a:xfrm>
          <a:prstGeom prst="rect">
            <a:avLst/>
          </a:prstGeom>
        </p:spPr>
        <p:txBody>
          <a:bodyPr wrap="square">
            <a:spAutoFit/>
          </a:bodyPr>
          <a:lstStyle/>
          <a:p>
            <a:pPr algn="ctr"/>
            <a:r>
              <a:rPr lang="pt-BR" sz="2800" dirty="0">
                <a:latin typeface="Abadi Extra Light" panose="020B0204020104020204" pitchFamily="34" charset="0"/>
                <a:ea typeface="Segoe UI" panose="020B0502040204020203" pitchFamily="34" charset="0"/>
                <a:cs typeface="Segoe UI" panose="020B0502040204020203" pitchFamily="34" charset="0"/>
              </a:rPr>
              <a:t>A infraestrutura elétrica pode ser compartilhada entre os carregadores ou mesmo com a instalação existente. </a:t>
            </a:r>
          </a:p>
        </p:txBody>
      </p:sp>
    </p:spTree>
    <p:extLst>
      <p:ext uri="{BB962C8B-B14F-4D97-AF65-F5344CB8AC3E}">
        <p14:creationId xmlns:p14="http://schemas.microsoft.com/office/powerpoint/2010/main" val="164851941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a:xfrm>
            <a:off x="415599" y="1471003"/>
            <a:ext cx="11360699" cy="4452000"/>
          </a:xfrm>
        </p:spPr>
        <p:txBody>
          <a:bodyPr>
            <a:normAutofit/>
          </a:bodyPr>
          <a:lstStyle/>
          <a:p>
            <a:pPr marL="107918" indent="0">
              <a:buNone/>
            </a:pPr>
            <a:r>
              <a:rPr lang="pt-BR" sz="2000" dirty="0"/>
              <a:t>O dimensionamento do circuito alimentador deve ser feito do mesmo modo que para qualquer carga, porém só deve-se atentar para o fato de que o VE vai manter uma demanda elevada durante a recarga.</a:t>
            </a:r>
          </a:p>
          <a:p>
            <a:pPr algn="l"/>
            <a:endParaRPr lang="pt-BR" sz="2400" dirty="0"/>
          </a:p>
        </p:txBody>
      </p:sp>
      <p:sp>
        <p:nvSpPr>
          <p:cNvPr id="2" name="Título 1"/>
          <p:cNvSpPr>
            <a:spLocks noGrp="1"/>
          </p:cNvSpPr>
          <p:nvPr>
            <p:ph type="title"/>
          </p:nvPr>
        </p:nvSpPr>
        <p:spPr>
          <a:xfrm>
            <a:off x="692337" y="258101"/>
            <a:ext cx="11083961" cy="1118400"/>
          </a:xfrm>
        </p:spPr>
        <p:txBody>
          <a:bodyPr/>
          <a:lstStyle/>
          <a:p>
            <a:pPr algn="l"/>
            <a:r>
              <a:rPr lang="pt-BR" dirty="0"/>
              <a:t>Alimentação</a:t>
            </a:r>
          </a:p>
        </p:txBody>
      </p:sp>
      <p:sp>
        <p:nvSpPr>
          <p:cNvPr id="4" name="Retângulo 3"/>
          <p:cNvSpPr/>
          <p:nvPr/>
        </p:nvSpPr>
        <p:spPr>
          <a:xfrm>
            <a:off x="94490" y="5832213"/>
            <a:ext cx="10202450" cy="523220"/>
          </a:xfrm>
          <a:prstGeom prst="rect">
            <a:avLst/>
          </a:prstGeom>
        </p:spPr>
        <p:txBody>
          <a:bodyPr wrap="square">
            <a:spAutoFit/>
          </a:bodyPr>
          <a:lstStyle/>
          <a:p>
            <a:r>
              <a:rPr lang="pt-BR" dirty="0">
                <a:latin typeface="Abadi Extra Light" panose="020B0204020104020204" pitchFamily="34" charset="0"/>
                <a:ea typeface="Segoe UI" panose="020B0502040204020203" pitchFamily="34" charset="0"/>
                <a:cs typeface="Segoe UI" panose="020B0502040204020203" pitchFamily="34" charset="0"/>
              </a:rPr>
              <a:t>O circuito alimentador é sempre em corrente alternada. No caso da carga lenta, o carregador injeta potência em corrente alternada. Já no caso do sistema de carga rápida, a potência é injetada em corrente contínua.</a:t>
            </a:r>
          </a:p>
        </p:txBody>
      </p:sp>
      <p:pic>
        <p:nvPicPr>
          <p:cNvPr id="6" name="Imagem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6" y="2468151"/>
            <a:ext cx="12188824" cy="3120223"/>
          </a:xfrm>
          <a:prstGeom prst="rect">
            <a:avLst/>
          </a:prstGeom>
        </p:spPr>
      </p:pic>
    </p:spTree>
    <p:extLst>
      <p:ext uri="{BB962C8B-B14F-4D97-AF65-F5344CB8AC3E}">
        <p14:creationId xmlns:p14="http://schemas.microsoft.com/office/powerpoint/2010/main" val="217494643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pPr algn="l"/>
            <a:r>
              <a:rPr lang="pt-BR" dirty="0"/>
              <a:t>Alimentação</a:t>
            </a:r>
          </a:p>
        </p:txBody>
      </p:sp>
      <p:pic>
        <p:nvPicPr>
          <p:cNvPr id="5" name="Imagem 4" descr="Resultado de imagem para electric vehicle charging fast slow"/>
          <p:cNvPicPr/>
          <p:nvPr/>
        </p:nvPicPr>
        <p:blipFill>
          <a:blip r:embed="rId3">
            <a:extLst>
              <a:ext uri="{28A0092B-C50C-407E-A947-70E740481C1C}">
                <a14:useLocalDpi xmlns:a14="http://schemas.microsoft.com/office/drawing/2010/main"/>
              </a:ext>
            </a:extLst>
          </a:blip>
          <a:srcRect/>
          <a:stretch>
            <a:fillRect/>
          </a:stretch>
        </p:blipFill>
        <p:spPr bwMode="auto">
          <a:xfrm>
            <a:off x="1768989" y="1212309"/>
            <a:ext cx="8654021" cy="5387590"/>
          </a:xfrm>
          <a:prstGeom prst="rect">
            <a:avLst/>
          </a:prstGeom>
          <a:noFill/>
          <a:ln>
            <a:noFill/>
          </a:ln>
        </p:spPr>
      </p:pic>
    </p:spTree>
    <p:extLst>
      <p:ext uri="{BB962C8B-B14F-4D97-AF65-F5344CB8AC3E}">
        <p14:creationId xmlns:p14="http://schemas.microsoft.com/office/powerpoint/2010/main" val="254854964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lstStyle/>
          <a:p>
            <a:pPr marL="107918" indent="0">
              <a:buNone/>
            </a:pPr>
            <a:r>
              <a:rPr lang="pt-BR" sz="2800" dirty="0"/>
              <a:t>Os critérios adotados para projetar o circuito alimentador, segundo a NBR 5410, são:</a:t>
            </a:r>
          </a:p>
          <a:p>
            <a:endParaRPr lang="pt-BR" sz="2800" dirty="0"/>
          </a:p>
          <a:p>
            <a:pPr marL="571500" indent="-571500">
              <a:buFont typeface="Wingdings" panose="05000000000000000000" pitchFamily="2" charset="2"/>
              <a:buChar char="Ø"/>
            </a:pPr>
            <a:r>
              <a:rPr lang="pt-BR" sz="2800" dirty="0"/>
              <a:t>Capacidade de condução de corrente</a:t>
            </a:r>
          </a:p>
          <a:p>
            <a:pPr marL="571500" indent="-571500">
              <a:buFont typeface="Wingdings" panose="05000000000000000000" pitchFamily="2" charset="2"/>
              <a:buChar char="Ø"/>
            </a:pPr>
            <a:r>
              <a:rPr lang="pt-BR" sz="2800" dirty="0"/>
              <a:t>Queda de tensão</a:t>
            </a:r>
          </a:p>
          <a:p>
            <a:pPr marL="571500" indent="-571500">
              <a:buFont typeface="Wingdings" panose="05000000000000000000" pitchFamily="2" charset="2"/>
              <a:buChar char="Ø"/>
            </a:pPr>
            <a:r>
              <a:rPr lang="pt-BR" sz="2800" dirty="0"/>
              <a:t>Seccionamento automático da alimentação</a:t>
            </a:r>
          </a:p>
          <a:p>
            <a:endParaRPr lang="pt-BR" sz="2800" dirty="0"/>
          </a:p>
        </p:txBody>
      </p:sp>
      <p:sp>
        <p:nvSpPr>
          <p:cNvPr id="2" name="Título 1"/>
          <p:cNvSpPr>
            <a:spLocks noGrp="1"/>
          </p:cNvSpPr>
          <p:nvPr>
            <p:ph type="title"/>
          </p:nvPr>
        </p:nvSpPr>
        <p:spPr>
          <a:xfrm>
            <a:off x="692337" y="258101"/>
            <a:ext cx="11083961" cy="1118400"/>
          </a:xfrm>
        </p:spPr>
        <p:txBody>
          <a:bodyPr/>
          <a:lstStyle/>
          <a:p>
            <a:pPr algn="l"/>
            <a:r>
              <a:rPr lang="pt-BR" dirty="0"/>
              <a:t>Alimentação</a:t>
            </a:r>
          </a:p>
        </p:txBody>
      </p:sp>
    </p:spTree>
    <p:extLst>
      <p:ext uri="{BB962C8B-B14F-4D97-AF65-F5344CB8AC3E}">
        <p14:creationId xmlns:p14="http://schemas.microsoft.com/office/powerpoint/2010/main" val="24790150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800" i="1" dirty="0"/>
              <a:t>Capacidade de condução de corrente</a:t>
            </a:r>
          </a:p>
          <a:p>
            <a:r>
              <a:rPr lang="pt-BR" sz="2800" dirty="0"/>
              <a:t>O critério da capacidade de condução de corrente consiste em basicamente aplicar os fatores de correção, e verificar qual seção de cabo é o mais adequado para a corrente que a carga demanda.</a:t>
            </a:r>
          </a:p>
          <a:p>
            <a:r>
              <a:rPr lang="pt-BR" sz="2800" dirty="0"/>
              <a:t>Alguns destes fatores de correção, são: temperatura, tipo de linha elétrica, fator de acoplamento, fator de potência.</a:t>
            </a:r>
          </a:p>
        </p:txBody>
      </p:sp>
      <p:sp>
        <p:nvSpPr>
          <p:cNvPr id="2" name="Título 1"/>
          <p:cNvSpPr>
            <a:spLocks noGrp="1"/>
          </p:cNvSpPr>
          <p:nvPr>
            <p:ph type="title"/>
          </p:nvPr>
        </p:nvSpPr>
        <p:spPr>
          <a:xfrm>
            <a:off x="692337" y="258101"/>
            <a:ext cx="11083961" cy="1118400"/>
          </a:xfrm>
        </p:spPr>
        <p:txBody>
          <a:bodyPr/>
          <a:lstStyle/>
          <a:p>
            <a:pPr algn="l"/>
            <a:r>
              <a:rPr lang="pt-BR" dirty="0"/>
              <a:t>Alimentação</a:t>
            </a:r>
          </a:p>
        </p:txBody>
      </p:sp>
      <p:pic>
        <p:nvPicPr>
          <p:cNvPr id="4" name="Espaço Reservado para Imagem 7"/>
          <p:cNvPicPr>
            <a:picLocks/>
          </p:cNvPicPr>
          <p:nvPr/>
        </p:nvPicPr>
        <p:blipFill rotWithShape="1">
          <a:blip r:embed="rId3"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l="9454" r="5849"/>
          <a:stretch/>
        </p:blipFill>
        <p:spPr bwMode="auto">
          <a:xfrm rot="1069641">
            <a:off x="-82340" y="4542480"/>
            <a:ext cx="4775200" cy="2268000"/>
          </a:xfrm>
          <a:prstGeom prst="rect">
            <a:avLst/>
          </a:prstGeom>
          <a:noFill/>
          <a:ln>
            <a:noFill/>
          </a:ln>
        </p:spPr>
      </p:pic>
    </p:spTree>
    <p:extLst>
      <p:ext uri="{BB962C8B-B14F-4D97-AF65-F5344CB8AC3E}">
        <p14:creationId xmlns:p14="http://schemas.microsoft.com/office/powerpoint/2010/main" val="60772107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Alimentação</a:t>
            </a:r>
          </a:p>
        </p:txBody>
      </p:sp>
      <p:pic>
        <p:nvPicPr>
          <p:cNvPr id="5" name="Image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8135" y="379808"/>
            <a:ext cx="5632460" cy="2986120"/>
          </a:xfrm>
          <a:prstGeom prst="rect">
            <a:avLst/>
          </a:prstGeom>
        </p:spPr>
      </p:pic>
      <p:sp>
        <p:nvSpPr>
          <p:cNvPr id="6" name="Retângulo 5"/>
          <p:cNvSpPr/>
          <p:nvPr/>
        </p:nvSpPr>
        <p:spPr>
          <a:xfrm>
            <a:off x="6737847" y="3933979"/>
            <a:ext cx="4738839" cy="1569660"/>
          </a:xfrm>
          <a:prstGeom prst="rect">
            <a:avLst/>
          </a:prstGeom>
        </p:spPr>
        <p:txBody>
          <a:bodyPr wrap="square">
            <a:spAutoFit/>
          </a:bodyPr>
          <a:lstStyle/>
          <a:p>
            <a:r>
              <a:rPr lang="pt-BR" sz="2400" dirty="0">
                <a:latin typeface="Abadi Extra Light" panose="020B0204020104020204" pitchFamily="34" charset="0"/>
                <a:ea typeface="Segoe UI" panose="020B0502040204020203" pitchFamily="34" charset="0"/>
                <a:cs typeface="Segoe UI" panose="020B0502040204020203" pitchFamily="34" charset="0"/>
              </a:rPr>
              <a:t>A queda de tensão pode influenciar na operação de recarga do VE, já que os carregadores opera em uma faixa de geralmente 15% da tensão</a:t>
            </a:r>
          </a:p>
        </p:txBody>
      </p:sp>
      <p:sp>
        <p:nvSpPr>
          <p:cNvPr id="9" name="Espaço Reservado para Texto 8">
            <a:extLst>
              <a:ext uri="{FF2B5EF4-FFF2-40B4-BE49-F238E27FC236}">
                <a16:creationId xmlns:a16="http://schemas.microsoft.com/office/drawing/2014/main" id="{DE08EF3E-176E-445B-A4EF-7F12FF24994C}"/>
              </a:ext>
            </a:extLst>
          </p:cNvPr>
          <p:cNvSpPr>
            <a:spLocks noGrp="1"/>
          </p:cNvSpPr>
          <p:nvPr>
            <p:ph type="body" idx="1"/>
          </p:nvPr>
        </p:nvSpPr>
        <p:spPr/>
        <p:txBody>
          <a:bodyPr/>
          <a:lstStyle/>
          <a:p>
            <a:pPr marL="107950" indent="0">
              <a:buNone/>
            </a:pPr>
            <a:r>
              <a:rPr lang="pt-BR" b="1" dirty="0"/>
              <a:t>Queda de tensão</a:t>
            </a:r>
          </a:p>
          <a:p>
            <a:r>
              <a:rPr lang="pt-BR" dirty="0"/>
              <a:t>O critério da queda de tensão é importante, especialmente no caso de estações de recarga. </a:t>
            </a:r>
          </a:p>
          <a:p>
            <a:endParaRPr lang="pt-BR" dirty="0"/>
          </a:p>
        </p:txBody>
      </p:sp>
    </p:spTree>
    <p:extLst>
      <p:ext uri="{BB962C8B-B14F-4D97-AF65-F5344CB8AC3E}">
        <p14:creationId xmlns:p14="http://schemas.microsoft.com/office/powerpoint/2010/main" val="2739297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5"/>
          <p:cNvSpPr txBox="1"/>
          <p:nvPr/>
        </p:nvSpPr>
        <p:spPr>
          <a:xfrm>
            <a:off x="188673" y="198219"/>
            <a:ext cx="9510300" cy="7080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a:p>
        </p:txBody>
      </p:sp>
      <p:sp>
        <p:nvSpPr>
          <p:cNvPr id="351" name="Google Shape;351;p25"/>
          <p:cNvSpPr txBox="1"/>
          <p:nvPr/>
        </p:nvSpPr>
        <p:spPr>
          <a:xfrm flipH="1">
            <a:off x="5129891" y="1531717"/>
            <a:ext cx="2256000" cy="769401"/>
          </a:xfrm>
          <a:prstGeom prst="rect">
            <a:avLst/>
          </a:prstGeom>
          <a:solidFill>
            <a:srgbClr val="F2F2F2">
              <a:alpha val="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400" dirty="0">
                <a:solidFill>
                  <a:srgbClr val="FFFFFF"/>
                </a:solidFill>
                <a:highlight>
                  <a:srgbClr val="4EBABB"/>
                </a:highlight>
                <a:latin typeface="Roboto Black"/>
                <a:ea typeface="Roboto Black"/>
                <a:cs typeface="Roboto Black"/>
                <a:sym typeface="Roboto Black"/>
              </a:rPr>
              <a:t>2020</a:t>
            </a:r>
            <a:endParaRPr sz="4400" dirty="0">
              <a:solidFill>
                <a:srgbClr val="FFFFFF"/>
              </a:solidFill>
              <a:highlight>
                <a:srgbClr val="4EBABB"/>
              </a:highlight>
              <a:latin typeface="Roboto Black"/>
              <a:ea typeface="Roboto Black"/>
              <a:cs typeface="Roboto Black"/>
              <a:sym typeface="Roboto Black"/>
            </a:endParaRPr>
          </a:p>
        </p:txBody>
      </p:sp>
      <p:pic>
        <p:nvPicPr>
          <p:cNvPr id="352" name="Google Shape;352;p25" descr="Resultado de imagem para bmw i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78607" y="2430345"/>
            <a:ext cx="2550282" cy="1789504"/>
          </a:xfrm>
          <a:prstGeom prst="rect">
            <a:avLst/>
          </a:prstGeom>
          <a:noFill/>
          <a:ln>
            <a:noFill/>
          </a:ln>
        </p:spPr>
      </p:pic>
      <p:pic>
        <p:nvPicPr>
          <p:cNvPr id="353" name="Google Shape;353;p25" descr="Resultado de imagem para renault zo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9149" y="2780694"/>
            <a:ext cx="2255898" cy="1268942"/>
          </a:xfrm>
          <a:prstGeom prst="rect">
            <a:avLst/>
          </a:prstGeom>
          <a:noFill/>
          <a:ln>
            <a:noFill/>
          </a:ln>
        </p:spPr>
      </p:pic>
      <p:pic>
        <p:nvPicPr>
          <p:cNvPr id="354" name="Google Shape;354;p25" descr="Resultado de imagem para nissan leaf"/>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98759" y="1862775"/>
            <a:ext cx="2095500" cy="1571625"/>
          </a:xfrm>
          <a:prstGeom prst="rect">
            <a:avLst/>
          </a:prstGeom>
          <a:noFill/>
          <a:ln>
            <a:noFill/>
          </a:ln>
        </p:spPr>
      </p:pic>
      <p:pic>
        <p:nvPicPr>
          <p:cNvPr id="355" name="Google Shape;355;p25" descr="Resultado de imagem para bolt chevrole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905234" y="1650861"/>
            <a:ext cx="1672623" cy="1103931"/>
          </a:xfrm>
          <a:prstGeom prst="rect">
            <a:avLst/>
          </a:prstGeom>
          <a:noFill/>
          <a:ln>
            <a:noFill/>
          </a:ln>
        </p:spPr>
      </p:pic>
      <p:pic>
        <p:nvPicPr>
          <p:cNvPr id="356" name="Google Shape;356;p25" descr="Resultado de imagem para ipace vecto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5469" y="2850879"/>
            <a:ext cx="2219871" cy="1664904"/>
          </a:xfrm>
          <a:prstGeom prst="rect">
            <a:avLst/>
          </a:prstGeom>
          <a:noFill/>
          <a:ln>
            <a:noFill/>
          </a:ln>
        </p:spPr>
      </p:pic>
      <p:pic>
        <p:nvPicPr>
          <p:cNvPr id="357" name="Google Shape;357;p25" descr="Resultado de imagem para volvo xc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560107" y="2397950"/>
            <a:ext cx="2095500" cy="1571625"/>
          </a:xfrm>
          <a:prstGeom prst="rect">
            <a:avLst/>
          </a:prstGeom>
          <a:noFill/>
          <a:ln>
            <a:noFill/>
          </a:ln>
        </p:spPr>
      </p:pic>
      <p:pic>
        <p:nvPicPr>
          <p:cNvPr id="358" name="Google Shape;358;p25" descr="Resultado de imagem para kangoo maxi z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8686" y="4777645"/>
            <a:ext cx="2366982" cy="1201698"/>
          </a:xfrm>
          <a:prstGeom prst="rect">
            <a:avLst/>
          </a:prstGeom>
          <a:noFill/>
          <a:ln>
            <a:noFill/>
          </a:ln>
        </p:spPr>
      </p:pic>
      <p:pic>
        <p:nvPicPr>
          <p:cNvPr id="359" name="Google Shape;359;p25" descr="Resultado de imagem para audi etron vecto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88686" y="790584"/>
            <a:ext cx="2794001" cy="1571625"/>
          </a:xfrm>
          <a:prstGeom prst="rect">
            <a:avLst/>
          </a:prstGeom>
          <a:noFill/>
          <a:ln>
            <a:noFill/>
          </a:ln>
        </p:spPr>
      </p:pic>
      <p:pic>
        <p:nvPicPr>
          <p:cNvPr id="360" name="Google Shape;360;p25" descr="Resultado de imagem para byd e5"/>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533095" y="1141849"/>
            <a:ext cx="2309365" cy="1204298"/>
          </a:xfrm>
          <a:prstGeom prst="rect">
            <a:avLst/>
          </a:prstGeom>
          <a:noFill/>
          <a:ln>
            <a:noFill/>
          </a:ln>
        </p:spPr>
      </p:pic>
      <p:pic>
        <p:nvPicPr>
          <p:cNvPr id="361" name="Google Shape;361;p25" descr="Resultado de imagem para byd e6"/>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215488" y="4050311"/>
            <a:ext cx="1796733" cy="1217434"/>
          </a:xfrm>
          <a:prstGeom prst="rect">
            <a:avLst/>
          </a:prstGeom>
          <a:noFill/>
          <a:ln>
            <a:noFill/>
          </a:ln>
        </p:spPr>
      </p:pic>
      <p:pic>
        <p:nvPicPr>
          <p:cNvPr id="362" name="Google Shape;362;p25" descr="Resultado de imagem para jac motors iev 40"/>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890153" y="4283261"/>
            <a:ext cx="2255897" cy="1691923"/>
          </a:xfrm>
          <a:prstGeom prst="rect">
            <a:avLst/>
          </a:prstGeom>
          <a:noFill/>
          <a:ln>
            <a:noFill/>
          </a:ln>
        </p:spPr>
      </p:pic>
      <p:pic>
        <p:nvPicPr>
          <p:cNvPr id="363" name="Google Shape;363;p25" descr="Resultado de imagem para jac motors iev 20"/>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224484" y="4210294"/>
            <a:ext cx="2095500" cy="1571625"/>
          </a:xfrm>
          <a:prstGeom prst="rect">
            <a:avLst/>
          </a:prstGeom>
          <a:noFill/>
          <a:ln>
            <a:noFill/>
          </a:ln>
        </p:spPr>
      </p:pic>
      <p:pic>
        <p:nvPicPr>
          <p:cNvPr id="364" name="Google Shape;364;p25" descr="Resultado de imagem para jac t40"/>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8157818" y="5087192"/>
            <a:ext cx="2118735" cy="1139192"/>
          </a:xfrm>
          <a:prstGeom prst="rect">
            <a:avLst/>
          </a:prstGeom>
          <a:noFill/>
          <a:ln>
            <a:noFill/>
          </a:ln>
        </p:spPr>
      </p:pic>
      <p:pic>
        <p:nvPicPr>
          <p:cNvPr id="365" name="Google Shape;365;p25" descr="Resultado de imagem para jac iev 60"/>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911175" y="3397721"/>
            <a:ext cx="2981497" cy="2236123"/>
          </a:xfrm>
          <a:prstGeom prst="rect">
            <a:avLst/>
          </a:prstGeom>
          <a:noFill/>
          <a:ln>
            <a:noFill/>
          </a:ln>
        </p:spPr>
      </p:pic>
      <p:sp>
        <p:nvSpPr>
          <p:cNvPr id="366" name="Google Shape;366;p25"/>
          <p:cNvSpPr txBox="1"/>
          <p:nvPr/>
        </p:nvSpPr>
        <p:spPr>
          <a:xfrm>
            <a:off x="4067231" y="5704734"/>
            <a:ext cx="39427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b="1" dirty="0">
                <a:solidFill>
                  <a:srgbClr val="4EBABB"/>
                </a:solidFill>
                <a:latin typeface="Abadi Extra Light" panose="020B0204020104020204" pitchFamily="34" charset="0"/>
                <a:ea typeface="Calibri"/>
                <a:cs typeface="Calibri"/>
                <a:sym typeface="Calibri"/>
              </a:rPr>
              <a:t>+ de 16 modelos</a:t>
            </a:r>
            <a:endParaRPr b="1" dirty="0">
              <a:solidFill>
                <a:srgbClr val="4EBABB"/>
              </a:solidFill>
            </a:endParaRPr>
          </a:p>
        </p:txBody>
      </p:sp>
      <p:sp>
        <p:nvSpPr>
          <p:cNvPr id="3" name="Título 2">
            <a:extLst>
              <a:ext uri="{FF2B5EF4-FFF2-40B4-BE49-F238E27FC236}">
                <a16:creationId xmlns:a16="http://schemas.microsoft.com/office/drawing/2014/main" id="{D603BE6F-6700-4158-BC7E-61B01D4B55B9}"/>
              </a:ext>
            </a:extLst>
          </p:cNvPr>
          <p:cNvSpPr>
            <a:spLocks noGrp="1"/>
          </p:cNvSpPr>
          <p:nvPr>
            <p:ph type="title"/>
          </p:nvPr>
        </p:nvSpPr>
        <p:spPr/>
        <p:txBody>
          <a:bodyPr/>
          <a:lstStyle/>
          <a:p>
            <a:r>
              <a:rPr lang="pt-BR" dirty="0"/>
              <a:t>Veículos Elétricos no Brasil</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a:bodyPr>
          <a:lstStyle/>
          <a:p>
            <a:pPr marL="107918" indent="0">
              <a:buNone/>
            </a:pPr>
            <a:r>
              <a:rPr lang="pt-BR" i="1" dirty="0">
                <a:solidFill>
                  <a:schemeClr val="tx2"/>
                </a:solidFill>
              </a:rPr>
              <a:t>Seccionamento automático da alimentação</a:t>
            </a:r>
          </a:p>
          <a:p>
            <a:endParaRPr lang="pt-BR" dirty="0"/>
          </a:p>
        </p:txBody>
      </p:sp>
      <p:sp>
        <p:nvSpPr>
          <p:cNvPr id="2" name="Título 1"/>
          <p:cNvSpPr>
            <a:spLocks noGrp="1"/>
          </p:cNvSpPr>
          <p:nvPr>
            <p:ph type="title"/>
          </p:nvPr>
        </p:nvSpPr>
        <p:spPr>
          <a:xfrm>
            <a:off x="692337" y="258101"/>
            <a:ext cx="11083961" cy="1118400"/>
          </a:xfrm>
        </p:spPr>
        <p:txBody>
          <a:bodyPr/>
          <a:lstStyle/>
          <a:p>
            <a:r>
              <a:rPr lang="pt-BR" dirty="0"/>
              <a:t>Alimentação</a:t>
            </a:r>
          </a:p>
        </p:txBody>
      </p:sp>
      <p:pic>
        <p:nvPicPr>
          <p:cNvPr id="3" name="Imagem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3296" y="1639967"/>
            <a:ext cx="2647950" cy="4286250"/>
          </a:xfrm>
          <a:prstGeom prst="rect">
            <a:avLst/>
          </a:prstGeom>
        </p:spPr>
      </p:pic>
      <p:sp>
        <p:nvSpPr>
          <p:cNvPr id="5" name="Retângulo 4"/>
          <p:cNvSpPr/>
          <p:nvPr/>
        </p:nvSpPr>
        <p:spPr>
          <a:xfrm>
            <a:off x="623957" y="2275398"/>
            <a:ext cx="6361044" cy="2308324"/>
          </a:xfrm>
          <a:prstGeom prst="rect">
            <a:avLst/>
          </a:prstGeom>
        </p:spPr>
        <p:txBody>
          <a:bodyPr wrap="square">
            <a:spAutoFit/>
          </a:bodyPr>
          <a:lstStyle/>
          <a:p>
            <a:r>
              <a:rPr lang="pt-BR" sz="2400" dirty="0">
                <a:latin typeface="Abadi Extra Light" panose="020B0204020104020204" pitchFamily="34" charset="0"/>
                <a:ea typeface="Segoe UI" panose="020B0502040204020203" pitchFamily="34" charset="0"/>
                <a:cs typeface="Segoe UI" panose="020B0502040204020203" pitchFamily="34" charset="0"/>
              </a:rPr>
              <a:t>O uso do DR garante o seccionamento automático da alimentação em caso de falta à terra, gerando a segurança necessária. Pode-se optar por fazer uso de um disjuntor seguido do IDR (Interruptor Diferencial Residual) ou de um DDR (Disjuntor Diferencial Residual).</a:t>
            </a:r>
          </a:p>
        </p:txBody>
      </p:sp>
    </p:spTree>
    <p:extLst>
      <p:ext uri="{BB962C8B-B14F-4D97-AF65-F5344CB8AC3E}">
        <p14:creationId xmlns:p14="http://schemas.microsoft.com/office/powerpoint/2010/main" val="117473307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a:bodyPr>
          <a:lstStyle/>
          <a:p>
            <a:pPr marL="107918" indent="0" algn="just">
              <a:buNone/>
            </a:pPr>
            <a:r>
              <a:rPr lang="pt-BR" sz="2400" dirty="0"/>
              <a:t>O principal objetivo das proteções em uma instalação elétrica é a proteção dos </a:t>
            </a:r>
            <a:r>
              <a:rPr lang="pt-BR" sz="2400" b="1" dirty="0"/>
              <a:t>cabos</a:t>
            </a:r>
            <a:r>
              <a:rPr lang="pt-BR" sz="2400" dirty="0"/>
              <a:t>, </a:t>
            </a:r>
            <a:r>
              <a:rPr lang="pt-BR" sz="2400" b="1" dirty="0"/>
              <a:t>usuários</a:t>
            </a:r>
            <a:r>
              <a:rPr lang="pt-BR" sz="2400" dirty="0"/>
              <a:t> e garantir </a:t>
            </a:r>
            <a:r>
              <a:rPr lang="pt-BR" sz="2400" b="1" dirty="0"/>
              <a:t>limites de tensão e corrente</a:t>
            </a:r>
            <a:r>
              <a:rPr lang="pt-BR" sz="2400" dirty="0"/>
              <a:t> para os equipamentos. As proteções que serão abordadas são as que garantem a segurança na maior parte das falhas e faltas, e são as proteções suficientes para garantir que nenhum usuário ou equipamento estarão expostos a riscos de </a:t>
            </a:r>
            <a:r>
              <a:rPr lang="pt-BR" sz="2400" b="1" dirty="0"/>
              <a:t>danos inaceitáveis</a:t>
            </a:r>
            <a:r>
              <a:rPr lang="pt-BR" sz="2400" dirty="0"/>
              <a:t>.</a:t>
            </a:r>
          </a:p>
          <a:p>
            <a:endParaRPr lang="pt-BR" sz="3000" dirty="0"/>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7" name="Imagem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8842" y="2283939"/>
            <a:ext cx="5715000" cy="5724525"/>
          </a:xfrm>
          <a:prstGeom prst="rect">
            <a:avLst/>
          </a:prstGeom>
        </p:spPr>
      </p:pic>
    </p:spTree>
    <p:extLst>
      <p:ext uri="{BB962C8B-B14F-4D97-AF65-F5344CB8AC3E}">
        <p14:creationId xmlns:p14="http://schemas.microsoft.com/office/powerpoint/2010/main" val="271441942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a:bodyPr>
          <a:lstStyle/>
          <a:p>
            <a:pPr marL="107918" indent="0">
              <a:buNone/>
            </a:pPr>
            <a:r>
              <a:rPr lang="pt-BR" sz="1800" i="1" dirty="0">
                <a:solidFill>
                  <a:schemeClr val="tx2"/>
                </a:solidFill>
              </a:rPr>
              <a:t>Proteção contra choque elétrico</a:t>
            </a:r>
          </a:p>
          <a:p>
            <a:pPr marL="107918" indent="0">
              <a:buNone/>
            </a:pPr>
            <a:r>
              <a:rPr lang="pt-BR" sz="1800" dirty="0"/>
              <a:t>A NBR 5410 determina que a proteção contra choques elétricos deve ser realizada a partir da proteção básica e proteção supletiva.</a:t>
            </a:r>
          </a:p>
          <a:p>
            <a:r>
              <a:rPr lang="pt-BR" sz="1800" dirty="0"/>
              <a:t>A </a:t>
            </a:r>
            <a:r>
              <a:rPr lang="pt-BR" sz="1800" b="1" dirty="0"/>
              <a:t>proteção básica </a:t>
            </a:r>
            <a:r>
              <a:rPr lang="pt-BR" sz="1800" dirty="0"/>
              <a:t>é feita impedindo-se o contato com partes vivas perigosas, como isolação básica, uso de barreira, limitação de tensão.</a:t>
            </a:r>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grpSp>
        <p:nvGrpSpPr>
          <p:cNvPr id="5" name="Agrupar 4">
            <a:extLst>
              <a:ext uri="{FF2B5EF4-FFF2-40B4-BE49-F238E27FC236}">
                <a16:creationId xmlns:a16="http://schemas.microsoft.com/office/drawing/2014/main" id="{FF26ACC2-9941-42DA-9BFE-D4E42F09821D}"/>
              </a:ext>
            </a:extLst>
          </p:cNvPr>
          <p:cNvGrpSpPr/>
          <p:nvPr/>
        </p:nvGrpSpPr>
        <p:grpSpPr>
          <a:xfrm>
            <a:off x="3175" y="3889830"/>
            <a:ext cx="12188825" cy="2968170"/>
            <a:chOff x="-23442" y="3118247"/>
            <a:chExt cx="12188825" cy="2968170"/>
          </a:xfrm>
        </p:grpSpPr>
        <p:pic>
          <p:nvPicPr>
            <p:cNvPr id="3" name="Imagem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42" y="3123900"/>
              <a:ext cx="4438228" cy="2962517"/>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4787" y="3123900"/>
              <a:ext cx="4079197" cy="2962517"/>
            </a:xfrm>
            <a:prstGeom prst="rect">
              <a:avLst/>
            </a:prstGeom>
          </p:spPr>
        </p:pic>
        <p:pic>
          <p:nvPicPr>
            <p:cNvPr id="8" name="Imagem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06909" y="3118247"/>
              <a:ext cx="3658474" cy="2968170"/>
            </a:xfrm>
            <a:prstGeom prst="rect">
              <a:avLst/>
            </a:prstGeom>
          </p:spPr>
        </p:pic>
      </p:grpSp>
    </p:spTree>
    <p:extLst>
      <p:ext uri="{BB962C8B-B14F-4D97-AF65-F5344CB8AC3E}">
        <p14:creationId xmlns:p14="http://schemas.microsoft.com/office/powerpoint/2010/main" val="34236864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a:xfrm>
            <a:off x="415599" y="1425460"/>
            <a:ext cx="11360699" cy="4452000"/>
          </a:xfrm>
        </p:spPr>
        <p:txBody>
          <a:bodyPr>
            <a:normAutofit/>
          </a:bodyPr>
          <a:lstStyle/>
          <a:p>
            <a:pPr marL="107918" indent="0">
              <a:buNone/>
            </a:pPr>
            <a:r>
              <a:rPr lang="pt-BR" sz="2400" i="1" dirty="0">
                <a:solidFill>
                  <a:schemeClr val="tx2"/>
                </a:solidFill>
              </a:rPr>
              <a:t>Proteção contra choque elétrico</a:t>
            </a:r>
          </a:p>
          <a:p>
            <a:r>
              <a:rPr lang="pt-BR" sz="2400" dirty="0"/>
              <a:t>A </a:t>
            </a:r>
            <a:r>
              <a:rPr lang="pt-BR" sz="2400" b="1" dirty="0"/>
              <a:t>proteção supletiva </a:t>
            </a:r>
            <a:r>
              <a:rPr lang="pt-BR" sz="2400" dirty="0"/>
              <a:t>é a ação de suprir a proteção contra choques elétricos quando massas ou partes condutivas acessíveis tornam-se acidentalmente vivas, como equipotencialização e seccionamento automático da alimentação, isolação suplementar.</a:t>
            </a:r>
          </a:p>
          <a:p>
            <a:endParaRPr lang="pt-BR" sz="2400" dirty="0"/>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8" name="Imagem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 y="3504239"/>
            <a:ext cx="3718148" cy="2788611"/>
          </a:xfrm>
          <a:prstGeom prst="rect">
            <a:avLst/>
          </a:prstGeom>
        </p:spPr>
      </p:pic>
      <p:pic>
        <p:nvPicPr>
          <p:cNvPr id="9" name="Imagem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9736" y="3487976"/>
            <a:ext cx="4176464" cy="2787790"/>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6200" y="3651460"/>
            <a:ext cx="3960440" cy="2623792"/>
          </a:xfrm>
          <a:prstGeom prst="rect">
            <a:avLst/>
          </a:prstGeom>
        </p:spPr>
      </p:pic>
      <p:pic>
        <p:nvPicPr>
          <p:cNvPr id="7" name="Gráfico 6">
            <a:extLst>
              <a:ext uri="{FF2B5EF4-FFF2-40B4-BE49-F238E27FC236}">
                <a16:creationId xmlns:a16="http://schemas.microsoft.com/office/drawing/2014/main" id="{01448581-D8CB-4131-8CB1-32B44CEF17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18600048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a:xfrm>
            <a:off x="415600" y="1639967"/>
            <a:ext cx="5515644" cy="4452000"/>
          </a:xfrm>
        </p:spPr>
        <p:txBody>
          <a:bodyPr>
            <a:normAutofit/>
          </a:bodyPr>
          <a:lstStyle/>
          <a:p>
            <a:r>
              <a:rPr lang="pt-BR" sz="2000" dirty="0"/>
              <a:t>Proteção adicional, principalmente nos casos onde o usuário da instalação pode estar em condições BB2 (condições úmidas)</a:t>
            </a:r>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4" name="Imagem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399" y="3082401"/>
            <a:ext cx="5178046" cy="3227649"/>
          </a:xfrm>
          <a:prstGeom prst="rect">
            <a:avLst/>
          </a:prstGeom>
        </p:spPr>
      </p:pic>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5423" y="1376501"/>
            <a:ext cx="5391639" cy="3249172"/>
          </a:xfrm>
          <a:prstGeom prst="rect">
            <a:avLst/>
          </a:prstGeom>
        </p:spPr>
      </p:pic>
      <p:sp>
        <p:nvSpPr>
          <p:cNvPr id="6" name="Espaço Reservado para Conteúdo 2"/>
          <p:cNvSpPr txBox="1">
            <a:spLocks/>
          </p:cNvSpPr>
          <p:nvPr/>
        </p:nvSpPr>
        <p:spPr>
          <a:xfrm>
            <a:off x="6315423" y="4696226"/>
            <a:ext cx="5278135" cy="2964664"/>
          </a:xfrm>
          <a:prstGeom prst="rect">
            <a:avLst/>
          </a:prstGeom>
        </p:spPr>
        <p:txBody>
          <a:bodyPr vert="horz" lIns="121899" tIns="60949" rIns="121899" bIns="60949" rtlCol="0">
            <a:normAutofit/>
          </a:bodyPr>
          <a:lstStyle>
            <a:lvl1pPr marL="0" indent="0" algn="ctr" defTabSz="1218987" rtl="0" eaLnBrk="1" latinLnBrk="0" hangingPunct="1">
              <a:spcBef>
                <a:spcPct val="20000"/>
              </a:spcBef>
              <a:buFontTx/>
              <a:buNone/>
              <a:defRPr sz="3600" kern="1200">
                <a:solidFill>
                  <a:schemeClr val="tx1"/>
                </a:solidFill>
                <a:latin typeface="+mj-lt"/>
                <a:ea typeface="+mn-ea"/>
                <a:cs typeface="+mn-cs"/>
              </a:defRPr>
            </a:lvl1pPr>
            <a:lvl2pPr marL="609494" indent="0" algn="ctr" defTabSz="1218987" rtl="0" eaLnBrk="1" latinLnBrk="0" hangingPunct="1">
              <a:spcBef>
                <a:spcPct val="20000"/>
              </a:spcBef>
              <a:buFontTx/>
              <a:buNone/>
              <a:defRPr sz="3200" kern="1200">
                <a:solidFill>
                  <a:schemeClr val="tx1"/>
                </a:solidFill>
                <a:latin typeface="+mj-lt"/>
                <a:ea typeface="+mn-ea"/>
                <a:cs typeface="+mn-cs"/>
              </a:defRPr>
            </a:lvl2pPr>
            <a:lvl3pPr marL="1218986" indent="0" algn="ctr" defTabSz="1218987" rtl="0" eaLnBrk="1" latinLnBrk="0" hangingPunct="1">
              <a:spcBef>
                <a:spcPct val="20000"/>
              </a:spcBef>
              <a:buFontTx/>
              <a:buNone/>
              <a:defRPr sz="2400" kern="1200">
                <a:solidFill>
                  <a:schemeClr val="tx1"/>
                </a:solidFill>
                <a:latin typeface="+mj-lt"/>
                <a:ea typeface="+mn-ea"/>
                <a:cs typeface="+mn-cs"/>
              </a:defRPr>
            </a:lvl3pPr>
            <a:lvl4pPr marL="1828480" indent="0" algn="ctr" defTabSz="1218987" rtl="0" eaLnBrk="1" latinLnBrk="0" hangingPunct="1">
              <a:spcBef>
                <a:spcPct val="20000"/>
              </a:spcBef>
              <a:buFontTx/>
              <a:buNone/>
              <a:defRPr sz="2000" kern="1200">
                <a:solidFill>
                  <a:schemeClr val="tx1"/>
                </a:solidFill>
                <a:latin typeface="+mj-lt"/>
                <a:ea typeface="+mn-ea"/>
                <a:cs typeface="+mn-cs"/>
              </a:defRPr>
            </a:lvl4pPr>
            <a:lvl5pPr marL="2437973" indent="0" algn="ctr" defTabSz="1218987" rtl="0" eaLnBrk="1" latinLnBrk="0" hangingPunct="1">
              <a:spcBef>
                <a:spcPct val="20000"/>
              </a:spcBef>
              <a:buFontTx/>
              <a:buNone/>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pt-BR" sz="1800" dirty="0">
                <a:solidFill>
                  <a:srgbClr val="9F1B45"/>
                </a:solidFill>
                <a:latin typeface="Abadi Extra Light" panose="020B0204020104020204" pitchFamily="34" charset="0"/>
                <a:ea typeface="Segoe UI" panose="020B0502040204020203" pitchFamily="34" charset="0"/>
                <a:cs typeface="Segoe UI" panose="020B0502040204020203" pitchFamily="34" charset="0"/>
              </a:rPr>
              <a:t>ou BB3 (condições molhadas), nas quais a resistência elétrica do corpo humano é menor, elevando muito o risco de fatalidade de um choque elétrico.</a:t>
            </a:r>
          </a:p>
          <a:p>
            <a:endParaRPr lang="pt-BR" sz="2000" dirty="0">
              <a:latin typeface="Abadi Extra Light" panose="020B02040201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7398481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a:bodyPr>
          <a:lstStyle/>
          <a:p>
            <a:pPr marL="107918" indent="0">
              <a:buNone/>
            </a:pPr>
            <a:r>
              <a:rPr lang="pt-BR" sz="3200" b="1" dirty="0"/>
              <a:t>O uso de DR para estação de recarga é obrigatório?</a:t>
            </a:r>
          </a:p>
          <a:p>
            <a:pPr marL="107918" indent="0">
              <a:buNone/>
            </a:pPr>
            <a:endParaRPr lang="pt-BR" sz="3200" dirty="0"/>
          </a:p>
          <a:p>
            <a:pPr marL="107918" indent="0">
              <a:buNone/>
            </a:pPr>
            <a:r>
              <a:rPr lang="pt-BR" sz="3200" dirty="0"/>
              <a:t>Do ponto de vista da NBR 5410, pode não ser. Porém, neste caso, devemos estar atentos à aplicação das normas internacionais, a fim de verificar se há exigências mais restritas, e consultando-se a </a:t>
            </a:r>
            <a:r>
              <a:rPr lang="pt-BR" sz="3200" b="1" dirty="0"/>
              <a:t>IEC 60364-7-722 </a:t>
            </a:r>
            <a:r>
              <a:rPr lang="pt-BR" sz="3200" dirty="0"/>
              <a:t>vemos que independentemente do modo de conexão da alimentação do carregador, </a:t>
            </a:r>
            <a:r>
              <a:rPr lang="pt-BR" sz="3200" b="1" dirty="0"/>
              <a:t>é necessário o uso de DR</a:t>
            </a:r>
            <a:r>
              <a:rPr lang="pt-BR" sz="3200" dirty="0"/>
              <a:t>.</a:t>
            </a:r>
          </a:p>
          <a:p>
            <a:endParaRPr lang="pt-BR" sz="3200" dirty="0"/>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spTree>
    <p:extLst>
      <p:ext uri="{BB962C8B-B14F-4D97-AF65-F5344CB8AC3E}">
        <p14:creationId xmlns:p14="http://schemas.microsoft.com/office/powerpoint/2010/main" val="173736587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41B528B-1734-4D03-B52A-BF376AA9EF15}"/>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5" name="Imagem 4"/>
          <p:cNvPicPr/>
          <p:nvPr/>
        </p:nvPicPr>
        <p:blipFill>
          <a:blip r:embed="rId3">
            <a:extLst>
              <a:ext uri="{28A0092B-C50C-407E-A947-70E740481C1C}">
                <a14:useLocalDpi xmlns:a14="http://schemas.microsoft.com/office/drawing/2010/main"/>
              </a:ext>
            </a:extLst>
          </a:blip>
          <a:srcRect/>
          <a:stretch>
            <a:fillRect/>
          </a:stretch>
        </p:blipFill>
        <p:spPr bwMode="auto">
          <a:xfrm>
            <a:off x="1045410" y="1277094"/>
            <a:ext cx="10450773" cy="4752528"/>
          </a:xfrm>
          <a:prstGeom prst="rect">
            <a:avLst/>
          </a:prstGeom>
          <a:noFill/>
          <a:ln>
            <a:noFill/>
          </a:ln>
        </p:spPr>
      </p:pic>
      <p:pic>
        <p:nvPicPr>
          <p:cNvPr id="6" name="Gráfico 5">
            <a:extLst>
              <a:ext uri="{FF2B5EF4-FFF2-40B4-BE49-F238E27FC236}">
                <a16:creationId xmlns:a16="http://schemas.microsoft.com/office/drawing/2014/main" id="{12963664-84C7-49CC-9416-3BCF3F92A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55241125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sz="2000" dirty="0"/>
              <a:t>Os </a:t>
            </a:r>
            <a:r>
              <a:rPr lang="pt-BR" sz="2000" dirty="0" err="1"/>
              <a:t>DRs</a:t>
            </a:r>
            <a:r>
              <a:rPr lang="pt-BR" sz="2000" dirty="0"/>
              <a:t> a serem instalados devem ser do Tipo A, e com corrente residual máxima de 30 </a:t>
            </a:r>
            <a:r>
              <a:rPr lang="pt-BR" sz="2000" dirty="0" err="1"/>
              <a:t>mA</a:t>
            </a:r>
            <a:r>
              <a:rPr lang="pt-BR" sz="2000" dirty="0"/>
              <a:t>, detecta correntes residuais alternadas e contínuas pulsantes. Mas na edição 18ª da norma, aponta a necessidade de se prover proteção para CC, devido a possíveis faltas entre o veículo e solo, o que gera uma necessidade de se colocar um dispositivo de proteção ou detecção para faltas de 6 </a:t>
            </a:r>
            <a:r>
              <a:rPr lang="pt-BR" sz="2000" dirty="0" err="1"/>
              <a:t>mA</a:t>
            </a:r>
            <a:r>
              <a:rPr lang="pt-BR" sz="2000" dirty="0"/>
              <a:t> ou mais, em corrente contínua, sendo este dispositivo de proteção um DR do Tipo B.</a:t>
            </a:r>
          </a:p>
          <a:p>
            <a:endParaRPr lang="pt-BR" sz="2000" dirty="0"/>
          </a:p>
          <a:p>
            <a:endParaRPr lang="pt-BR" sz="2000" dirty="0"/>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4" name="Imagem 3"/>
          <p:cNvPicPr>
            <a:picLocks noChangeAspect="1"/>
          </p:cNvPicPr>
          <p:nvPr/>
        </p:nvPicPr>
        <p:blipFill>
          <a:blip r:embed="rId3"/>
          <a:stretch>
            <a:fillRect/>
          </a:stretch>
        </p:blipFill>
        <p:spPr>
          <a:xfrm>
            <a:off x="714575" y="3435325"/>
            <a:ext cx="10772775" cy="2324100"/>
          </a:xfrm>
          <a:prstGeom prst="rect">
            <a:avLst/>
          </a:prstGeom>
        </p:spPr>
      </p:pic>
    </p:spTree>
    <p:extLst>
      <p:ext uri="{BB962C8B-B14F-4D97-AF65-F5344CB8AC3E}">
        <p14:creationId xmlns:p14="http://schemas.microsoft.com/office/powerpoint/2010/main" val="367676959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8C3CFD3-F340-4C0A-A50E-CD2CAE8D1F8B}"/>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pPr algn="l"/>
            <a:r>
              <a:rPr lang="pt-BR" dirty="0"/>
              <a:t>Proteções</a:t>
            </a:r>
          </a:p>
        </p:txBody>
      </p:sp>
      <p:pic>
        <p:nvPicPr>
          <p:cNvPr id="4" name="Imagem 3"/>
          <p:cNvPicPr>
            <a:picLocks noChangeAspect="1"/>
          </p:cNvPicPr>
          <p:nvPr/>
        </p:nvPicPr>
        <p:blipFill>
          <a:blip r:embed="rId3">
            <a:clrChange>
              <a:clrFrom>
                <a:srgbClr val="FFFFFF"/>
              </a:clrFrom>
              <a:clrTo>
                <a:srgbClr val="FFFFFF">
                  <a:alpha val="0"/>
                </a:srgbClr>
              </a:clrTo>
            </a:clrChange>
          </a:blip>
          <a:stretch>
            <a:fillRect/>
          </a:stretch>
        </p:blipFill>
        <p:spPr>
          <a:xfrm>
            <a:off x="2567608" y="1376501"/>
            <a:ext cx="6408712" cy="5027710"/>
          </a:xfrm>
          <a:prstGeom prst="rect">
            <a:avLst/>
          </a:prstGeom>
        </p:spPr>
      </p:pic>
    </p:spTree>
    <p:extLst>
      <p:ext uri="{BB962C8B-B14F-4D97-AF65-F5344CB8AC3E}">
        <p14:creationId xmlns:p14="http://schemas.microsoft.com/office/powerpoint/2010/main" val="272493200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p:txBody>
          <a:bodyPr>
            <a:normAutofit fontScale="92500" lnSpcReduction="20000"/>
          </a:bodyPr>
          <a:lstStyle/>
          <a:p>
            <a:pPr marL="107918" indent="0">
              <a:buNone/>
            </a:pPr>
            <a:r>
              <a:rPr lang="pt-BR" altLang="pt-BR" sz="2400" dirty="0"/>
              <a:t>O sistema de aterramento pode ser caracterizado como funcional ou de proteção. O aterramento </a:t>
            </a:r>
            <a:r>
              <a:rPr lang="pt-BR" altLang="pt-BR" sz="2400" b="1" dirty="0"/>
              <a:t>funcional</a:t>
            </a:r>
            <a:r>
              <a:rPr lang="pt-BR" altLang="pt-BR" sz="2400" dirty="0"/>
              <a:t> garante o fechamento do circuito magnético, e assim a condução da corrente pelo circuito. Já o aterramento de </a:t>
            </a:r>
            <a:r>
              <a:rPr lang="pt-BR" altLang="pt-BR" sz="2400" b="1" dirty="0"/>
              <a:t>proteção</a:t>
            </a:r>
            <a:r>
              <a:rPr lang="pt-BR" altLang="pt-BR" sz="2400" dirty="0"/>
              <a:t> visa proteger os usuários, a partir de um caminho para a terra, gerando um caminho para a corrente de falta, sensibilizando o disjuntor e seccionando o circuito. Vale lembrar que em uma edificação o aterramento é único, apesar de possuir duas funções.</a:t>
            </a:r>
            <a:endParaRPr lang="pt-BR" altLang="pt-BR" sz="4000" dirty="0"/>
          </a:p>
          <a:p>
            <a:endParaRPr lang="pt-BR" sz="2400" dirty="0"/>
          </a:p>
        </p:txBody>
      </p:sp>
      <p:sp>
        <p:nvSpPr>
          <p:cNvPr id="2" name="Título 1"/>
          <p:cNvSpPr>
            <a:spLocks noGrp="1"/>
          </p:cNvSpPr>
          <p:nvPr>
            <p:ph type="title"/>
          </p:nvPr>
        </p:nvSpPr>
        <p:spPr/>
        <p:txBody>
          <a:bodyPr/>
          <a:lstStyle/>
          <a:p>
            <a:r>
              <a:rPr lang="pt-BR" dirty="0"/>
              <a:t>Aterramento</a:t>
            </a:r>
          </a:p>
        </p:txBody>
      </p:sp>
      <p:pic>
        <p:nvPicPr>
          <p:cNvPr id="7" name="Imagem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70800" y="227238"/>
            <a:ext cx="4948043" cy="5343280"/>
          </a:xfrm>
          <a:prstGeom prst="rect">
            <a:avLst/>
          </a:prstGeom>
        </p:spPr>
      </p:pic>
      <p:pic>
        <p:nvPicPr>
          <p:cNvPr id="5" name="Gráfico 4">
            <a:extLst>
              <a:ext uri="{FF2B5EF4-FFF2-40B4-BE49-F238E27FC236}">
                <a16:creationId xmlns:a16="http://schemas.microsoft.com/office/drawing/2014/main" id="{FA537D7F-827C-471F-892A-64796F93A3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01353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5" name="Google Shape;395;ga088f95fe3_0_27"/>
          <p:cNvPicPr preferRelativeResize="0"/>
          <p:nvPr/>
        </p:nvPicPr>
        <p:blipFill>
          <a:blip r:embed="rId3">
            <a:alphaModFix/>
          </a:blip>
          <a:stretch>
            <a:fillRect/>
          </a:stretch>
        </p:blipFill>
        <p:spPr>
          <a:xfrm>
            <a:off x="578275" y="1178127"/>
            <a:ext cx="10836485" cy="4579431"/>
          </a:xfrm>
          <a:prstGeom prst="rect">
            <a:avLst/>
          </a:prstGeom>
          <a:noFill/>
          <a:ln>
            <a:noFill/>
          </a:ln>
        </p:spPr>
      </p:pic>
      <p:sp>
        <p:nvSpPr>
          <p:cNvPr id="3" name="Título 2">
            <a:extLst>
              <a:ext uri="{FF2B5EF4-FFF2-40B4-BE49-F238E27FC236}">
                <a16:creationId xmlns:a16="http://schemas.microsoft.com/office/drawing/2014/main" id="{DE599E59-0099-48AC-8D05-013E9C651F4B}"/>
              </a:ext>
            </a:extLst>
          </p:cNvPr>
          <p:cNvSpPr>
            <a:spLocks noGrp="1"/>
          </p:cNvSpPr>
          <p:nvPr>
            <p:ph type="title"/>
          </p:nvPr>
        </p:nvSpPr>
        <p:spPr/>
        <p:txBody>
          <a:bodyPr/>
          <a:lstStyle/>
          <a:p>
            <a:r>
              <a:rPr lang="pt-BR" dirty="0"/>
              <a:t>Infraestrutura de Recarga no Brasil</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DA4D6BED-FA38-4D4C-A4B0-FA77E83FDA6A}"/>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Aterramento</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80" y="1491259"/>
            <a:ext cx="6238428" cy="4083653"/>
          </a:xfrm>
          <a:prstGeom prst="rect">
            <a:avLst/>
          </a:prstGeom>
        </p:spPr>
      </p:pic>
      <p:pic>
        <p:nvPicPr>
          <p:cNvPr id="6" name="Imagem 5"/>
          <p:cNvPicPr>
            <a:picLocks noChangeAspect="1"/>
          </p:cNvPicPr>
          <p:nvPr/>
        </p:nvPicPr>
        <p:blipFill rotWithShape="1">
          <a:blip r:embed="rId4" cstate="screen">
            <a:extLst>
              <a:ext uri="{28A0092B-C50C-407E-A947-70E740481C1C}">
                <a14:useLocalDpi xmlns:a14="http://schemas.microsoft.com/office/drawing/2010/main"/>
              </a:ext>
            </a:extLst>
          </a:blip>
          <a:srcRect b="-44"/>
          <a:stretch/>
        </p:blipFill>
        <p:spPr>
          <a:xfrm>
            <a:off x="6168009" y="1465599"/>
            <a:ext cx="6110627" cy="4130115"/>
          </a:xfrm>
          <a:prstGeom prst="rect">
            <a:avLst/>
          </a:prstGeom>
        </p:spPr>
      </p:pic>
    </p:spTree>
    <p:extLst>
      <p:ext uri="{BB962C8B-B14F-4D97-AF65-F5344CB8AC3E}">
        <p14:creationId xmlns:p14="http://schemas.microsoft.com/office/powerpoint/2010/main" val="174991155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
          </p:nvPr>
        </p:nvSpPr>
        <p:spPr/>
        <p:txBody>
          <a:bodyPr/>
          <a:lstStyle/>
          <a:p>
            <a:pPr marL="107918" indent="0">
              <a:buNone/>
            </a:pPr>
            <a:r>
              <a:rPr lang="pt-BR" altLang="pt-BR" sz="2800" dirty="0"/>
              <a:t>O esquema TT é um pouco menos comum, porém também permitido de se fazer. Recomenda-se fazer somente em casos específicos, observando-se a NBR 5410.</a:t>
            </a:r>
            <a:endParaRPr lang="pt-BR" altLang="pt-BR" sz="6600" dirty="0"/>
          </a:p>
          <a:p>
            <a:endParaRPr lang="pt-BR" sz="2800" dirty="0"/>
          </a:p>
        </p:txBody>
      </p:sp>
      <p:sp>
        <p:nvSpPr>
          <p:cNvPr id="2" name="Título 1"/>
          <p:cNvSpPr>
            <a:spLocks noGrp="1"/>
          </p:cNvSpPr>
          <p:nvPr>
            <p:ph type="title"/>
          </p:nvPr>
        </p:nvSpPr>
        <p:spPr/>
        <p:txBody>
          <a:bodyPr/>
          <a:lstStyle/>
          <a:p>
            <a:r>
              <a:rPr lang="pt-BR" dirty="0"/>
              <a:t>Aterramento</a:t>
            </a:r>
          </a:p>
        </p:txBody>
      </p:sp>
      <p:pic>
        <p:nvPicPr>
          <p:cNvPr id="58369" name="Imagem 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2667" y="424781"/>
            <a:ext cx="3672408" cy="5191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Tree>
    <p:extLst>
      <p:ext uri="{BB962C8B-B14F-4D97-AF65-F5344CB8AC3E}">
        <p14:creationId xmlns:p14="http://schemas.microsoft.com/office/powerpoint/2010/main" val="367362287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1305BBAB-F599-4D73-9CB3-A385254440C7}"/>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Aterramento</a:t>
            </a:r>
          </a:p>
        </p:txBody>
      </p:sp>
      <p:pic>
        <p:nvPicPr>
          <p:cNvPr id="4" name="Imagem 3"/>
          <p:cNvPicPr>
            <a:picLocks noChangeAspect="1"/>
          </p:cNvPicPr>
          <p:nvPr/>
        </p:nvPicPr>
        <p:blipFill>
          <a:blip r:embed="rId3"/>
          <a:stretch>
            <a:fillRect/>
          </a:stretch>
        </p:blipFill>
        <p:spPr>
          <a:xfrm>
            <a:off x="2122857" y="1429085"/>
            <a:ext cx="4822158" cy="4942283"/>
          </a:xfrm>
          <a:prstGeom prst="rect">
            <a:avLst/>
          </a:prstGeom>
        </p:spPr>
      </p:pic>
      <p:pic>
        <p:nvPicPr>
          <p:cNvPr id="5" name="Imagem 4"/>
          <p:cNvPicPr>
            <a:picLocks noChangeAspect="1"/>
          </p:cNvPicPr>
          <p:nvPr/>
        </p:nvPicPr>
        <p:blipFill>
          <a:blip r:embed="rId4"/>
          <a:stretch>
            <a:fillRect/>
          </a:stretch>
        </p:blipFill>
        <p:spPr>
          <a:xfrm>
            <a:off x="6945016" y="1429083"/>
            <a:ext cx="2535161" cy="4942284"/>
          </a:xfrm>
          <a:prstGeom prst="rect">
            <a:avLst/>
          </a:prstGeom>
        </p:spPr>
      </p:pic>
    </p:spTree>
    <p:extLst>
      <p:ext uri="{BB962C8B-B14F-4D97-AF65-F5344CB8AC3E}">
        <p14:creationId xmlns:p14="http://schemas.microsoft.com/office/powerpoint/2010/main" val="364730165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cstate="screen">
            <a:grayscl/>
            <a:alphaModFix amt="50000"/>
            <a:extLst>
              <a:ext uri="{28A0092B-C50C-407E-A947-70E740481C1C}">
                <a14:useLocalDpi xmlns:a14="http://schemas.microsoft.com/office/drawing/2010/main"/>
              </a:ext>
            </a:extLst>
          </a:blip>
          <a:srcRect/>
          <a:stretch/>
        </p:blipFill>
        <p:spPr>
          <a:xfrm>
            <a:off x="6388628" y="168966"/>
            <a:ext cx="5526783" cy="5481429"/>
          </a:xfrm>
          <a:prstGeom prst="rect">
            <a:avLst/>
          </a:prstGeom>
        </p:spPr>
      </p:pic>
      <p:sp>
        <p:nvSpPr>
          <p:cNvPr id="4" name="Espaço Reservado para Conteúdo 3"/>
          <p:cNvSpPr>
            <a:spLocks noGrp="1"/>
          </p:cNvSpPr>
          <p:nvPr>
            <p:ph type="body" idx="1"/>
          </p:nvPr>
        </p:nvSpPr>
        <p:spPr>
          <a:xfrm>
            <a:off x="470274" y="1546734"/>
            <a:ext cx="5333100" cy="4452000"/>
          </a:xfrm>
        </p:spPr>
        <p:txBody>
          <a:bodyPr>
            <a:normAutofit fontScale="92500"/>
          </a:bodyPr>
          <a:lstStyle/>
          <a:p>
            <a:pPr marL="107918" indent="0">
              <a:buNone/>
            </a:pPr>
            <a:r>
              <a:rPr lang="pt-BR" sz="2400" dirty="0"/>
              <a:t>O Brasil é campeão mundial em incidência de raios, segundo o ELAT – Grupo de Atividade </a:t>
            </a:r>
            <a:r>
              <a:rPr lang="pt-BR" sz="2400" dirty="0" err="1"/>
              <a:t>Atmosfética</a:t>
            </a:r>
            <a:r>
              <a:rPr lang="pt-BR" sz="2400" dirty="0"/>
              <a:t>, do INPE – Instituto Nacional de Pesquisas Espaciais, são registrados em média </a:t>
            </a:r>
            <a:r>
              <a:rPr lang="pt-BR" sz="2400" b="1" dirty="0"/>
              <a:t>77,8 milhões</a:t>
            </a:r>
            <a:r>
              <a:rPr lang="pt-BR" sz="2400" dirty="0"/>
              <a:t> de raios por ano. Nossas instalações elétricas nem sempre estão seguras o suficiente para evitar danos materiais e à saúde, mesmo com a grande alteração da norma NBR 5419 - Proteção contra Descargas Atmosféricas de 2015.</a:t>
            </a:r>
          </a:p>
        </p:txBody>
      </p:sp>
      <p:sp>
        <p:nvSpPr>
          <p:cNvPr id="2" name="Título 1"/>
          <p:cNvSpPr>
            <a:spLocks noGrp="1"/>
          </p:cNvSpPr>
          <p:nvPr>
            <p:ph type="title"/>
          </p:nvPr>
        </p:nvSpPr>
        <p:spPr>
          <a:xfrm>
            <a:off x="186321" y="258101"/>
            <a:ext cx="5901006"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Tree>
    <p:extLst>
      <p:ext uri="{BB962C8B-B14F-4D97-AF65-F5344CB8AC3E}">
        <p14:creationId xmlns:p14="http://schemas.microsoft.com/office/powerpoint/2010/main" val="235536362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buNone/>
            </a:pPr>
            <a:r>
              <a:rPr lang="pt-BR" altLang="pt-BR" sz="2800" dirty="0"/>
              <a:t>Os fabricantes de veículos elétricos realizam testes de incidência direta de descargas elétricas, em condições controladas de laboratório, a fim de avaliar os danos que podem ocorrer nas funcionalidades do veículo, estando o veículo conectado e carregando, conectado e não carregando e não conectado. Mas os danos que possam ser causados por incidência de raios (direta ou indireta) e outros distúrbios da rede não são cobertos pela garantia do veículo.</a:t>
            </a:r>
            <a:endParaRPr lang="pt-BR" altLang="pt-BR" dirty="0"/>
          </a:p>
          <a:p>
            <a:endParaRPr lang="pt-BR" sz="2800" dirty="0"/>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37771818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2"/>
          <p:cNvSpPr>
            <a:spLocks noGrp="1"/>
          </p:cNvSpPr>
          <p:nvPr>
            <p:ph type="body" idx="13"/>
          </p:nvPr>
        </p:nvSpPr>
        <p:spPr/>
        <p:txBody>
          <a:bodyPr>
            <a:normAutofit/>
          </a:bodyPr>
          <a:lstStyle/>
          <a:p>
            <a:pPr marL="107918" indent="0">
              <a:buNone/>
            </a:pPr>
            <a:r>
              <a:rPr lang="pt-BR" altLang="pt-BR" sz="2800" dirty="0"/>
              <a:t>O que poderia acontecer a um VE se atingido por um raio?</a:t>
            </a:r>
            <a:endParaRPr lang="pt-BR" altLang="pt-BR" dirty="0"/>
          </a:p>
          <a:p>
            <a:endParaRPr lang="pt-BR" sz="2800" dirty="0"/>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3" name="Imagem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636" y="2276872"/>
            <a:ext cx="6552728" cy="3669528"/>
          </a:xfrm>
          <a:prstGeom prst="rect">
            <a:avLst/>
          </a:prstGeom>
        </p:spPr>
      </p:pic>
    </p:spTree>
    <p:extLst>
      <p:ext uri="{BB962C8B-B14F-4D97-AF65-F5344CB8AC3E}">
        <p14:creationId xmlns:p14="http://schemas.microsoft.com/office/powerpoint/2010/main" val="127950182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571500" indent="-571500">
              <a:buFont typeface="Wingdings" panose="05000000000000000000" pitchFamily="2" charset="2"/>
              <a:buChar char="Ø"/>
            </a:pPr>
            <a:r>
              <a:rPr lang="pt-BR" sz="2400" dirty="0"/>
              <a:t>Incidência direta no veículo desconectado</a:t>
            </a:r>
          </a:p>
          <a:p>
            <a:pPr marL="571500" indent="-571500">
              <a:buFont typeface="Wingdings" panose="05000000000000000000" pitchFamily="2" charset="2"/>
              <a:buChar char="Ø"/>
            </a:pPr>
            <a:r>
              <a:rPr lang="pt-BR" sz="2400" dirty="0"/>
              <a:t>Incidência direta no veículo conectado</a:t>
            </a:r>
          </a:p>
          <a:p>
            <a:pPr marL="571500" indent="-571500">
              <a:buFont typeface="Wingdings" panose="05000000000000000000" pitchFamily="2" charset="2"/>
              <a:buChar char="Ø"/>
            </a:pPr>
            <a:r>
              <a:rPr lang="pt-BR" sz="2400" dirty="0"/>
              <a:t>Incidência indireta no veículo conectado</a:t>
            </a:r>
          </a:p>
          <a:p>
            <a:pPr algn="l"/>
            <a:endParaRPr lang="pt-BR" sz="2400" dirty="0"/>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4" name="Imagem 3"/>
          <p:cNvPicPr>
            <a:picLocks noChangeAspect="1"/>
          </p:cNvPicPr>
          <p:nvPr/>
        </p:nvPicPr>
        <p:blipFill>
          <a:blip r:embed="rId3"/>
          <a:stretch>
            <a:fillRect/>
          </a:stretch>
        </p:blipFill>
        <p:spPr>
          <a:xfrm>
            <a:off x="263353" y="3356992"/>
            <a:ext cx="4196365" cy="2344732"/>
          </a:xfrm>
          <a:prstGeom prst="rect">
            <a:avLst/>
          </a:prstGeom>
        </p:spPr>
      </p:pic>
      <p:pic>
        <p:nvPicPr>
          <p:cNvPr id="7" name="Imagem 6"/>
          <p:cNvPicPr>
            <a:picLocks noChangeAspect="1"/>
          </p:cNvPicPr>
          <p:nvPr/>
        </p:nvPicPr>
        <p:blipFill rotWithShape="1">
          <a:blip r:embed="rId4" cstate="screen">
            <a:extLst>
              <a:ext uri="{28A0092B-C50C-407E-A947-70E740481C1C}">
                <a14:useLocalDpi xmlns:a14="http://schemas.microsoft.com/office/drawing/2010/main"/>
              </a:ext>
            </a:extLst>
          </a:blip>
          <a:srcRect b="2290"/>
          <a:stretch/>
        </p:blipFill>
        <p:spPr>
          <a:xfrm>
            <a:off x="4621188" y="3401112"/>
            <a:ext cx="7416824" cy="2300612"/>
          </a:xfrm>
          <a:prstGeom prst="rect">
            <a:avLst/>
          </a:prstGeom>
        </p:spPr>
      </p:pic>
    </p:spTree>
    <p:extLst>
      <p:ext uri="{BB962C8B-B14F-4D97-AF65-F5344CB8AC3E}">
        <p14:creationId xmlns:p14="http://schemas.microsoft.com/office/powerpoint/2010/main" val="345463937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a:bodyPr>
          <a:lstStyle/>
          <a:p>
            <a:pPr marL="107918" indent="0">
              <a:buNone/>
            </a:pPr>
            <a:r>
              <a:rPr lang="pt-BR" sz="2800" i="1" dirty="0">
                <a:solidFill>
                  <a:schemeClr val="tx2"/>
                </a:solidFill>
              </a:rPr>
              <a:t>SPDA</a:t>
            </a:r>
            <a:r>
              <a:rPr lang="pt-BR" sz="2800" i="1" dirty="0"/>
              <a:t>	</a:t>
            </a:r>
          </a:p>
          <a:p>
            <a:pPr marL="107918" indent="0">
              <a:buNone/>
            </a:pPr>
            <a:r>
              <a:rPr lang="pt-BR" sz="2800" dirty="0"/>
              <a:t>Os sistemas de recarga, geralmente são montados em totens ou postes metálicos, sendo assim devem ser </a:t>
            </a:r>
            <a:r>
              <a:rPr lang="pt-BR" sz="2800" dirty="0" err="1"/>
              <a:t>equipotencializados</a:t>
            </a:r>
            <a:r>
              <a:rPr lang="pt-BR" sz="2800" dirty="0"/>
              <a:t> com o terra.</a:t>
            </a:r>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7528" y="3407114"/>
            <a:ext cx="1891836" cy="3024336"/>
          </a:xfrm>
          <a:prstGeom prst="rect">
            <a:avLst/>
          </a:prstGeom>
        </p:spPr>
      </p:pic>
    </p:spTree>
    <p:extLst>
      <p:ext uri="{BB962C8B-B14F-4D97-AF65-F5344CB8AC3E}">
        <p14:creationId xmlns:p14="http://schemas.microsoft.com/office/powerpoint/2010/main" val="300334775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p:txBody>
          <a:bodyPr>
            <a:normAutofit fontScale="92500"/>
          </a:bodyPr>
          <a:lstStyle/>
          <a:p>
            <a:pPr marL="107918" indent="0">
              <a:buNone/>
            </a:pPr>
            <a:r>
              <a:rPr lang="pt-BR" i="1" dirty="0">
                <a:solidFill>
                  <a:schemeClr val="tx2"/>
                </a:solidFill>
              </a:rPr>
              <a:t>SPDA</a:t>
            </a:r>
            <a:r>
              <a:rPr lang="pt-BR" sz="3200" i="1" dirty="0"/>
              <a:t>	</a:t>
            </a:r>
          </a:p>
          <a:p>
            <a:pPr marL="107918" indent="0">
              <a:buNone/>
            </a:pPr>
            <a:r>
              <a:rPr lang="pt-BR" sz="3200" dirty="0"/>
              <a:t>No caso de sistemas em áreas isoladas, estes podem funcionar como captores e descidas naturais, devendo-se prover o aterramento. Deve-se fazer o gerenciamento de risco, a fim de avaliar a real necessidade de se desenvolver um SPDA. O gerenciamento de risco deve ser realizado de acordo com a NBR 5419:2015 – Parte 2. O dimensionamento da malha de aterramento deve ser tal, a fim de evitar tensões de passo e toque perigosas.</a:t>
            </a:r>
          </a:p>
          <a:p>
            <a:endParaRPr lang="pt-BR" sz="3200" dirty="0"/>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549625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D680E7D-AF4E-4B17-8B3F-8E80EEA17A03}"/>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6"/>
          <p:cNvPicPr>
            <a:picLocks noChangeAspect="1"/>
          </p:cNvPicPr>
          <p:nvPr/>
        </p:nvPicPr>
        <p:blipFill>
          <a:blip r:embed="rId3"/>
          <a:stretch>
            <a:fillRect/>
          </a:stretch>
        </p:blipFill>
        <p:spPr>
          <a:xfrm>
            <a:off x="1487489" y="1268761"/>
            <a:ext cx="7680558" cy="4823207"/>
          </a:xfrm>
          <a:prstGeom prst="rect">
            <a:avLst/>
          </a:prstGeom>
        </p:spPr>
      </p:pic>
    </p:spTree>
    <p:extLst>
      <p:ext uri="{BB962C8B-B14F-4D97-AF65-F5344CB8AC3E}">
        <p14:creationId xmlns:p14="http://schemas.microsoft.com/office/powerpoint/2010/main" val="1394231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2" name="Google Shape;402;g9c19a21fbe_0_1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8277" y="1365301"/>
            <a:ext cx="9815445" cy="4495854"/>
          </a:xfrm>
          <a:prstGeom prst="rect">
            <a:avLst/>
          </a:prstGeom>
          <a:noFill/>
          <a:ln>
            <a:noFill/>
          </a:ln>
        </p:spPr>
      </p:pic>
      <p:sp>
        <p:nvSpPr>
          <p:cNvPr id="2" name="Google Shape;403;g9c19a21fbe_0_127">
            <a:extLst>
              <a:ext uri="{FF2B5EF4-FFF2-40B4-BE49-F238E27FC236}">
                <a16:creationId xmlns:a16="http://schemas.microsoft.com/office/drawing/2014/main" id="{F240CA0D-0660-483B-A35D-CE9FF9E8A8E8}"/>
              </a:ext>
            </a:extLst>
          </p:cNvPr>
          <p:cNvSpPr/>
          <p:nvPr/>
        </p:nvSpPr>
        <p:spPr>
          <a:xfrm>
            <a:off x="8509640" y="5421655"/>
            <a:ext cx="2416800" cy="43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ítulo 3">
            <a:extLst>
              <a:ext uri="{FF2B5EF4-FFF2-40B4-BE49-F238E27FC236}">
                <a16:creationId xmlns:a16="http://schemas.microsoft.com/office/drawing/2014/main" id="{6CD645CA-3E14-4757-B940-85594AF44691}"/>
              </a:ext>
            </a:extLst>
          </p:cNvPr>
          <p:cNvSpPr>
            <a:spLocks noGrp="1"/>
          </p:cNvSpPr>
          <p:nvPr>
            <p:ph type="title"/>
          </p:nvPr>
        </p:nvSpPr>
        <p:spPr/>
        <p:txBody>
          <a:bodyPr/>
          <a:lstStyle/>
          <a:p>
            <a:r>
              <a:rPr lang="pt-BR" dirty="0"/>
              <a:t>Drivers do mercado de </a:t>
            </a:r>
            <a:r>
              <a:rPr lang="pt-BR" dirty="0" err="1"/>
              <a:t>VEs</a:t>
            </a:r>
            <a:endParaRPr lang="pt-BR"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3899CA0-9241-480E-AE59-B06A022428E8}"/>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4" name="Imagem 3"/>
          <p:cNvPicPr>
            <a:picLocks noChangeAspect="1"/>
          </p:cNvPicPr>
          <p:nvPr/>
        </p:nvPicPr>
        <p:blipFill>
          <a:blip r:embed="rId3"/>
          <a:stretch>
            <a:fillRect/>
          </a:stretch>
        </p:blipFill>
        <p:spPr>
          <a:xfrm>
            <a:off x="1480374" y="1238247"/>
            <a:ext cx="7704856" cy="4853720"/>
          </a:xfrm>
          <a:prstGeom prst="rect">
            <a:avLst/>
          </a:prstGeom>
        </p:spPr>
      </p:pic>
    </p:spTree>
    <p:extLst>
      <p:ext uri="{BB962C8B-B14F-4D97-AF65-F5344CB8AC3E}">
        <p14:creationId xmlns:p14="http://schemas.microsoft.com/office/powerpoint/2010/main" val="356614456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a:xfrm>
            <a:off x="491120" y="1513018"/>
            <a:ext cx="5333100" cy="4452000"/>
          </a:xfrm>
        </p:spPr>
        <p:txBody>
          <a:bodyPr>
            <a:normAutofit lnSpcReduction="10000"/>
          </a:bodyPr>
          <a:lstStyle/>
          <a:p>
            <a:pPr marL="107918" indent="0">
              <a:buNone/>
            </a:pPr>
            <a:r>
              <a:rPr lang="pt-BR" sz="3200" i="1" dirty="0">
                <a:solidFill>
                  <a:schemeClr val="tx2"/>
                </a:solidFill>
              </a:rPr>
              <a:t>MPS</a:t>
            </a:r>
          </a:p>
          <a:p>
            <a:pPr marL="107918" indent="0">
              <a:buNone/>
            </a:pPr>
            <a:r>
              <a:rPr lang="pt-BR" sz="3200" dirty="0"/>
              <a:t>Além da proteção por descargas atmosféricas diretas, é dever do projetista observar os riscos do surto de tensão em decorrência de raios ou mesmo em operações de manobra na rede elétrica.</a:t>
            </a:r>
          </a:p>
        </p:txBody>
      </p:sp>
      <p:sp>
        <p:nvSpPr>
          <p:cNvPr id="2" name="Título 1"/>
          <p:cNvSpPr>
            <a:spLocks noGrp="1"/>
          </p:cNvSpPr>
          <p:nvPr>
            <p:ph type="title"/>
          </p:nvPr>
        </p:nvSpPr>
        <p:spPr>
          <a:xfrm>
            <a:off x="491121" y="267332"/>
            <a:ext cx="5523562" cy="1118400"/>
          </a:xfrm>
        </p:spPr>
        <p:txBody>
          <a:bodyPr/>
          <a:lstStyle/>
          <a:p>
            <a:r>
              <a:rPr lang="pt-BR" sz="3600"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6"/>
          <p:cNvPicPr>
            <a:picLocks noChangeAspect="1"/>
          </p:cNvPicPr>
          <p:nvPr/>
        </p:nvPicPr>
        <p:blipFill rotWithShape="1">
          <a:blip r:embed="rId3" cstate="screen">
            <a:extLst>
              <a:ext uri="{28A0092B-C50C-407E-A947-70E740481C1C}">
                <a14:useLocalDpi xmlns:a14="http://schemas.microsoft.com/office/drawing/2010/main"/>
              </a:ext>
            </a:extLst>
          </a:blip>
          <a:srcRect l="1749" t="1440" r="2014"/>
          <a:stretch/>
        </p:blipFill>
        <p:spPr>
          <a:xfrm>
            <a:off x="6231986" y="447823"/>
            <a:ext cx="5860692" cy="4457082"/>
          </a:xfrm>
          <a:prstGeom prst="rect">
            <a:avLst/>
          </a:prstGeom>
        </p:spPr>
      </p:pic>
    </p:spTree>
    <p:extLst>
      <p:ext uri="{BB962C8B-B14F-4D97-AF65-F5344CB8AC3E}">
        <p14:creationId xmlns:p14="http://schemas.microsoft.com/office/powerpoint/2010/main" val="18684788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829F82B-22D3-491F-A414-075EF4FC46FC}"/>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Proteção contra Descargas Atmosféricas</a:t>
            </a:r>
          </a:p>
        </p:txBody>
      </p:sp>
      <p:sp>
        <p:nvSpPr>
          <p:cNvPr id="6" name="Rectangle 3"/>
          <p:cNvSpPr>
            <a:spLocks noChangeArrowheads="1"/>
          </p:cNvSpPr>
          <p:nvPr/>
        </p:nvSpPr>
        <p:spPr bwMode="auto">
          <a:xfrm>
            <a:off x="1589" y="87868"/>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br>
              <a:rPr lang="pt-BR" altLang="pt-BR" sz="1200">
                <a:solidFill>
                  <a:schemeClr val="tx1"/>
                </a:solidFill>
                <a:latin typeface="Segoe UI Light" panose="020B0502040204020203" pitchFamily="34" charset="0"/>
                <a:ea typeface="Times New Roman" panose="02020603050405020304" pitchFamily="18" charset="0"/>
                <a:cs typeface="Times New Roman" panose="02020603050405020304" pitchFamily="18" charset="0"/>
              </a:rPr>
            </a:br>
            <a:endParaRPr lang="pt-BR" altLang="pt-BR" sz="1800">
              <a:solidFill>
                <a:schemeClr val="tx1"/>
              </a:solidFill>
              <a:latin typeface="Arial" panose="020B0604020202020204" pitchFamily="34" charset="0"/>
            </a:endParaRPr>
          </a:p>
        </p:txBody>
      </p:sp>
      <p:sp>
        <p:nvSpPr>
          <p:cNvPr id="5" name="Rectangle 2"/>
          <p:cNvSpPr>
            <a:spLocks noChangeArrowheads="1"/>
          </p:cNvSpPr>
          <p:nvPr/>
        </p:nvSpPr>
        <p:spPr bwMode="auto">
          <a:xfrm>
            <a:off x="153989" y="22711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4" name="Imagem 3"/>
          <p:cNvPicPr>
            <a:picLocks noChangeAspect="1"/>
          </p:cNvPicPr>
          <p:nvPr/>
        </p:nvPicPr>
        <p:blipFill>
          <a:blip r:embed="rId3"/>
          <a:stretch>
            <a:fillRect/>
          </a:stretch>
        </p:blipFill>
        <p:spPr>
          <a:xfrm>
            <a:off x="839416" y="1196753"/>
            <a:ext cx="10411194" cy="4823207"/>
          </a:xfrm>
          <a:prstGeom prst="rect">
            <a:avLst/>
          </a:prstGeom>
        </p:spPr>
      </p:pic>
      <p:pic>
        <p:nvPicPr>
          <p:cNvPr id="7" name="Gráfico 6">
            <a:extLst>
              <a:ext uri="{FF2B5EF4-FFF2-40B4-BE49-F238E27FC236}">
                <a16:creationId xmlns:a16="http://schemas.microsoft.com/office/drawing/2014/main" id="{C12D4C4B-9C62-453A-9731-A8DD41A56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95925582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a:xfrm>
            <a:off x="415599" y="1639967"/>
            <a:ext cx="5680401" cy="4452000"/>
          </a:xfrm>
        </p:spPr>
        <p:txBody>
          <a:bodyPr>
            <a:normAutofit/>
          </a:bodyPr>
          <a:lstStyle/>
          <a:p>
            <a:pPr marL="107918" indent="0">
              <a:buNone/>
            </a:pPr>
            <a:r>
              <a:rPr lang="pt-BR" sz="2800" dirty="0"/>
              <a:t>As instalações de carregadores lentos e </a:t>
            </a:r>
            <a:r>
              <a:rPr lang="pt-BR" sz="2800" dirty="0" err="1"/>
              <a:t>semi-rápidos</a:t>
            </a:r>
            <a:r>
              <a:rPr lang="pt-BR" sz="2800" dirty="0"/>
              <a:t>, de modo geral, não costumam demandar muita intervenção civil, já que recomenda-se, para instalações existentes, executar o encaminhamento aparente, parte da infraestrutura existente.</a:t>
            </a:r>
          </a:p>
        </p:txBody>
      </p:sp>
      <p:sp>
        <p:nvSpPr>
          <p:cNvPr id="2" name="Título 1"/>
          <p:cNvSpPr>
            <a:spLocks noGrp="1"/>
          </p:cNvSpPr>
          <p:nvPr>
            <p:ph type="title"/>
          </p:nvPr>
        </p:nvSpPr>
        <p:spPr>
          <a:xfrm>
            <a:off x="692337" y="258101"/>
            <a:ext cx="11083961" cy="1118400"/>
          </a:xfrm>
        </p:spPr>
        <p:txBody>
          <a:bodyPr/>
          <a:lstStyle/>
          <a:p>
            <a:r>
              <a:rPr lang="pt-BR" dirty="0"/>
              <a:t>Instalação Civil</a:t>
            </a:r>
          </a:p>
        </p:txBody>
      </p:sp>
      <p:pic>
        <p:nvPicPr>
          <p:cNvPr id="4" name="Imagem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69595" y="-164193"/>
            <a:ext cx="6022405" cy="8060320"/>
          </a:xfrm>
          <a:prstGeom prst="rect">
            <a:avLst/>
          </a:prstGeom>
        </p:spPr>
      </p:pic>
      <p:pic>
        <p:nvPicPr>
          <p:cNvPr id="5" name="Gráfico 4">
            <a:extLst>
              <a:ext uri="{FF2B5EF4-FFF2-40B4-BE49-F238E27FC236}">
                <a16:creationId xmlns:a16="http://schemas.microsoft.com/office/drawing/2014/main" id="{513E5C3A-CEB5-4857-9745-AEFD1B5D7B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382050306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a:xfrm>
            <a:off x="5694744" y="1639967"/>
            <a:ext cx="6081554" cy="4452000"/>
          </a:xfrm>
        </p:spPr>
        <p:txBody>
          <a:bodyPr>
            <a:noAutofit/>
          </a:bodyPr>
          <a:lstStyle/>
          <a:p>
            <a:pPr marL="107918" indent="0">
              <a:buNone/>
            </a:pPr>
            <a:r>
              <a:rPr lang="pt-BR" sz="2400" dirty="0"/>
              <a:t>No Brasil, apesar de ser obrigatório desde a década de 80, muitas instalações não possuem aterramento, isso inclui edificações novas. Portanto, ao se deparar com uma instalação sem aterramento, na qual vai-se instalar um carregador de veículo elétrico, é importante que o projetista adeque a instalação e faça o projeto e execução de aterramento.</a:t>
            </a:r>
          </a:p>
        </p:txBody>
      </p:sp>
      <p:sp>
        <p:nvSpPr>
          <p:cNvPr id="2" name="Título 1"/>
          <p:cNvSpPr>
            <a:spLocks noGrp="1"/>
          </p:cNvSpPr>
          <p:nvPr>
            <p:ph type="title"/>
          </p:nvPr>
        </p:nvSpPr>
        <p:spPr>
          <a:xfrm>
            <a:off x="692337" y="258101"/>
            <a:ext cx="11083961" cy="1118400"/>
          </a:xfrm>
        </p:spPr>
        <p:txBody>
          <a:bodyPr/>
          <a:lstStyle/>
          <a:p>
            <a:r>
              <a:rPr lang="pt-BR" dirty="0"/>
              <a:t>Instalação Civil</a:t>
            </a:r>
          </a:p>
        </p:txBody>
      </p:sp>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l="10067" r="15147"/>
          <a:stretch/>
        </p:blipFill>
        <p:spPr>
          <a:xfrm>
            <a:off x="573258" y="1376501"/>
            <a:ext cx="4940368" cy="4929877"/>
          </a:xfrm>
          <a:prstGeom prst="rect">
            <a:avLst/>
          </a:prstGeom>
        </p:spPr>
      </p:pic>
    </p:spTree>
    <p:extLst>
      <p:ext uri="{BB962C8B-B14F-4D97-AF65-F5344CB8AC3E}">
        <p14:creationId xmlns:p14="http://schemas.microsoft.com/office/powerpoint/2010/main" val="368340382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a:xfrm>
            <a:off x="415599" y="1639967"/>
            <a:ext cx="4823151" cy="4452000"/>
          </a:xfrm>
        </p:spPr>
        <p:txBody>
          <a:bodyPr/>
          <a:lstStyle/>
          <a:p>
            <a:pPr indent="0" eaLnBrk="0" fontAlgn="base" hangingPunct="0">
              <a:spcBef>
                <a:spcPct val="0"/>
              </a:spcBef>
              <a:spcAft>
                <a:spcPct val="0"/>
              </a:spcAft>
              <a:buNone/>
            </a:pPr>
            <a:r>
              <a:rPr lang="pt-BR" altLang="pt-BR" sz="3300" i="1" dirty="0">
                <a:solidFill>
                  <a:schemeClr val="tx2"/>
                </a:solidFill>
              </a:rPr>
              <a:t>A</a:t>
            </a:r>
            <a:r>
              <a:rPr lang="pt-BR" altLang="pt-BR" sz="3300" i="1" dirty="0" bmk="">
                <a:solidFill>
                  <a:schemeClr val="tx2"/>
                </a:solidFill>
              </a:rPr>
              <a:t>brigo</a:t>
            </a:r>
          </a:p>
          <a:p>
            <a:pPr indent="450850" eaLnBrk="0" fontAlgn="base" hangingPunct="0">
              <a:spcBef>
                <a:spcPct val="0"/>
              </a:spcBef>
              <a:spcAft>
                <a:spcPct val="0"/>
              </a:spcAft>
            </a:pPr>
            <a:endParaRPr lang="pt-BR" altLang="pt-BR" sz="3300" dirty="0"/>
          </a:p>
          <a:p>
            <a:pPr indent="0" eaLnBrk="0" fontAlgn="base" hangingPunct="0">
              <a:spcBef>
                <a:spcPct val="0"/>
              </a:spcBef>
              <a:spcAft>
                <a:spcPct val="0"/>
              </a:spcAft>
              <a:buNone/>
            </a:pPr>
            <a:r>
              <a:rPr lang="pt-BR" altLang="pt-BR" sz="2800" dirty="0"/>
              <a:t>Os carregadores, em sua maioria, são IP54, o que significa que têm </a:t>
            </a:r>
            <a:r>
              <a:rPr lang="pt-BR" altLang="pt-BR" sz="2800" dirty="0" err="1"/>
              <a:t>suportabilidade</a:t>
            </a:r>
            <a:r>
              <a:rPr lang="pt-BR" altLang="pt-BR" sz="2800" dirty="0"/>
              <a:t> contra poeira e contra jatos d’água.</a:t>
            </a:r>
          </a:p>
          <a:p>
            <a:endParaRPr lang="pt-BR" dirty="0"/>
          </a:p>
        </p:txBody>
      </p:sp>
      <p:sp>
        <p:nvSpPr>
          <p:cNvPr id="2" name="Título 1"/>
          <p:cNvSpPr>
            <a:spLocks noGrp="1"/>
          </p:cNvSpPr>
          <p:nvPr>
            <p:ph type="title"/>
          </p:nvPr>
        </p:nvSpPr>
        <p:spPr>
          <a:xfrm>
            <a:off x="692337" y="258101"/>
            <a:ext cx="11083961" cy="1118400"/>
          </a:xfrm>
        </p:spPr>
        <p:txBody>
          <a:bodyPr/>
          <a:lstStyle/>
          <a:p>
            <a:r>
              <a:rPr lang="pt-BR" dirty="0"/>
              <a:t>Instalação Civil</a:t>
            </a:r>
          </a:p>
        </p:txBody>
      </p:sp>
      <p:pic>
        <p:nvPicPr>
          <p:cNvPr id="61442" name="Imagem 124" descr="Resultado de imagem para tabela 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8830" y="1438115"/>
            <a:ext cx="5184576" cy="485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6154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8AA079B7-1BCD-4760-A676-1B7B1DED35F3}"/>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Instalação Civil</a:t>
            </a:r>
          </a:p>
        </p:txBody>
      </p:sp>
      <p:pic>
        <p:nvPicPr>
          <p:cNvPr id="61441" name="Imagem 125" descr="Resultado de imagem para pv car port ev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345" y="1700809"/>
            <a:ext cx="7804975" cy="43911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8425783" y="3189938"/>
            <a:ext cx="376463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lang="pt-BR" altLang="pt-BR" dirty="0">
                <a:latin typeface="Abadi Extra Light" panose="020B0204020104020204" pitchFamily="34" charset="0"/>
                <a:ea typeface="Segoe UI" panose="020B0502040204020203" pitchFamily="34" charset="0"/>
                <a:cs typeface="Segoe UI" panose="020B0502040204020203" pitchFamily="34" charset="0"/>
              </a:rPr>
              <a:t>É muito comum instalar carregadores em locais abrigados, já que o usuário precisa interagir com o carregador. Quando o local não é abrigado, algumas soluções podem ser adotadas, como a construção de um abrigo em alvenaria ou mesmo a utilização de um </a:t>
            </a:r>
            <a:r>
              <a:rPr lang="pt-BR" altLang="pt-BR" i="1" dirty="0" err="1">
                <a:latin typeface="Abadi Extra Light" panose="020B0204020104020204" pitchFamily="34" charset="0"/>
                <a:ea typeface="Segoe UI" panose="020B0502040204020203" pitchFamily="34" charset="0"/>
                <a:cs typeface="Segoe UI" panose="020B0502040204020203" pitchFamily="34" charset="0"/>
              </a:rPr>
              <a:t>carport</a:t>
            </a:r>
            <a:r>
              <a:rPr lang="pt-BR" altLang="pt-BR" dirty="0">
                <a:latin typeface="Abadi Extra Light" panose="020B0204020104020204" pitchFamily="34" charset="0"/>
                <a:ea typeface="Segoe UI" panose="020B0502040204020203" pitchFamily="34" charset="0"/>
                <a:cs typeface="Segoe UI" panose="020B0502040204020203" pitchFamily="34" charset="0"/>
              </a:rPr>
              <a:t>.</a:t>
            </a:r>
          </a:p>
          <a:p>
            <a:pPr>
              <a:buClrTx/>
            </a:pPr>
            <a:endParaRPr lang="pt-BR" altLang="pt-BR" dirty="0">
              <a:latin typeface="Abadi Extra Light" panose="020B02040201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6999512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type="body" idx="13"/>
          </p:nvPr>
        </p:nvSpPr>
        <p:spPr>
          <a:xfrm>
            <a:off x="6234317" y="1203000"/>
            <a:ext cx="5544831" cy="4452000"/>
          </a:xfrm>
        </p:spPr>
        <p:txBody>
          <a:bodyPr>
            <a:noAutofit/>
          </a:bodyPr>
          <a:lstStyle/>
          <a:p>
            <a:pPr marL="1041088" lvl="2" indent="0">
              <a:buNone/>
            </a:pPr>
            <a:r>
              <a:rPr lang="pt-BR" sz="2800" i="1" dirty="0">
                <a:solidFill>
                  <a:schemeClr val="tx2"/>
                </a:solidFill>
              </a:rPr>
              <a:t>Base</a:t>
            </a:r>
            <a:endParaRPr lang="pt-BR" sz="1800" i="1" dirty="0">
              <a:solidFill>
                <a:schemeClr val="tx2"/>
              </a:solidFill>
            </a:endParaRPr>
          </a:p>
          <a:p>
            <a:pPr marL="107918" indent="0">
              <a:buNone/>
            </a:pPr>
            <a:r>
              <a:rPr lang="pt-BR" sz="2400" dirty="0"/>
              <a:t>Há estações de recarga de diversos tipos, tamanhos e pesos, e em todos os modelos em que forem fixadas ao chão, seja por meio de totens, poste, ou sua própria estrutura, estas devem estar bem fixas, a fim de suportar as forças do vento e possíveis forças de uma pessoa se apoiando ou um carro batendo levemente.</a:t>
            </a:r>
          </a:p>
        </p:txBody>
      </p:sp>
      <p:sp>
        <p:nvSpPr>
          <p:cNvPr id="2" name="Título 1"/>
          <p:cNvSpPr>
            <a:spLocks noGrp="1"/>
          </p:cNvSpPr>
          <p:nvPr>
            <p:ph type="title"/>
          </p:nvPr>
        </p:nvSpPr>
        <p:spPr>
          <a:xfrm>
            <a:off x="692337" y="258101"/>
            <a:ext cx="11083961" cy="1118400"/>
          </a:xfrm>
        </p:spPr>
        <p:txBody>
          <a:bodyPr/>
          <a:lstStyle/>
          <a:p>
            <a:r>
              <a:rPr lang="pt-BR" dirty="0"/>
              <a:t>Instalação Civil</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716" y="1376501"/>
            <a:ext cx="4938017" cy="4860304"/>
          </a:xfrm>
          <a:prstGeom prst="rect">
            <a:avLst/>
          </a:prstGeom>
        </p:spPr>
      </p:pic>
    </p:spTree>
    <p:extLst>
      <p:ext uri="{BB962C8B-B14F-4D97-AF65-F5344CB8AC3E}">
        <p14:creationId xmlns:p14="http://schemas.microsoft.com/office/powerpoint/2010/main" val="18002155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F487DCF8-08AC-4465-BF65-99E183F34B6C}"/>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Mecânica</a:t>
            </a:r>
          </a:p>
        </p:txBody>
      </p:sp>
      <p:pic>
        <p:nvPicPr>
          <p:cNvPr id="4" name="Espaço Reservado para Conteúdo 3"/>
          <p:cNvPicPr>
            <a:picLocks noGrp="1"/>
          </p:cNvPicPr>
          <p:nvPr>
            <p:ph idx="4294967295"/>
          </p:nvPr>
        </p:nvPicPr>
        <p:blipFill>
          <a:blip r:embed="rId3">
            <a:clrChange>
              <a:clrFrom>
                <a:srgbClr val="FFFFFF"/>
              </a:clrFrom>
              <a:clrTo>
                <a:srgbClr val="FFFFFF">
                  <a:alpha val="0"/>
                </a:srgbClr>
              </a:clrTo>
            </a:clrChange>
          </a:blip>
          <a:stretch>
            <a:fillRect/>
          </a:stretch>
        </p:blipFill>
        <p:spPr>
          <a:xfrm>
            <a:off x="0" y="1125538"/>
            <a:ext cx="9686925" cy="4718050"/>
          </a:xfrm>
          <a:prstGeom prst="rect">
            <a:avLst/>
          </a:prstGeom>
        </p:spPr>
      </p:pic>
    </p:spTree>
    <p:extLst>
      <p:ext uri="{BB962C8B-B14F-4D97-AF65-F5344CB8AC3E}">
        <p14:creationId xmlns:p14="http://schemas.microsoft.com/office/powerpoint/2010/main" val="3041614627"/>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03A7CF9-6215-4789-96FB-8F4CFF44EB45}"/>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Mecânica</a:t>
            </a:r>
          </a:p>
        </p:txBody>
      </p:sp>
      <p:pic>
        <p:nvPicPr>
          <p:cNvPr id="5" name="Imagem 4"/>
          <p:cNvPicPr/>
          <p:nvPr/>
        </p:nvPicPr>
        <p:blipFill>
          <a:blip r:embed="rId3">
            <a:clrChange>
              <a:clrFrom>
                <a:srgbClr val="FFFFFF"/>
              </a:clrFrom>
              <a:clrTo>
                <a:srgbClr val="FFFFFF">
                  <a:alpha val="0"/>
                </a:srgbClr>
              </a:clrTo>
            </a:clrChange>
          </a:blip>
          <a:stretch>
            <a:fillRect/>
          </a:stretch>
        </p:blipFill>
        <p:spPr>
          <a:xfrm>
            <a:off x="8050060" y="1682764"/>
            <a:ext cx="3950597" cy="4266517"/>
          </a:xfrm>
          <a:prstGeom prst="rect">
            <a:avLst/>
          </a:prstGeom>
        </p:spPr>
      </p:pic>
      <p:pic>
        <p:nvPicPr>
          <p:cNvPr id="6" name="Imagem 5"/>
          <p:cNvPicPr/>
          <p:nvPr/>
        </p:nvPicPr>
        <p:blipFill>
          <a:blip r:embed="rId4">
            <a:clrChange>
              <a:clrFrom>
                <a:srgbClr val="FFFFFF"/>
              </a:clrFrom>
              <a:clrTo>
                <a:srgbClr val="FFFFFF">
                  <a:alpha val="0"/>
                </a:srgbClr>
              </a:clrTo>
            </a:clrChange>
          </a:blip>
          <a:stretch>
            <a:fillRect/>
          </a:stretch>
        </p:blipFill>
        <p:spPr>
          <a:xfrm>
            <a:off x="-163780" y="1279290"/>
            <a:ext cx="7776864" cy="4794274"/>
          </a:xfrm>
          <a:prstGeom prst="rect">
            <a:avLst/>
          </a:prstGeom>
        </p:spPr>
      </p:pic>
    </p:spTree>
    <p:extLst>
      <p:ext uri="{BB962C8B-B14F-4D97-AF65-F5344CB8AC3E}">
        <p14:creationId xmlns:p14="http://schemas.microsoft.com/office/powerpoint/2010/main" val="3309011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Google Shape;410;g9c19a21fbe_0_1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67626" y="1362617"/>
            <a:ext cx="9426849" cy="4351703"/>
          </a:xfrm>
          <a:prstGeom prst="rect">
            <a:avLst/>
          </a:prstGeom>
          <a:noFill/>
          <a:ln>
            <a:noFill/>
          </a:ln>
        </p:spPr>
      </p:pic>
      <p:sp>
        <p:nvSpPr>
          <p:cNvPr id="2" name="Google Shape;403;g9c19a21fbe_0_127">
            <a:extLst>
              <a:ext uri="{FF2B5EF4-FFF2-40B4-BE49-F238E27FC236}">
                <a16:creationId xmlns:a16="http://schemas.microsoft.com/office/drawing/2014/main" id="{9DFC543C-54A8-4F40-B14F-46B859F0CA4A}"/>
              </a:ext>
            </a:extLst>
          </p:cNvPr>
          <p:cNvSpPr/>
          <p:nvPr/>
        </p:nvSpPr>
        <p:spPr>
          <a:xfrm>
            <a:off x="8765862" y="5361693"/>
            <a:ext cx="2369498" cy="43089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ítulo 3">
            <a:extLst>
              <a:ext uri="{FF2B5EF4-FFF2-40B4-BE49-F238E27FC236}">
                <a16:creationId xmlns:a16="http://schemas.microsoft.com/office/drawing/2014/main" id="{F92FFB3F-E917-4561-A375-9137ABC67BD5}"/>
              </a:ext>
            </a:extLst>
          </p:cNvPr>
          <p:cNvSpPr>
            <a:spLocks noGrp="1"/>
          </p:cNvSpPr>
          <p:nvPr>
            <p:ph type="title"/>
          </p:nvPr>
        </p:nvSpPr>
        <p:spPr/>
        <p:txBody>
          <a:bodyPr/>
          <a:lstStyle/>
          <a:p>
            <a:r>
              <a:rPr lang="pt-BR" dirty="0"/>
              <a:t>Drivers do mercado de </a:t>
            </a:r>
            <a:r>
              <a:rPr lang="pt-BR" dirty="0" err="1"/>
              <a:t>VEs</a:t>
            </a:r>
            <a:endParaRPr lang="pt-BR"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69B831-7E69-484E-B490-748856C018DA}"/>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Pole</a:t>
            </a:r>
          </a:p>
        </p:txBody>
      </p:sp>
      <p:pic>
        <p:nvPicPr>
          <p:cNvPr id="4" name="Imagem 3"/>
          <p:cNvPicPr/>
          <p:nvPr/>
        </p:nvPicPr>
        <p:blipFill rotWithShape="1">
          <a:blip r:embed="rId3" cstate="screen">
            <a:extLst>
              <a:ext uri="{28A0092B-C50C-407E-A947-70E740481C1C}">
                <a14:useLocalDpi xmlns:a14="http://schemas.microsoft.com/office/drawing/2010/main"/>
              </a:ext>
            </a:extLst>
          </a:blip>
          <a:srcRect t="5097"/>
          <a:stretch/>
        </p:blipFill>
        <p:spPr bwMode="auto">
          <a:xfrm>
            <a:off x="1171627" y="1442080"/>
            <a:ext cx="2520280" cy="4962231"/>
          </a:xfrm>
          <a:prstGeom prst="rect">
            <a:avLst/>
          </a:prstGeom>
          <a:noFill/>
          <a:ln>
            <a:noFill/>
          </a:ln>
          <a:extLst>
            <a:ext uri="{53640926-AAD7-44D8-BBD7-CCE9431645EC}">
              <a14:shadowObscured xmlns:a14="http://schemas.microsoft.com/office/drawing/2010/main"/>
            </a:ext>
          </a:extLst>
        </p:spPr>
      </p:pic>
      <p:pic>
        <p:nvPicPr>
          <p:cNvPr id="5" name="Imagem 4"/>
          <p:cNvPicPr/>
          <p:nvPr/>
        </p:nvPicPr>
        <p:blipFill rotWithShape="1">
          <a:blip r:embed="rId4" cstate="screen">
            <a:extLst>
              <a:ext uri="{28A0092B-C50C-407E-A947-70E740481C1C}">
                <a14:useLocalDpi xmlns:a14="http://schemas.microsoft.com/office/drawing/2010/main"/>
              </a:ext>
            </a:extLst>
          </a:blip>
          <a:srcRect t="8557"/>
          <a:stretch/>
        </p:blipFill>
        <p:spPr bwMode="auto">
          <a:xfrm>
            <a:off x="6288385" y="1433283"/>
            <a:ext cx="2211711" cy="45498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048110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BEF3352-573E-447E-AE14-E7F41816FB29}"/>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Pole</a:t>
            </a:r>
          </a:p>
        </p:txBody>
      </p:sp>
      <p:pic>
        <p:nvPicPr>
          <p:cNvPr id="6" name="Imagem 5"/>
          <p:cNvPicPr/>
          <p:nvPr/>
        </p:nvPicPr>
        <p:blipFill rotWithShape="1">
          <a:blip r:embed="rId3" cstate="screen">
            <a:extLst>
              <a:ext uri="{28A0092B-C50C-407E-A947-70E740481C1C}">
                <a14:useLocalDpi xmlns:a14="http://schemas.microsoft.com/office/drawing/2010/main"/>
              </a:ext>
            </a:extLst>
          </a:blip>
          <a:srcRect t="7824"/>
          <a:stretch/>
        </p:blipFill>
        <p:spPr bwMode="auto">
          <a:xfrm>
            <a:off x="839417" y="1405599"/>
            <a:ext cx="2382627" cy="4728186"/>
          </a:xfrm>
          <a:prstGeom prst="rect">
            <a:avLst/>
          </a:prstGeom>
          <a:noFill/>
          <a:ln>
            <a:noFill/>
          </a:ln>
          <a:extLst>
            <a:ext uri="{53640926-AAD7-44D8-BBD7-CCE9431645EC}">
              <a14:shadowObscured xmlns:a14="http://schemas.microsoft.com/office/drawing/2010/main"/>
            </a:ext>
          </a:extLst>
        </p:spPr>
      </p:pic>
      <p:pic>
        <p:nvPicPr>
          <p:cNvPr id="7" name="Imagem 6"/>
          <p:cNvPicPr/>
          <p:nvPr/>
        </p:nvPicPr>
        <p:blipFill>
          <a:blip r:embed="rId4">
            <a:extLst>
              <a:ext uri="{28A0092B-C50C-407E-A947-70E740481C1C}">
                <a14:useLocalDpi xmlns:a14="http://schemas.microsoft.com/office/drawing/2010/main"/>
              </a:ext>
            </a:extLst>
          </a:blip>
          <a:srcRect/>
          <a:stretch>
            <a:fillRect/>
          </a:stretch>
        </p:blipFill>
        <p:spPr bwMode="auto">
          <a:xfrm>
            <a:off x="8393669" y="2013363"/>
            <a:ext cx="3467735" cy="3313430"/>
          </a:xfrm>
          <a:prstGeom prst="rect">
            <a:avLst/>
          </a:prstGeom>
          <a:noFill/>
          <a:ln>
            <a:noFill/>
          </a:ln>
        </p:spPr>
      </p:pic>
      <p:pic>
        <p:nvPicPr>
          <p:cNvPr id="8" name="Imagem 7"/>
          <p:cNvPicPr/>
          <p:nvPr/>
        </p:nvPicPr>
        <p:blipFill>
          <a:blip r:embed="rId5">
            <a:extLst>
              <a:ext uri="{28A0092B-C50C-407E-A947-70E740481C1C}">
                <a14:useLocalDpi xmlns:a14="http://schemas.microsoft.com/office/drawing/2010/main"/>
              </a:ext>
            </a:extLst>
          </a:blip>
          <a:srcRect/>
          <a:stretch>
            <a:fillRect/>
          </a:stretch>
        </p:blipFill>
        <p:spPr bwMode="auto">
          <a:xfrm>
            <a:off x="3798333" y="1487511"/>
            <a:ext cx="3892674" cy="4564362"/>
          </a:xfrm>
          <a:prstGeom prst="rect">
            <a:avLst/>
          </a:prstGeom>
          <a:noFill/>
          <a:ln>
            <a:noFill/>
          </a:ln>
        </p:spPr>
      </p:pic>
    </p:spTree>
    <p:extLst>
      <p:ext uri="{BB962C8B-B14F-4D97-AF65-F5344CB8AC3E}">
        <p14:creationId xmlns:p14="http://schemas.microsoft.com/office/powerpoint/2010/main" val="297527886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0953595-024D-4B0E-9155-CE123E0F7AD0}"/>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Pole</a:t>
            </a:r>
          </a:p>
        </p:txBody>
      </p:sp>
      <p:pic>
        <p:nvPicPr>
          <p:cNvPr id="9" name="Imagem 8"/>
          <p:cNvPicPr/>
          <p:nvPr/>
        </p:nvPicPr>
        <p:blipFill>
          <a:blip r:embed="rId3">
            <a:extLst>
              <a:ext uri="{28A0092B-C50C-407E-A947-70E740481C1C}">
                <a14:useLocalDpi xmlns:a14="http://schemas.microsoft.com/office/drawing/2010/main"/>
              </a:ext>
            </a:extLst>
          </a:blip>
          <a:srcRect/>
          <a:stretch>
            <a:fillRect/>
          </a:stretch>
        </p:blipFill>
        <p:spPr bwMode="auto">
          <a:xfrm>
            <a:off x="343185" y="1465145"/>
            <a:ext cx="7621488" cy="4464496"/>
          </a:xfrm>
          <a:prstGeom prst="rect">
            <a:avLst/>
          </a:prstGeom>
          <a:noFill/>
          <a:ln>
            <a:noFill/>
          </a:ln>
        </p:spPr>
      </p:pic>
      <p:pic>
        <p:nvPicPr>
          <p:cNvPr id="11" name="Imagem 10"/>
          <p:cNvPicPr/>
          <p:nvPr/>
        </p:nvPicPr>
        <p:blipFill>
          <a:blip r:embed="rId4">
            <a:extLst>
              <a:ext uri="{28A0092B-C50C-407E-A947-70E740481C1C}">
                <a14:useLocalDpi xmlns:a14="http://schemas.microsoft.com/office/drawing/2010/main"/>
              </a:ext>
            </a:extLst>
          </a:blip>
          <a:srcRect/>
          <a:stretch>
            <a:fillRect/>
          </a:stretch>
        </p:blipFill>
        <p:spPr bwMode="auto">
          <a:xfrm>
            <a:off x="8121211" y="1225253"/>
            <a:ext cx="3368427" cy="4866715"/>
          </a:xfrm>
          <a:prstGeom prst="rect">
            <a:avLst/>
          </a:prstGeom>
          <a:noFill/>
          <a:ln>
            <a:noFill/>
          </a:ln>
        </p:spPr>
      </p:pic>
      <p:pic>
        <p:nvPicPr>
          <p:cNvPr id="6" name="Gráfico 5">
            <a:extLst>
              <a:ext uri="{FF2B5EF4-FFF2-40B4-BE49-F238E27FC236}">
                <a16:creationId xmlns:a16="http://schemas.microsoft.com/office/drawing/2014/main" id="{25DA5039-30DA-4097-9115-3A1A37AC0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57852316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B5139A6-E015-4926-92B1-9BD506DFA7E6}"/>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Pole</a:t>
            </a:r>
          </a:p>
        </p:txBody>
      </p:sp>
      <p:pic>
        <p:nvPicPr>
          <p:cNvPr id="6" name="Imagem 5"/>
          <p:cNvPicPr/>
          <p:nvPr/>
        </p:nvPicPr>
        <p:blipFill rotWithShape="1">
          <a:blip r:embed="rId3" cstate="screen">
            <a:extLst>
              <a:ext uri="{28A0092B-C50C-407E-A947-70E740481C1C}">
                <a14:useLocalDpi xmlns:a14="http://schemas.microsoft.com/office/drawing/2010/main"/>
              </a:ext>
            </a:extLst>
          </a:blip>
          <a:srcRect b="6832"/>
          <a:stretch/>
        </p:blipFill>
        <p:spPr bwMode="auto">
          <a:xfrm>
            <a:off x="995796" y="1318376"/>
            <a:ext cx="9060644" cy="4558896"/>
          </a:xfrm>
          <a:prstGeom prst="rect">
            <a:avLst/>
          </a:prstGeom>
          <a:noFill/>
          <a:ln>
            <a:noFill/>
          </a:ln>
        </p:spPr>
      </p:pic>
    </p:spTree>
    <p:extLst>
      <p:ext uri="{BB962C8B-B14F-4D97-AF65-F5344CB8AC3E}">
        <p14:creationId xmlns:p14="http://schemas.microsoft.com/office/powerpoint/2010/main" val="216029550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
          </p:nvPr>
        </p:nvSpPr>
        <p:spPr/>
        <p:txBody>
          <a:bodyPr>
            <a:normAutofit lnSpcReduction="10000"/>
          </a:bodyPr>
          <a:lstStyle/>
          <a:p>
            <a:pPr marL="107918" indent="0">
              <a:buNone/>
            </a:pPr>
            <a:r>
              <a:rPr lang="pt-BR" sz="2800" dirty="0"/>
              <a:t>Alguns modelos de carregador permitem que se conecte via aplicativo de smartphone ou via sistema. Estas aplicações podem ser proprietárias ou de terceiros, e o modo de conexão vai depender do hardware do carregador, mas geralmente são via WiFi, Ethernet, GPRS ou até mesmo via Bluetooth.</a:t>
            </a:r>
          </a:p>
        </p:txBody>
      </p:sp>
      <p:sp>
        <p:nvSpPr>
          <p:cNvPr id="2" name="Título 1"/>
          <p:cNvSpPr>
            <a:spLocks noGrp="1"/>
          </p:cNvSpPr>
          <p:nvPr>
            <p:ph type="title"/>
          </p:nvPr>
        </p:nvSpPr>
        <p:spPr/>
        <p:txBody>
          <a:bodyPr/>
          <a:lstStyle/>
          <a:p>
            <a:r>
              <a:rPr lang="pt-BR" dirty="0"/>
              <a:t>Rede</a:t>
            </a:r>
          </a:p>
        </p:txBody>
      </p:sp>
      <p:pic>
        <p:nvPicPr>
          <p:cNvPr id="4" name="Imagem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9938" y="258101"/>
            <a:ext cx="5567038" cy="5002550"/>
          </a:xfrm>
          <a:prstGeom prst="rect">
            <a:avLst/>
          </a:prstGeom>
        </p:spPr>
      </p:pic>
    </p:spTree>
    <p:extLst>
      <p:ext uri="{BB962C8B-B14F-4D97-AF65-F5344CB8AC3E}">
        <p14:creationId xmlns:p14="http://schemas.microsoft.com/office/powerpoint/2010/main" val="149847215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a:xfrm>
            <a:off x="432396" y="1476194"/>
            <a:ext cx="11360699" cy="4452000"/>
          </a:xfrm>
        </p:spPr>
        <p:txBody>
          <a:bodyPr>
            <a:normAutofit/>
          </a:bodyPr>
          <a:lstStyle/>
          <a:p>
            <a:pPr marL="107918" indent="0">
              <a:buNone/>
            </a:pPr>
            <a:r>
              <a:rPr lang="pt-BR" sz="2800" dirty="0"/>
              <a:t>O OCPP é o protocolo que permite que um sistema externo acesse os dados internos do carregador, e portanto se não houver o OCPP no carregador</a:t>
            </a:r>
          </a:p>
        </p:txBody>
      </p:sp>
      <p:sp>
        <p:nvSpPr>
          <p:cNvPr id="2" name="Título 1"/>
          <p:cNvSpPr>
            <a:spLocks noGrp="1"/>
          </p:cNvSpPr>
          <p:nvPr>
            <p:ph type="title"/>
          </p:nvPr>
        </p:nvSpPr>
        <p:spPr>
          <a:xfrm>
            <a:off x="692337" y="258101"/>
            <a:ext cx="11083961" cy="1118400"/>
          </a:xfrm>
        </p:spPr>
        <p:txBody>
          <a:bodyPr/>
          <a:lstStyle/>
          <a:p>
            <a:r>
              <a:rPr lang="pt-BR" dirty="0"/>
              <a:t>Rede</a:t>
            </a:r>
          </a:p>
        </p:txBody>
      </p:sp>
      <p:pic>
        <p:nvPicPr>
          <p:cNvPr id="4" name="Imagem 3"/>
          <p:cNvPicPr/>
          <p:nvPr/>
        </p:nvPicPr>
        <p:blipFill>
          <a:blip r:embed="rId3">
            <a:clrChange>
              <a:clrFrom>
                <a:srgbClr val="FFFFFF"/>
              </a:clrFrom>
              <a:clrTo>
                <a:srgbClr val="FFFFFF">
                  <a:alpha val="0"/>
                </a:srgbClr>
              </a:clrTo>
            </a:clrChange>
          </a:blip>
          <a:stretch>
            <a:fillRect/>
          </a:stretch>
        </p:blipFill>
        <p:spPr>
          <a:xfrm>
            <a:off x="4371631" y="2624547"/>
            <a:ext cx="6354562" cy="3551607"/>
          </a:xfrm>
          <a:prstGeom prst="rect">
            <a:avLst/>
          </a:prstGeom>
        </p:spPr>
      </p:pic>
      <p:sp>
        <p:nvSpPr>
          <p:cNvPr id="5" name="Retângulo 4"/>
          <p:cNvSpPr/>
          <p:nvPr/>
        </p:nvSpPr>
        <p:spPr>
          <a:xfrm>
            <a:off x="568873" y="2541474"/>
            <a:ext cx="3564977" cy="3108543"/>
          </a:xfrm>
          <a:prstGeom prst="rect">
            <a:avLst/>
          </a:prstGeom>
        </p:spPr>
        <p:txBody>
          <a:bodyPr wrap="square">
            <a:spAutoFit/>
          </a:bodyPr>
          <a:lstStyle/>
          <a:p>
            <a:r>
              <a:rPr lang="pt-BR" sz="2800" dirty="0">
                <a:latin typeface="Abadi Extra Light" panose="020B0204020104020204" pitchFamily="34" charset="0"/>
              </a:rPr>
              <a:t>deve-se prover outro mecanismo para que os dados sejam medidos, armazenados para que assim um agente externo consiga buscar estes registros.</a:t>
            </a:r>
          </a:p>
        </p:txBody>
      </p:sp>
    </p:spTree>
    <p:extLst>
      <p:ext uri="{BB962C8B-B14F-4D97-AF65-F5344CB8AC3E}">
        <p14:creationId xmlns:p14="http://schemas.microsoft.com/office/powerpoint/2010/main" val="75857133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marL="107918" indent="0" algn="just">
              <a:buNone/>
            </a:pPr>
            <a:r>
              <a:rPr lang="pt-BR" altLang="pt-BR" sz="2400" i="1" dirty="0">
                <a:solidFill>
                  <a:srgbClr val="9F1B45"/>
                </a:solidFill>
              </a:rPr>
              <a:t>Passagem dos cabos</a:t>
            </a:r>
          </a:p>
          <a:p>
            <a:pPr algn="just"/>
            <a:endParaRPr lang="pt-BR" altLang="pt-BR" sz="4000" dirty="0"/>
          </a:p>
          <a:p>
            <a:pPr marL="107918" indent="0" algn="just">
              <a:buNone/>
            </a:pPr>
            <a:r>
              <a:rPr lang="pt-BR" altLang="pt-BR" sz="2400" dirty="0"/>
              <a:t>Na etapa da vistoria,</a:t>
            </a:r>
            <a:r>
              <a:rPr lang="pt-BR" altLang="pt-BR" sz="2400" i="1" dirty="0">
                <a:solidFill>
                  <a:srgbClr val="3494BA"/>
                </a:solidFill>
              </a:rPr>
              <a:t> </a:t>
            </a:r>
            <a:r>
              <a:rPr lang="pt-BR" altLang="pt-BR" sz="2400" dirty="0"/>
              <a:t>o ideal é que se faça o máximo de detalhamento possível e se anteveja todos os possíveis obstáculos. Sendo a passagem dos condutores a etapa mais importante e geralmente a que mais leva tempo na execução, é recomendado que a equipe de vistoria se certifique de que o encaminhamento realmente existe, e que é possível passar os condutores especificados em projeto.</a:t>
            </a:r>
            <a:endParaRPr lang="pt-BR" altLang="pt-BR" sz="4000" dirty="0"/>
          </a:p>
        </p:txBody>
      </p:sp>
      <p:sp>
        <p:nvSpPr>
          <p:cNvPr id="2" name="Título 1"/>
          <p:cNvSpPr>
            <a:spLocks noGrp="1"/>
          </p:cNvSpPr>
          <p:nvPr>
            <p:ph type="title"/>
          </p:nvPr>
        </p:nvSpPr>
        <p:spPr>
          <a:xfrm>
            <a:off x="692337" y="258101"/>
            <a:ext cx="11083961" cy="1118400"/>
          </a:xfrm>
        </p:spPr>
        <p:txBody>
          <a:bodyPr/>
          <a:lstStyle/>
          <a:p>
            <a:r>
              <a:rPr lang="pt-BR" dirty="0"/>
              <a:t>Boas Práticas de Instalação</a:t>
            </a:r>
          </a:p>
        </p:txBody>
      </p:sp>
    </p:spTree>
    <p:extLst>
      <p:ext uri="{BB962C8B-B14F-4D97-AF65-F5344CB8AC3E}">
        <p14:creationId xmlns:p14="http://schemas.microsoft.com/office/powerpoint/2010/main" val="275565405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indent="0" algn="just" eaLnBrk="0" fontAlgn="base" hangingPunct="0">
              <a:spcBef>
                <a:spcPct val="0"/>
              </a:spcBef>
              <a:spcAft>
                <a:spcPct val="0"/>
              </a:spcAft>
              <a:buNone/>
              <a:tabLst>
                <a:tab pos="1966913" algn="l"/>
              </a:tabLst>
            </a:pPr>
            <a:r>
              <a:rPr lang="pt-BR" altLang="pt-BR" sz="2400" i="1" dirty="0">
                <a:solidFill>
                  <a:srgbClr val="9F1B45"/>
                </a:solidFill>
              </a:rPr>
              <a:t>Planta baixa</a:t>
            </a:r>
          </a:p>
          <a:p>
            <a:pPr indent="450850" algn="just" eaLnBrk="0" fontAlgn="base" hangingPunct="0">
              <a:spcBef>
                <a:spcPct val="0"/>
              </a:spcBef>
              <a:spcAft>
                <a:spcPct val="0"/>
              </a:spcAft>
              <a:tabLst>
                <a:tab pos="1966913" algn="l"/>
              </a:tabLst>
            </a:pPr>
            <a:endParaRPr lang="pt-BR" altLang="pt-BR" sz="4000" dirty="0"/>
          </a:p>
          <a:p>
            <a:pPr indent="0" algn="just" eaLnBrk="0" fontAlgn="base" hangingPunct="0">
              <a:spcBef>
                <a:spcPct val="0"/>
              </a:spcBef>
              <a:spcAft>
                <a:spcPct val="0"/>
              </a:spcAft>
              <a:buNone/>
              <a:tabLst>
                <a:tab pos="1966913" algn="l"/>
              </a:tabLst>
            </a:pPr>
            <a:r>
              <a:rPr lang="pt-BR" altLang="pt-BR" sz="2400" dirty="0"/>
              <a:t>Verificar a disponibilidade da planta baixa, pois há edificações mais novas em que é possível identificar os encaminhamentos para a nova instalação. Lembrando que a prática do </a:t>
            </a:r>
            <a:r>
              <a:rPr lang="pt-BR" altLang="pt-BR" sz="2400" i="1" dirty="0"/>
              <a:t>as </a:t>
            </a:r>
            <a:r>
              <a:rPr lang="pt-BR" altLang="pt-BR" sz="2400" i="1" dirty="0" err="1"/>
              <a:t>built</a:t>
            </a:r>
            <a:r>
              <a:rPr lang="pt-BR" altLang="pt-BR" sz="2400" dirty="0"/>
              <a:t> não é muito comum, então mesmo que se tenha o projeto em mãos, é importante verificar a existência dos dutos e passagens.</a:t>
            </a:r>
            <a:endParaRPr lang="pt-BR" altLang="pt-BR" sz="4000" dirty="0"/>
          </a:p>
        </p:txBody>
      </p:sp>
      <p:sp>
        <p:nvSpPr>
          <p:cNvPr id="2" name="Título 1"/>
          <p:cNvSpPr>
            <a:spLocks noGrp="1"/>
          </p:cNvSpPr>
          <p:nvPr>
            <p:ph type="title"/>
          </p:nvPr>
        </p:nvSpPr>
        <p:spPr>
          <a:xfrm>
            <a:off x="692337" y="258101"/>
            <a:ext cx="11083961" cy="1118400"/>
          </a:xfrm>
        </p:spPr>
        <p:txBody>
          <a:bodyPr/>
          <a:lstStyle/>
          <a:p>
            <a:r>
              <a:rPr lang="pt-BR" dirty="0"/>
              <a:t>Boas Práticas de Instalação</a:t>
            </a:r>
          </a:p>
        </p:txBody>
      </p:sp>
    </p:spTree>
    <p:extLst>
      <p:ext uri="{BB962C8B-B14F-4D97-AF65-F5344CB8AC3E}">
        <p14:creationId xmlns:p14="http://schemas.microsoft.com/office/powerpoint/2010/main" val="28271033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indent="0" algn="just" eaLnBrk="0" fontAlgn="base" hangingPunct="0">
              <a:spcBef>
                <a:spcPct val="0"/>
              </a:spcBef>
              <a:spcAft>
                <a:spcPct val="0"/>
              </a:spcAft>
              <a:buNone/>
              <a:tabLst>
                <a:tab pos="1966913" algn="l"/>
              </a:tabLst>
            </a:pPr>
            <a:r>
              <a:rPr lang="pt-BR" altLang="pt-BR" sz="2400" i="1" dirty="0">
                <a:solidFill>
                  <a:srgbClr val="9F1B45"/>
                </a:solidFill>
              </a:rPr>
              <a:t>Infraestrutura nova</a:t>
            </a:r>
          </a:p>
          <a:p>
            <a:pPr indent="450850" algn="just" eaLnBrk="0" fontAlgn="base" hangingPunct="0">
              <a:spcBef>
                <a:spcPct val="0"/>
              </a:spcBef>
              <a:spcAft>
                <a:spcPct val="0"/>
              </a:spcAft>
              <a:tabLst>
                <a:tab pos="1966913" algn="l"/>
              </a:tabLst>
            </a:pPr>
            <a:endParaRPr lang="pt-BR" altLang="pt-BR" sz="4000" dirty="0"/>
          </a:p>
          <a:p>
            <a:pPr indent="0" algn="just" eaLnBrk="0" fontAlgn="base" hangingPunct="0">
              <a:spcBef>
                <a:spcPct val="0"/>
              </a:spcBef>
              <a:spcAft>
                <a:spcPct val="0"/>
              </a:spcAft>
              <a:buNone/>
              <a:tabLst>
                <a:tab pos="1966913" algn="l"/>
              </a:tabLst>
            </a:pPr>
            <a:r>
              <a:rPr lang="pt-BR" altLang="pt-BR" sz="2400" dirty="0"/>
              <a:t>As edificações mais novas geralmente possuem eletrodutos reservas, já prevendo alterações na instalação, e nestes casos o ideal é que se faça uso da infraestrutura existente, assim economiza-se na mão de obra e materiais. Porém, de modo geral, o mais recomendado é que se faça uma infraestrutura nova, pois isso dará garantia sobre a passagem do condutor, além de evitar o problema do redimensionamento do condutor de proteção.</a:t>
            </a:r>
            <a:endParaRPr lang="pt-BR" altLang="pt-BR" sz="4000" dirty="0"/>
          </a:p>
        </p:txBody>
      </p:sp>
      <p:sp>
        <p:nvSpPr>
          <p:cNvPr id="2" name="Título 1"/>
          <p:cNvSpPr>
            <a:spLocks noGrp="1"/>
          </p:cNvSpPr>
          <p:nvPr>
            <p:ph type="title"/>
          </p:nvPr>
        </p:nvSpPr>
        <p:spPr>
          <a:xfrm>
            <a:off x="692337" y="258101"/>
            <a:ext cx="11083961" cy="1118400"/>
          </a:xfrm>
        </p:spPr>
        <p:txBody>
          <a:bodyPr/>
          <a:lstStyle/>
          <a:p>
            <a:r>
              <a:rPr lang="pt-BR" dirty="0"/>
              <a:t>Boas Práticas de Instalação</a:t>
            </a:r>
          </a:p>
        </p:txBody>
      </p:sp>
    </p:spTree>
    <p:extLst>
      <p:ext uri="{BB962C8B-B14F-4D97-AF65-F5344CB8AC3E}">
        <p14:creationId xmlns:p14="http://schemas.microsoft.com/office/powerpoint/2010/main" val="21730685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indent="0" algn="just" eaLnBrk="0" fontAlgn="base" hangingPunct="0">
              <a:spcBef>
                <a:spcPct val="0"/>
              </a:spcBef>
              <a:spcAft>
                <a:spcPct val="0"/>
              </a:spcAft>
              <a:buNone/>
              <a:tabLst>
                <a:tab pos="1966913" algn="l"/>
              </a:tabLst>
            </a:pPr>
            <a:r>
              <a:rPr lang="pt-BR" altLang="pt-BR" sz="2800" i="1" dirty="0">
                <a:solidFill>
                  <a:srgbClr val="9F1B45"/>
                </a:solidFill>
              </a:rPr>
              <a:t>Dimensionamento com reserva</a:t>
            </a:r>
          </a:p>
          <a:p>
            <a:pPr indent="450850" algn="just" eaLnBrk="0" fontAlgn="base" hangingPunct="0">
              <a:spcBef>
                <a:spcPct val="0"/>
              </a:spcBef>
              <a:spcAft>
                <a:spcPct val="0"/>
              </a:spcAft>
              <a:tabLst>
                <a:tab pos="1966913" algn="l"/>
              </a:tabLst>
            </a:pPr>
            <a:endParaRPr lang="pt-BR" altLang="pt-BR" sz="4400" dirty="0"/>
          </a:p>
          <a:p>
            <a:pPr indent="0" algn="just" eaLnBrk="0" fontAlgn="base" hangingPunct="0">
              <a:spcBef>
                <a:spcPct val="0"/>
              </a:spcBef>
              <a:spcAft>
                <a:spcPct val="0"/>
              </a:spcAft>
              <a:buNone/>
              <a:tabLst>
                <a:tab pos="1966913" algn="l"/>
              </a:tabLst>
            </a:pPr>
            <a:r>
              <a:rPr lang="pt-BR" altLang="pt-BR" sz="2800" dirty="0"/>
              <a:t>Quando se opta por realizar o dimensionamento de uma infraestrutura nova, pode ser adequado prever expansão futura, já que o mercado de veículos elétricos ainda tende a crescer muito. Isso evita futuras obras de expansão, e facilidade em novas inserções.</a:t>
            </a:r>
            <a:endParaRPr lang="pt-BR" altLang="pt-BR" sz="4400" dirty="0"/>
          </a:p>
        </p:txBody>
      </p:sp>
      <p:sp>
        <p:nvSpPr>
          <p:cNvPr id="2" name="Título 1"/>
          <p:cNvSpPr>
            <a:spLocks noGrp="1"/>
          </p:cNvSpPr>
          <p:nvPr>
            <p:ph type="title"/>
          </p:nvPr>
        </p:nvSpPr>
        <p:spPr>
          <a:xfrm>
            <a:off x="692337" y="258101"/>
            <a:ext cx="11083961" cy="1118400"/>
          </a:xfrm>
        </p:spPr>
        <p:txBody>
          <a:bodyPr/>
          <a:lstStyle/>
          <a:p>
            <a:r>
              <a:rPr lang="pt-BR" dirty="0"/>
              <a:t>Boas Práticas de Instalação</a:t>
            </a:r>
          </a:p>
        </p:txBody>
      </p:sp>
    </p:spTree>
    <p:extLst>
      <p:ext uri="{BB962C8B-B14F-4D97-AF65-F5344CB8AC3E}">
        <p14:creationId xmlns:p14="http://schemas.microsoft.com/office/powerpoint/2010/main" val="2772483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8" name="Google Shape;418;g9c19a21fbe_0_87"/>
          <p:cNvPicPr preferRelativeResize="0"/>
          <p:nvPr/>
        </p:nvPicPr>
        <p:blipFill>
          <a:blip r:embed="rId3">
            <a:alphaModFix/>
          </a:blip>
          <a:stretch>
            <a:fillRect/>
          </a:stretch>
        </p:blipFill>
        <p:spPr>
          <a:xfrm>
            <a:off x="616737" y="1801675"/>
            <a:ext cx="10533863" cy="3945395"/>
          </a:xfrm>
          <a:prstGeom prst="rect">
            <a:avLst/>
          </a:prstGeom>
          <a:noFill/>
          <a:ln>
            <a:noFill/>
          </a:ln>
        </p:spPr>
      </p:pic>
      <p:sp>
        <p:nvSpPr>
          <p:cNvPr id="3" name="Título 2">
            <a:extLst>
              <a:ext uri="{FF2B5EF4-FFF2-40B4-BE49-F238E27FC236}">
                <a16:creationId xmlns:a16="http://schemas.microsoft.com/office/drawing/2014/main" id="{5D086C29-4027-476A-A749-6E827CCBF7D5}"/>
              </a:ext>
            </a:extLst>
          </p:cNvPr>
          <p:cNvSpPr>
            <a:spLocks noGrp="1"/>
          </p:cNvSpPr>
          <p:nvPr>
            <p:ph type="title"/>
          </p:nvPr>
        </p:nvSpPr>
        <p:spPr/>
        <p:txBody>
          <a:bodyPr/>
          <a:lstStyle/>
          <a:p>
            <a:r>
              <a:rPr lang="pt-BR" dirty="0"/>
              <a:t>Penetração de veículos no Brasil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type="body" idx="13"/>
          </p:nvPr>
        </p:nvSpPr>
        <p:spPr/>
        <p:txBody>
          <a:bodyPr>
            <a:normAutofit/>
          </a:bodyPr>
          <a:lstStyle/>
          <a:p>
            <a:pPr indent="0" algn="just" eaLnBrk="0" fontAlgn="base" hangingPunct="0">
              <a:spcBef>
                <a:spcPct val="0"/>
              </a:spcBef>
              <a:spcAft>
                <a:spcPct val="0"/>
              </a:spcAft>
              <a:buNone/>
              <a:tabLst>
                <a:tab pos="1966913" algn="l"/>
              </a:tabLst>
            </a:pPr>
            <a:r>
              <a:rPr lang="pt-BR" altLang="pt-BR" sz="2800" i="1" dirty="0">
                <a:solidFill>
                  <a:srgbClr val="9F1B45"/>
                </a:solidFill>
              </a:rPr>
              <a:t>Realizar </a:t>
            </a:r>
            <a:r>
              <a:rPr lang="pt-BR" altLang="pt-BR" sz="2800" i="1" dirty="0" err="1">
                <a:solidFill>
                  <a:srgbClr val="9F1B45"/>
                </a:solidFill>
              </a:rPr>
              <a:t>checklist</a:t>
            </a:r>
            <a:endParaRPr lang="pt-BR" altLang="pt-BR" sz="2800" i="1" dirty="0">
              <a:solidFill>
                <a:srgbClr val="9F1B45"/>
              </a:solidFill>
            </a:endParaRPr>
          </a:p>
          <a:p>
            <a:pPr indent="0" algn="just" eaLnBrk="0" fontAlgn="base" hangingPunct="0">
              <a:spcBef>
                <a:spcPct val="0"/>
              </a:spcBef>
              <a:spcAft>
                <a:spcPct val="0"/>
              </a:spcAft>
              <a:buNone/>
              <a:tabLst>
                <a:tab pos="1966913" algn="l"/>
              </a:tabLst>
            </a:pPr>
            <a:r>
              <a:rPr lang="pt-BR" altLang="pt-BR" sz="2800" i="1" dirty="0">
                <a:solidFill>
                  <a:srgbClr val="3494BA"/>
                </a:solidFill>
              </a:rPr>
              <a:t>	</a:t>
            </a:r>
            <a:endParaRPr lang="pt-BR" altLang="pt-BR" sz="4400" dirty="0"/>
          </a:p>
          <a:p>
            <a:pPr indent="0" algn="just" eaLnBrk="0" fontAlgn="base" hangingPunct="0">
              <a:spcBef>
                <a:spcPct val="0"/>
              </a:spcBef>
              <a:spcAft>
                <a:spcPct val="0"/>
              </a:spcAft>
              <a:buNone/>
              <a:tabLst>
                <a:tab pos="1966913" algn="l"/>
              </a:tabLst>
            </a:pPr>
            <a:r>
              <a:rPr lang="pt-BR" altLang="pt-BR" sz="2800" dirty="0">
                <a:solidFill>
                  <a:srgbClr val="382960"/>
                </a:solidFill>
              </a:rPr>
              <a:t>Durante a vistoria, deve-se verificar muitos detalhes que fazem toda a diferente no desenvolvimento do projeto e de sua execução. Portanto é recomendado que se siga um checklist para que nenhum detalhe passe despercebido.</a:t>
            </a:r>
          </a:p>
        </p:txBody>
      </p:sp>
      <p:sp>
        <p:nvSpPr>
          <p:cNvPr id="2" name="Título 1"/>
          <p:cNvSpPr>
            <a:spLocks noGrp="1"/>
          </p:cNvSpPr>
          <p:nvPr>
            <p:ph type="title"/>
          </p:nvPr>
        </p:nvSpPr>
        <p:spPr>
          <a:xfrm>
            <a:off x="692337" y="258101"/>
            <a:ext cx="11083961" cy="1118400"/>
          </a:xfrm>
        </p:spPr>
        <p:txBody>
          <a:bodyPr/>
          <a:lstStyle/>
          <a:p>
            <a:r>
              <a:rPr lang="pt-BR" dirty="0"/>
              <a:t>Boas Práticas de Instalação</a:t>
            </a:r>
          </a:p>
        </p:txBody>
      </p:sp>
    </p:spTree>
    <p:extLst>
      <p:ext uri="{BB962C8B-B14F-4D97-AF65-F5344CB8AC3E}">
        <p14:creationId xmlns:p14="http://schemas.microsoft.com/office/powerpoint/2010/main" val="324551984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31C7FBD-7372-471E-B6B3-5EEA1AD10A78}"/>
              </a:ext>
            </a:extLst>
          </p:cNvPr>
          <p:cNvSpPr>
            <a:spLocks noGrp="1"/>
          </p:cNvSpPr>
          <p:nvPr>
            <p:ph type="title"/>
          </p:nvPr>
        </p:nvSpPr>
        <p:spPr>
          <a:xfrm>
            <a:off x="692337" y="258101"/>
            <a:ext cx="5394989" cy="1118400"/>
          </a:xfrm>
        </p:spPr>
        <p:txBody>
          <a:bodyPr/>
          <a:lstStyle/>
          <a:p>
            <a:r>
              <a:rPr lang="en-US" dirty="0" err="1"/>
              <a:t>Ementa</a:t>
            </a:r>
            <a:endParaRPr lang="en-US" dirty="0"/>
          </a:p>
        </p:txBody>
      </p:sp>
    </p:spTree>
    <p:extLst>
      <p:ext uri="{BB962C8B-B14F-4D97-AF65-F5344CB8AC3E}">
        <p14:creationId xmlns:p14="http://schemas.microsoft.com/office/powerpoint/2010/main" val="337185822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ga08a3145cf_0_14">
            <a:extLst>
              <a:ext uri="{FF2B5EF4-FFF2-40B4-BE49-F238E27FC236}">
                <a16:creationId xmlns:a16="http://schemas.microsoft.com/office/drawing/2014/main" id="{EC31681A-8208-4659-8BD0-C36B03B26F61}"/>
              </a:ext>
            </a:extLst>
          </p:cNvPr>
          <p:cNvSpPr txBox="1">
            <a:spLocks noGrp="1"/>
          </p:cNvSpPr>
          <p:nvPr>
            <p:ph type="title"/>
          </p:nvPr>
        </p:nvSpPr>
        <p:spPr>
          <a:xfrm>
            <a:off x="965200" y="590550"/>
            <a:ext cx="7975600" cy="1119188"/>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Tree>
    <p:extLst>
      <p:ext uri="{BB962C8B-B14F-4D97-AF65-F5344CB8AC3E}">
        <p14:creationId xmlns:p14="http://schemas.microsoft.com/office/powerpoint/2010/main" val="182474336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ga08a3145cf_0_14">
            <a:extLst>
              <a:ext uri="{FF2B5EF4-FFF2-40B4-BE49-F238E27FC236}">
                <a16:creationId xmlns:a16="http://schemas.microsoft.com/office/drawing/2014/main" id="{C27F9D97-C0AD-48DC-9563-7FB286F4CE67}"/>
              </a:ext>
            </a:extLst>
          </p:cNvPr>
          <p:cNvSpPr txBox="1">
            <a:spLocks noGrp="1"/>
          </p:cNvSpPr>
          <p:nvPr>
            <p:ph type="title"/>
          </p:nvPr>
        </p:nvSpPr>
        <p:spPr>
          <a:xfrm>
            <a:off x="965200" y="590550"/>
            <a:ext cx="7975600" cy="1119188"/>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Tree>
    <p:extLst>
      <p:ext uri="{BB962C8B-B14F-4D97-AF65-F5344CB8AC3E}">
        <p14:creationId xmlns:p14="http://schemas.microsoft.com/office/powerpoint/2010/main" val="311651072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3" name="Título 2">
            <a:extLst>
              <a:ext uri="{FF2B5EF4-FFF2-40B4-BE49-F238E27FC236}">
                <a16:creationId xmlns:a16="http://schemas.microsoft.com/office/drawing/2014/main" id="{FF0C76C4-C54B-494B-A8E9-C0F4DA554722}"/>
              </a:ext>
            </a:extLst>
          </p:cNvPr>
          <p:cNvSpPr>
            <a:spLocks noGrp="1"/>
          </p:cNvSpPr>
          <p:nvPr>
            <p:ph type="title"/>
          </p:nvPr>
        </p:nvSpPr>
        <p:spPr>
          <a:xfrm>
            <a:off x="2343729" y="2869800"/>
            <a:ext cx="7301921" cy="1118400"/>
          </a:xfrm>
        </p:spPr>
        <p:txBody>
          <a:bodyPr/>
          <a:lstStyle/>
          <a:p>
            <a:r>
              <a:rPr lang="pt-BR" dirty="0"/>
              <a:t>4.1 Impactos Diretos da Integração</a:t>
            </a:r>
          </a:p>
        </p:txBody>
      </p:sp>
    </p:spTree>
    <p:extLst>
      <p:ext uri="{BB962C8B-B14F-4D97-AF65-F5344CB8AC3E}">
        <p14:creationId xmlns:p14="http://schemas.microsoft.com/office/powerpoint/2010/main" val="189389232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7B8A69A-7D10-4A8A-8421-337D8B3BD830}"/>
              </a:ext>
            </a:extLst>
          </p:cNvPr>
          <p:cNvSpPr>
            <a:spLocks noGrp="1"/>
          </p:cNvSpPr>
          <p:nvPr>
            <p:ph type="body" idx="13"/>
          </p:nvPr>
        </p:nvSpPr>
        <p:spPr/>
        <p:txBody>
          <a:bodyPr/>
          <a:lstStyle/>
          <a:p>
            <a:r>
              <a:rPr lang="pt-BR" dirty="0"/>
              <a:t>Nesta etapa será apresentado o cenário da integração da mobilidade elétrica no sistema elétrico e seus impactos, abordando alguns conceitos e fenômenos necessários para compreender as consequências desses impactos. </a:t>
            </a:r>
          </a:p>
          <a:p>
            <a:pPr marL="107950" indent="0">
              <a:buNone/>
            </a:pPr>
            <a:endParaRPr lang="pt-BR" dirty="0"/>
          </a:p>
          <a:p>
            <a:pPr marL="107950" indent="0">
              <a:buNone/>
            </a:pPr>
            <a:r>
              <a:rPr lang="pt-BR" dirty="0"/>
              <a:t>	Os conceitos de integração e impactos que serão analisados são:</a:t>
            </a:r>
          </a:p>
          <a:p>
            <a:pPr lvl="1"/>
            <a:r>
              <a:rPr lang="pt-BR" sz="1800" dirty="0">
                <a:solidFill>
                  <a:srgbClr val="F2783B"/>
                </a:solidFill>
                <a:latin typeface="Abadi Extra Light" panose="020B0204020104020204" pitchFamily="34" charset="0"/>
              </a:rPr>
              <a:t>4.1.1</a:t>
            </a:r>
            <a:r>
              <a:rPr lang="pt-BR" sz="1800" dirty="0">
                <a:latin typeface="Abadi Extra Light" panose="020B0204020104020204" pitchFamily="34" charset="0"/>
              </a:rPr>
              <a:t> Qualidade de energia</a:t>
            </a:r>
          </a:p>
          <a:p>
            <a:pPr lvl="1"/>
            <a:r>
              <a:rPr lang="en-US" sz="1800" dirty="0">
                <a:solidFill>
                  <a:srgbClr val="F2783B"/>
                </a:solidFill>
                <a:latin typeface="Abadi Extra Light" panose="020B0204020104020204" pitchFamily="34" charset="0"/>
              </a:rPr>
              <a:t>4.1.2</a:t>
            </a:r>
            <a:r>
              <a:rPr lang="en-US" sz="1800" dirty="0">
                <a:latin typeface="Abadi Extra Light" panose="020B0204020104020204" pitchFamily="34" charset="0"/>
              </a:rPr>
              <a:t> </a:t>
            </a:r>
            <a:r>
              <a:rPr lang="en-US" sz="1800" dirty="0" err="1">
                <a:latin typeface="Abadi Extra Light" panose="020B0204020104020204" pitchFamily="34" charset="0"/>
              </a:rPr>
              <a:t>Curva</a:t>
            </a:r>
            <a:r>
              <a:rPr lang="en-US" sz="1800" dirty="0">
                <a:latin typeface="Abadi Extra Light" panose="020B0204020104020204" pitchFamily="34" charset="0"/>
              </a:rPr>
              <a:t> de carga</a:t>
            </a:r>
          </a:p>
          <a:p>
            <a:pPr lvl="1"/>
            <a:r>
              <a:rPr lang="en-US" sz="1800" dirty="0">
                <a:solidFill>
                  <a:srgbClr val="F2783B"/>
                </a:solidFill>
                <a:latin typeface="Abadi Extra Light" panose="020B0204020104020204" pitchFamily="34" charset="0"/>
              </a:rPr>
              <a:t>4.1.3</a:t>
            </a:r>
            <a:r>
              <a:rPr lang="en-US" sz="1800" dirty="0">
                <a:latin typeface="Abadi Extra Light" panose="020B0204020104020204" pitchFamily="34" charset="0"/>
              </a:rPr>
              <a:t> </a:t>
            </a:r>
            <a:r>
              <a:rPr lang="en-US" sz="1800" dirty="0" err="1">
                <a:latin typeface="Abadi Extra Light" panose="020B0204020104020204" pitchFamily="34" charset="0"/>
              </a:rPr>
              <a:t>Sobrecarga</a:t>
            </a:r>
            <a:r>
              <a:rPr lang="en-US" sz="1800" dirty="0">
                <a:latin typeface="Abadi Extra Light" panose="020B0204020104020204" pitchFamily="34" charset="0"/>
              </a:rPr>
              <a:t> de </a:t>
            </a:r>
            <a:r>
              <a:rPr lang="en-US" sz="1800" dirty="0" err="1">
                <a:latin typeface="Abadi Extra Light" panose="020B0204020104020204" pitchFamily="34" charset="0"/>
              </a:rPr>
              <a:t>equipamentos</a:t>
            </a:r>
            <a:endParaRPr lang="en-US" sz="1800" dirty="0">
              <a:latin typeface="Abadi Extra Light" panose="020B0204020104020204" pitchFamily="34" charset="0"/>
            </a:endParaRPr>
          </a:p>
          <a:p>
            <a:pPr lvl="1"/>
            <a:endParaRPr lang="en-US" dirty="0"/>
          </a:p>
        </p:txBody>
      </p:sp>
      <p:sp>
        <p:nvSpPr>
          <p:cNvPr id="3" name="Título 2">
            <a:extLst>
              <a:ext uri="{FF2B5EF4-FFF2-40B4-BE49-F238E27FC236}">
                <a16:creationId xmlns:a16="http://schemas.microsoft.com/office/drawing/2014/main" id="{39E678E4-7E12-4995-8996-A21384CA7F2D}"/>
              </a:ext>
            </a:extLst>
          </p:cNvPr>
          <p:cNvSpPr>
            <a:spLocks noGrp="1"/>
          </p:cNvSpPr>
          <p:nvPr>
            <p:ph type="title"/>
          </p:nvPr>
        </p:nvSpPr>
        <p:spPr>
          <a:xfrm>
            <a:off x="692337" y="258101"/>
            <a:ext cx="11083961" cy="1118400"/>
          </a:xfrm>
        </p:spPr>
        <p:txBody>
          <a:bodyPr/>
          <a:lstStyle/>
          <a:p>
            <a:r>
              <a:rPr lang="pt-BR" dirty="0"/>
              <a:t>Introdução</a:t>
            </a:r>
            <a:endParaRPr lang="en-US" dirty="0"/>
          </a:p>
        </p:txBody>
      </p:sp>
    </p:spTree>
    <p:extLst>
      <p:ext uri="{BB962C8B-B14F-4D97-AF65-F5344CB8AC3E}">
        <p14:creationId xmlns:p14="http://schemas.microsoft.com/office/powerpoint/2010/main" val="1814358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Classificação dos impactos no sistema elétrico </a:t>
            </a:r>
            <a:endParaRPr lang="es-MX" dirty="0"/>
          </a:p>
        </p:txBody>
      </p:sp>
      <p:graphicFrame>
        <p:nvGraphicFramePr>
          <p:cNvPr id="4" name="Marcador de contenido 3"/>
          <p:cNvGraphicFramePr>
            <a:graphicFrameLocks noGrp="1"/>
          </p:cNvGraphicFramePr>
          <p:nvPr>
            <p:ph idx="4294967295"/>
            <p:extLst>
              <p:ext uri="{D42A27DB-BD31-4B8C-83A1-F6EECF244321}">
                <p14:modId xmlns:p14="http://schemas.microsoft.com/office/powerpoint/2010/main" val="1233813702"/>
              </p:ext>
            </p:extLst>
          </p:nvPr>
        </p:nvGraphicFramePr>
        <p:xfrm>
          <a:off x="984063" y="137650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949518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3"/>
          </p:nvPr>
        </p:nvSpPr>
        <p:spPr/>
        <p:txBody>
          <a:bodyPr/>
          <a:lstStyle/>
          <a:p>
            <a:r>
              <a:rPr lang="pt-BR" dirty="0"/>
              <a:t>Impactos podem variar de acordo com o lugar de carregamento</a:t>
            </a:r>
            <a:endParaRPr lang="es-MX" dirty="0"/>
          </a:p>
          <a:p>
            <a:endParaRPr lang="es-MX" dirty="0"/>
          </a:p>
        </p:txBody>
      </p:sp>
      <p:sp>
        <p:nvSpPr>
          <p:cNvPr id="2" name="Título 1"/>
          <p:cNvSpPr>
            <a:spLocks noGrp="1"/>
          </p:cNvSpPr>
          <p:nvPr>
            <p:ph type="title"/>
          </p:nvPr>
        </p:nvSpPr>
        <p:spPr>
          <a:xfrm>
            <a:off x="692337" y="258101"/>
            <a:ext cx="11083961" cy="1118400"/>
          </a:xfrm>
        </p:spPr>
        <p:txBody>
          <a:bodyPr/>
          <a:lstStyle/>
          <a:p>
            <a:r>
              <a:rPr lang="pt-BR" dirty="0"/>
              <a:t>Classificação dos impactos no sistema elétrico </a:t>
            </a:r>
            <a:endParaRPr lang="es-MX" dirty="0"/>
          </a:p>
        </p:txBody>
      </p:sp>
      <p:graphicFrame>
        <p:nvGraphicFramePr>
          <p:cNvPr id="4" name="Diagrama 3">
            <a:extLst>
              <a:ext uri="{FF2B5EF4-FFF2-40B4-BE49-F238E27FC236}">
                <a16:creationId xmlns:a16="http://schemas.microsoft.com/office/drawing/2014/main" id="{304F17A3-124D-4245-BD5B-B7B59C1044C7}"/>
              </a:ext>
            </a:extLst>
          </p:cNvPr>
          <p:cNvGraphicFramePr/>
          <p:nvPr/>
        </p:nvGraphicFramePr>
        <p:xfrm>
          <a:off x="1049849" y="2557530"/>
          <a:ext cx="4267911" cy="2887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431" y="3620425"/>
            <a:ext cx="2959730" cy="2157450"/>
          </a:xfrm>
          <a:prstGeom prst="rect">
            <a:avLst/>
          </a:prstGeom>
        </p:spPr>
      </p:pic>
      <p:pic>
        <p:nvPicPr>
          <p:cNvPr id="6"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2349432"/>
            <a:ext cx="2875362" cy="2159135"/>
          </a:xfrm>
          <a:prstGeom prst="rect">
            <a:avLst/>
          </a:prstGeom>
        </p:spPr>
      </p:pic>
    </p:spTree>
    <p:extLst>
      <p:ext uri="{BB962C8B-B14F-4D97-AF65-F5344CB8AC3E}">
        <p14:creationId xmlns:p14="http://schemas.microsoft.com/office/powerpoint/2010/main" val="8346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3"/>
          </p:nvPr>
        </p:nvSpPr>
        <p:spPr/>
        <p:txBody>
          <a:bodyPr/>
          <a:lstStyle/>
          <a:p>
            <a:r>
              <a:rPr lang="pt-BR" dirty="0"/>
              <a:t>Impactos podem variar de acordo com o lugar de carregamento</a:t>
            </a:r>
            <a:endParaRPr lang="es-MX" dirty="0"/>
          </a:p>
          <a:p>
            <a:endParaRPr lang="es-MX" dirty="0"/>
          </a:p>
        </p:txBody>
      </p:sp>
      <p:sp>
        <p:nvSpPr>
          <p:cNvPr id="2" name="Título 1"/>
          <p:cNvSpPr>
            <a:spLocks noGrp="1"/>
          </p:cNvSpPr>
          <p:nvPr>
            <p:ph type="title"/>
          </p:nvPr>
        </p:nvSpPr>
        <p:spPr>
          <a:xfrm>
            <a:off x="692337" y="258101"/>
            <a:ext cx="11083961" cy="1118400"/>
          </a:xfrm>
        </p:spPr>
        <p:txBody>
          <a:bodyPr/>
          <a:lstStyle/>
          <a:p>
            <a:r>
              <a:rPr lang="pt-BR" dirty="0"/>
              <a:t>Classificação dos impactos no sistema elétrico </a:t>
            </a:r>
            <a:endParaRPr lang="es-MX" dirty="0"/>
          </a:p>
        </p:txBody>
      </p:sp>
      <p:graphicFrame>
        <p:nvGraphicFramePr>
          <p:cNvPr id="4" name="Diagrama 3">
            <a:extLst>
              <a:ext uri="{FF2B5EF4-FFF2-40B4-BE49-F238E27FC236}">
                <a16:creationId xmlns:a16="http://schemas.microsoft.com/office/drawing/2014/main" id="{304F17A3-124D-4245-BD5B-B7B59C1044C7}"/>
              </a:ext>
            </a:extLst>
          </p:cNvPr>
          <p:cNvGraphicFramePr/>
          <p:nvPr>
            <p:extLst>
              <p:ext uri="{D42A27DB-BD31-4B8C-83A1-F6EECF244321}">
                <p14:modId xmlns:p14="http://schemas.microsoft.com/office/powerpoint/2010/main" val="1860108281"/>
              </p:ext>
            </p:extLst>
          </p:nvPr>
        </p:nvGraphicFramePr>
        <p:xfrm>
          <a:off x="1121844" y="2271838"/>
          <a:ext cx="4267911" cy="2887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p:nvPr/>
        </p:nvSpPr>
        <p:spPr>
          <a:xfrm>
            <a:off x="2698339" y="5204383"/>
            <a:ext cx="4435068" cy="1384995"/>
          </a:xfrm>
          <a:prstGeom prst="rect">
            <a:avLst/>
          </a:prstGeom>
        </p:spPr>
        <p:txBody>
          <a:bodyPr wrap="square">
            <a:spAutoFit/>
          </a:bodyPr>
          <a:lstStyle/>
          <a:p>
            <a:r>
              <a:rPr lang="pt-BR" sz="1400" b="1" dirty="0">
                <a:latin typeface="Abadi Extra Light" panose="020B0204020104020204" pitchFamily="34" charset="0"/>
              </a:rPr>
              <a:t>Vantagens</a:t>
            </a:r>
          </a:p>
          <a:p>
            <a:pPr marL="285750" indent="-285750">
              <a:buFontTx/>
              <a:buChar char="-"/>
            </a:pPr>
            <a:r>
              <a:rPr lang="pt-BR" sz="1400" dirty="0">
                <a:latin typeface="Abadi Extra Light" panose="020B0204020104020204" pitchFamily="34" charset="0"/>
              </a:rPr>
              <a:t>Ajuda a evitar sobrecargas</a:t>
            </a:r>
          </a:p>
          <a:p>
            <a:pPr marL="285750" indent="-285750">
              <a:buFontTx/>
              <a:buChar char="-"/>
            </a:pPr>
            <a:r>
              <a:rPr lang="pt-BR" sz="1400" dirty="0">
                <a:latin typeface="Abadi Extra Light" panose="020B0204020104020204" pitchFamily="34" charset="0"/>
              </a:rPr>
              <a:t>Permite modos de carregamento lento (contribuindo na preservação da vida útil das baterias) e rápido. </a:t>
            </a:r>
          </a:p>
          <a:p>
            <a:pPr marL="285750" indent="-285750">
              <a:buFontTx/>
              <a:buChar char="-"/>
            </a:pPr>
            <a:r>
              <a:rPr lang="pt-BR" sz="1400" dirty="0">
                <a:latin typeface="Abadi Extra Light" panose="020B0204020104020204" pitchFamily="34" charset="0"/>
              </a:rPr>
              <a:t>Tarifas de energia mais económicas? </a:t>
            </a:r>
          </a:p>
          <a:p>
            <a:pPr marL="285750" indent="-285750">
              <a:buFontTx/>
              <a:buChar char="-"/>
            </a:pPr>
            <a:r>
              <a:rPr lang="pt-BR" sz="1400" dirty="0">
                <a:latin typeface="Abadi Extra Light" panose="020B0204020104020204" pitchFamily="34" charset="0"/>
              </a:rPr>
              <a:t>Opção para carregamento emergencial </a:t>
            </a:r>
          </a:p>
        </p:txBody>
      </p:sp>
      <p:sp>
        <p:nvSpPr>
          <p:cNvPr id="8" name="Flecha doblada 7"/>
          <p:cNvSpPr/>
          <p:nvPr/>
        </p:nvSpPr>
        <p:spPr>
          <a:xfrm flipV="1">
            <a:off x="1775712" y="5093880"/>
            <a:ext cx="829734" cy="745664"/>
          </a:xfrm>
          <a:prstGeom prst="bentArrow">
            <a:avLst>
              <a:gd name="adj1" fmla="val 25000"/>
              <a:gd name="adj2" fmla="val 25000"/>
              <a:gd name="adj3" fmla="val 25000"/>
              <a:gd name="adj4" fmla="val 1517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solidFill>
                <a:schemeClr val="tx1"/>
              </a:solidFill>
            </a:endParaRPr>
          </a:p>
        </p:txBody>
      </p:sp>
      <p:pic>
        <p:nvPicPr>
          <p:cNvPr id="9" name="Imagen 1">
            <a:extLst>
              <a:ext uri="{FF2B5EF4-FFF2-40B4-BE49-F238E27FC236}">
                <a16:creationId xmlns:a16="http://schemas.microsoft.com/office/drawing/2014/main" id="{24076FE9-36F2-4425-850F-D8FFC123DD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8431" y="3620425"/>
            <a:ext cx="2959730" cy="2157450"/>
          </a:xfrm>
          <a:prstGeom prst="rect">
            <a:avLst/>
          </a:prstGeom>
        </p:spPr>
      </p:pic>
      <p:pic>
        <p:nvPicPr>
          <p:cNvPr id="10" name="Imagen 2">
            <a:extLst>
              <a:ext uri="{FF2B5EF4-FFF2-40B4-BE49-F238E27FC236}">
                <a16:creationId xmlns:a16="http://schemas.microsoft.com/office/drawing/2014/main" id="{A9D081F8-B93B-4E82-A0FE-404F7B3C9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2349432"/>
            <a:ext cx="2875362" cy="2159135"/>
          </a:xfrm>
          <a:prstGeom prst="rect">
            <a:avLst/>
          </a:prstGeom>
        </p:spPr>
      </p:pic>
    </p:spTree>
    <p:extLst>
      <p:ext uri="{BB962C8B-B14F-4D97-AF65-F5344CB8AC3E}">
        <p14:creationId xmlns:p14="http://schemas.microsoft.com/office/powerpoint/2010/main" val="3249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9BAA078-54D3-49A1-B3B5-266C3E08C2B4}"/>
              </a:ext>
            </a:extLst>
          </p:cNvPr>
          <p:cNvSpPr>
            <a:spLocks noGrp="1"/>
          </p:cNvSpPr>
          <p:nvPr>
            <p:ph type="title"/>
          </p:nvPr>
        </p:nvSpPr>
        <p:spPr>
          <a:xfrm>
            <a:off x="2343729" y="2869800"/>
            <a:ext cx="9568871" cy="1118400"/>
          </a:xfrm>
        </p:spPr>
        <p:txBody>
          <a:bodyPr/>
          <a:lstStyle/>
          <a:p>
            <a:r>
              <a:rPr lang="pt-BR" dirty="0"/>
              <a:t>4.1.1 Qualidade de Energia</a:t>
            </a:r>
          </a:p>
        </p:txBody>
      </p:sp>
    </p:spTree>
    <p:extLst>
      <p:ext uri="{BB962C8B-B14F-4D97-AF65-F5344CB8AC3E}">
        <p14:creationId xmlns:p14="http://schemas.microsoft.com/office/powerpoint/2010/main" val="3194294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A20DD2E-A9DB-45FF-AA26-14F272BC741B}"/>
              </a:ext>
            </a:extLst>
          </p:cNvPr>
          <p:cNvSpPr>
            <a:spLocks noGrp="1"/>
          </p:cNvSpPr>
          <p:nvPr>
            <p:ph type="title"/>
          </p:nvPr>
        </p:nvSpPr>
        <p:spPr/>
        <p:txBody>
          <a:bodyPr/>
          <a:lstStyle/>
          <a:p>
            <a:r>
              <a:rPr lang="pt-BR" dirty="0"/>
              <a:t>0 - INTRODUÇÃO</a:t>
            </a:r>
          </a:p>
        </p:txBody>
      </p:sp>
    </p:spTree>
    <p:extLst>
      <p:ext uri="{BB962C8B-B14F-4D97-AF65-F5344CB8AC3E}">
        <p14:creationId xmlns:p14="http://schemas.microsoft.com/office/powerpoint/2010/main" val="234187917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1" name="Google Shape;101;p3"/>
          <p:cNvSpPr/>
          <p:nvPr/>
        </p:nvSpPr>
        <p:spPr>
          <a:xfrm>
            <a:off x="1152266" y="2254417"/>
            <a:ext cx="9887465" cy="1441283"/>
          </a:xfrm>
          <a:prstGeom prst="roundRect">
            <a:avLst>
              <a:gd name="adj" fmla="val 16667"/>
            </a:avLst>
          </a:prstGeom>
          <a:solidFill>
            <a:srgbClr val="F2783B">
              <a:alpha val="40000"/>
            </a:srgbClr>
          </a:solidFill>
          <a:ln w="12700" cap="flat" cmpd="sng">
            <a:solidFill>
              <a:srgbClr val="D82F2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badi Extra Light" panose="020B0204020104020204" pitchFamily="34" charset="0"/>
              <a:ea typeface="Calibri"/>
              <a:cs typeface="Calibri"/>
              <a:sym typeface="Calibri"/>
            </a:endParaRPr>
          </a:p>
        </p:txBody>
      </p:sp>
      <p:sp>
        <p:nvSpPr>
          <p:cNvPr id="102" name="Google Shape;102;p3"/>
          <p:cNvSpPr txBox="1"/>
          <p:nvPr/>
        </p:nvSpPr>
        <p:spPr>
          <a:xfrm>
            <a:off x="1192770" y="2398816"/>
            <a:ext cx="9887465" cy="1151906"/>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1000"/>
              </a:spcBef>
              <a:spcAft>
                <a:spcPts val="0"/>
              </a:spcAft>
              <a:buClr>
                <a:srgbClr val="2F5496"/>
              </a:buClr>
              <a:buSzPts val="2400"/>
              <a:buFont typeface="Arial"/>
              <a:buNone/>
            </a:pP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A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Qualidade</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Energia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de um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sistema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é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definida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pelos</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distúrbios</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que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podem</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ocorrer</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na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forma de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onda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magnitude 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frequência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da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corrente</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e/</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ou</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tensão</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existente</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endParaRPr sz="2400" b="0" i="0" u="none" strike="noStrike" cap="none" dirty="0">
              <a:solidFill>
                <a:schemeClr val="bg2">
                  <a:lumMod val="50000"/>
                </a:schemeClr>
              </a:solidFill>
              <a:latin typeface="Abadi Extra Light" panose="020B0204020104020204" pitchFamily="34" charset="0"/>
              <a:ea typeface="Calibri"/>
              <a:cs typeface="Calibri"/>
              <a:sym typeface="Calibri"/>
            </a:endParaRPr>
          </a:p>
        </p:txBody>
      </p:sp>
      <p:sp>
        <p:nvSpPr>
          <p:cNvPr id="103" name="Google Shape;103;p3"/>
          <p:cNvSpPr/>
          <p:nvPr/>
        </p:nvSpPr>
        <p:spPr>
          <a:xfrm>
            <a:off x="1739899" y="4107249"/>
            <a:ext cx="8382513" cy="907883"/>
          </a:xfrm>
          <a:prstGeom prst="roundRect">
            <a:avLst>
              <a:gd name="adj" fmla="val 16667"/>
            </a:avLst>
          </a:prstGeom>
          <a:solidFill>
            <a:srgbClr val="F2783B">
              <a:alpha val="40000"/>
            </a:srgbClr>
          </a:solidFill>
          <a:ln w="12700" cap="flat" cmpd="sng">
            <a:solidFill>
              <a:srgbClr val="D82F2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Nível</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confiabilidade</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relativo</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à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entrega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de um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sistema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de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energia</a:t>
            </a:r>
            <a:r>
              <a:rPr lang="en-US" sz="2400" b="0" i="0" u="none" strike="noStrike" cap="none" dirty="0">
                <a:solidFill>
                  <a:schemeClr val="bg2">
                    <a:lumMod val="50000"/>
                  </a:schemeClr>
                </a:solidFill>
                <a:latin typeface="Abadi Extra Light" panose="020B0204020104020204" pitchFamily="34" charset="0"/>
                <a:ea typeface="Calibri"/>
                <a:cs typeface="Calibri"/>
                <a:sym typeface="Calibri"/>
              </a:rPr>
              <a:t> </a:t>
            </a:r>
            <a:r>
              <a:rPr lang="en-US" sz="2400" b="0" i="0" u="none" strike="noStrike" cap="none" dirty="0" err="1">
                <a:solidFill>
                  <a:schemeClr val="bg2">
                    <a:lumMod val="50000"/>
                  </a:schemeClr>
                </a:solidFill>
                <a:latin typeface="Abadi Extra Light" panose="020B0204020104020204" pitchFamily="34" charset="0"/>
                <a:ea typeface="Calibri"/>
                <a:cs typeface="Calibri"/>
                <a:sym typeface="Calibri"/>
              </a:rPr>
              <a:t>elétrica</a:t>
            </a:r>
            <a:endParaRPr sz="2400" b="0" i="0" u="none" strike="noStrike" cap="none" dirty="0">
              <a:solidFill>
                <a:schemeClr val="bg2">
                  <a:lumMod val="50000"/>
                </a:schemeClr>
              </a:solidFill>
              <a:latin typeface="Abadi Extra Light" panose="020B0204020104020204" pitchFamily="34" charset="0"/>
              <a:ea typeface="Calibri"/>
              <a:cs typeface="Calibri"/>
              <a:sym typeface="Calibri"/>
            </a:endParaRPr>
          </a:p>
        </p:txBody>
      </p:sp>
      <p:sp>
        <p:nvSpPr>
          <p:cNvPr id="3" name="Título 2">
            <a:extLst>
              <a:ext uri="{FF2B5EF4-FFF2-40B4-BE49-F238E27FC236}">
                <a16:creationId xmlns:a16="http://schemas.microsoft.com/office/drawing/2014/main" id="{C0F2B7E4-85FA-421B-9DB3-2CEF21C686FE}"/>
              </a:ext>
            </a:extLst>
          </p:cNvPr>
          <p:cNvSpPr>
            <a:spLocks noGrp="1"/>
          </p:cNvSpPr>
          <p:nvPr>
            <p:ph type="title"/>
          </p:nvPr>
        </p:nvSpPr>
        <p:spPr/>
        <p:txBody>
          <a:bodyPr/>
          <a:lstStyle/>
          <a:p>
            <a:r>
              <a:rPr lang="pt-BR" dirty="0"/>
              <a:t>Qualidade de energia | conceito</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Título 1">
            <a:extLst>
              <a:ext uri="{FF2B5EF4-FFF2-40B4-BE49-F238E27FC236}">
                <a16:creationId xmlns:a16="http://schemas.microsoft.com/office/drawing/2014/main" id="{F40FAF38-4630-4009-B949-576ADFBECD6E}"/>
              </a:ext>
            </a:extLst>
          </p:cNvPr>
          <p:cNvSpPr>
            <a:spLocks noGrp="1"/>
          </p:cNvSpPr>
          <p:nvPr>
            <p:ph type="title"/>
          </p:nvPr>
        </p:nvSpPr>
        <p:spPr>
          <a:xfrm>
            <a:off x="692337" y="258101"/>
            <a:ext cx="4411291" cy="1118400"/>
          </a:xfrm>
        </p:spPr>
        <p:txBody>
          <a:bodyPr/>
          <a:lstStyle/>
          <a:p>
            <a:r>
              <a:rPr lang="pt-BR" dirty="0"/>
              <a:t>Tipos de distúrbio na rede</a:t>
            </a:r>
            <a:endParaRPr lang="en-US" dirty="0"/>
          </a:p>
        </p:txBody>
      </p:sp>
      <p:pic>
        <p:nvPicPr>
          <p:cNvPr id="112" name="Google Shape;112;p4" descr="Power Quality problems | Download Scientific Diagram"/>
          <p:cNvPicPr preferRelativeResize="0"/>
          <p:nvPr/>
        </p:nvPicPr>
        <p:blipFill rotWithShape="1">
          <a:blip r:embed="rId3">
            <a:alphaModFix/>
          </a:blip>
          <a:srcRect/>
          <a:stretch/>
        </p:blipFill>
        <p:spPr>
          <a:xfrm>
            <a:off x="6087327" y="1571607"/>
            <a:ext cx="6104674" cy="3013633"/>
          </a:xfrm>
          <a:prstGeom prst="rect">
            <a:avLst/>
          </a:prstGeom>
          <a:noFill/>
          <a:ln>
            <a:noFill/>
          </a:ln>
        </p:spPr>
      </p:pic>
      <p:sp>
        <p:nvSpPr>
          <p:cNvPr id="4" name="Espaço Reservado para Texto 3">
            <a:extLst>
              <a:ext uri="{FF2B5EF4-FFF2-40B4-BE49-F238E27FC236}">
                <a16:creationId xmlns:a16="http://schemas.microsoft.com/office/drawing/2014/main" id="{E0E5EDC5-A478-4303-AF50-DDC309E4711E}"/>
              </a:ext>
            </a:extLst>
          </p:cNvPr>
          <p:cNvSpPr>
            <a:spLocks noGrp="1"/>
          </p:cNvSpPr>
          <p:nvPr>
            <p:ph type="body" idx="1"/>
          </p:nvPr>
        </p:nvSpPr>
        <p:spPr>
          <a:xfrm>
            <a:off x="381450" y="1571607"/>
            <a:ext cx="5333100" cy="4452000"/>
          </a:xfrm>
        </p:spPr>
        <p:txBody>
          <a:bodyPr/>
          <a:lstStyle/>
          <a:p>
            <a:r>
              <a:rPr lang="pt-BR" dirty="0"/>
              <a:t>Surtos de tensão (SAG e SWELL)</a:t>
            </a:r>
          </a:p>
          <a:p>
            <a:r>
              <a:rPr lang="pt-BR" dirty="0"/>
              <a:t>Ruídos de linha</a:t>
            </a:r>
          </a:p>
          <a:p>
            <a:r>
              <a:rPr lang="pt-BR" dirty="0"/>
              <a:t>Distorção harmônica</a:t>
            </a:r>
          </a:p>
          <a:p>
            <a:r>
              <a:rPr lang="pt-BR" dirty="0" err="1"/>
              <a:t>Subtensão</a:t>
            </a:r>
            <a:r>
              <a:rPr lang="pt-BR" dirty="0"/>
              <a:t> e Sobretensão</a:t>
            </a:r>
          </a:p>
          <a:p>
            <a:r>
              <a:rPr lang="pt-BR" dirty="0"/>
              <a:t>Interrupção</a:t>
            </a:r>
          </a:p>
          <a:p>
            <a:r>
              <a:rPr lang="pt-BR" dirty="0"/>
              <a:t>Variação de frequência</a:t>
            </a:r>
          </a:p>
          <a:p>
            <a:endParaRPr lang="pt-BR" dirty="0"/>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pSp>
        <p:nvGrpSpPr>
          <p:cNvPr id="2" name="Agrupar 1">
            <a:extLst>
              <a:ext uri="{FF2B5EF4-FFF2-40B4-BE49-F238E27FC236}">
                <a16:creationId xmlns:a16="http://schemas.microsoft.com/office/drawing/2014/main" id="{7CAC0DAD-AA47-4B7B-80F1-FB431CA663C6}"/>
              </a:ext>
            </a:extLst>
          </p:cNvPr>
          <p:cNvGrpSpPr/>
          <p:nvPr/>
        </p:nvGrpSpPr>
        <p:grpSpPr>
          <a:xfrm>
            <a:off x="692337" y="1297284"/>
            <a:ext cx="9943292" cy="4720069"/>
            <a:chOff x="1741888" y="2251587"/>
            <a:chExt cx="9943292" cy="4720069"/>
          </a:xfrm>
        </p:grpSpPr>
        <p:graphicFrame>
          <p:nvGraphicFramePr>
            <p:cNvPr id="121" name="Google Shape;121;p5"/>
            <p:cNvGraphicFramePr/>
            <p:nvPr>
              <p:extLst>
                <p:ext uri="{D42A27DB-BD31-4B8C-83A1-F6EECF244321}">
                  <p14:modId xmlns:p14="http://schemas.microsoft.com/office/powerpoint/2010/main" val="3994055652"/>
                </p:ext>
              </p:extLst>
            </p:nvPr>
          </p:nvGraphicFramePr>
          <p:xfrm>
            <a:off x="1741888" y="2609506"/>
            <a:ext cx="9943292" cy="4362150"/>
          </p:xfrm>
          <a:graphic>
            <a:graphicData uri="http://schemas.openxmlformats.org/drawingml/2006/table">
              <a:tbl>
                <a:tblPr firstRow="1" bandRow="1">
                  <a:noFill/>
                </a:tblPr>
                <a:tblGrid>
                  <a:gridCol w="1988664">
                    <a:extLst>
                      <a:ext uri="{9D8B030D-6E8A-4147-A177-3AD203B41FA5}">
                        <a16:colId xmlns:a16="http://schemas.microsoft.com/office/drawing/2014/main" val="20000"/>
                      </a:ext>
                    </a:extLst>
                  </a:gridCol>
                  <a:gridCol w="2244946">
                    <a:extLst>
                      <a:ext uri="{9D8B030D-6E8A-4147-A177-3AD203B41FA5}">
                        <a16:colId xmlns:a16="http://schemas.microsoft.com/office/drawing/2014/main" val="20001"/>
                      </a:ext>
                    </a:extLst>
                  </a:gridCol>
                  <a:gridCol w="1732354">
                    <a:extLst>
                      <a:ext uri="{9D8B030D-6E8A-4147-A177-3AD203B41FA5}">
                        <a16:colId xmlns:a16="http://schemas.microsoft.com/office/drawing/2014/main" val="20002"/>
                      </a:ext>
                    </a:extLst>
                  </a:gridCol>
                  <a:gridCol w="1988664">
                    <a:extLst>
                      <a:ext uri="{9D8B030D-6E8A-4147-A177-3AD203B41FA5}">
                        <a16:colId xmlns:a16="http://schemas.microsoft.com/office/drawing/2014/main" val="20003"/>
                      </a:ext>
                    </a:extLst>
                  </a:gridCol>
                  <a:gridCol w="1988664">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dirty="0"/>
                          <a:t>TIPO</a:t>
                        </a:r>
                        <a:endParaRPr sz="1800" u="none" strike="noStrike" cap="none" dirty="0"/>
                      </a:p>
                    </a:txBody>
                    <a:tcPr marL="91450" marR="91450" marT="45725" marB="45725" anchor="ctr"/>
                  </a:tc>
                  <a:tc>
                    <a:txBody>
                      <a:bodyPr/>
                      <a:lstStyle/>
                      <a:p>
                        <a:pPr marL="0" marR="0" lvl="0" indent="0" algn="ctr" rtl="0">
                          <a:spcBef>
                            <a:spcPts val="0"/>
                          </a:spcBef>
                          <a:spcAft>
                            <a:spcPts val="0"/>
                          </a:spcAft>
                          <a:buNone/>
                        </a:pPr>
                        <a:r>
                          <a:rPr lang="en-US" sz="1800" u="none" strike="noStrike" cap="none"/>
                          <a:t>CARACTERÍSTICA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CAUSA</a:t>
                        </a:r>
                        <a:endParaRPr sz="1800" u="none" strike="noStrike" cap="none" dirty="0"/>
                      </a:p>
                    </a:txBody>
                    <a:tcPr marL="91450" marR="91450" marT="45725" marB="45725" anchor="ctr"/>
                  </a:tc>
                  <a:tc>
                    <a:txBody>
                      <a:bodyPr/>
                      <a:lstStyle/>
                      <a:p>
                        <a:pPr marL="0" marR="0" lvl="0" indent="0" algn="ctr" rtl="0">
                          <a:spcBef>
                            <a:spcPts val="0"/>
                          </a:spcBef>
                          <a:spcAft>
                            <a:spcPts val="0"/>
                          </a:spcAft>
                          <a:buNone/>
                        </a:pPr>
                        <a:r>
                          <a:rPr lang="en-US" sz="1800" u="none" strike="noStrike" cap="none"/>
                          <a:t>EFEITO</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t>SOLUÇÃO</a:t>
                        </a:r>
                        <a:endParaRPr sz="1800" u="none" strike="noStrike" cap="none" dirty="0"/>
                      </a:p>
                    </a:txBody>
                    <a:tcPr marL="91450" marR="91450" marT="45725" marB="45725" anchor="ctr"/>
                  </a:tc>
                  <a:extLst>
                    <a:ext uri="{0D108BD9-81ED-4DB2-BD59-A6C34878D82A}">
                      <a16:rowId xmlns:a16="http://schemas.microsoft.com/office/drawing/2014/main" val="10000"/>
                    </a:ext>
                  </a:extLst>
                </a:tr>
                <a:tr h="15163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SAG</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Redução momentânea de 10% a 90% do valor da tensão eficaz</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Faltas no sistema, entrada de cargas ou partidas de equipamentos com alta demanda de energia</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Parada e mau funcionamento de equipamentos</a:t>
                        </a:r>
                        <a:endParaRPr sz="1600" u="none" strike="noStrike" cap="none">
                          <a:solidFill>
                            <a:srgbClr val="3F3F3F"/>
                          </a:solidFill>
                        </a:endParaRPr>
                      </a:p>
                    </a:txBody>
                    <a:tcPr marL="91450" marR="91450" marT="45725" marB="45725" anchor="ctr"/>
                  </a:tc>
                  <a:tc rowSpan="2">
                    <a:txBody>
                      <a:bodyPr/>
                      <a:lstStyle/>
                      <a:p>
                        <a:pPr marL="0" marR="0" lvl="0" indent="0" algn="ctr" rtl="0">
                          <a:spcBef>
                            <a:spcPts val="0"/>
                          </a:spcBef>
                          <a:spcAft>
                            <a:spcPts val="0"/>
                          </a:spcAft>
                          <a:buNone/>
                        </a:pPr>
                        <a:r>
                          <a:rPr lang="en-US" sz="1600">
                            <a:solidFill>
                              <a:srgbClr val="3F3F3F"/>
                            </a:solidFill>
                          </a:rPr>
                          <a:t>Utilização de equipamentos de proteção e controle de tensão</a:t>
                        </a:r>
                        <a:endParaRPr sz="1600" u="none" strike="noStrike" cap="none">
                          <a:solidFill>
                            <a:srgbClr val="3F3F3F"/>
                          </a:solidFill>
                        </a:endParaRPr>
                      </a:p>
                    </a:txBody>
                    <a:tcPr marL="91450" marR="91450" marT="45725" marB="45725" anchor="ctr"/>
                  </a:tc>
                  <a:extLst>
                    <a:ext uri="{0D108BD9-81ED-4DB2-BD59-A6C34878D82A}">
                      <a16:rowId xmlns:a16="http://schemas.microsoft.com/office/drawing/2014/main" val="10001"/>
                    </a:ext>
                  </a:extLst>
                </a:tr>
                <a:tr h="1529400">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SWELL</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Aumento de 110% a 180% do valor da tensão eficaz</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Desequilíbrio no sistema, saída de cargas elevadas e entrada de banco de capacitores</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Degradação</a:t>
                        </a:r>
                        <a:r>
                          <a:rPr lang="en-US" sz="1600" u="none" strike="noStrike" cap="none" dirty="0">
                            <a:solidFill>
                              <a:srgbClr val="3F3F3F"/>
                            </a:solidFill>
                          </a:rPr>
                          <a:t> </a:t>
                        </a:r>
                        <a:r>
                          <a:rPr lang="en-US" sz="1600" u="none" strike="noStrike" cap="none" dirty="0" err="1">
                            <a:solidFill>
                              <a:srgbClr val="3F3F3F"/>
                            </a:solidFill>
                          </a:rPr>
                          <a:t>ou</a:t>
                        </a:r>
                        <a:r>
                          <a:rPr lang="en-US" sz="1600" u="none" strike="noStrike" cap="none" dirty="0">
                            <a:solidFill>
                              <a:srgbClr val="3F3F3F"/>
                            </a:solidFill>
                          </a:rPr>
                          <a:t> </a:t>
                        </a:r>
                        <a:r>
                          <a:rPr lang="en-US" sz="1600" u="none" strike="noStrike" cap="none" dirty="0" err="1">
                            <a:solidFill>
                              <a:srgbClr val="3F3F3F"/>
                            </a:solidFill>
                          </a:rPr>
                          <a:t>falha</a:t>
                        </a:r>
                        <a:r>
                          <a:rPr lang="en-US" sz="1600" u="none" strike="noStrike" cap="none" dirty="0">
                            <a:solidFill>
                              <a:srgbClr val="3F3F3F"/>
                            </a:solidFill>
                          </a:rPr>
                          <a:t> do </a:t>
                        </a:r>
                        <a:r>
                          <a:rPr lang="en-US" sz="1600" u="none" strike="noStrike" cap="none" dirty="0" err="1">
                            <a:solidFill>
                              <a:srgbClr val="3F3F3F"/>
                            </a:solidFill>
                          </a:rPr>
                          <a:t>isolamento</a:t>
                        </a:r>
                        <a:r>
                          <a:rPr lang="en-US" sz="1600" u="none" strike="noStrike" cap="none" dirty="0">
                            <a:solidFill>
                              <a:srgbClr val="3F3F3F"/>
                            </a:solidFill>
                          </a:rPr>
                          <a:t> dos </a:t>
                        </a:r>
                        <a:r>
                          <a:rPr lang="en-US" sz="1600" u="none" strike="noStrike" cap="none" dirty="0" err="1">
                            <a:solidFill>
                              <a:srgbClr val="3F3F3F"/>
                            </a:solidFill>
                          </a:rPr>
                          <a:t>equipamentos</a:t>
                        </a:r>
                        <a:r>
                          <a:rPr lang="en-US" sz="1600" u="none" strike="noStrike" cap="none" dirty="0">
                            <a:solidFill>
                              <a:srgbClr val="3F3F3F"/>
                            </a:solidFill>
                          </a:rPr>
                          <a:t> e </a:t>
                        </a:r>
                        <a:r>
                          <a:rPr lang="en-US" sz="1600" u="none" strike="noStrike" cap="none" dirty="0" err="1">
                            <a:solidFill>
                              <a:srgbClr val="3F3F3F"/>
                            </a:solidFill>
                          </a:rPr>
                          <a:t>fontes</a:t>
                        </a:r>
                        <a:r>
                          <a:rPr lang="en-US" sz="1600" u="none" strike="noStrike" cap="none" dirty="0">
                            <a:solidFill>
                              <a:srgbClr val="3F3F3F"/>
                            </a:solidFill>
                          </a:rPr>
                          <a:t> e </a:t>
                        </a:r>
                        <a:r>
                          <a:rPr lang="en-US" sz="1600" u="none" strike="noStrike" cap="none" dirty="0" err="1">
                            <a:solidFill>
                              <a:srgbClr val="3F3F3F"/>
                            </a:solidFill>
                          </a:rPr>
                          <a:t>queima</a:t>
                        </a:r>
                        <a:r>
                          <a:rPr lang="en-US" sz="1600" u="none" strike="noStrike" cap="none" dirty="0">
                            <a:solidFill>
                              <a:srgbClr val="3F3F3F"/>
                            </a:solidFill>
                          </a:rPr>
                          <a:t> de </a:t>
                        </a:r>
                        <a:r>
                          <a:rPr lang="en-US" sz="1600" u="none" strike="noStrike" cap="none" dirty="0" err="1">
                            <a:solidFill>
                              <a:srgbClr val="3F3F3F"/>
                            </a:solidFill>
                          </a:rPr>
                          <a:t>componentes</a:t>
                        </a:r>
                        <a:endParaRPr sz="1600" u="none" strike="noStrike" cap="none" dirty="0">
                          <a:solidFill>
                            <a:srgbClr val="3F3F3F"/>
                          </a:solidFill>
                        </a:endParaRPr>
                      </a:p>
                    </a:txBody>
                    <a:tcPr marL="91450" marR="91450" marT="45725" marB="45725" anchor="ct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22" name="Google Shape;122;p5"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40177" t="1181" r="35586" b="75569"/>
            <a:stretch/>
          </p:blipFill>
          <p:spPr>
            <a:xfrm>
              <a:off x="2005545" y="3429000"/>
              <a:ext cx="1518173" cy="933680"/>
            </a:xfrm>
            <a:prstGeom prst="rect">
              <a:avLst/>
            </a:prstGeom>
            <a:noFill/>
            <a:ln>
              <a:noFill/>
            </a:ln>
          </p:spPr>
        </p:pic>
        <p:pic>
          <p:nvPicPr>
            <p:cNvPr id="123" name="Google Shape;123;p5"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75579" t="652" r="751" b="75624"/>
            <a:stretch/>
          </p:blipFill>
          <p:spPr>
            <a:xfrm>
              <a:off x="2005544" y="5315852"/>
              <a:ext cx="1518173" cy="975577"/>
            </a:xfrm>
            <a:prstGeom prst="rect">
              <a:avLst/>
            </a:prstGeom>
            <a:noFill/>
            <a:ln>
              <a:noFill/>
            </a:ln>
          </p:spPr>
        </p:pic>
        <p:graphicFrame>
          <p:nvGraphicFramePr>
            <p:cNvPr id="124" name="Google Shape;124;p5"/>
            <p:cNvGraphicFramePr/>
            <p:nvPr>
              <p:extLst>
                <p:ext uri="{D42A27DB-BD31-4B8C-83A1-F6EECF244321}">
                  <p14:modId xmlns:p14="http://schemas.microsoft.com/office/powerpoint/2010/main" val="889639981"/>
                </p:ext>
              </p:extLst>
            </p:nvPr>
          </p:nvGraphicFramePr>
          <p:xfrm>
            <a:off x="1741888" y="2251587"/>
            <a:ext cx="9943292" cy="373625"/>
          </p:xfrm>
          <a:graphic>
            <a:graphicData uri="http://schemas.openxmlformats.org/drawingml/2006/table">
              <a:tbl>
                <a:tblPr>
                  <a:noFill/>
                </a:tblPr>
                <a:tblGrid>
                  <a:gridCol w="9943292">
                    <a:extLst>
                      <a:ext uri="{9D8B030D-6E8A-4147-A177-3AD203B41FA5}">
                        <a16:colId xmlns:a16="http://schemas.microsoft.com/office/drawing/2014/main" val="20000"/>
                      </a:ext>
                    </a:extLst>
                  </a:gridCol>
                </a:tblGrid>
                <a:tr h="373625">
                  <a:tc>
                    <a:txBody>
                      <a:bodyPr/>
                      <a:lstStyle/>
                      <a:p>
                        <a:pPr marL="0" marR="0" lvl="0" indent="0" algn="ctr" rtl="0">
                          <a:spcBef>
                            <a:spcPts val="0"/>
                          </a:spcBef>
                          <a:spcAft>
                            <a:spcPts val="0"/>
                          </a:spcAft>
                          <a:buNone/>
                        </a:pPr>
                        <a:r>
                          <a:rPr lang="en-US" sz="1800" b="1" u="none" strike="noStrike" cap="none" dirty="0">
                            <a:solidFill>
                              <a:schemeClr val="lt1"/>
                            </a:solidFill>
                          </a:rPr>
                          <a:t>CURTA DURAÇÃO</a:t>
                        </a:r>
                        <a:endParaRPr sz="1800" b="1" u="none" strike="noStrike" cap="none" dirty="0">
                          <a:solidFill>
                            <a:schemeClr val="lt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783B"/>
                      </a:solidFill>
                    </a:tcPr>
                  </a:tc>
                  <a:extLst>
                    <a:ext uri="{0D108BD9-81ED-4DB2-BD59-A6C34878D82A}">
                      <a16:rowId xmlns:a16="http://schemas.microsoft.com/office/drawing/2014/main" val="10000"/>
                    </a:ext>
                  </a:extLst>
                </a:tr>
              </a:tbl>
            </a:graphicData>
          </a:graphic>
        </p:graphicFrame>
      </p:grpSp>
      <p:sp>
        <p:nvSpPr>
          <p:cNvPr id="5" name="Título 4">
            <a:extLst>
              <a:ext uri="{FF2B5EF4-FFF2-40B4-BE49-F238E27FC236}">
                <a16:creationId xmlns:a16="http://schemas.microsoft.com/office/drawing/2014/main" id="{56A6C5E8-8D6B-4383-B2C4-6494E33BE8FA}"/>
              </a:ext>
            </a:extLst>
          </p:cNvPr>
          <p:cNvSpPr>
            <a:spLocks noGrp="1"/>
          </p:cNvSpPr>
          <p:nvPr>
            <p:ph type="title"/>
          </p:nvPr>
        </p:nvSpPr>
        <p:spPr/>
        <p:txBody>
          <a:bodyPr/>
          <a:lstStyle/>
          <a:p>
            <a:r>
              <a:rPr lang="pt-BR" dirty="0"/>
              <a:t>Distúrbios na rede – Surtos de tensão</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4" name="Agrupar 3">
            <a:extLst>
              <a:ext uri="{FF2B5EF4-FFF2-40B4-BE49-F238E27FC236}">
                <a16:creationId xmlns:a16="http://schemas.microsoft.com/office/drawing/2014/main" id="{9EDD4BF1-F852-4D9C-B1AD-8014737C298E}"/>
              </a:ext>
            </a:extLst>
          </p:cNvPr>
          <p:cNvGrpSpPr/>
          <p:nvPr/>
        </p:nvGrpSpPr>
        <p:grpSpPr>
          <a:xfrm>
            <a:off x="1430170" y="2079308"/>
            <a:ext cx="9331660" cy="3181285"/>
            <a:chOff x="1353041" y="2251587"/>
            <a:chExt cx="9331660" cy="3181285"/>
          </a:xfrm>
        </p:grpSpPr>
        <p:graphicFrame>
          <p:nvGraphicFramePr>
            <p:cNvPr id="132" name="Google Shape;132;p6"/>
            <p:cNvGraphicFramePr/>
            <p:nvPr>
              <p:extLst>
                <p:ext uri="{D42A27DB-BD31-4B8C-83A1-F6EECF244321}">
                  <p14:modId xmlns:p14="http://schemas.microsoft.com/office/powerpoint/2010/main" val="274602019"/>
                </p:ext>
              </p:extLst>
            </p:nvPr>
          </p:nvGraphicFramePr>
          <p:xfrm>
            <a:off x="1355676" y="2625212"/>
            <a:ext cx="9329025" cy="2807660"/>
          </p:xfrm>
          <a:graphic>
            <a:graphicData uri="http://schemas.openxmlformats.org/drawingml/2006/table">
              <a:tbl>
                <a:tblPr firstRow="1" bandRow="1">
                  <a:noFill/>
                </a:tblPr>
                <a:tblGrid>
                  <a:gridCol w="1818887">
                    <a:extLst>
                      <a:ext uri="{9D8B030D-6E8A-4147-A177-3AD203B41FA5}">
                        <a16:colId xmlns:a16="http://schemas.microsoft.com/office/drawing/2014/main" val="20000"/>
                      </a:ext>
                    </a:extLst>
                  </a:gridCol>
                  <a:gridCol w="2287906">
                    <a:extLst>
                      <a:ext uri="{9D8B030D-6E8A-4147-A177-3AD203B41FA5}">
                        <a16:colId xmlns:a16="http://schemas.microsoft.com/office/drawing/2014/main" val="20001"/>
                      </a:ext>
                    </a:extLst>
                  </a:gridCol>
                  <a:gridCol w="1713680">
                    <a:extLst>
                      <a:ext uri="{9D8B030D-6E8A-4147-A177-3AD203B41FA5}">
                        <a16:colId xmlns:a16="http://schemas.microsoft.com/office/drawing/2014/main" val="20002"/>
                      </a:ext>
                    </a:extLst>
                  </a:gridCol>
                  <a:gridCol w="1792169">
                    <a:extLst>
                      <a:ext uri="{9D8B030D-6E8A-4147-A177-3AD203B41FA5}">
                        <a16:colId xmlns:a16="http://schemas.microsoft.com/office/drawing/2014/main" val="20003"/>
                      </a:ext>
                    </a:extLst>
                  </a:gridCol>
                  <a:gridCol w="1716383">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a:t>TIPO</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CARACTERÍSTICA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CAUSA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EFEITO</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SOLUÇÃO</a:t>
                        </a:r>
                        <a:endParaRPr sz="1800" u="none" strike="noStrike" cap="none"/>
                      </a:p>
                    </a:txBody>
                    <a:tcPr marL="91450" marR="91450" marT="45725" marB="45725" anchor="ctr"/>
                  </a:tc>
                  <a:extLst>
                    <a:ext uri="{0D108BD9-81ED-4DB2-BD59-A6C34878D82A}">
                      <a16:rowId xmlns:a16="http://schemas.microsoft.com/office/drawing/2014/main" val="10000"/>
                    </a:ext>
                  </a:extLst>
                </a:tr>
                <a:tr h="15163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INTERRUPÇÃO</a:t>
                        </a:r>
                        <a:endParaRPr/>
                      </a:p>
                      <a:p>
                        <a:pPr marL="0" marR="0" lvl="0" indent="0" algn="ctr" rtl="0">
                          <a:spcBef>
                            <a:spcPts val="0"/>
                          </a:spcBef>
                          <a:spcAft>
                            <a:spcPts val="0"/>
                          </a:spcAft>
                          <a:buNone/>
                        </a:pPr>
                        <a:r>
                          <a:rPr lang="en-US" sz="1600" u="none" strike="noStrike" cap="none">
                            <a:solidFill>
                              <a:srgbClr val="3F3F3F"/>
                            </a:solidFill>
                          </a:rPr>
                          <a:t>(efeito Flicker)</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Redução momentânea da tensão para um valor menor que 10%</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Faltas do sistema, falha de equipamentos ou mau funcionamento do sistema de controle </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Parada e mau funcionamento de equipamentos, além de defeitos em chaveamentos.</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Revisão</a:t>
                        </a:r>
                        <a:r>
                          <a:rPr lang="en-US" sz="1600" u="none" strike="noStrike" cap="none" dirty="0">
                            <a:solidFill>
                              <a:srgbClr val="3F3F3F"/>
                            </a:solidFill>
                          </a:rPr>
                          <a:t> das </a:t>
                        </a:r>
                        <a:r>
                          <a:rPr lang="en-US" sz="1600" u="none" strike="noStrike" cap="none" dirty="0" err="1">
                            <a:solidFill>
                              <a:srgbClr val="3F3F3F"/>
                            </a:solidFill>
                          </a:rPr>
                          <a:t>medidas</a:t>
                        </a:r>
                        <a:r>
                          <a:rPr lang="en-US" sz="1600" u="none" strike="noStrike" cap="none" dirty="0">
                            <a:solidFill>
                              <a:srgbClr val="3F3F3F"/>
                            </a:solidFill>
                          </a:rPr>
                          <a:t> de </a:t>
                        </a:r>
                        <a:r>
                          <a:rPr lang="en-US" sz="1600" u="none" strike="noStrike" cap="none" dirty="0" err="1">
                            <a:solidFill>
                              <a:srgbClr val="3F3F3F"/>
                            </a:solidFill>
                          </a:rPr>
                          <a:t>proteção</a:t>
                        </a:r>
                        <a:r>
                          <a:rPr lang="en-US" sz="1600" u="none" strike="noStrike" cap="none" dirty="0">
                            <a:solidFill>
                              <a:srgbClr val="3F3F3F"/>
                            </a:solidFill>
                          </a:rPr>
                          <a:t> pela </a:t>
                        </a:r>
                        <a:r>
                          <a:rPr lang="en-US" sz="1600" u="none" strike="noStrike" cap="none" dirty="0" err="1">
                            <a:solidFill>
                              <a:srgbClr val="3F3F3F"/>
                            </a:solidFill>
                          </a:rPr>
                          <a:t>distribuidora</a:t>
                        </a:r>
                        <a:r>
                          <a:rPr lang="en-US" sz="1600" u="none" strike="noStrike" cap="none" dirty="0">
                            <a:solidFill>
                              <a:srgbClr val="3F3F3F"/>
                            </a:solidFill>
                          </a:rPr>
                          <a:t> da rede e </a:t>
                        </a:r>
                        <a:r>
                          <a:rPr lang="en-US" sz="1600" u="none" strike="noStrike" cap="none" dirty="0" err="1">
                            <a:solidFill>
                              <a:srgbClr val="3F3F3F"/>
                            </a:solidFill>
                          </a:rPr>
                          <a:t>instalação</a:t>
                        </a:r>
                        <a:r>
                          <a:rPr lang="en-US" sz="1600" u="none" strike="noStrike" cap="none" dirty="0">
                            <a:solidFill>
                              <a:srgbClr val="3F3F3F"/>
                            </a:solidFill>
                          </a:rPr>
                          <a:t> de </a:t>
                        </a:r>
                        <a:r>
                          <a:rPr lang="en-US" sz="1600" u="none" strike="noStrike" cap="none" dirty="0" err="1">
                            <a:solidFill>
                              <a:srgbClr val="3F3F3F"/>
                            </a:solidFill>
                          </a:rPr>
                          <a:t>nobreaks</a:t>
                        </a:r>
                        <a:r>
                          <a:rPr lang="en-US" sz="1600" u="none" strike="noStrike" cap="none" dirty="0">
                            <a:solidFill>
                              <a:srgbClr val="3F3F3F"/>
                            </a:solidFill>
                          </a:rPr>
                          <a:t> para as cargas </a:t>
                        </a:r>
                        <a:r>
                          <a:rPr lang="en-US" sz="1600" u="none" strike="noStrike" cap="none" dirty="0" err="1">
                            <a:solidFill>
                              <a:srgbClr val="3F3F3F"/>
                            </a:solidFill>
                          </a:rPr>
                          <a:t>sensíveis</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1"/>
                    </a:ext>
                  </a:extLst>
                </a:tr>
              </a:tbl>
            </a:graphicData>
          </a:graphic>
        </p:graphicFrame>
        <p:pic>
          <p:nvPicPr>
            <p:cNvPr id="133" name="Google Shape;133;p6"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39863" t="35948" r="35900" b="40802"/>
            <a:stretch/>
          </p:blipFill>
          <p:spPr>
            <a:xfrm>
              <a:off x="1519825" y="3429000"/>
              <a:ext cx="1518173" cy="933680"/>
            </a:xfrm>
            <a:prstGeom prst="rect">
              <a:avLst/>
            </a:prstGeom>
            <a:noFill/>
            <a:ln>
              <a:noFill/>
            </a:ln>
          </p:spPr>
        </p:pic>
        <p:graphicFrame>
          <p:nvGraphicFramePr>
            <p:cNvPr id="134" name="Google Shape;134;p6"/>
            <p:cNvGraphicFramePr/>
            <p:nvPr>
              <p:extLst>
                <p:ext uri="{D42A27DB-BD31-4B8C-83A1-F6EECF244321}">
                  <p14:modId xmlns:p14="http://schemas.microsoft.com/office/powerpoint/2010/main" val="2601784860"/>
                </p:ext>
              </p:extLst>
            </p:nvPr>
          </p:nvGraphicFramePr>
          <p:xfrm>
            <a:off x="1353041" y="2251587"/>
            <a:ext cx="9329025" cy="373625"/>
          </p:xfrm>
          <a:graphic>
            <a:graphicData uri="http://schemas.openxmlformats.org/drawingml/2006/table">
              <a:tbl>
                <a:tblPr>
                  <a:noFill/>
                </a:tblPr>
                <a:tblGrid>
                  <a:gridCol w="9329025">
                    <a:extLst>
                      <a:ext uri="{9D8B030D-6E8A-4147-A177-3AD203B41FA5}">
                        <a16:colId xmlns:a16="http://schemas.microsoft.com/office/drawing/2014/main" val="20000"/>
                      </a:ext>
                    </a:extLst>
                  </a:gridCol>
                </a:tblGrid>
                <a:tr h="373625">
                  <a:tc>
                    <a:txBody>
                      <a:bodyPr/>
                      <a:lstStyle/>
                      <a:p>
                        <a:pPr marL="0" marR="0" lvl="0" indent="0" algn="ctr" rtl="0">
                          <a:spcBef>
                            <a:spcPts val="0"/>
                          </a:spcBef>
                          <a:spcAft>
                            <a:spcPts val="0"/>
                          </a:spcAft>
                          <a:buNone/>
                        </a:pPr>
                        <a:r>
                          <a:rPr lang="en-US" sz="1800" b="1" u="none" strike="noStrike" cap="none" dirty="0">
                            <a:solidFill>
                              <a:schemeClr val="lt1"/>
                            </a:solidFill>
                          </a:rPr>
                          <a:t>CURTA DURAÇÃO</a:t>
                        </a:r>
                        <a:endParaRPr sz="1800" b="1" u="none" strike="noStrike" cap="none" dirty="0">
                          <a:solidFill>
                            <a:schemeClr val="lt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783B"/>
                      </a:solidFill>
                    </a:tcPr>
                  </a:tc>
                  <a:extLst>
                    <a:ext uri="{0D108BD9-81ED-4DB2-BD59-A6C34878D82A}">
                      <a16:rowId xmlns:a16="http://schemas.microsoft.com/office/drawing/2014/main" val="10000"/>
                    </a:ext>
                  </a:extLst>
                </a:tr>
              </a:tbl>
            </a:graphicData>
          </a:graphic>
        </p:graphicFrame>
      </p:grpSp>
      <p:sp>
        <p:nvSpPr>
          <p:cNvPr id="2" name="Título 1">
            <a:extLst>
              <a:ext uri="{FF2B5EF4-FFF2-40B4-BE49-F238E27FC236}">
                <a16:creationId xmlns:a16="http://schemas.microsoft.com/office/drawing/2014/main" id="{98E1529D-9A66-4661-B052-85FEEC869229}"/>
              </a:ext>
            </a:extLst>
          </p:cNvPr>
          <p:cNvSpPr>
            <a:spLocks noGrp="1"/>
          </p:cNvSpPr>
          <p:nvPr>
            <p:ph type="title"/>
          </p:nvPr>
        </p:nvSpPr>
        <p:spPr>
          <a:xfrm>
            <a:off x="692337" y="258101"/>
            <a:ext cx="8940178" cy="1118400"/>
          </a:xfrm>
        </p:spPr>
        <p:txBody>
          <a:bodyPr/>
          <a:lstStyle/>
          <a:p>
            <a:r>
              <a:rPr lang="pt-BR" dirty="0"/>
              <a:t>Distúrbios na rede – Surtos de tensão</a:t>
            </a:r>
            <a:endParaRPr lang="en-US"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 name="Título 1">
            <a:extLst>
              <a:ext uri="{FF2B5EF4-FFF2-40B4-BE49-F238E27FC236}">
                <a16:creationId xmlns:a16="http://schemas.microsoft.com/office/drawing/2014/main" id="{F651EA20-7600-4C3F-B2B0-5E9DC2C563B0}"/>
              </a:ext>
            </a:extLst>
          </p:cNvPr>
          <p:cNvSpPr>
            <a:spLocks noGrp="1"/>
          </p:cNvSpPr>
          <p:nvPr>
            <p:ph type="title"/>
          </p:nvPr>
        </p:nvSpPr>
        <p:spPr>
          <a:xfrm>
            <a:off x="692337" y="258101"/>
            <a:ext cx="9701200" cy="1118400"/>
          </a:xfrm>
        </p:spPr>
        <p:txBody>
          <a:bodyPr/>
          <a:lstStyle/>
          <a:p>
            <a:r>
              <a:rPr lang="pt-BR" dirty="0"/>
              <a:t>Distúrbios na rede – Surtos de tensão</a:t>
            </a:r>
            <a:endParaRPr lang="en-US" dirty="0"/>
          </a:p>
        </p:txBody>
      </p:sp>
      <p:grpSp>
        <p:nvGrpSpPr>
          <p:cNvPr id="4" name="Agrupar 3">
            <a:extLst>
              <a:ext uri="{FF2B5EF4-FFF2-40B4-BE49-F238E27FC236}">
                <a16:creationId xmlns:a16="http://schemas.microsoft.com/office/drawing/2014/main" id="{A5EBFC04-E433-4DF9-B7FB-56D435DA2095}"/>
              </a:ext>
            </a:extLst>
          </p:cNvPr>
          <p:cNvGrpSpPr/>
          <p:nvPr/>
        </p:nvGrpSpPr>
        <p:grpSpPr>
          <a:xfrm>
            <a:off x="1245400" y="1376501"/>
            <a:ext cx="9701200" cy="4620423"/>
            <a:chOff x="1245403" y="1772312"/>
            <a:chExt cx="10471872" cy="6916956"/>
          </a:xfrm>
        </p:grpSpPr>
        <p:graphicFrame>
          <p:nvGraphicFramePr>
            <p:cNvPr id="143" name="Google Shape;143;p7"/>
            <p:cNvGraphicFramePr/>
            <p:nvPr>
              <p:extLst>
                <p:ext uri="{D42A27DB-BD31-4B8C-83A1-F6EECF244321}">
                  <p14:modId xmlns:p14="http://schemas.microsoft.com/office/powerpoint/2010/main" val="722158680"/>
                </p:ext>
              </p:extLst>
            </p:nvPr>
          </p:nvGraphicFramePr>
          <p:xfrm>
            <a:off x="1245403" y="2158957"/>
            <a:ext cx="10471872" cy="6530311"/>
          </p:xfrm>
          <a:graphic>
            <a:graphicData uri="http://schemas.openxmlformats.org/drawingml/2006/table">
              <a:tbl>
                <a:tblPr firstRow="1" bandRow="1">
                  <a:noFill/>
                </a:tblPr>
                <a:tblGrid>
                  <a:gridCol w="1940250">
                    <a:extLst>
                      <a:ext uri="{9D8B030D-6E8A-4147-A177-3AD203B41FA5}">
                        <a16:colId xmlns:a16="http://schemas.microsoft.com/office/drawing/2014/main" val="20000"/>
                      </a:ext>
                    </a:extLst>
                  </a:gridCol>
                  <a:gridCol w="2300747">
                    <a:extLst>
                      <a:ext uri="{9D8B030D-6E8A-4147-A177-3AD203B41FA5}">
                        <a16:colId xmlns:a16="http://schemas.microsoft.com/office/drawing/2014/main" val="20001"/>
                      </a:ext>
                    </a:extLst>
                  </a:gridCol>
                  <a:gridCol w="1659128">
                    <a:extLst>
                      <a:ext uri="{9D8B030D-6E8A-4147-A177-3AD203B41FA5}">
                        <a16:colId xmlns:a16="http://schemas.microsoft.com/office/drawing/2014/main" val="20002"/>
                      </a:ext>
                    </a:extLst>
                  </a:gridCol>
                  <a:gridCol w="1860825">
                    <a:extLst>
                      <a:ext uri="{9D8B030D-6E8A-4147-A177-3AD203B41FA5}">
                        <a16:colId xmlns:a16="http://schemas.microsoft.com/office/drawing/2014/main" val="20003"/>
                      </a:ext>
                    </a:extLst>
                  </a:gridCol>
                  <a:gridCol w="1940250">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dirty="0"/>
                          <a:t>TIPO</a:t>
                        </a:r>
                        <a:endParaRPr sz="1800" u="none" strike="noStrike" cap="none" dirty="0"/>
                      </a:p>
                    </a:txBody>
                    <a:tcPr marL="91450" marR="91450" marT="45725" marB="45725" anchor="ctr"/>
                  </a:tc>
                  <a:tc>
                    <a:txBody>
                      <a:bodyPr/>
                      <a:lstStyle/>
                      <a:p>
                        <a:pPr marL="0" marR="0" lvl="0" indent="0" algn="ctr" rtl="0">
                          <a:spcBef>
                            <a:spcPts val="0"/>
                          </a:spcBef>
                          <a:spcAft>
                            <a:spcPts val="0"/>
                          </a:spcAft>
                          <a:buNone/>
                        </a:pPr>
                        <a:r>
                          <a:rPr lang="en-US" sz="1800" u="none" strike="noStrike" cap="none"/>
                          <a:t>CARACTERÍSTICA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CAUSA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EFEITO</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SOLUÇÃO</a:t>
                        </a:r>
                        <a:endParaRPr sz="1800" u="none" strike="noStrike" cap="none"/>
                      </a:p>
                    </a:txBody>
                    <a:tcPr marL="91450" marR="91450" marT="45725" marB="45725" anchor="ctr"/>
                  </a:tc>
                  <a:extLst>
                    <a:ext uri="{0D108BD9-81ED-4DB2-BD59-A6C34878D82A}">
                      <a16:rowId xmlns:a16="http://schemas.microsoft.com/office/drawing/2014/main" val="10000"/>
                    </a:ext>
                  </a:extLst>
                </a:tr>
                <a:tr h="15163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SUBTENSÃO</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Redução de 80% a 90% do valor da tensão eficaz por um período superior a 1 minuto</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solidFill>
                              <a:srgbClr val="3F3F3F"/>
                            </a:solidFill>
                          </a:rPr>
                          <a:t>Entrada de carga, </a:t>
                        </a:r>
                        <a:r>
                          <a:rPr lang="en-US" sz="1600" u="none" strike="noStrike" cap="none" dirty="0" err="1">
                            <a:solidFill>
                              <a:srgbClr val="3F3F3F"/>
                            </a:solidFill>
                          </a:rPr>
                          <a:t>saída</a:t>
                        </a:r>
                        <a:r>
                          <a:rPr lang="en-US" sz="1600" u="none" strike="noStrike" cap="none" dirty="0">
                            <a:solidFill>
                              <a:srgbClr val="3F3F3F"/>
                            </a:solidFill>
                          </a:rPr>
                          <a:t> de banco de </a:t>
                        </a:r>
                        <a:r>
                          <a:rPr lang="en-US" sz="1600" u="none" strike="noStrike" cap="none" dirty="0" err="1">
                            <a:solidFill>
                              <a:srgbClr val="3F3F3F"/>
                            </a:solidFill>
                          </a:rPr>
                          <a:t>capacitores</a:t>
                        </a:r>
                        <a:r>
                          <a:rPr lang="en-US" sz="1600" u="none" strike="noStrike" cap="none" dirty="0">
                            <a:solidFill>
                              <a:srgbClr val="3F3F3F"/>
                            </a:solidFill>
                          </a:rPr>
                          <a:t> e  </a:t>
                        </a:r>
                        <a:r>
                          <a:rPr lang="en-US" sz="1600" u="none" strike="noStrike" cap="none" dirty="0" err="1">
                            <a:solidFill>
                              <a:srgbClr val="3F3F3F"/>
                            </a:solidFill>
                          </a:rPr>
                          <a:t>sobrecargas</a:t>
                        </a:r>
                        <a:r>
                          <a:rPr lang="en-US" sz="1600" u="none" strike="noStrike" cap="none" dirty="0">
                            <a:solidFill>
                              <a:srgbClr val="3F3F3F"/>
                            </a:solidFill>
                          </a:rPr>
                          <a:t> no </a:t>
                        </a:r>
                        <a:r>
                          <a:rPr lang="en-US" sz="1600" u="none" strike="noStrike" cap="none" dirty="0" err="1">
                            <a:solidFill>
                              <a:srgbClr val="3F3F3F"/>
                            </a:solidFill>
                          </a:rPr>
                          <a:t>sistema</a:t>
                        </a:r>
                        <a:endParaRPr sz="1600" u="none" strike="noStrike" cap="none" dirty="0">
                          <a:solidFill>
                            <a:srgbClr val="3F3F3F"/>
                          </a:solidFill>
                        </a:endParaRPr>
                      </a:p>
                    </a:txBody>
                    <a:tcPr marL="91450" marR="91450" marT="45725" marB="45725" anchor="ctr"/>
                  </a:tc>
                  <a:tc rowSpan="3">
                    <a:txBody>
                      <a:bodyPr/>
                      <a:lstStyle/>
                      <a:p>
                        <a:pPr marL="0" marR="0" lvl="0" indent="0" algn="ctr" rtl="0">
                          <a:spcBef>
                            <a:spcPts val="0"/>
                          </a:spcBef>
                          <a:spcAft>
                            <a:spcPts val="0"/>
                          </a:spcAft>
                          <a:buNone/>
                        </a:pPr>
                        <a:r>
                          <a:rPr lang="en-US" sz="1600" u="none" strike="noStrike" cap="none">
                            <a:solidFill>
                              <a:srgbClr val="3F3F3F"/>
                            </a:solidFill>
                          </a:rPr>
                          <a:t>Aumento de perdas por aquecimento, parada de equipamentos e desligamento do sistema</a:t>
                        </a:r>
                        <a:endParaRPr sz="1600" u="none" strike="noStrike" cap="none">
                          <a:solidFill>
                            <a:srgbClr val="3F3F3F"/>
                          </a:solidFill>
                        </a:endParaRPr>
                      </a:p>
                    </a:txBody>
                    <a:tcPr marL="91450" marR="91450" marT="45725" marB="45725" anchor="ctr"/>
                  </a:tc>
                  <a:tc rowSpan="2">
                    <a:txBody>
                      <a:bodyPr/>
                      <a:lstStyle/>
                      <a:p>
                        <a:pPr marL="0" marR="0" lvl="0" indent="0" algn="ctr" rtl="0">
                          <a:spcBef>
                            <a:spcPts val="0"/>
                          </a:spcBef>
                          <a:spcAft>
                            <a:spcPts val="0"/>
                          </a:spcAft>
                          <a:buNone/>
                        </a:pPr>
                        <a:r>
                          <a:rPr lang="en-US" sz="1600" b="0" i="0" u="none" strike="noStrike" cap="none" dirty="0" err="1">
                            <a:solidFill>
                              <a:srgbClr val="3F3F3F"/>
                            </a:solidFill>
                            <a:latin typeface="Abadi Extra Light" panose="020B0204020104020204" pitchFamily="34" charset="0"/>
                            <a:ea typeface="Calibri"/>
                            <a:cs typeface="Calibri"/>
                            <a:sym typeface="Calibri"/>
                          </a:rPr>
                          <a:t>Instalação</a:t>
                        </a:r>
                        <a:r>
                          <a:rPr lang="en-US" sz="1600" b="0" i="0" u="none" strike="noStrike" cap="none" dirty="0">
                            <a:solidFill>
                              <a:srgbClr val="3F3F3F"/>
                            </a:solidFill>
                            <a:latin typeface="Abadi Extra Light" panose="020B0204020104020204" pitchFamily="34" charset="0"/>
                            <a:ea typeface="Calibri"/>
                            <a:cs typeface="Calibri"/>
                            <a:sym typeface="Calibri"/>
                          </a:rPr>
                          <a:t> de </a:t>
                        </a:r>
                        <a:r>
                          <a:rPr lang="en-US" sz="1600" b="0" i="0" u="none" strike="noStrike" cap="none" dirty="0" err="1">
                            <a:solidFill>
                              <a:srgbClr val="3F3F3F"/>
                            </a:solidFill>
                            <a:latin typeface="Abadi Extra Light" panose="020B0204020104020204" pitchFamily="34" charset="0"/>
                            <a:ea typeface="Calibri"/>
                            <a:cs typeface="Calibri"/>
                            <a:sym typeface="Calibri"/>
                          </a:rPr>
                          <a:t>estabilizadores</a:t>
                        </a:r>
                        <a:endParaRPr sz="1600" b="0" i="0" u="none" strike="noStrike" cap="none" dirty="0">
                          <a:solidFill>
                            <a:srgbClr val="3F3F3F"/>
                          </a:solidFill>
                          <a:latin typeface="Abadi Extra Light" panose="020B0204020104020204" pitchFamily="34" charset="0"/>
                          <a:ea typeface="Calibri"/>
                          <a:cs typeface="Calibri"/>
                          <a:sym typeface="Calibri"/>
                        </a:endParaRPr>
                      </a:p>
                      <a:p>
                        <a:pPr marL="0" marR="0" lvl="0" indent="0" algn="ctr" rtl="0">
                          <a:spcBef>
                            <a:spcPts val="0"/>
                          </a:spcBef>
                          <a:spcAft>
                            <a:spcPts val="0"/>
                          </a:spcAft>
                          <a:buNone/>
                        </a:pPr>
                        <a:r>
                          <a:rPr lang="en-US" sz="1600" b="0" i="0" u="none" strike="noStrike" cap="none" dirty="0">
                            <a:solidFill>
                              <a:srgbClr val="3F3F3F"/>
                            </a:solidFill>
                            <a:latin typeface="Abadi Extra Light" panose="020B0204020104020204" pitchFamily="34" charset="0"/>
                            <a:ea typeface="Calibri"/>
                            <a:cs typeface="Calibri"/>
                            <a:sym typeface="Calibri"/>
                          </a:rPr>
                          <a:t>de </a:t>
                        </a:r>
                        <a:r>
                          <a:rPr lang="en-US" sz="1600" b="0" i="0" u="none" strike="noStrike" cap="none" dirty="0" err="1">
                            <a:solidFill>
                              <a:srgbClr val="3F3F3F"/>
                            </a:solidFill>
                            <a:latin typeface="Abadi Extra Light" panose="020B0204020104020204" pitchFamily="34" charset="0"/>
                            <a:ea typeface="Calibri"/>
                            <a:cs typeface="Calibri"/>
                            <a:sym typeface="Calibri"/>
                          </a:rPr>
                          <a:t>tensão</a:t>
                        </a:r>
                        <a:r>
                          <a:rPr lang="en-US" sz="1600" b="0" i="0" u="none" strike="noStrike" cap="none" dirty="0">
                            <a:solidFill>
                              <a:srgbClr val="3F3F3F"/>
                            </a:solidFill>
                            <a:latin typeface="Abadi Extra Light" panose="020B0204020104020204" pitchFamily="34" charset="0"/>
                            <a:ea typeface="Calibri"/>
                            <a:cs typeface="Calibri"/>
                            <a:sym typeface="Calibri"/>
                          </a:rPr>
                          <a:t>, </a:t>
                        </a:r>
                        <a:r>
                          <a:rPr lang="en-US" sz="1600" b="0" i="0" u="none" strike="noStrike" cap="none" dirty="0" err="1">
                            <a:solidFill>
                              <a:srgbClr val="3F3F3F"/>
                            </a:solidFill>
                            <a:latin typeface="Abadi Extra Light" panose="020B0204020104020204" pitchFamily="34" charset="0"/>
                            <a:ea typeface="Calibri"/>
                            <a:cs typeface="Calibri"/>
                            <a:sym typeface="Calibri"/>
                          </a:rPr>
                          <a:t>verificação</a:t>
                        </a:r>
                        <a:r>
                          <a:rPr lang="en-US" sz="1600" b="0" i="0" u="none" strike="noStrike" cap="none" dirty="0">
                            <a:solidFill>
                              <a:srgbClr val="3F3F3F"/>
                            </a:solidFill>
                            <a:latin typeface="Abadi Extra Light" panose="020B0204020104020204" pitchFamily="34" charset="0"/>
                            <a:ea typeface="Calibri"/>
                            <a:cs typeface="Calibri"/>
                            <a:sym typeface="Calibri"/>
                          </a:rPr>
                          <a:t> da entrada de </a:t>
                        </a:r>
                        <a:r>
                          <a:rPr lang="en-US" sz="1600" b="0" i="0" u="none" strike="noStrike" cap="none" dirty="0" err="1">
                            <a:solidFill>
                              <a:srgbClr val="3F3F3F"/>
                            </a:solidFill>
                            <a:latin typeface="Abadi Extra Light" panose="020B0204020104020204" pitchFamily="34" charset="0"/>
                            <a:ea typeface="Calibri"/>
                            <a:cs typeface="Calibri"/>
                            <a:sym typeface="Calibri"/>
                          </a:rPr>
                          <a:t>energia</a:t>
                        </a:r>
                        <a:r>
                          <a:rPr lang="en-US" sz="1600" b="0" i="0" u="none" strike="noStrike" cap="none" dirty="0">
                            <a:solidFill>
                              <a:srgbClr val="3F3F3F"/>
                            </a:solidFill>
                            <a:latin typeface="Abadi Extra Light" panose="020B0204020104020204" pitchFamily="34" charset="0"/>
                            <a:ea typeface="Calibri"/>
                            <a:cs typeface="Calibri"/>
                            <a:sym typeface="Calibri"/>
                          </a:rPr>
                          <a:t> </a:t>
                        </a:r>
                        <a:r>
                          <a:rPr lang="en-US" sz="1600" b="0" i="0" u="none" strike="noStrike" cap="none" dirty="0" err="1">
                            <a:solidFill>
                              <a:srgbClr val="3F3F3F"/>
                            </a:solidFill>
                            <a:latin typeface="Abadi Extra Light" panose="020B0204020104020204" pitchFamily="34" charset="0"/>
                            <a:ea typeface="Calibri"/>
                            <a:cs typeface="Calibri"/>
                            <a:sym typeface="Calibri"/>
                          </a:rPr>
                          <a:t>ou</a:t>
                        </a:r>
                        <a:r>
                          <a:rPr lang="en-US" sz="1600" b="0" i="0" u="none" strike="noStrike" cap="none" dirty="0">
                            <a:solidFill>
                              <a:srgbClr val="3F3F3F"/>
                            </a:solidFill>
                            <a:latin typeface="Abadi Extra Light" panose="020B0204020104020204" pitchFamily="34" charset="0"/>
                            <a:ea typeface="Calibri"/>
                            <a:cs typeface="Calibri"/>
                            <a:sym typeface="Calibri"/>
                          </a:rPr>
                          <a:t> </a:t>
                        </a:r>
                        <a:r>
                          <a:rPr lang="en-US" sz="1600" b="0" i="0" u="none" strike="noStrike" cap="none" dirty="0" err="1">
                            <a:solidFill>
                              <a:srgbClr val="3F3F3F"/>
                            </a:solidFill>
                            <a:latin typeface="Abadi Extra Light" panose="020B0204020104020204" pitchFamily="34" charset="0"/>
                            <a:ea typeface="Calibri"/>
                            <a:cs typeface="Calibri"/>
                            <a:sym typeface="Calibri"/>
                          </a:rPr>
                          <a:t>redimensionamento</a:t>
                        </a:r>
                        <a:r>
                          <a:rPr lang="en-US" sz="1600" b="0" i="0" u="none" strike="noStrike" cap="none" dirty="0">
                            <a:solidFill>
                              <a:srgbClr val="3F3F3F"/>
                            </a:solidFill>
                            <a:latin typeface="Abadi Extra Light" panose="020B0204020104020204" pitchFamily="34" charset="0"/>
                            <a:ea typeface="Calibri"/>
                            <a:cs typeface="Calibri"/>
                            <a:sym typeface="Calibri"/>
                          </a:rPr>
                          <a:t> dos </a:t>
                        </a:r>
                        <a:r>
                          <a:rPr lang="en-US" sz="1600" b="0" i="0" u="none" strike="noStrike" cap="none" dirty="0" err="1">
                            <a:solidFill>
                              <a:srgbClr val="3F3F3F"/>
                            </a:solidFill>
                            <a:latin typeface="Abadi Extra Light" panose="020B0204020104020204" pitchFamily="34" charset="0"/>
                            <a:ea typeface="Calibri"/>
                            <a:cs typeface="Calibri"/>
                            <a:sym typeface="Calibri"/>
                          </a:rPr>
                          <a:t>condutores</a:t>
                        </a:r>
                        <a:r>
                          <a:rPr lang="en-US" sz="1600" b="0" i="0" u="none" strike="noStrike" cap="none" dirty="0">
                            <a:solidFill>
                              <a:srgbClr val="3F3F3F"/>
                            </a:solidFill>
                            <a:latin typeface="Abadi Extra Light" panose="020B0204020104020204" pitchFamily="34" charset="0"/>
                            <a:ea typeface="Calibri"/>
                            <a:cs typeface="Calibri"/>
                            <a:sym typeface="Calibri"/>
                          </a:rPr>
                          <a:t> da </a:t>
                        </a:r>
                        <a:r>
                          <a:rPr lang="en-US" sz="1600" b="0" i="0" u="none" strike="noStrike" cap="none" dirty="0" err="1">
                            <a:solidFill>
                              <a:srgbClr val="3F3F3F"/>
                            </a:solidFill>
                            <a:latin typeface="Abadi Extra Light" panose="020B0204020104020204" pitchFamily="34" charset="0"/>
                            <a:ea typeface="Calibri"/>
                            <a:cs typeface="Calibri"/>
                            <a:sym typeface="Calibri"/>
                          </a:rPr>
                          <a:t>instalação</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1"/>
                    </a:ext>
                  </a:extLst>
                </a:tr>
                <a:tr h="121925">
                  <a:tc rowSpan="2">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SOBRETENSÃO</a:t>
                        </a:r>
                        <a:endParaRPr/>
                      </a:p>
                    </a:txBody>
                    <a:tcPr marL="91450" marR="91450" marT="45725" marB="45725" anchor="ctr"/>
                  </a:tc>
                  <a:tc rowSpan="2">
                    <a:txBody>
                      <a:bodyPr/>
                      <a:lstStyle/>
                      <a:p>
                        <a:pPr marL="0" marR="0" lvl="0" indent="0" algn="ctr" rtl="0">
                          <a:spcBef>
                            <a:spcPts val="0"/>
                          </a:spcBef>
                          <a:spcAft>
                            <a:spcPts val="0"/>
                          </a:spcAft>
                          <a:buNone/>
                        </a:pPr>
                        <a:r>
                          <a:rPr lang="en-US" sz="1600" u="none" strike="noStrike" cap="none">
                            <a:solidFill>
                              <a:srgbClr val="3F3F3F"/>
                            </a:solidFill>
                          </a:rPr>
                          <a:t>Aumento de 110% a 120% do valor da tensão eficaz por um período superior a 1 minuto.</a:t>
                        </a:r>
                        <a:endParaRPr sz="1600" u="none" strike="noStrike" cap="none">
                          <a:solidFill>
                            <a:srgbClr val="3F3F3F"/>
                          </a:solidFill>
                        </a:endParaRPr>
                      </a:p>
                    </a:txBody>
                    <a:tcPr marL="91450" marR="91450" marT="45725" marB="45725" anchor="ctr"/>
                  </a:tc>
                  <a:tc rowSpan="2">
                    <a:txBody>
                      <a:bodyPr/>
                      <a:lstStyle/>
                      <a:p>
                        <a:pPr marL="0" marR="0" lvl="0" indent="0" algn="ctr" rtl="0">
                          <a:spcBef>
                            <a:spcPts val="0"/>
                          </a:spcBef>
                          <a:spcAft>
                            <a:spcPts val="0"/>
                          </a:spcAft>
                          <a:buNone/>
                        </a:pPr>
                        <a:r>
                          <a:rPr lang="en-US" sz="1600" u="none" strike="noStrike" cap="none">
                            <a:solidFill>
                              <a:srgbClr val="3F3F3F"/>
                            </a:solidFill>
                          </a:rPr>
                          <a:t>Ajuste incorreto de transformadores, saída de cargas elevadas e entrada de banco de capacitores</a:t>
                        </a:r>
                        <a:endParaRPr sz="1600" u="none" strike="noStrike" cap="none">
                          <a:solidFill>
                            <a:srgbClr val="3F3F3F"/>
                          </a:solidFill>
                        </a:endParaRPr>
                      </a:p>
                    </a:txBody>
                    <a:tcPr marL="91450" marR="91450" marT="45725" marB="45725"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2948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dirty="0" err="1">
                            <a:solidFill>
                              <a:srgbClr val="3F3F3F"/>
                            </a:solidFill>
                          </a:rPr>
                          <a:t>Ajuste</a:t>
                        </a:r>
                        <a:r>
                          <a:rPr lang="en-US" sz="1600" u="none" strike="noStrike" cap="none" dirty="0">
                            <a:solidFill>
                              <a:srgbClr val="3F3F3F"/>
                            </a:solidFill>
                          </a:rPr>
                          <a:t> dos </a:t>
                        </a:r>
                        <a:r>
                          <a:rPr lang="en-US" sz="1600" u="none" strike="noStrike" cap="none" dirty="0" err="1">
                            <a:solidFill>
                              <a:srgbClr val="3F3F3F"/>
                            </a:solidFill>
                          </a:rPr>
                          <a:t>transformadores</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3"/>
                    </a:ext>
                  </a:extLst>
                </a:tr>
              </a:tbl>
            </a:graphicData>
          </a:graphic>
        </p:graphicFrame>
        <p:pic>
          <p:nvPicPr>
            <p:cNvPr id="144" name="Google Shape;144;p7"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3025" t="36816" r="72737" b="39838"/>
            <a:stretch/>
          </p:blipFill>
          <p:spPr>
            <a:xfrm>
              <a:off x="1507900" y="3597487"/>
              <a:ext cx="1518172" cy="937526"/>
            </a:xfrm>
            <a:prstGeom prst="rect">
              <a:avLst/>
            </a:prstGeom>
            <a:noFill/>
            <a:ln>
              <a:noFill/>
            </a:ln>
          </p:spPr>
        </p:pic>
        <p:pic>
          <p:nvPicPr>
            <p:cNvPr id="145" name="Google Shape;145;p7"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75579" t="652" r="751" b="75624"/>
            <a:stretch/>
          </p:blipFill>
          <p:spPr>
            <a:xfrm>
              <a:off x="1507900" y="6261605"/>
              <a:ext cx="1518173" cy="975577"/>
            </a:xfrm>
            <a:prstGeom prst="rect">
              <a:avLst/>
            </a:prstGeom>
            <a:noFill/>
            <a:ln>
              <a:noFill/>
            </a:ln>
          </p:spPr>
        </p:pic>
        <p:graphicFrame>
          <p:nvGraphicFramePr>
            <p:cNvPr id="146" name="Google Shape;146;p7"/>
            <p:cNvGraphicFramePr/>
            <p:nvPr>
              <p:extLst>
                <p:ext uri="{D42A27DB-BD31-4B8C-83A1-F6EECF244321}">
                  <p14:modId xmlns:p14="http://schemas.microsoft.com/office/powerpoint/2010/main" val="1031351214"/>
                </p:ext>
              </p:extLst>
            </p:nvPr>
          </p:nvGraphicFramePr>
          <p:xfrm>
            <a:off x="1245403" y="1772312"/>
            <a:ext cx="10471872" cy="559331"/>
          </p:xfrm>
          <a:graphic>
            <a:graphicData uri="http://schemas.openxmlformats.org/drawingml/2006/table">
              <a:tbl>
                <a:tblPr>
                  <a:noFill/>
                </a:tblPr>
                <a:tblGrid>
                  <a:gridCol w="9701200">
                    <a:extLst>
                      <a:ext uri="{9D8B030D-6E8A-4147-A177-3AD203B41FA5}">
                        <a16:colId xmlns:a16="http://schemas.microsoft.com/office/drawing/2014/main" val="20000"/>
                      </a:ext>
                    </a:extLst>
                  </a:gridCol>
                </a:tblGrid>
                <a:tr h="373625">
                  <a:tc>
                    <a:txBody>
                      <a:bodyPr/>
                      <a:lstStyle/>
                      <a:p>
                        <a:pPr marL="0" marR="0" lvl="0" indent="0" algn="ctr" rtl="0">
                          <a:spcBef>
                            <a:spcPts val="0"/>
                          </a:spcBef>
                          <a:spcAft>
                            <a:spcPts val="0"/>
                          </a:spcAft>
                          <a:buNone/>
                        </a:pPr>
                        <a:r>
                          <a:rPr lang="en-US" sz="1800" b="1" u="none" strike="noStrike" cap="none" dirty="0">
                            <a:solidFill>
                              <a:schemeClr val="lt1"/>
                            </a:solidFill>
                          </a:rPr>
                          <a:t>LONGA DURAÇÃO</a:t>
                        </a:r>
                        <a:endParaRPr sz="1800" b="1" u="none" strike="noStrike" cap="none" dirty="0">
                          <a:solidFill>
                            <a:schemeClr val="lt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783B"/>
                      </a:solidFill>
                    </a:tcPr>
                  </a:tc>
                  <a:extLst>
                    <a:ext uri="{0D108BD9-81ED-4DB2-BD59-A6C34878D82A}">
                      <a16:rowId xmlns:a16="http://schemas.microsoft.com/office/drawing/2014/main" val="10000"/>
                    </a:ext>
                  </a:extLst>
                </a:tr>
              </a:tbl>
            </a:graphicData>
          </a:graphic>
        </p:graphicFrame>
      </p:gr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2" name="Título 1">
            <a:extLst>
              <a:ext uri="{FF2B5EF4-FFF2-40B4-BE49-F238E27FC236}">
                <a16:creationId xmlns:a16="http://schemas.microsoft.com/office/drawing/2014/main" id="{7DDADB7B-6B4F-464F-BE49-B2C28D8D6496}"/>
              </a:ext>
            </a:extLst>
          </p:cNvPr>
          <p:cNvSpPr>
            <a:spLocks noGrp="1"/>
          </p:cNvSpPr>
          <p:nvPr>
            <p:ph type="title"/>
          </p:nvPr>
        </p:nvSpPr>
        <p:spPr>
          <a:xfrm>
            <a:off x="692337" y="258101"/>
            <a:ext cx="10724963" cy="1118400"/>
          </a:xfrm>
        </p:spPr>
        <p:txBody>
          <a:bodyPr/>
          <a:lstStyle/>
          <a:p>
            <a:r>
              <a:rPr lang="pt-BR" dirty="0"/>
              <a:t>Distúrbios na rede – Surtos de tensão</a:t>
            </a:r>
            <a:endParaRPr lang="en-US" dirty="0"/>
          </a:p>
        </p:txBody>
      </p:sp>
      <p:graphicFrame>
        <p:nvGraphicFramePr>
          <p:cNvPr id="155" name="Google Shape;155;p8"/>
          <p:cNvGraphicFramePr/>
          <p:nvPr>
            <p:extLst>
              <p:ext uri="{D42A27DB-BD31-4B8C-83A1-F6EECF244321}">
                <p14:modId xmlns:p14="http://schemas.microsoft.com/office/powerpoint/2010/main" val="3561953263"/>
              </p:ext>
            </p:extLst>
          </p:nvPr>
        </p:nvGraphicFramePr>
        <p:xfrm>
          <a:off x="1741888" y="2609506"/>
          <a:ext cx="8708225" cy="2319980"/>
        </p:xfrm>
        <a:graphic>
          <a:graphicData uri="http://schemas.openxmlformats.org/drawingml/2006/table">
            <a:tbl>
              <a:tblPr firstRow="1" bandRow="1">
                <a:noFill/>
              </a:tblPr>
              <a:tblGrid>
                <a:gridCol w="1741650">
                  <a:extLst>
                    <a:ext uri="{9D8B030D-6E8A-4147-A177-3AD203B41FA5}">
                      <a16:colId xmlns:a16="http://schemas.microsoft.com/office/drawing/2014/main" val="20000"/>
                    </a:ext>
                  </a:extLst>
                </a:gridCol>
                <a:gridCol w="2193362">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469463">
                  <a:extLst>
                    <a:ext uri="{9D8B030D-6E8A-4147-A177-3AD203B41FA5}">
                      <a16:colId xmlns:a16="http://schemas.microsoft.com/office/drawing/2014/main" val="20003"/>
                    </a:ext>
                  </a:extLst>
                </a:gridCol>
                <a:gridCol w="1741650">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a:t>TIPO</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CARACTERÍSTICA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CAUSA</a:t>
                      </a:r>
                      <a:endParaRPr sz="1800" u="none" strike="noStrike" cap="none"/>
                    </a:p>
                  </a:txBody>
                  <a:tcPr marL="91450" marR="91450" marT="45725" marB="45725" anchor="ctr"/>
                </a:tc>
                <a:tc>
                  <a:txBody>
                    <a:bodyPr/>
                    <a:lstStyle/>
                    <a:p>
                      <a:pPr marL="0" marR="0" lvl="0" indent="0" algn="ctr" rtl="0">
                        <a:spcBef>
                          <a:spcPts val="0"/>
                        </a:spcBef>
                        <a:spcAft>
                          <a:spcPts val="0"/>
                        </a:spcAft>
                        <a:buNone/>
                      </a:pPr>
                      <a:r>
                        <a:rPr lang="en-US" sz="1800" u="none" strike="noStrike" cap="none"/>
                        <a:t>EFEITO</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SOLUÇÃO</a:t>
                      </a:r>
                      <a:endParaRPr sz="1800" u="none" strike="noStrike" cap="none"/>
                    </a:p>
                  </a:txBody>
                  <a:tcPr marL="91450" marR="91450" marT="45725" marB="45725" anchor="ctr"/>
                </a:tc>
                <a:extLst>
                  <a:ext uri="{0D108BD9-81ED-4DB2-BD59-A6C34878D82A}">
                    <a16:rowId xmlns:a16="http://schemas.microsoft.com/office/drawing/2014/main" val="10000"/>
                  </a:ext>
                </a:extLst>
              </a:tr>
              <a:tr h="16548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INTERRUPÇÃO</a:t>
                      </a:r>
                      <a:endParaRPr/>
                    </a:p>
                    <a:p>
                      <a:pPr marL="0" marR="0" lvl="0" indent="0" algn="ctr" rtl="0">
                        <a:spcBef>
                          <a:spcPts val="0"/>
                        </a:spcBef>
                        <a:spcAft>
                          <a:spcPts val="0"/>
                        </a:spcAft>
                        <a:buNone/>
                      </a:pPr>
                      <a:r>
                        <a:rPr lang="en-US" sz="1600" u="none" strike="noStrike" cap="none">
                          <a:solidFill>
                            <a:srgbClr val="3F3F3F"/>
                          </a:solidFill>
                        </a:rPr>
                        <a:t>(Black-out)</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Ausência total de energia (apagão) por um período maior que 1 minuto</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Sobrecarga na rede, descargas atmosféricas, racionamento de energia, entre outros</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Inoperância completa do sistema</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dirty="0" err="1">
                          <a:solidFill>
                            <a:srgbClr val="3F3F3F"/>
                          </a:solidFill>
                        </a:rPr>
                        <a:t>Uso</a:t>
                      </a:r>
                      <a:r>
                        <a:rPr lang="en-US" sz="1600" dirty="0">
                          <a:solidFill>
                            <a:srgbClr val="3F3F3F"/>
                          </a:solidFill>
                        </a:rPr>
                        <a:t> de </a:t>
                      </a:r>
                      <a:r>
                        <a:rPr lang="en-US" sz="1600" i="1" dirty="0" err="1">
                          <a:solidFill>
                            <a:srgbClr val="3F3F3F"/>
                          </a:solidFill>
                        </a:rPr>
                        <a:t>nobreaks</a:t>
                      </a:r>
                      <a:r>
                        <a:rPr lang="en-US" sz="1600" dirty="0">
                          <a:solidFill>
                            <a:srgbClr val="3F3F3F"/>
                          </a:solidFill>
                        </a:rPr>
                        <a:t> no </a:t>
                      </a:r>
                      <a:r>
                        <a:rPr lang="en-US" sz="1600" dirty="0" err="1">
                          <a:solidFill>
                            <a:srgbClr val="3F3F3F"/>
                          </a:solidFill>
                        </a:rPr>
                        <a:t>sistema</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1"/>
                  </a:ext>
                </a:extLst>
              </a:tr>
            </a:tbl>
          </a:graphicData>
        </a:graphic>
      </p:graphicFrame>
      <p:pic>
        <p:nvPicPr>
          <p:cNvPr id="156" name="Google Shape;156;p8" descr="The use of the utility communication network for monitoring power quality  problems - Book chapter - IOPscience"/>
          <p:cNvPicPr preferRelativeResize="0"/>
          <p:nvPr/>
        </p:nvPicPr>
        <p:blipFill rotWithShape="1">
          <a:blip r:embed="rId3" cstate="screen">
            <a:alphaModFix/>
            <a:extLst>
              <a:ext uri="{28A0092B-C50C-407E-A947-70E740481C1C}">
                <a14:useLocalDpi xmlns:a14="http://schemas.microsoft.com/office/drawing/2010/main"/>
              </a:ext>
            </a:extLst>
          </a:blip>
          <a:srcRect l="75579" t="36390" r="184" b="40359"/>
          <a:stretch/>
        </p:blipFill>
        <p:spPr>
          <a:xfrm>
            <a:off x="1852502" y="3280030"/>
            <a:ext cx="1518173" cy="933680"/>
          </a:xfrm>
          <a:prstGeom prst="rect">
            <a:avLst/>
          </a:prstGeom>
          <a:noFill/>
          <a:ln>
            <a:noFill/>
          </a:ln>
        </p:spPr>
      </p:pic>
      <p:graphicFrame>
        <p:nvGraphicFramePr>
          <p:cNvPr id="157" name="Google Shape;157;p8"/>
          <p:cNvGraphicFramePr/>
          <p:nvPr>
            <p:extLst>
              <p:ext uri="{D42A27DB-BD31-4B8C-83A1-F6EECF244321}">
                <p14:modId xmlns:p14="http://schemas.microsoft.com/office/powerpoint/2010/main" val="390965106"/>
              </p:ext>
            </p:extLst>
          </p:nvPr>
        </p:nvGraphicFramePr>
        <p:xfrm>
          <a:off x="1741888" y="2251587"/>
          <a:ext cx="8708225" cy="373625"/>
        </p:xfrm>
        <a:graphic>
          <a:graphicData uri="http://schemas.openxmlformats.org/drawingml/2006/table">
            <a:tbl>
              <a:tblPr>
                <a:noFill/>
              </a:tblPr>
              <a:tblGrid>
                <a:gridCol w="8708225">
                  <a:extLst>
                    <a:ext uri="{9D8B030D-6E8A-4147-A177-3AD203B41FA5}">
                      <a16:colId xmlns:a16="http://schemas.microsoft.com/office/drawing/2014/main" val="20000"/>
                    </a:ext>
                  </a:extLst>
                </a:gridCol>
              </a:tblGrid>
              <a:tr h="373625">
                <a:tc>
                  <a:txBody>
                    <a:bodyPr/>
                    <a:lstStyle/>
                    <a:p>
                      <a:pPr marL="0" marR="0" lvl="0" indent="0" algn="ctr" rtl="0">
                        <a:spcBef>
                          <a:spcPts val="0"/>
                        </a:spcBef>
                        <a:spcAft>
                          <a:spcPts val="0"/>
                        </a:spcAft>
                        <a:buNone/>
                      </a:pPr>
                      <a:r>
                        <a:rPr lang="en-US" sz="1800" b="1" u="none" strike="noStrike" cap="none" dirty="0">
                          <a:solidFill>
                            <a:schemeClr val="lt1"/>
                          </a:solidFill>
                        </a:rPr>
                        <a:t>LONGA DURAÇÃO</a:t>
                      </a:r>
                      <a:endParaRPr sz="1800" b="1" u="none" strike="noStrike" cap="none" dirty="0">
                        <a:solidFill>
                          <a:schemeClr val="lt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783B"/>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3D80362-437D-47D6-9373-8627AD9514DD}"/>
              </a:ext>
            </a:extLst>
          </p:cNvPr>
          <p:cNvSpPr>
            <a:spLocks noGrp="1"/>
          </p:cNvSpPr>
          <p:nvPr>
            <p:ph type="body" idx="13"/>
          </p:nvPr>
        </p:nvSpPr>
        <p:spPr/>
        <p:txBody>
          <a:bodyPr/>
          <a:lstStyle/>
          <a:p>
            <a:endParaRPr lang="en-US"/>
          </a:p>
        </p:txBody>
      </p:sp>
      <p:sp>
        <p:nvSpPr>
          <p:cNvPr id="2" name="Título 1">
            <a:extLst>
              <a:ext uri="{FF2B5EF4-FFF2-40B4-BE49-F238E27FC236}">
                <a16:creationId xmlns:a16="http://schemas.microsoft.com/office/drawing/2014/main" id="{AD681FA4-5401-4381-BE81-C839DD6B6BFB}"/>
              </a:ext>
            </a:extLst>
          </p:cNvPr>
          <p:cNvSpPr>
            <a:spLocks noGrp="1"/>
          </p:cNvSpPr>
          <p:nvPr>
            <p:ph type="title"/>
          </p:nvPr>
        </p:nvSpPr>
        <p:spPr>
          <a:xfrm>
            <a:off x="692337" y="258101"/>
            <a:ext cx="11499663" cy="1118400"/>
          </a:xfrm>
        </p:spPr>
        <p:txBody>
          <a:bodyPr/>
          <a:lstStyle/>
          <a:p>
            <a:r>
              <a:rPr lang="pt-BR" dirty="0"/>
              <a:t>Distúrbios na rede – Distorção na forma de onda</a:t>
            </a:r>
            <a:endParaRPr lang="en-US" dirty="0"/>
          </a:p>
        </p:txBody>
      </p:sp>
      <p:graphicFrame>
        <p:nvGraphicFramePr>
          <p:cNvPr id="166" name="Google Shape;166;p9"/>
          <p:cNvGraphicFramePr/>
          <p:nvPr>
            <p:extLst>
              <p:ext uri="{D42A27DB-BD31-4B8C-83A1-F6EECF244321}">
                <p14:modId xmlns:p14="http://schemas.microsoft.com/office/powerpoint/2010/main" val="3062975368"/>
              </p:ext>
            </p:extLst>
          </p:nvPr>
        </p:nvGraphicFramePr>
        <p:xfrm>
          <a:off x="1353543" y="1648214"/>
          <a:ext cx="9484913" cy="4157845"/>
        </p:xfrm>
        <a:graphic>
          <a:graphicData uri="http://schemas.openxmlformats.org/drawingml/2006/table">
            <a:tbl>
              <a:tblPr firstRow="1" bandRow="1">
                <a:noFill/>
              </a:tblPr>
              <a:tblGrid>
                <a:gridCol w="1741650">
                  <a:extLst>
                    <a:ext uri="{9D8B030D-6E8A-4147-A177-3AD203B41FA5}">
                      <a16:colId xmlns:a16="http://schemas.microsoft.com/office/drawing/2014/main" val="20000"/>
                    </a:ext>
                  </a:extLst>
                </a:gridCol>
                <a:gridCol w="2333063">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dirty="0">
                          <a:solidFill>
                            <a:schemeClr val="bg1"/>
                          </a:solidFill>
                        </a:rPr>
                        <a:t>TIPO</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CARACTERÍSTICA</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CAUSA</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EFEITO</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dirty="0">
                          <a:solidFill>
                            <a:schemeClr val="bg1"/>
                          </a:solidFill>
                        </a:rPr>
                        <a:t>SOLUÇÃO</a:t>
                      </a:r>
                      <a:endParaRPr sz="1800" u="none" strike="noStrike" cap="none" dirty="0">
                        <a:solidFill>
                          <a:schemeClr val="bg1"/>
                        </a:solidFill>
                      </a:endParaRPr>
                    </a:p>
                  </a:txBody>
                  <a:tcPr marL="91450" marR="91450" marT="45725" marB="45725" anchor="ctr">
                    <a:solidFill>
                      <a:srgbClr val="F2783B"/>
                    </a:solidFill>
                  </a:tcPr>
                </a:tc>
                <a:extLst>
                  <a:ext uri="{0D108BD9-81ED-4DB2-BD59-A6C34878D82A}">
                    <a16:rowId xmlns:a16="http://schemas.microsoft.com/office/drawing/2014/main" val="10000"/>
                  </a:ext>
                </a:extLst>
              </a:tr>
              <a:tr h="15163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HARMÔNICA</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Alteração</a:t>
                      </a:r>
                      <a:r>
                        <a:rPr lang="en-US" sz="1600" u="none" strike="noStrike" cap="none" dirty="0">
                          <a:solidFill>
                            <a:srgbClr val="3F3F3F"/>
                          </a:solidFill>
                        </a:rPr>
                        <a:t> da </a:t>
                      </a:r>
                      <a:r>
                        <a:rPr lang="en-US" sz="1600" u="none" strike="noStrike" cap="none" dirty="0" err="1">
                          <a:solidFill>
                            <a:srgbClr val="3F3F3F"/>
                          </a:solidFill>
                        </a:rPr>
                        <a:t>frequência</a:t>
                      </a:r>
                      <a:r>
                        <a:rPr lang="en-US" sz="1600" u="none" strike="noStrike" cap="none" dirty="0">
                          <a:solidFill>
                            <a:srgbClr val="3F3F3F"/>
                          </a:solidFill>
                        </a:rPr>
                        <a:t> fundamental do </a:t>
                      </a:r>
                      <a:r>
                        <a:rPr lang="en-US" sz="1600" u="none" strike="noStrike" cap="none" dirty="0" err="1">
                          <a:solidFill>
                            <a:srgbClr val="3F3F3F"/>
                          </a:solidFill>
                        </a:rPr>
                        <a:t>sistema</a:t>
                      </a:r>
                      <a:endParaRPr sz="1600" u="none" strike="noStrike" cap="none" dirty="0">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Presença de cargas não lineares, fontes chaveadas e motores, ou alimentação inadequada</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Sobreaquecimento</a:t>
                      </a:r>
                      <a:r>
                        <a:rPr lang="en-US" sz="1600" u="none" strike="noStrike" cap="none" dirty="0">
                          <a:solidFill>
                            <a:srgbClr val="3F3F3F"/>
                          </a:solidFill>
                        </a:rPr>
                        <a:t>, </a:t>
                      </a:r>
                      <a:r>
                        <a:rPr lang="en-US" sz="1600" u="none" strike="noStrike" cap="none" dirty="0" err="1">
                          <a:solidFill>
                            <a:srgbClr val="3F3F3F"/>
                          </a:solidFill>
                        </a:rPr>
                        <a:t>sobretensão</a:t>
                      </a:r>
                      <a:r>
                        <a:rPr lang="en-US" sz="1600" u="none" strike="noStrike" cap="none" dirty="0">
                          <a:solidFill>
                            <a:srgbClr val="3F3F3F"/>
                          </a:solidFill>
                        </a:rPr>
                        <a:t>, </a:t>
                      </a:r>
                      <a:r>
                        <a:rPr lang="en-US" sz="1600" u="none" strike="noStrike" cap="none" dirty="0" err="1">
                          <a:solidFill>
                            <a:srgbClr val="3F3F3F"/>
                          </a:solidFill>
                        </a:rPr>
                        <a:t>diminuição</a:t>
                      </a:r>
                      <a:r>
                        <a:rPr lang="en-US" sz="1600" u="none" strike="noStrike" cap="none" dirty="0">
                          <a:solidFill>
                            <a:srgbClr val="3F3F3F"/>
                          </a:solidFill>
                        </a:rPr>
                        <a:t> da </a:t>
                      </a:r>
                      <a:r>
                        <a:rPr lang="en-US" sz="1600" u="none" strike="noStrike" cap="none" dirty="0" err="1">
                          <a:solidFill>
                            <a:srgbClr val="3F3F3F"/>
                          </a:solidFill>
                        </a:rPr>
                        <a:t>vida</a:t>
                      </a:r>
                      <a:r>
                        <a:rPr lang="en-US" sz="1600" u="none" strike="noStrike" cap="none" dirty="0">
                          <a:solidFill>
                            <a:srgbClr val="3F3F3F"/>
                          </a:solidFill>
                        </a:rPr>
                        <a:t> </a:t>
                      </a:r>
                      <a:r>
                        <a:rPr lang="en-US" sz="1600" u="none" strike="noStrike" cap="none" dirty="0" err="1">
                          <a:solidFill>
                            <a:srgbClr val="3F3F3F"/>
                          </a:solidFill>
                        </a:rPr>
                        <a:t>útil</a:t>
                      </a:r>
                      <a:r>
                        <a:rPr lang="en-US" sz="1600" u="none" strike="noStrike" cap="none" dirty="0">
                          <a:solidFill>
                            <a:srgbClr val="3F3F3F"/>
                          </a:solidFill>
                        </a:rPr>
                        <a:t> dos </a:t>
                      </a:r>
                      <a:r>
                        <a:rPr lang="en-US" sz="1600" u="none" strike="noStrike" cap="none" dirty="0" err="1">
                          <a:solidFill>
                            <a:srgbClr val="3F3F3F"/>
                          </a:solidFill>
                        </a:rPr>
                        <a:t>componentes</a:t>
                      </a:r>
                      <a:r>
                        <a:rPr lang="en-US" sz="1600" u="none" strike="noStrike" cap="none" dirty="0">
                          <a:solidFill>
                            <a:srgbClr val="3F3F3F"/>
                          </a:solidFill>
                        </a:rPr>
                        <a:t> </a:t>
                      </a:r>
                      <a:r>
                        <a:rPr lang="en-US" sz="1600" u="none" strike="noStrike" cap="none" dirty="0" err="1">
                          <a:solidFill>
                            <a:srgbClr val="3F3F3F"/>
                          </a:solidFill>
                        </a:rPr>
                        <a:t>presentes</a:t>
                      </a:r>
                      <a:r>
                        <a:rPr lang="en-US" sz="1600" u="none" strike="noStrike" cap="none" dirty="0">
                          <a:solidFill>
                            <a:srgbClr val="3F3F3F"/>
                          </a:solidFill>
                        </a:rPr>
                        <a:t> e </a:t>
                      </a:r>
                      <a:r>
                        <a:rPr lang="en-US" sz="1600" u="none" strike="noStrike" cap="none" dirty="0" err="1">
                          <a:solidFill>
                            <a:srgbClr val="3F3F3F"/>
                          </a:solidFill>
                        </a:rPr>
                        <a:t>operação</a:t>
                      </a:r>
                      <a:r>
                        <a:rPr lang="en-US" sz="1600" u="none" strike="noStrike" cap="none" dirty="0">
                          <a:solidFill>
                            <a:srgbClr val="3F3F3F"/>
                          </a:solidFill>
                        </a:rPr>
                        <a:t> </a:t>
                      </a:r>
                      <a:r>
                        <a:rPr lang="en-US" sz="1600" u="none" strike="noStrike" cap="none" dirty="0" err="1">
                          <a:solidFill>
                            <a:srgbClr val="3F3F3F"/>
                          </a:solidFill>
                        </a:rPr>
                        <a:t>indevida</a:t>
                      </a:r>
                      <a:r>
                        <a:rPr lang="en-US" sz="1600" u="none" strike="noStrike" cap="none" dirty="0">
                          <a:solidFill>
                            <a:srgbClr val="3F3F3F"/>
                          </a:solidFill>
                        </a:rPr>
                        <a:t> do </a:t>
                      </a:r>
                      <a:r>
                        <a:rPr lang="en-US" sz="1600" u="none" strike="noStrike" cap="none" dirty="0" err="1">
                          <a:solidFill>
                            <a:srgbClr val="3F3F3F"/>
                          </a:solidFill>
                        </a:rPr>
                        <a:t>sistema</a:t>
                      </a:r>
                      <a:endParaRPr sz="1600" u="none" strike="noStrike" cap="none" dirty="0">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Uso de filtros para correção de FP e isolamento da carga geradora dos harmônicos</a:t>
                      </a:r>
                      <a:endParaRPr sz="1600" u="none" strike="noStrike" cap="none">
                        <a:solidFill>
                          <a:srgbClr val="3F3F3F"/>
                        </a:solidFill>
                      </a:endParaRPr>
                    </a:p>
                  </a:txBody>
                  <a:tcPr marL="91450" marR="91450" marT="45725" marB="45725" anchor="ctr"/>
                </a:tc>
                <a:extLst>
                  <a:ext uri="{0D108BD9-81ED-4DB2-BD59-A6C34878D82A}">
                    <a16:rowId xmlns:a16="http://schemas.microsoft.com/office/drawing/2014/main" val="10001"/>
                  </a:ext>
                </a:extLst>
              </a:tr>
              <a:tr h="159402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RUÍDO</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Sinal eletromagnético indesejável e/ou interferência de rádio frequência na rede</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Defeitos na operação, instalação e aterramento </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Mau funcionamento da carga</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Uso</a:t>
                      </a:r>
                      <a:r>
                        <a:rPr lang="en-US" sz="1600" u="none" strike="noStrike" cap="none" dirty="0">
                          <a:solidFill>
                            <a:srgbClr val="3F3F3F"/>
                          </a:solidFill>
                        </a:rPr>
                        <a:t> de </a:t>
                      </a:r>
                      <a:r>
                        <a:rPr lang="en-US" sz="1600" u="none" strike="noStrike" cap="none" dirty="0" err="1">
                          <a:solidFill>
                            <a:srgbClr val="3F3F3F"/>
                          </a:solidFill>
                        </a:rPr>
                        <a:t>filtros</a:t>
                      </a:r>
                      <a:r>
                        <a:rPr lang="en-US" sz="1600" u="none" strike="noStrike" cap="none" dirty="0">
                          <a:solidFill>
                            <a:srgbClr val="3F3F3F"/>
                          </a:solidFill>
                        </a:rPr>
                        <a:t> </a:t>
                      </a:r>
                      <a:r>
                        <a:rPr lang="en-US" sz="1600" u="none" strike="noStrike" cap="none" dirty="0" err="1">
                          <a:solidFill>
                            <a:srgbClr val="3F3F3F"/>
                          </a:solidFill>
                        </a:rPr>
                        <a:t>atenuadores</a:t>
                      </a:r>
                      <a:r>
                        <a:rPr lang="en-US" sz="1600" u="none" strike="noStrike" cap="none" dirty="0">
                          <a:solidFill>
                            <a:srgbClr val="3F3F3F"/>
                          </a:solidFill>
                        </a:rPr>
                        <a:t>, </a:t>
                      </a:r>
                      <a:r>
                        <a:rPr lang="en-US" sz="1600" u="none" strike="noStrike" cap="none" dirty="0" err="1">
                          <a:solidFill>
                            <a:srgbClr val="3F3F3F"/>
                          </a:solidFill>
                        </a:rPr>
                        <a:t>transformadores</a:t>
                      </a:r>
                      <a:r>
                        <a:rPr lang="en-US" sz="1600" u="none" strike="noStrike" cap="none" dirty="0">
                          <a:solidFill>
                            <a:srgbClr val="3F3F3F"/>
                          </a:solidFill>
                        </a:rPr>
                        <a:t> </a:t>
                      </a:r>
                      <a:r>
                        <a:rPr lang="en-US" sz="1600" u="none" strike="noStrike" cap="none" dirty="0" err="1">
                          <a:solidFill>
                            <a:srgbClr val="3F3F3F"/>
                          </a:solidFill>
                        </a:rPr>
                        <a:t>isoladores</a:t>
                      </a:r>
                      <a:r>
                        <a:rPr lang="en-US" sz="1600" u="none" strike="noStrike" cap="none" dirty="0">
                          <a:solidFill>
                            <a:srgbClr val="3F3F3F"/>
                          </a:solidFill>
                        </a:rPr>
                        <a:t> e </a:t>
                      </a:r>
                      <a:r>
                        <a:rPr lang="en-US" sz="1600" u="none" strike="noStrike" cap="none" dirty="0" err="1">
                          <a:solidFill>
                            <a:srgbClr val="3F3F3F"/>
                          </a:solidFill>
                        </a:rPr>
                        <a:t>condicionadores</a:t>
                      </a:r>
                      <a:r>
                        <a:rPr lang="en-US" sz="1600" u="none" strike="noStrike" cap="none" dirty="0">
                          <a:solidFill>
                            <a:srgbClr val="3F3F3F"/>
                          </a:solidFill>
                        </a:rPr>
                        <a:t> de </a:t>
                      </a:r>
                      <a:r>
                        <a:rPr lang="en-US" sz="1600" u="none" strike="noStrike" cap="none" dirty="0" err="1">
                          <a:solidFill>
                            <a:srgbClr val="3F3F3F"/>
                          </a:solidFill>
                        </a:rPr>
                        <a:t>linha</a:t>
                      </a:r>
                      <a:r>
                        <a:rPr lang="en-US" sz="1600" u="none" strike="noStrike" cap="none" dirty="0">
                          <a:solidFill>
                            <a:srgbClr val="3F3F3F"/>
                          </a:solidFill>
                        </a:rPr>
                        <a:t>.</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2"/>
                  </a:ext>
                </a:extLst>
              </a:tr>
            </a:tbl>
          </a:graphicData>
        </a:graphic>
      </p:graphicFrame>
      <p:pic>
        <p:nvPicPr>
          <p:cNvPr id="167" name="Google Shape;167;p9" descr="IEEE Smart Grid on Twitter: &quot;What are the types of #power quality  disturbances? Here's a visual to show the differences. #microgrids  #smartgrids… &quo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2943" y="2718537"/>
            <a:ext cx="1518173" cy="852257"/>
          </a:xfrm>
          <a:prstGeom prst="rect">
            <a:avLst/>
          </a:prstGeom>
          <a:noFill/>
          <a:ln>
            <a:noFill/>
          </a:ln>
        </p:spPr>
      </p:pic>
      <p:pic>
        <p:nvPicPr>
          <p:cNvPr id="168" name="Google Shape;168;p9" descr="Aerospace Manufacturing and Design - June 2017 - Preventing downtime,  protecting PLCs, VFDs"/>
          <p:cNvPicPr preferRelativeResize="0"/>
          <p:nvPr/>
        </p:nvPicPr>
        <p:blipFill rotWithShape="1">
          <a:blip r:embed="rId4" cstate="screen">
            <a:alphaModFix/>
            <a:extLst>
              <a:ext uri="{28A0092B-C50C-407E-A947-70E740481C1C}">
                <a14:useLocalDpi xmlns:a14="http://schemas.microsoft.com/office/drawing/2010/main"/>
              </a:ext>
            </a:extLst>
          </a:blip>
          <a:srcRect l="10706" t="77319" r="56866" b="7389"/>
          <a:stretch/>
        </p:blipFill>
        <p:spPr>
          <a:xfrm>
            <a:off x="1502943" y="4490005"/>
            <a:ext cx="1518173" cy="852256"/>
          </a:xfrm>
          <a:prstGeom prst="rect">
            <a:avLst/>
          </a:prstGeom>
          <a:noFill/>
          <a:ln>
            <a:noFill/>
          </a:ln>
        </p:spPr>
      </p:pic>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aphicFrame>
        <p:nvGraphicFramePr>
          <p:cNvPr id="176" name="Google Shape;176;p10"/>
          <p:cNvGraphicFramePr/>
          <p:nvPr>
            <p:extLst>
              <p:ext uri="{D42A27DB-BD31-4B8C-83A1-F6EECF244321}">
                <p14:modId xmlns:p14="http://schemas.microsoft.com/office/powerpoint/2010/main" val="1418714168"/>
              </p:ext>
            </p:extLst>
          </p:nvPr>
        </p:nvGraphicFramePr>
        <p:xfrm>
          <a:off x="1741887" y="2353148"/>
          <a:ext cx="8708225" cy="2807660"/>
        </p:xfrm>
        <a:graphic>
          <a:graphicData uri="http://schemas.openxmlformats.org/drawingml/2006/table">
            <a:tbl>
              <a:tblPr firstRow="1" bandRow="1">
                <a:noFill/>
              </a:tblPr>
              <a:tblGrid>
                <a:gridCol w="1741650">
                  <a:extLst>
                    <a:ext uri="{9D8B030D-6E8A-4147-A177-3AD203B41FA5}">
                      <a16:colId xmlns:a16="http://schemas.microsoft.com/office/drawing/2014/main" val="20000"/>
                    </a:ext>
                  </a:extLst>
                </a:gridCol>
                <a:gridCol w="2287870">
                  <a:extLst>
                    <a:ext uri="{9D8B030D-6E8A-4147-A177-3AD203B41FA5}">
                      <a16:colId xmlns:a16="http://schemas.microsoft.com/office/drawing/2014/main" val="20001"/>
                    </a:ext>
                  </a:extLst>
                </a:gridCol>
                <a:gridCol w="1496291">
                  <a:extLst>
                    <a:ext uri="{9D8B030D-6E8A-4147-A177-3AD203B41FA5}">
                      <a16:colId xmlns:a16="http://schemas.microsoft.com/office/drawing/2014/main" val="20002"/>
                    </a:ext>
                  </a:extLst>
                </a:gridCol>
                <a:gridCol w="1698171">
                  <a:extLst>
                    <a:ext uri="{9D8B030D-6E8A-4147-A177-3AD203B41FA5}">
                      <a16:colId xmlns:a16="http://schemas.microsoft.com/office/drawing/2014/main" val="20003"/>
                    </a:ext>
                  </a:extLst>
                </a:gridCol>
                <a:gridCol w="1484243">
                  <a:extLst>
                    <a:ext uri="{9D8B030D-6E8A-4147-A177-3AD203B41FA5}">
                      <a16:colId xmlns:a16="http://schemas.microsoft.com/office/drawing/2014/main" val="20004"/>
                    </a:ext>
                  </a:extLst>
                </a:gridCol>
              </a:tblGrid>
              <a:tr h="521650">
                <a:tc>
                  <a:txBody>
                    <a:bodyPr/>
                    <a:lstStyle/>
                    <a:p>
                      <a:pPr marL="0" marR="0" lvl="0" indent="0" algn="ctr" rtl="0">
                        <a:spcBef>
                          <a:spcPts val="0"/>
                        </a:spcBef>
                        <a:spcAft>
                          <a:spcPts val="0"/>
                        </a:spcAft>
                        <a:buNone/>
                      </a:pPr>
                      <a:r>
                        <a:rPr lang="en-US" sz="1800" u="none" strike="noStrike" cap="none" dirty="0">
                          <a:solidFill>
                            <a:schemeClr val="bg1"/>
                          </a:solidFill>
                        </a:rPr>
                        <a:t>TIPO</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CARACTERÍSTICA</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CAUSA</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spcBef>
                          <a:spcPts val="0"/>
                        </a:spcBef>
                        <a:spcAft>
                          <a:spcPts val="0"/>
                        </a:spcAft>
                        <a:buNone/>
                      </a:pPr>
                      <a:r>
                        <a:rPr lang="en-US" sz="1800" u="none" strike="noStrike" cap="none" dirty="0">
                          <a:solidFill>
                            <a:schemeClr val="bg1"/>
                          </a:solidFill>
                        </a:rPr>
                        <a:t>EFEITO</a:t>
                      </a:r>
                      <a:endParaRPr sz="1800" u="none" strike="noStrike" cap="none" dirty="0">
                        <a:solidFill>
                          <a:schemeClr val="bg1"/>
                        </a:solidFill>
                      </a:endParaRPr>
                    </a:p>
                  </a:txBody>
                  <a:tcPr marL="91450" marR="91450" marT="45725" marB="45725" anchor="ctr">
                    <a:solidFill>
                      <a:srgbClr val="F2783B"/>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dirty="0">
                          <a:solidFill>
                            <a:schemeClr val="bg1"/>
                          </a:solidFill>
                        </a:rPr>
                        <a:t>SOLUÇÃO</a:t>
                      </a:r>
                      <a:endParaRPr sz="1800" u="none" strike="noStrike" cap="none" dirty="0">
                        <a:solidFill>
                          <a:schemeClr val="bg1"/>
                        </a:solidFill>
                      </a:endParaRPr>
                    </a:p>
                  </a:txBody>
                  <a:tcPr marL="91450" marR="91450" marT="45725" marB="45725" anchor="ctr">
                    <a:solidFill>
                      <a:srgbClr val="F2783B"/>
                    </a:solidFill>
                  </a:tcPr>
                </a:tc>
                <a:extLst>
                  <a:ext uri="{0D108BD9-81ED-4DB2-BD59-A6C34878D82A}">
                    <a16:rowId xmlns:a16="http://schemas.microsoft.com/office/drawing/2014/main" val="10000"/>
                  </a:ext>
                </a:extLst>
              </a:tr>
              <a:tr h="1654875">
                <a:tc>
                  <a:txBody>
                    <a:bodyPr/>
                    <a:lstStyle/>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endParaRPr sz="1600" u="none" strike="noStrike" cap="none">
                        <a:solidFill>
                          <a:srgbClr val="3F3F3F"/>
                        </a:solidFill>
                      </a:endParaRPr>
                    </a:p>
                    <a:p>
                      <a:pPr marL="0" marR="0" lvl="0" indent="0" algn="ctr" rtl="0">
                        <a:spcBef>
                          <a:spcPts val="0"/>
                        </a:spcBef>
                        <a:spcAft>
                          <a:spcPts val="0"/>
                        </a:spcAft>
                        <a:buNone/>
                      </a:pPr>
                      <a:r>
                        <a:rPr lang="en-US" sz="1600" u="none" strike="noStrike" cap="none">
                          <a:solidFill>
                            <a:srgbClr val="3F3F3F"/>
                          </a:solidFill>
                        </a:rPr>
                        <a:t>FREQUÊNCIA</a:t>
                      </a:r>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Aumento</a:t>
                      </a:r>
                      <a:r>
                        <a:rPr lang="en-US" sz="1600" u="none" strike="noStrike" cap="none" dirty="0">
                          <a:solidFill>
                            <a:srgbClr val="3F3F3F"/>
                          </a:solidFill>
                        </a:rPr>
                        <a:t> </a:t>
                      </a:r>
                      <a:r>
                        <a:rPr lang="en-US" sz="1600" u="none" strike="noStrike" cap="none" dirty="0" err="1">
                          <a:solidFill>
                            <a:srgbClr val="3F3F3F"/>
                          </a:solidFill>
                        </a:rPr>
                        <a:t>ou</a:t>
                      </a:r>
                      <a:r>
                        <a:rPr lang="en-US" sz="1600" u="none" strike="noStrike" cap="none" dirty="0">
                          <a:solidFill>
                            <a:srgbClr val="3F3F3F"/>
                          </a:solidFill>
                        </a:rPr>
                        <a:t> </a:t>
                      </a:r>
                      <a:r>
                        <a:rPr lang="en-US" sz="1600" u="none" strike="noStrike" cap="none" dirty="0" err="1">
                          <a:solidFill>
                            <a:srgbClr val="3F3F3F"/>
                          </a:solidFill>
                        </a:rPr>
                        <a:t>redução</a:t>
                      </a:r>
                      <a:r>
                        <a:rPr lang="en-US" sz="1600" u="none" strike="noStrike" cap="none" dirty="0">
                          <a:solidFill>
                            <a:srgbClr val="3F3F3F"/>
                          </a:solidFill>
                        </a:rPr>
                        <a:t> de 0,5 Hz da </a:t>
                      </a:r>
                      <a:r>
                        <a:rPr lang="en-US" sz="1600" u="none" strike="noStrike" cap="none" dirty="0" err="1">
                          <a:solidFill>
                            <a:srgbClr val="3F3F3F"/>
                          </a:solidFill>
                        </a:rPr>
                        <a:t>frequência</a:t>
                      </a:r>
                      <a:r>
                        <a:rPr lang="en-US" sz="1600" u="none" strike="noStrike" cap="none" dirty="0">
                          <a:solidFill>
                            <a:srgbClr val="3F3F3F"/>
                          </a:solidFill>
                        </a:rPr>
                        <a:t> </a:t>
                      </a:r>
                      <a:r>
                        <a:rPr lang="en-US" sz="1600" u="none" strike="noStrike" cap="none" dirty="0" err="1">
                          <a:solidFill>
                            <a:srgbClr val="3F3F3F"/>
                          </a:solidFill>
                        </a:rPr>
                        <a:t>prevista</a:t>
                      </a:r>
                      <a:r>
                        <a:rPr lang="en-US" sz="1600" u="none" strike="noStrike" cap="none" dirty="0">
                          <a:solidFill>
                            <a:srgbClr val="3F3F3F"/>
                          </a:solidFill>
                        </a:rPr>
                        <a:t> para o </a:t>
                      </a:r>
                      <a:r>
                        <a:rPr lang="en-US" sz="1600" u="none" strike="noStrike" cap="none" dirty="0" err="1">
                          <a:solidFill>
                            <a:srgbClr val="3F3F3F"/>
                          </a:solidFill>
                        </a:rPr>
                        <a:t>sistema</a:t>
                      </a:r>
                      <a:endParaRPr sz="1600" u="none" strike="noStrike" cap="none" dirty="0">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Faltas no sistema de transmissão, saída de cargas elevadas e variações de potência de carga</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a:solidFill>
                            <a:srgbClr val="3F3F3F"/>
                          </a:solidFill>
                        </a:rPr>
                        <a:t>Mau funcionamento, sobreaquecimento e queima de equipamentos</a:t>
                      </a:r>
                      <a:endParaRPr sz="1600" u="none" strike="noStrike" cap="none">
                        <a:solidFill>
                          <a:srgbClr val="3F3F3F"/>
                        </a:solidFill>
                      </a:endParaRPr>
                    </a:p>
                  </a:txBody>
                  <a:tcPr marL="91450" marR="91450" marT="45725" marB="45725" anchor="ctr"/>
                </a:tc>
                <a:tc>
                  <a:txBody>
                    <a:bodyPr/>
                    <a:lstStyle/>
                    <a:p>
                      <a:pPr marL="0" marR="0" lvl="0" indent="0" algn="ctr" rtl="0">
                        <a:spcBef>
                          <a:spcPts val="0"/>
                        </a:spcBef>
                        <a:spcAft>
                          <a:spcPts val="0"/>
                        </a:spcAft>
                        <a:buNone/>
                      </a:pPr>
                      <a:r>
                        <a:rPr lang="en-US" sz="1600" u="none" strike="noStrike" cap="none" dirty="0" err="1">
                          <a:solidFill>
                            <a:srgbClr val="3F3F3F"/>
                          </a:solidFill>
                        </a:rPr>
                        <a:t>Controle</a:t>
                      </a:r>
                      <a:r>
                        <a:rPr lang="en-US" sz="1600" u="none" strike="noStrike" cap="none" dirty="0">
                          <a:solidFill>
                            <a:srgbClr val="3F3F3F"/>
                          </a:solidFill>
                        </a:rPr>
                        <a:t> </a:t>
                      </a:r>
                      <a:r>
                        <a:rPr lang="en-US" sz="1600" u="none" strike="noStrike" cap="none" dirty="0" err="1">
                          <a:solidFill>
                            <a:srgbClr val="3F3F3F"/>
                          </a:solidFill>
                        </a:rPr>
                        <a:t>centralizado</a:t>
                      </a:r>
                      <a:r>
                        <a:rPr lang="en-US" sz="1600" u="none" strike="noStrike" cap="none" dirty="0">
                          <a:solidFill>
                            <a:srgbClr val="3F3F3F"/>
                          </a:solidFill>
                        </a:rPr>
                        <a:t> da </a:t>
                      </a:r>
                      <a:r>
                        <a:rPr lang="en-US" sz="1600" u="none" strike="noStrike" cap="none" dirty="0" err="1">
                          <a:solidFill>
                            <a:srgbClr val="3F3F3F"/>
                          </a:solidFill>
                        </a:rPr>
                        <a:t>geração</a:t>
                      </a:r>
                      <a:r>
                        <a:rPr lang="en-US" sz="1600" u="none" strike="noStrike" cap="none" dirty="0">
                          <a:solidFill>
                            <a:srgbClr val="3F3F3F"/>
                          </a:solidFill>
                        </a:rPr>
                        <a:t> e </a:t>
                      </a:r>
                      <a:r>
                        <a:rPr lang="en-US" sz="1600" u="none" strike="noStrike" cap="none" dirty="0" err="1">
                          <a:solidFill>
                            <a:srgbClr val="3F3F3F"/>
                          </a:solidFill>
                        </a:rPr>
                        <a:t>consumo</a:t>
                      </a:r>
                      <a:endParaRPr sz="1600" u="none" strike="noStrike" cap="none" dirty="0">
                        <a:solidFill>
                          <a:srgbClr val="3F3F3F"/>
                        </a:solidFill>
                      </a:endParaRPr>
                    </a:p>
                  </a:txBody>
                  <a:tcPr marL="91450" marR="91450" marT="45725" marB="45725" anchor="ctr"/>
                </a:tc>
                <a:extLst>
                  <a:ext uri="{0D108BD9-81ED-4DB2-BD59-A6C34878D82A}">
                    <a16:rowId xmlns:a16="http://schemas.microsoft.com/office/drawing/2014/main" val="10001"/>
                  </a:ext>
                </a:extLst>
              </a:tr>
            </a:tbl>
          </a:graphicData>
        </a:graphic>
      </p:graphicFrame>
      <p:pic>
        <p:nvPicPr>
          <p:cNvPr id="177" name="Google Shape;177;p10" descr="Aerospace Manufacturing and Design - June 2017 - Preventing downtime,  protecting PLCs, VFDs"/>
          <p:cNvPicPr preferRelativeResize="0"/>
          <p:nvPr/>
        </p:nvPicPr>
        <p:blipFill rotWithShape="1">
          <a:blip r:embed="rId3" cstate="screen">
            <a:alphaModFix/>
            <a:extLst>
              <a:ext uri="{28A0092B-C50C-407E-A947-70E740481C1C}">
                <a14:useLocalDpi xmlns:a14="http://schemas.microsoft.com/office/drawing/2010/main"/>
              </a:ext>
            </a:extLst>
          </a:blip>
          <a:srcRect l="64344" t="77826" r="3635" b="7631"/>
          <a:stretch/>
        </p:blipFill>
        <p:spPr>
          <a:xfrm>
            <a:off x="1901523" y="3353881"/>
            <a:ext cx="1402674" cy="806194"/>
          </a:xfrm>
          <a:prstGeom prst="rect">
            <a:avLst/>
          </a:prstGeom>
          <a:noFill/>
          <a:ln>
            <a:noFill/>
          </a:ln>
        </p:spPr>
      </p:pic>
      <p:sp>
        <p:nvSpPr>
          <p:cNvPr id="2" name="Título 1">
            <a:extLst>
              <a:ext uri="{FF2B5EF4-FFF2-40B4-BE49-F238E27FC236}">
                <a16:creationId xmlns:a16="http://schemas.microsoft.com/office/drawing/2014/main" id="{BF84F574-86C6-45D3-B109-545D1E87077D}"/>
              </a:ext>
            </a:extLst>
          </p:cNvPr>
          <p:cNvSpPr>
            <a:spLocks noGrp="1"/>
          </p:cNvSpPr>
          <p:nvPr>
            <p:ph type="title"/>
          </p:nvPr>
        </p:nvSpPr>
        <p:spPr>
          <a:xfrm>
            <a:off x="692337" y="258101"/>
            <a:ext cx="11360699" cy="1118400"/>
          </a:xfrm>
        </p:spPr>
        <p:txBody>
          <a:bodyPr/>
          <a:lstStyle/>
          <a:p>
            <a:r>
              <a:rPr lang="pt-BR" sz="3600" dirty="0"/>
              <a:t>Distúrbios na rede – Distorção na forma de onda</a:t>
            </a:r>
            <a:endParaRPr lang="en-US" sz="3600" dirty="0"/>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5" name="Google Shape;185;p11"/>
          <p:cNvSpPr txBox="1"/>
          <p:nvPr/>
        </p:nvSpPr>
        <p:spPr>
          <a:xfrm>
            <a:off x="674783" y="2110967"/>
            <a:ext cx="10515600" cy="22653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595959"/>
              </a:buClr>
              <a:buSzPts val="2800"/>
              <a:buFont typeface="Arial"/>
              <a:buChar char="•"/>
            </a:pPr>
            <a:r>
              <a:rPr lang="en-US" sz="2800" b="0" i="0" u="none" strike="noStrike" cap="none" dirty="0">
                <a:solidFill>
                  <a:srgbClr val="595959"/>
                </a:solidFill>
                <a:latin typeface="Abadi Extra Light" panose="020B0204020104020204" pitchFamily="34" charset="0"/>
                <a:ea typeface="Calibri"/>
                <a:cs typeface="Calibri"/>
                <a:sym typeface="Calibri"/>
              </a:rPr>
              <a:t>ANEEL/PRODIST – </a:t>
            </a:r>
            <a:r>
              <a:rPr lang="en-US" sz="2800" b="0" i="0" u="none" strike="noStrike" cap="none" dirty="0" err="1">
                <a:solidFill>
                  <a:srgbClr val="595959"/>
                </a:solidFill>
                <a:latin typeface="Abadi Extra Light" panose="020B0204020104020204" pitchFamily="34" charset="0"/>
                <a:ea typeface="Calibri"/>
                <a:cs typeface="Calibri"/>
                <a:sym typeface="Calibri"/>
              </a:rPr>
              <a:t>Módulo</a:t>
            </a:r>
            <a:r>
              <a:rPr lang="en-US" sz="2800" b="0" i="0" u="none" strike="noStrike" cap="none" dirty="0">
                <a:solidFill>
                  <a:srgbClr val="595959"/>
                </a:solidFill>
                <a:latin typeface="Abadi Extra Light" panose="020B0204020104020204" pitchFamily="34" charset="0"/>
                <a:ea typeface="Calibri"/>
                <a:cs typeface="Calibri"/>
                <a:sym typeface="Calibri"/>
              </a:rPr>
              <a:t> 8</a:t>
            </a:r>
            <a:endParaRPr dirty="0"/>
          </a:p>
          <a:p>
            <a:pPr marL="457200" marR="0" lvl="1" indent="0" algn="l" rtl="0">
              <a:lnSpc>
                <a:spcPct val="90000"/>
              </a:lnSpc>
              <a:spcBef>
                <a:spcPts val="500"/>
              </a:spcBef>
              <a:spcAft>
                <a:spcPts val="0"/>
              </a:spcAft>
              <a:buClr>
                <a:srgbClr val="595959"/>
              </a:buClr>
              <a:buSzPts val="2000"/>
              <a:buFont typeface="Arial"/>
              <a:buNone/>
            </a:pPr>
            <a:r>
              <a:rPr lang="en-US" sz="2000" b="0" i="1" u="none" strike="noStrike" cap="none" dirty="0" err="1">
                <a:solidFill>
                  <a:srgbClr val="595959"/>
                </a:solidFill>
                <a:latin typeface="Abadi Extra Light" panose="020B0204020104020204" pitchFamily="34" charset="0"/>
                <a:ea typeface="Calibri"/>
                <a:cs typeface="Calibri"/>
                <a:sym typeface="Calibri"/>
              </a:rPr>
              <a:t>Revisão</a:t>
            </a:r>
            <a:r>
              <a:rPr lang="en-US" sz="2000" b="0" i="1" u="none" strike="noStrike" cap="none" dirty="0">
                <a:solidFill>
                  <a:srgbClr val="595959"/>
                </a:solidFill>
                <a:latin typeface="Abadi Extra Light" panose="020B0204020104020204" pitchFamily="34" charset="0"/>
                <a:ea typeface="Calibri"/>
                <a:cs typeface="Calibri"/>
                <a:sym typeface="Calibri"/>
              </a:rPr>
              <a:t> 10 </a:t>
            </a:r>
            <a:r>
              <a:rPr lang="en-US" sz="2000" b="0" i="1" u="none" strike="noStrike" cap="none" dirty="0" err="1">
                <a:solidFill>
                  <a:srgbClr val="595959"/>
                </a:solidFill>
                <a:latin typeface="Abadi Extra Light" panose="020B0204020104020204" pitchFamily="34" charset="0"/>
                <a:ea typeface="Calibri"/>
                <a:cs typeface="Calibri"/>
                <a:sym typeface="Calibri"/>
              </a:rPr>
              <a:t>em</a:t>
            </a:r>
            <a:r>
              <a:rPr lang="en-US" sz="2000" b="0" i="1" u="none" strike="noStrike" cap="none" dirty="0">
                <a:solidFill>
                  <a:srgbClr val="595959"/>
                </a:solidFill>
                <a:latin typeface="Abadi Extra Light" panose="020B0204020104020204" pitchFamily="34" charset="0"/>
                <a:ea typeface="Calibri"/>
                <a:cs typeface="Calibri"/>
                <a:sym typeface="Calibri"/>
              </a:rPr>
              <a:t> </a:t>
            </a:r>
            <a:r>
              <a:rPr lang="en-US" sz="2000" b="0" i="1" u="none" strike="noStrike" cap="none" dirty="0" err="1">
                <a:solidFill>
                  <a:srgbClr val="595959"/>
                </a:solidFill>
                <a:latin typeface="Abadi Extra Light" panose="020B0204020104020204" pitchFamily="34" charset="0"/>
                <a:ea typeface="Calibri"/>
                <a:cs typeface="Calibri"/>
                <a:sym typeface="Calibri"/>
              </a:rPr>
              <a:t>vigência</a:t>
            </a:r>
            <a:r>
              <a:rPr lang="en-US" sz="2000" b="0" i="1" u="none" strike="noStrike" cap="none" dirty="0">
                <a:solidFill>
                  <a:srgbClr val="595959"/>
                </a:solidFill>
                <a:latin typeface="Abadi Extra Light" panose="020B0204020104020204" pitchFamily="34" charset="0"/>
                <a:ea typeface="Calibri"/>
                <a:cs typeface="Calibri"/>
                <a:sym typeface="Calibri"/>
              </a:rPr>
              <a:t> </a:t>
            </a:r>
            <a:r>
              <a:rPr lang="en-US" sz="2000" b="0" i="1" u="none" strike="noStrike" cap="none" dirty="0" err="1">
                <a:solidFill>
                  <a:srgbClr val="595959"/>
                </a:solidFill>
                <a:latin typeface="Abadi Extra Light" panose="020B0204020104020204" pitchFamily="34" charset="0"/>
                <a:ea typeface="Calibri"/>
                <a:cs typeface="Calibri"/>
                <a:sym typeface="Calibri"/>
              </a:rPr>
              <a:t>desde</a:t>
            </a:r>
            <a:r>
              <a:rPr lang="en-US" sz="2000" b="0" i="1" u="none" strike="noStrike" cap="none" dirty="0">
                <a:solidFill>
                  <a:srgbClr val="595959"/>
                </a:solidFill>
                <a:latin typeface="Abadi Extra Light" panose="020B0204020104020204" pitchFamily="34" charset="0"/>
                <a:ea typeface="Calibri"/>
                <a:cs typeface="Calibri"/>
                <a:sym typeface="Calibri"/>
              </a:rPr>
              <a:t> 01/01/2018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badi Extra Light" panose="020B0204020104020204" pitchFamily="34" charset="0"/>
              <a:ea typeface="Calibri"/>
              <a:cs typeface="Calibri"/>
              <a:sym typeface="Calibri"/>
            </a:endParaRPr>
          </a:p>
        </p:txBody>
      </p:sp>
      <p:sp>
        <p:nvSpPr>
          <p:cNvPr id="186" name="Google Shape;186;p11"/>
          <p:cNvSpPr/>
          <p:nvPr/>
        </p:nvSpPr>
        <p:spPr>
          <a:xfrm>
            <a:off x="1485727" y="3560601"/>
            <a:ext cx="9220545" cy="1550195"/>
          </a:xfrm>
          <a:prstGeom prst="roundRect">
            <a:avLst>
              <a:gd name="adj" fmla="val 16667"/>
            </a:avLst>
          </a:prstGeom>
          <a:solidFill>
            <a:srgbClr val="F2783B">
              <a:alpha val="40000"/>
            </a:srgbClr>
          </a:solidFill>
          <a:ln w="12700" cap="flat" cmpd="sng">
            <a:solidFill>
              <a:srgbClr val="D82F2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dirty="0">
                <a:solidFill>
                  <a:srgbClr val="595959"/>
                </a:solidFill>
                <a:latin typeface="Abadi Extra Light" panose="020B0204020104020204" pitchFamily="34" charset="0"/>
                <a:ea typeface="Calibri"/>
                <a:cs typeface="Calibri"/>
                <a:sym typeface="Calibri"/>
              </a:rPr>
              <a:t>“</a:t>
            </a:r>
            <a:r>
              <a:rPr lang="en-US" sz="2400" b="0" i="0" u="none" strike="noStrike" cap="none" dirty="0" err="1">
                <a:solidFill>
                  <a:srgbClr val="595959"/>
                </a:solidFill>
                <a:latin typeface="Abadi Extra Light" panose="020B0204020104020204" pitchFamily="34" charset="0"/>
                <a:ea typeface="Calibri"/>
                <a:cs typeface="Calibri"/>
                <a:sym typeface="Calibri"/>
              </a:rPr>
              <a:t>Estabelecer</a:t>
            </a:r>
            <a:r>
              <a:rPr lang="en-US" sz="2400" b="0" i="0" u="none" strike="noStrike" cap="none" dirty="0">
                <a:solidFill>
                  <a:srgbClr val="595959"/>
                </a:solidFill>
                <a:latin typeface="Abadi Extra Light" panose="020B0204020104020204" pitchFamily="34" charset="0"/>
                <a:ea typeface="Calibri"/>
                <a:cs typeface="Calibri"/>
                <a:sym typeface="Calibri"/>
              </a:rPr>
              <a:t> </a:t>
            </a:r>
            <a:r>
              <a:rPr lang="en-US" sz="2400" b="0" i="0" u="none" strike="noStrike" cap="none" dirty="0" err="1">
                <a:solidFill>
                  <a:srgbClr val="595959"/>
                </a:solidFill>
                <a:latin typeface="Abadi Extra Light" panose="020B0204020104020204" pitchFamily="34" charset="0"/>
                <a:ea typeface="Calibri"/>
                <a:cs typeface="Calibri"/>
                <a:sym typeface="Calibri"/>
              </a:rPr>
              <a:t>os</a:t>
            </a:r>
            <a:r>
              <a:rPr lang="en-US" sz="2400" b="0" i="0" u="none" strike="noStrike" cap="none" dirty="0">
                <a:solidFill>
                  <a:srgbClr val="595959"/>
                </a:solidFill>
                <a:latin typeface="Abadi Extra Light" panose="020B0204020104020204" pitchFamily="34" charset="0"/>
                <a:ea typeface="Calibri"/>
                <a:cs typeface="Calibri"/>
                <a:sym typeface="Calibri"/>
              </a:rPr>
              <a:t> </a:t>
            </a:r>
            <a:r>
              <a:rPr lang="en-US" sz="2400" b="0" i="0" u="none" strike="noStrike" cap="none" dirty="0" err="1">
                <a:solidFill>
                  <a:srgbClr val="595959"/>
                </a:solidFill>
                <a:latin typeface="Abadi Extra Light" panose="020B0204020104020204" pitchFamily="34" charset="0"/>
                <a:ea typeface="Calibri"/>
                <a:cs typeface="Calibri"/>
                <a:sym typeface="Calibri"/>
              </a:rPr>
              <a:t>procedimentos</a:t>
            </a:r>
            <a:r>
              <a:rPr lang="en-US" sz="2400" b="0" i="0" u="none" strike="noStrike" cap="none" dirty="0">
                <a:solidFill>
                  <a:srgbClr val="595959"/>
                </a:solidFill>
                <a:latin typeface="Abadi Extra Light" panose="020B0204020104020204" pitchFamily="34" charset="0"/>
                <a:ea typeface="Calibri"/>
                <a:cs typeface="Calibri"/>
                <a:sym typeface="Calibri"/>
              </a:rPr>
              <a:t> </a:t>
            </a:r>
            <a:r>
              <a:rPr lang="en-US" sz="2400" b="0" i="0" u="none" strike="noStrike" cap="none" dirty="0" err="1">
                <a:solidFill>
                  <a:srgbClr val="595959"/>
                </a:solidFill>
                <a:latin typeface="Abadi Extra Light" panose="020B0204020104020204" pitchFamily="34" charset="0"/>
                <a:ea typeface="Calibri"/>
                <a:cs typeface="Calibri"/>
                <a:sym typeface="Calibri"/>
              </a:rPr>
              <a:t>relativos</a:t>
            </a:r>
            <a:r>
              <a:rPr lang="en-US" sz="2400" b="0" i="0" u="none" strike="noStrike" cap="none" dirty="0">
                <a:solidFill>
                  <a:srgbClr val="595959"/>
                </a:solidFill>
                <a:latin typeface="Abadi Extra Light" panose="020B0204020104020204" pitchFamily="34" charset="0"/>
                <a:ea typeface="Calibri"/>
                <a:cs typeface="Calibri"/>
                <a:sym typeface="Calibri"/>
              </a:rPr>
              <a:t> à </a:t>
            </a:r>
            <a:r>
              <a:rPr lang="en-US" sz="2400" b="0" i="0" u="none" strike="noStrike" cap="none" dirty="0" err="1">
                <a:solidFill>
                  <a:srgbClr val="595959"/>
                </a:solidFill>
                <a:latin typeface="Abadi Extra Light" panose="020B0204020104020204" pitchFamily="34" charset="0"/>
                <a:ea typeface="Calibri"/>
                <a:cs typeface="Calibri"/>
                <a:sym typeface="Calibri"/>
              </a:rPr>
              <a:t>qualidade</a:t>
            </a:r>
            <a:r>
              <a:rPr lang="en-US" sz="2400" b="0" i="0" u="none" strike="noStrike" cap="none" dirty="0">
                <a:solidFill>
                  <a:srgbClr val="595959"/>
                </a:solidFill>
                <a:latin typeface="Abadi Extra Light" panose="020B0204020104020204" pitchFamily="34" charset="0"/>
                <a:ea typeface="Calibri"/>
                <a:cs typeface="Calibri"/>
                <a:sym typeface="Calibri"/>
              </a:rPr>
              <a:t> da </a:t>
            </a:r>
            <a:r>
              <a:rPr lang="en-US" sz="2400" b="0" i="0" u="none" strike="noStrike" cap="none" dirty="0" err="1">
                <a:solidFill>
                  <a:srgbClr val="595959"/>
                </a:solidFill>
                <a:latin typeface="Abadi Extra Light" panose="020B0204020104020204" pitchFamily="34" charset="0"/>
                <a:ea typeface="Calibri"/>
                <a:cs typeface="Calibri"/>
                <a:sym typeface="Calibri"/>
              </a:rPr>
              <a:t>energia</a:t>
            </a:r>
            <a:r>
              <a:rPr lang="en-US" sz="2400" b="0" i="0" u="none" strike="noStrike" cap="none" dirty="0">
                <a:solidFill>
                  <a:srgbClr val="595959"/>
                </a:solidFill>
                <a:latin typeface="Abadi Extra Light" panose="020B0204020104020204" pitchFamily="34" charset="0"/>
                <a:ea typeface="Calibri"/>
                <a:cs typeface="Calibri"/>
                <a:sym typeface="Calibri"/>
              </a:rPr>
              <a:t> </a:t>
            </a:r>
            <a:r>
              <a:rPr lang="en-US" sz="2400" b="0" i="0" u="none" strike="noStrike" cap="none" dirty="0" err="1">
                <a:solidFill>
                  <a:srgbClr val="595959"/>
                </a:solidFill>
                <a:latin typeface="Abadi Extra Light" panose="020B0204020104020204" pitchFamily="34" charset="0"/>
                <a:ea typeface="Calibri"/>
                <a:cs typeface="Calibri"/>
                <a:sym typeface="Calibri"/>
              </a:rPr>
              <a:t>elétrica</a:t>
            </a:r>
            <a:r>
              <a:rPr lang="en-US" sz="2400" b="0" i="0" u="none" strike="noStrike" cap="none" dirty="0">
                <a:solidFill>
                  <a:srgbClr val="595959"/>
                </a:solidFill>
                <a:latin typeface="Abadi Extra Light" panose="020B0204020104020204" pitchFamily="34" charset="0"/>
                <a:ea typeface="Calibri"/>
                <a:cs typeface="Calibri"/>
                <a:sym typeface="Calibri"/>
              </a:rPr>
              <a:t> - QEE, </a:t>
            </a:r>
            <a:r>
              <a:rPr lang="en-US" sz="2400" b="0" i="0" u="none" strike="noStrike" cap="none" dirty="0" err="1">
                <a:solidFill>
                  <a:srgbClr val="595959"/>
                </a:solidFill>
                <a:latin typeface="Abadi Extra Light" panose="020B0204020104020204" pitchFamily="34" charset="0"/>
                <a:ea typeface="Calibri"/>
                <a:cs typeface="Calibri"/>
                <a:sym typeface="Calibri"/>
              </a:rPr>
              <a:t>abordando</a:t>
            </a:r>
            <a:r>
              <a:rPr lang="en-US" sz="2400" b="0" i="0" u="none" strike="noStrike" cap="none" dirty="0">
                <a:solidFill>
                  <a:srgbClr val="595959"/>
                </a:solidFill>
                <a:latin typeface="Abadi Extra Light" panose="020B0204020104020204" pitchFamily="34" charset="0"/>
                <a:ea typeface="Calibri"/>
                <a:cs typeface="Calibri"/>
                <a:sym typeface="Calibri"/>
              </a:rPr>
              <a:t> a </a:t>
            </a:r>
            <a:r>
              <a:rPr lang="en-US" sz="2400" b="0" i="0" u="none" strike="noStrike" cap="none" dirty="0" err="1">
                <a:solidFill>
                  <a:srgbClr val="595959"/>
                </a:solidFill>
                <a:latin typeface="Abadi Extra Light" panose="020B0204020104020204" pitchFamily="34" charset="0"/>
                <a:ea typeface="Calibri"/>
                <a:cs typeface="Calibri"/>
                <a:sym typeface="Calibri"/>
              </a:rPr>
              <a:t>qualidade</a:t>
            </a:r>
            <a:r>
              <a:rPr lang="en-US" sz="2400" b="0" i="0" u="none" strike="noStrike" cap="none" dirty="0">
                <a:solidFill>
                  <a:srgbClr val="595959"/>
                </a:solidFill>
                <a:latin typeface="Abadi Extra Light" panose="020B0204020104020204" pitchFamily="34" charset="0"/>
                <a:ea typeface="Calibri"/>
                <a:cs typeface="Calibri"/>
                <a:sym typeface="Calibri"/>
              </a:rPr>
              <a:t> do </a:t>
            </a:r>
            <a:r>
              <a:rPr lang="en-US" sz="2400" b="0" i="0" u="none" strike="noStrike" cap="none" dirty="0" err="1">
                <a:solidFill>
                  <a:srgbClr val="595959"/>
                </a:solidFill>
                <a:latin typeface="Abadi Extra Light" panose="020B0204020104020204" pitchFamily="34" charset="0"/>
                <a:ea typeface="Calibri"/>
                <a:cs typeface="Calibri"/>
                <a:sym typeface="Calibri"/>
              </a:rPr>
              <a:t>produto</a:t>
            </a:r>
            <a:r>
              <a:rPr lang="en-US" sz="2400" b="0" i="0" u="none" strike="noStrike" cap="none" dirty="0">
                <a:solidFill>
                  <a:srgbClr val="595959"/>
                </a:solidFill>
                <a:latin typeface="Abadi Extra Light" panose="020B0204020104020204" pitchFamily="34" charset="0"/>
                <a:ea typeface="Calibri"/>
                <a:cs typeface="Calibri"/>
                <a:sym typeface="Calibri"/>
              </a:rPr>
              <a:t> e a </a:t>
            </a:r>
            <a:r>
              <a:rPr lang="en-US" sz="2400" b="0" i="0" u="none" strike="noStrike" cap="none" dirty="0" err="1">
                <a:solidFill>
                  <a:srgbClr val="595959"/>
                </a:solidFill>
                <a:latin typeface="Abadi Extra Light" panose="020B0204020104020204" pitchFamily="34" charset="0"/>
                <a:ea typeface="Calibri"/>
                <a:cs typeface="Calibri"/>
                <a:sym typeface="Calibri"/>
              </a:rPr>
              <a:t>qualidade</a:t>
            </a:r>
            <a:r>
              <a:rPr lang="en-US" sz="2400" b="0" i="0" u="none" strike="noStrike" cap="none" dirty="0">
                <a:solidFill>
                  <a:srgbClr val="595959"/>
                </a:solidFill>
                <a:latin typeface="Abadi Extra Light" panose="020B0204020104020204" pitchFamily="34" charset="0"/>
                <a:ea typeface="Calibri"/>
                <a:cs typeface="Calibri"/>
                <a:sym typeface="Calibri"/>
              </a:rPr>
              <a:t> do </a:t>
            </a:r>
            <a:r>
              <a:rPr lang="en-US" sz="2400" b="0" i="0" u="none" strike="noStrike" cap="none" dirty="0" err="1">
                <a:solidFill>
                  <a:srgbClr val="595959"/>
                </a:solidFill>
                <a:latin typeface="Abadi Extra Light" panose="020B0204020104020204" pitchFamily="34" charset="0"/>
                <a:ea typeface="Calibri"/>
                <a:cs typeface="Calibri"/>
                <a:sym typeface="Calibri"/>
              </a:rPr>
              <a:t>serviço</a:t>
            </a:r>
            <a:r>
              <a:rPr lang="en-US" sz="2400" b="0" i="0" u="none" strike="noStrike" cap="none" dirty="0">
                <a:solidFill>
                  <a:srgbClr val="595959"/>
                </a:solidFill>
                <a:latin typeface="Abadi Extra Light" panose="020B0204020104020204" pitchFamily="34" charset="0"/>
                <a:ea typeface="Calibri"/>
                <a:cs typeface="Calibri"/>
                <a:sym typeface="Calibri"/>
              </a:rPr>
              <a:t> </a:t>
            </a:r>
            <a:r>
              <a:rPr lang="en-US" sz="2400" b="0" i="0" u="none" strike="noStrike" cap="none" dirty="0" err="1">
                <a:solidFill>
                  <a:srgbClr val="595959"/>
                </a:solidFill>
                <a:latin typeface="Abadi Extra Light" panose="020B0204020104020204" pitchFamily="34" charset="0"/>
                <a:ea typeface="Calibri"/>
                <a:cs typeface="Calibri"/>
                <a:sym typeface="Calibri"/>
              </a:rPr>
              <a:t>prestado</a:t>
            </a:r>
            <a:r>
              <a:rPr lang="en-US" sz="2400" b="0" i="0" u="none" strike="noStrike" cap="none" dirty="0">
                <a:solidFill>
                  <a:srgbClr val="595959"/>
                </a:solidFill>
                <a:latin typeface="Abadi Extra Light" panose="020B0204020104020204" pitchFamily="34" charset="0"/>
                <a:ea typeface="Calibri"/>
                <a:cs typeface="Calibri"/>
                <a:sym typeface="Calibri"/>
              </a:rPr>
              <a:t> e a </a:t>
            </a:r>
            <a:r>
              <a:rPr lang="en-US" sz="2400" b="0" i="0" u="none" strike="noStrike" cap="none" dirty="0" err="1">
                <a:solidFill>
                  <a:srgbClr val="595959"/>
                </a:solidFill>
                <a:latin typeface="Abadi Extra Light" panose="020B0204020104020204" pitchFamily="34" charset="0"/>
                <a:ea typeface="Calibri"/>
                <a:cs typeface="Calibri"/>
                <a:sym typeface="Calibri"/>
              </a:rPr>
              <a:t>qualidade</a:t>
            </a:r>
            <a:r>
              <a:rPr lang="en-US" sz="2400" b="0" i="0" u="none" strike="noStrike" cap="none" dirty="0">
                <a:solidFill>
                  <a:srgbClr val="595959"/>
                </a:solidFill>
                <a:latin typeface="Abadi Extra Light" panose="020B0204020104020204" pitchFamily="34" charset="0"/>
                <a:ea typeface="Calibri"/>
                <a:cs typeface="Calibri"/>
                <a:sym typeface="Calibri"/>
              </a:rPr>
              <a:t> do </a:t>
            </a:r>
            <a:r>
              <a:rPr lang="en-US" sz="2400" b="0" i="0" u="none" strike="noStrike" cap="none" dirty="0" err="1">
                <a:solidFill>
                  <a:srgbClr val="595959"/>
                </a:solidFill>
                <a:latin typeface="Abadi Extra Light" panose="020B0204020104020204" pitchFamily="34" charset="0"/>
                <a:ea typeface="Calibri"/>
                <a:cs typeface="Calibri"/>
                <a:sym typeface="Calibri"/>
              </a:rPr>
              <a:t>tratamento</a:t>
            </a:r>
            <a:r>
              <a:rPr lang="en-US" sz="2400" b="0" i="0" u="none" strike="noStrike" cap="none" dirty="0">
                <a:solidFill>
                  <a:srgbClr val="595959"/>
                </a:solidFill>
                <a:latin typeface="Abadi Extra Light" panose="020B0204020104020204" pitchFamily="34" charset="0"/>
                <a:ea typeface="Calibri"/>
                <a:cs typeface="Calibri"/>
                <a:sym typeface="Calibri"/>
              </a:rPr>
              <a:t> de </a:t>
            </a:r>
            <a:r>
              <a:rPr lang="en-US" sz="2400" b="0" i="0" u="none" strike="noStrike" cap="none" dirty="0" err="1">
                <a:solidFill>
                  <a:srgbClr val="595959"/>
                </a:solidFill>
                <a:latin typeface="Abadi Extra Light" panose="020B0204020104020204" pitchFamily="34" charset="0"/>
                <a:ea typeface="Calibri"/>
                <a:cs typeface="Calibri"/>
                <a:sym typeface="Calibri"/>
              </a:rPr>
              <a:t>reclamações</a:t>
            </a:r>
            <a:r>
              <a:rPr lang="en-US" sz="2400" b="0" i="0" u="none" strike="noStrike" cap="none" dirty="0">
                <a:solidFill>
                  <a:srgbClr val="595959"/>
                </a:solidFill>
                <a:latin typeface="Abadi Extra Light" panose="020B0204020104020204" pitchFamily="34" charset="0"/>
                <a:ea typeface="Calibri"/>
                <a:cs typeface="Calibri"/>
                <a:sym typeface="Calibri"/>
              </a:rPr>
              <a:t>.”</a:t>
            </a:r>
            <a:endParaRPr sz="2400" b="0" i="0" u="none" strike="noStrike" cap="none" dirty="0">
              <a:solidFill>
                <a:srgbClr val="595959"/>
              </a:solidFill>
              <a:latin typeface="Abadi Extra Light" panose="020B0204020104020204" pitchFamily="34" charset="0"/>
              <a:ea typeface="Calibri"/>
              <a:cs typeface="Calibri"/>
              <a:sym typeface="Calibri"/>
            </a:endParaRPr>
          </a:p>
        </p:txBody>
      </p:sp>
      <p:sp>
        <p:nvSpPr>
          <p:cNvPr id="2" name="Título 1">
            <a:extLst>
              <a:ext uri="{FF2B5EF4-FFF2-40B4-BE49-F238E27FC236}">
                <a16:creationId xmlns:a16="http://schemas.microsoft.com/office/drawing/2014/main" id="{2D35F74B-CD3C-4F82-885F-27AA24BFC333}"/>
              </a:ext>
            </a:extLst>
          </p:cNvPr>
          <p:cNvSpPr>
            <a:spLocks noGrp="1"/>
          </p:cNvSpPr>
          <p:nvPr>
            <p:ph type="title"/>
          </p:nvPr>
        </p:nvSpPr>
        <p:spPr>
          <a:xfrm>
            <a:off x="692337" y="258101"/>
            <a:ext cx="7347258" cy="1118400"/>
          </a:xfrm>
        </p:spPr>
        <p:txBody>
          <a:bodyPr/>
          <a:lstStyle/>
          <a:p>
            <a:r>
              <a:rPr lang="pt-BR" dirty="0"/>
              <a:t>Normas e Regulamentos</a:t>
            </a:r>
            <a:endParaRPr lang="en-US" dirty="0"/>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4" name="Google Shape;194;p12"/>
          <p:cNvSpPr txBox="1"/>
          <p:nvPr/>
        </p:nvSpPr>
        <p:spPr>
          <a:xfrm>
            <a:off x="692337" y="1954858"/>
            <a:ext cx="10515600" cy="2265363"/>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500"/>
              </a:spcBef>
              <a:spcAft>
                <a:spcPts val="0"/>
              </a:spcAft>
              <a:buClr>
                <a:srgbClr val="595959"/>
              </a:buClr>
              <a:buSzPts val="2000"/>
              <a:buFont typeface="Arial"/>
              <a:buNone/>
            </a:pPr>
            <a:r>
              <a:rPr lang="en-US" sz="2000" b="1" dirty="0" err="1">
                <a:solidFill>
                  <a:srgbClr val="172938"/>
                </a:solidFill>
                <a:highlight>
                  <a:srgbClr val="FFFFFF"/>
                </a:highlight>
                <a:latin typeface="Abadi Extra Light" panose="020B0204020104020204" pitchFamily="34" charset="0"/>
                <a:ea typeface="Calibri"/>
                <a:cs typeface="Calibri"/>
                <a:sym typeface="Calibri"/>
              </a:rPr>
              <a:t>Distorção</a:t>
            </a:r>
            <a:r>
              <a:rPr lang="en-US" sz="2000" b="1" dirty="0">
                <a:solidFill>
                  <a:srgbClr val="172938"/>
                </a:solidFill>
                <a:highlight>
                  <a:srgbClr val="FFFFFF"/>
                </a:highlight>
                <a:latin typeface="Abadi Extra Light" panose="020B0204020104020204" pitchFamily="34" charset="0"/>
                <a:ea typeface="Calibri"/>
                <a:cs typeface="Calibri"/>
                <a:sym typeface="Calibri"/>
              </a:rPr>
              <a:t> </a:t>
            </a:r>
            <a:r>
              <a:rPr lang="en-US" sz="2000" b="1" dirty="0" err="1">
                <a:solidFill>
                  <a:srgbClr val="172938"/>
                </a:solidFill>
                <a:highlight>
                  <a:srgbClr val="FFFFFF"/>
                </a:highlight>
                <a:latin typeface="Abadi Extra Light" panose="020B0204020104020204" pitchFamily="34" charset="0"/>
                <a:ea typeface="Calibri"/>
                <a:cs typeface="Calibri"/>
                <a:sym typeface="Calibri"/>
              </a:rPr>
              <a:t>harmônica</a:t>
            </a:r>
            <a:r>
              <a:rPr lang="en-US" sz="2000" b="1" dirty="0">
                <a:solidFill>
                  <a:srgbClr val="172938"/>
                </a:solidFill>
                <a:highlight>
                  <a:srgbClr val="FFFFFF"/>
                </a:highlight>
                <a:latin typeface="Abadi Extra Light" panose="020B0204020104020204" pitchFamily="34" charset="0"/>
                <a:ea typeface="Calibri"/>
                <a:cs typeface="Calibri"/>
                <a:sym typeface="Calibri"/>
              </a:rPr>
              <a:t> total:</a:t>
            </a:r>
            <a:endParaRPr sz="2000" b="1" dirty="0">
              <a:solidFill>
                <a:srgbClr val="172938"/>
              </a:solidFill>
              <a:highlight>
                <a:srgbClr val="FFFFFF"/>
              </a:highlight>
              <a:latin typeface="Abadi Extra Light" panose="020B0204020104020204" pitchFamily="34" charset="0"/>
              <a:ea typeface="Calibri"/>
              <a:cs typeface="Calibri"/>
              <a:sym typeface="Calibri"/>
            </a:endParaRPr>
          </a:p>
          <a:p>
            <a:pPr marL="457200" marR="0" lvl="1" indent="0" algn="ctr" rtl="0">
              <a:lnSpc>
                <a:spcPct val="90000"/>
              </a:lnSpc>
              <a:spcBef>
                <a:spcPts val="500"/>
              </a:spcBef>
              <a:spcAft>
                <a:spcPts val="0"/>
              </a:spcAft>
              <a:buClr>
                <a:srgbClr val="595959"/>
              </a:buClr>
              <a:buSzPts val="2000"/>
              <a:buFont typeface="Arial"/>
              <a:buNone/>
            </a:pPr>
            <a:r>
              <a:rPr lang="en-US" sz="2000" dirty="0">
                <a:solidFill>
                  <a:srgbClr val="172938"/>
                </a:solidFill>
                <a:highlight>
                  <a:srgbClr val="FFFFFF"/>
                </a:highlight>
                <a:latin typeface="Abadi Extra Light" panose="020B0204020104020204" pitchFamily="34" charset="0"/>
                <a:ea typeface="Calibri"/>
                <a:cs typeface="Calibri"/>
                <a:sym typeface="Calibri"/>
              </a:rPr>
              <a:t>“</a:t>
            </a:r>
            <a:r>
              <a:rPr lang="en-US" sz="2000" dirty="0" err="1">
                <a:solidFill>
                  <a:srgbClr val="172938"/>
                </a:solidFill>
                <a:highlight>
                  <a:srgbClr val="FFFFFF"/>
                </a:highlight>
                <a:latin typeface="Abadi Extra Light" panose="020B0204020104020204" pitchFamily="34" charset="0"/>
                <a:ea typeface="Calibri"/>
                <a:cs typeface="Calibri"/>
                <a:sym typeface="Calibri"/>
              </a:rPr>
              <a:t>Composição</a:t>
            </a:r>
            <a:r>
              <a:rPr lang="en-US" sz="2000" dirty="0">
                <a:solidFill>
                  <a:srgbClr val="172938"/>
                </a:solidFill>
                <a:highlight>
                  <a:srgbClr val="FFFFFF"/>
                </a:highlight>
                <a:latin typeface="Abadi Extra Light" panose="020B0204020104020204" pitchFamily="34" charset="0"/>
                <a:ea typeface="Calibri"/>
                <a:cs typeface="Calibri"/>
                <a:sym typeface="Calibri"/>
              </a:rPr>
              <a:t> das </a:t>
            </a:r>
            <a:r>
              <a:rPr lang="en-US" sz="2000" dirty="0" err="1">
                <a:solidFill>
                  <a:srgbClr val="172938"/>
                </a:solidFill>
                <a:highlight>
                  <a:srgbClr val="FFFFFF"/>
                </a:highlight>
                <a:latin typeface="Abadi Extra Light" panose="020B0204020104020204" pitchFamily="34" charset="0"/>
                <a:ea typeface="Calibri"/>
                <a:cs typeface="Calibri"/>
                <a:sym typeface="Calibri"/>
              </a:rPr>
              <a:t>distorções</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harmônicas</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individuais</a:t>
            </a:r>
            <a:r>
              <a:rPr lang="en-US" sz="2000" dirty="0">
                <a:solidFill>
                  <a:srgbClr val="172938"/>
                </a:solidFill>
                <a:highlight>
                  <a:srgbClr val="FFFFFF"/>
                </a:highlight>
                <a:latin typeface="Abadi Extra Light" panose="020B0204020104020204" pitchFamily="34" charset="0"/>
                <a:ea typeface="Calibri"/>
                <a:cs typeface="Calibri"/>
                <a:sym typeface="Calibri"/>
              </a:rPr>
              <a:t> que </a:t>
            </a:r>
            <a:r>
              <a:rPr lang="en-US" sz="2000" dirty="0" err="1">
                <a:solidFill>
                  <a:srgbClr val="172938"/>
                </a:solidFill>
                <a:highlight>
                  <a:srgbClr val="FFFFFF"/>
                </a:highlight>
                <a:latin typeface="Abadi Extra Light" panose="020B0204020104020204" pitchFamily="34" charset="0"/>
                <a:ea typeface="Calibri"/>
                <a:cs typeface="Calibri"/>
                <a:sym typeface="Calibri"/>
              </a:rPr>
              <a:t>expressa</a:t>
            </a:r>
            <a:r>
              <a:rPr lang="en-US" sz="2000" dirty="0">
                <a:solidFill>
                  <a:srgbClr val="172938"/>
                </a:solidFill>
                <a:highlight>
                  <a:srgbClr val="FFFFFF"/>
                </a:highlight>
                <a:latin typeface="Abadi Extra Light" panose="020B0204020104020204" pitchFamily="34" charset="0"/>
                <a:ea typeface="Calibri"/>
                <a:cs typeface="Calibri"/>
                <a:sym typeface="Calibri"/>
              </a:rPr>
              <a:t> o </a:t>
            </a:r>
            <a:r>
              <a:rPr lang="en-US" sz="2000" dirty="0" err="1">
                <a:solidFill>
                  <a:srgbClr val="172938"/>
                </a:solidFill>
                <a:highlight>
                  <a:srgbClr val="FFFFFF"/>
                </a:highlight>
                <a:latin typeface="Abadi Extra Light" panose="020B0204020104020204" pitchFamily="34" charset="0"/>
                <a:ea typeface="Calibri"/>
                <a:cs typeface="Calibri"/>
                <a:sym typeface="Calibri"/>
              </a:rPr>
              <a:t>grau</a:t>
            </a:r>
            <a:r>
              <a:rPr lang="en-US" sz="2000" dirty="0">
                <a:solidFill>
                  <a:srgbClr val="172938"/>
                </a:solidFill>
                <a:highlight>
                  <a:srgbClr val="FFFFFF"/>
                </a:highlight>
                <a:latin typeface="Abadi Extra Light" panose="020B0204020104020204" pitchFamily="34" charset="0"/>
                <a:ea typeface="Calibri"/>
                <a:cs typeface="Calibri"/>
                <a:sym typeface="Calibri"/>
              </a:rPr>
              <a:t> de </a:t>
            </a:r>
            <a:r>
              <a:rPr lang="en-US" sz="2000" dirty="0" err="1">
                <a:solidFill>
                  <a:srgbClr val="172938"/>
                </a:solidFill>
                <a:highlight>
                  <a:srgbClr val="FFFFFF"/>
                </a:highlight>
                <a:latin typeface="Abadi Extra Light" panose="020B0204020104020204" pitchFamily="34" charset="0"/>
                <a:ea typeface="Calibri"/>
                <a:cs typeface="Calibri"/>
                <a:sym typeface="Calibri"/>
              </a:rPr>
              <a:t>desvio</a:t>
            </a:r>
            <a:r>
              <a:rPr lang="en-US" sz="2000" dirty="0">
                <a:solidFill>
                  <a:srgbClr val="172938"/>
                </a:solidFill>
                <a:highlight>
                  <a:srgbClr val="FFFFFF"/>
                </a:highlight>
                <a:latin typeface="Abadi Extra Light" panose="020B0204020104020204" pitchFamily="34" charset="0"/>
                <a:ea typeface="Calibri"/>
                <a:cs typeface="Calibri"/>
                <a:sym typeface="Calibri"/>
              </a:rPr>
              <a:t> da </a:t>
            </a:r>
            <a:r>
              <a:rPr lang="en-US" sz="2000" dirty="0" err="1">
                <a:solidFill>
                  <a:srgbClr val="172938"/>
                </a:solidFill>
                <a:highlight>
                  <a:srgbClr val="FFFFFF"/>
                </a:highlight>
                <a:latin typeface="Abadi Extra Light" panose="020B0204020104020204" pitchFamily="34" charset="0"/>
                <a:ea typeface="Calibri"/>
                <a:cs typeface="Calibri"/>
                <a:sym typeface="Calibri"/>
              </a:rPr>
              <a:t>onda</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em</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relação</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ao</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padrão</a:t>
            </a:r>
            <a:r>
              <a:rPr lang="en-US" sz="2000" dirty="0">
                <a:solidFill>
                  <a:srgbClr val="172938"/>
                </a:solidFill>
                <a:highlight>
                  <a:srgbClr val="FFFFFF"/>
                </a:highlight>
                <a:latin typeface="Abadi Extra Light" panose="020B0204020104020204" pitchFamily="34" charset="0"/>
                <a:ea typeface="Calibri"/>
                <a:cs typeface="Calibri"/>
                <a:sym typeface="Calibri"/>
              </a:rPr>
              <a:t> ideal, </a:t>
            </a:r>
            <a:r>
              <a:rPr lang="en-US" sz="2000" dirty="0" err="1">
                <a:solidFill>
                  <a:srgbClr val="172938"/>
                </a:solidFill>
                <a:highlight>
                  <a:srgbClr val="FFFFFF"/>
                </a:highlight>
                <a:latin typeface="Abadi Extra Light" panose="020B0204020104020204" pitchFamily="34" charset="0"/>
                <a:ea typeface="Calibri"/>
                <a:cs typeface="Calibri"/>
                <a:sym typeface="Calibri"/>
              </a:rPr>
              <a:t>normalmente</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referenciada</a:t>
            </a:r>
            <a:r>
              <a:rPr lang="en-US" sz="2000" dirty="0">
                <a:solidFill>
                  <a:srgbClr val="172938"/>
                </a:solidFill>
                <a:highlight>
                  <a:srgbClr val="FFFFFF"/>
                </a:highlight>
                <a:latin typeface="Abadi Extra Light" panose="020B0204020104020204" pitchFamily="34" charset="0"/>
                <a:ea typeface="Calibri"/>
                <a:cs typeface="Calibri"/>
                <a:sym typeface="Calibri"/>
              </a:rPr>
              <a:t> </a:t>
            </a:r>
            <a:r>
              <a:rPr lang="en-US" sz="2000" dirty="0" err="1">
                <a:solidFill>
                  <a:srgbClr val="172938"/>
                </a:solidFill>
                <a:highlight>
                  <a:srgbClr val="FFFFFF"/>
                </a:highlight>
                <a:latin typeface="Abadi Extra Light" panose="020B0204020104020204" pitchFamily="34" charset="0"/>
                <a:ea typeface="Calibri"/>
                <a:cs typeface="Calibri"/>
                <a:sym typeface="Calibri"/>
              </a:rPr>
              <a:t>ao</a:t>
            </a:r>
            <a:r>
              <a:rPr lang="en-US" sz="2000" dirty="0">
                <a:solidFill>
                  <a:srgbClr val="172938"/>
                </a:solidFill>
                <a:highlight>
                  <a:srgbClr val="FFFFFF"/>
                </a:highlight>
                <a:latin typeface="Abadi Extra Light" panose="020B0204020104020204" pitchFamily="34" charset="0"/>
                <a:ea typeface="Calibri"/>
                <a:cs typeface="Calibri"/>
                <a:sym typeface="Calibri"/>
              </a:rPr>
              <a:t> valor da </a:t>
            </a:r>
            <a:r>
              <a:rPr lang="en-US" sz="2000" dirty="0" err="1">
                <a:solidFill>
                  <a:srgbClr val="172938"/>
                </a:solidFill>
                <a:highlight>
                  <a:srgbClr val="FFFFFF"/>
                </a:highlight>
                <a:latin typeface="Abadi Extra Light" panose="020B0204020104020204" pitchFamily="34" charset="0"/>
                <a:ea typeface="Calibri"/>
                <a:cs typeface="Calibri"/>
                <a:sym typeface="Calibri"/>
              </a:rPr>
              <a:t>componente</a:t>
            </a:r>
            <a:r>
              <a:rPr lang="en-US" sz="2000" dirty="0">
                <a:solidFill>
                  <a:srgbClr val="172938"/>
                </a:solidFill>
                <a:highlight>
                  <a:srgbClr val="FFFFFF"/>
                </a:highlight>
                <a:latin typeface="Abadi Extra Light" panose="020B0204020104020204" pitchFamily="34" charset="0"/>
                <a:ea typeface="Calibri"/>
                <a:cs typeface="Calibri"/>
                <a:sym typeface="Calibri"/>
              </a:rPr>
              <a:t> fundamental.” - ANEEL</a:t>
            </a:r>
            <a:endParaRPr sz="2000" dirty="0">
              <a:latin typeface="Abadi Extra Light" panose="020B0204020104020204" pitchFamily="34" charset="0"/>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badi Extra Light" panose="020B0204020104020204" pitchFamily="34" charset="0"/>
              <a:ea typeface="Calibri"/>
              <a:cs typeface="Calibri"/>
              <a:sym typeface="Calibri"/>
            </a:endParaRPr>
          </a:p>
        </p:txBody>
      </p:sp>
      <p:pic>
        <p:nvPicPr>
          <p:cNvPr id="195" name="Google Shape;195;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6544" y="3148398"/>
            <a:ext cx="10458912" cy="2594919"/>
          </a:xfrm>
          <a:prstGeom prst="rect">
            <a:avLst/>
          </a:prstGeom>
          <a:noFill/>
          <a:ln>
            <a:noFill/>
          </a:ln>
        </p:spPr>
      </p:pic>
      <p:sp>
        <p:nvSpPr>
          <p:cNvPr id="196" name="Google Shape;196;p12"/>
          <p:cNvSpPr txBox="1"/>
          <p:nvPr/>
        </p:nvSpPr>
        <p:spPr>
          <a:xfrm>
            <a:off x="2229237" y="5674041"/>
            <a:ext cx="7441800" cy="684000"/>
          </a:xfrm>
          <a:prstGeom prst="rect">
            <a:avLst/>
          </a:prstGeom>
          <a:noFill/>
          <a:ln>
            <a:noFill/>
          </a:ln>
        </p:spPr>
        <p:txBody>
          <a:bodyPr spcFirstLastPara="1" wrap="square" lIns="91425" tIns="91425" rIns="91425" bIns="91425" anchor="t" anchorCtr="0">
            <a:noAutofit/>
          </a:bodyPr>
          <a:lstStyle/>
          <a:p>
            <a:pPr marL="457200" lvl="1" indent="0" algn="ctr" rtl="0">
              <a:lnSpc>
                <a:spcPct val="90000"/>
              </a:lnSpc>
              <a:spcBef>
                <a:spcPts val="500"/>
              </a:spcBef>
              <a:spcAft>
                <a:spcPts val="0"/>
              </a:spcAft>
              <a:buNone/>
            </a:pPr>
            <a:r>
              <a:rPr lang="en-US" sz="1600" dirty="0">
                <a:solidFill>
                  <a:srgbClr val="172938"/>
                </a:solidFill>
                <a:highlight>
                  <a:srgbClr val="FFFFFF"/>
                </a:highlight>
                <a:latin typeface="Abadi Extra Light" panose="020B0204020104020204" pitchFamily="34" charset="0"/>
                <a:ea typeface="Calibri"/>
                <a:cs typeface="Calibri"/>
                <a:sym typeface="Calibri"/>
              </a:rPr>
              <a:t>Fonte: PRODIST - ANEEL</a:t>
            </a:r>
            <a:endParaRPr dirty="0"/>
          </a:p>
        </p:txBody>
      </p:sp>
      <p:sp>
        <p:nvSpPr>
          <p:cNvPr id="2" name="Título 1">
            <a:extLst>
              <a:ext uri="{FF2B5EF4-FFF2-40B4-BE49-F238E27FC236}">
                <a16:creationId xmlns:a16="http://schemas.microsoft.com/office/drawing/2014/main" id="{3A467C34-28F2-4E9D-8350-C9943F2A77E1}"/>
              </a:ext>
            </a:extLst>
          </p:cNvPr>
          <p:cNvSpPr>
            <a:spLocks noGrp="1"/>
          </p:cNvSpPr>
          <p:nvPr>
            <p:ph type="title"/>
          </p:nvPr>
        </p:nvSpPr>
        <p:spPr>
          <a:xfrm>
            <a:off x="692337" y="258101"/>
            <a:ext cx="8879175" cy="1118400"/>
          </a:xfrm>
        </p:spPr>
        <p:txBody>
          <a:bodyPr/>
          <a:lstStyle/>
          <a:p>
            <a:r>
              <a:rPr lang="pt-BR" dirty="0"/>
              <a:t>PRODIST – Distorções harmônicas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3" name="Título 2">
            <a:extLst>
              <a:ext uri="{FF2B5EF4-FFF2-40B4-BE49-F238E27FC236}">
                <a16:creationId xmlns:a16="http://schemas.microsoft.com/office/drawing/2014/main" id="{3A9AD37C-E32B-46CE-B9BC-469638C6A80B}"/>
              </a:ext>
            </a:extLst>
          </p:cNvPr>
          <p:cNvSpPr>
            <a:spLocks noGrp="1"/>
          </p:cNvSpPr>
          <p:nvPr>
            <p:ph type="title"/>
          </p:nvPr>
        </p:nvSpPr>
        <p:spPr/>
        <p:txBody>
          <a:bodyPr/>
          <a:lstStyle/>
          <a:p>
            <a:r>
              <a:rPr lang="pt-BR" dirty="0"/>
              <a:t>0.3 – Tendências, desafios e oportunidades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4" name="Google Shape;204;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67809" y="1350249"/>
            <a:ext cx="6602650" cy="4739051"/>
          </a:xfrm>
          <a:prstGeom prst="rect">
            <a:avLst/>
          </a:prstGeom>
          <a:noFill/>
          <a:ln>
            <a:noFill/>
          </a:ln>
        </p:spPr>
      </p:pic>
      <p:sp>
        <p:nvSpPr>
          <p:cNvPr id="205" name="Google Shape;205;p13"/>
          <p:cNvSpPr txBox="1"/>
          <p:nvPr/>
        </p:nvSpPr>
        <p:spPr>
          <a:xfrm>
            <a:off x="-130594" y="5915899"/>
            <a:ext cx="7441800" cy="684000"/>
          </a:xfrm>
          <a:prstGeom prst="rect">
            <a:avLst/>
          </a:prstGeom>
          <a:noFill/>
          <a:ln>
            <a:noFill/>
          </a:ln>
        </p:spPr>
        <p:txBody>
          <a:bodyPr spcFirstLastPara="1" wrap="square" lIns="91425" tIns="91425" rIns="91425" bIns="91425" anchor="t" anchorCtr="0">
            <a:noAutofit/>
          </a:bodyPr>
          <a:lstStyle/>
          <a:p>
            <a:pPr marL="457200" lvl="1" indent="0" algn="ctr" rtl="0">
              <a:lnSpc>
                <a:spcPct val="90000"/>
              </a:lnSpc>
              <a:spcBef>
                <a:spcPts val="500"/>
              </a:spcBef>
              <a:spcAft>
                <a:spcPts val="0"/>
              </a:spcAft>
              <a:buNone/>
            </a:pPr>
            <a:r>
              <a:rPr lang="en-US" sz="1600" dirty="0">
                <a:solidFill>
                  <a:srgbClr val="172938"/>
                </a:solidFill>
                <a:highlight>
                  <a:srgbClr val="FFFFFF"/>
                </a:highlight>
                <a:latin typeface="Abadi Extra Light" panose="020B0204020104020204" pitchFamily="34" charset="0"/>
                <a:ea typeface="Calibri"/>
                <a:cs typeface="Calibri"/>
                <a:sym typeface="Calibri"/>
              </a:rPr>
              <a:t>Fonte: PRODIST - ANEEL</a:t>
            </a:r>
            <a:endParaRPr dirty="0"/>
          </a:p>
        </p:txBody>
      </p:sp>
      <p:sp>
        <p:nvSpPr>
          <p:cNvPr id="2" name="Título 1">
            <a:extLst>
              <a:ext uri="{FF2B5EF4-FFF2-40B4-BE49-F238E27FC236}">
                <a16:creationId xmlns:a16="http://schemas.microsoft.com/office/drawing/2014/main" id="{D173E3E6-6BCE-4DE0-B2E5-12C1D447F95C}"/>
              </a:ext>
            </a:extLst>
          </p:cNvPr>
          <p:cNvSpPr>
            <a:spLocks noGrp="1"/>
          </p:cNvSpPr>
          <p:nvPr>
            <p:ph type="title"/>
          </p:nvPr>
        </p:nvSpPr>
        <p:spPr>
          <a:xfrm>
            <a:off x="692337" y="258101"/>
            <a:ext cx="11652063" cy="1118400"/>
          </a:xfrm>
        </p:spPr>
        <p:txBody>
          <a:bodyPr/>
          <a:lstStyle/>
          <a:p>
            <a:r>
              <a:rPr lang="pt-BR" dirty="0"/>
              <a:t>PRODIST – Variação de tensão (curta duração)</a:t>
            </a:r>
            <a:endParaRPr lang="en-US" dirty="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3" name="Google Shape;213;p14"/>
          <p:cNvSpPr txBox="1"/>
          <p:nvPr/>
        </p:nvSpPr>
        <p:spPr>
          <a:xfrm>
            <a:off x="674783" y="2110967"/>
            <a:ext cx="10515600" cy="2265363"/>
          </a:xfrm>
          <a:prstGeom prst="rect">
            <a:avLst/>
          </a:prstGeom>
          <a:noFill/>
          <a:ln>
            <a:noFill/>
          </a:ln>
        </p:spPr>
        <p:txBody>
          <a:bodyPr spcFirstLastPara="1" wrap="square" lIns="91425" tIns="45700" rIns="91425" bIns="45700" anchor="t" anchorCtr="0">
            <a:normAutofit/>
          </a:bodyPr>
          <a:lstStyle/>
          <a:p>
            <a:pPr marL="457200" marR="0" lvl="0" indent="0" algn="ctr" rtl="0">
              <a:lnSpc>
                <a:spcPct val="90000"/>
              </a:lnSpc>
              <a:spcBef>
                <a:spcPts val="0"/>
              </a:spcBef>
              <a:spcAft>
                <a:spcPts val="0"/>
              </a:spcAft>
              <a:buNone/>
            </a:pPr>
            <a:r>
              <a:rPr lang="en-US" sz="2000" dirty="0">
                <a:latin typeface="Abadi Extra Light" panose="020B0204020104020204" pitchFamily="34" charset="0"/>
                <a:ea typeface="Calibri"/>
                <a:cs typeface="Calibri"/>
                <a:sym typeface="Calibri"/>
              </a:rPr>
              <a:t>“O </a:t>
            </a:r>
            <a:r>
              <a:rPr lang="en-US" sz="2000" dirty="0" err="1">
                <a:latin typeface="Abadi Extra Light" panose="020B0204020104020204" pitchFamily="34" charset="0"/>
                <a:ea typeface="Calibri"/>
                <a:cs typeface="Calibri"/>
                <a:sym typeface="Calibri"/>
              </a:rPr>
              <a:t>desequilíbrio</a:t>
            </a:r>
            <a:r>
              <a:rPr lang="en-US" sz="2000" dirty="0">
                <a:latin typeface="Abadi Extra Light" panose="020B0204020104020204" pitchFamily="34" charset="0"/>
                <a:ea typeface="Calibri"/>
                <a:cs typeface="Calibri"/>
                <a:sym typeface="Calibri"/>
              </a:rPr>
              <a:t> de </a:t>
            </a:r>
            <a:r>
              <a:rPr lang="en-US" sz="2000" dirty="0" err="1">
                <a:latin typeface="Abadi Extra Light" panose="020B0204020104020204" pitchFamily="34" charset="0"/>
                <a:ea typeface="Calibri"/>
                <a:cs typeface="Calibri"/>
                <a:sym typeface="Calibri"/>
              </a:rPr>
              <a:t>tensão</a:t>
            </a:r>
            <a:r>
              <a:rPr lang="en-US" sz="2000" dirty="0">
                <a:latin typeface="Abadi Extra Light" panose="020B0204020104020204" pitchFamily="34" charset="0"/>
                <a:ea typeface="Calibri"/>
                <a:cs typeface="Calibri"/>
                <a:sym typeface="Calibri"/>
              </a:rPr>
              <a:t> é o </a:t>
            </a:r>
            <a:r>
              <a:rPr lang="en-US" sz="2000" dirty="0" err="1">
                <a:latin typeface="Abadi Extra Light" panose="020B0204020104020204" pitchFamily="34" charset="0"/>
                <a:ea typeface="Calibri"/>
                <a:cs typeface="Calibri"/>
                <a:sym typeface="Calibri"/>
              </a:rPr>
              <a:t>fenômeno</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caracterizado</a:t>
            </a:r>
            <a:r>
              <a:rPr lang="en-US" sz="2000" dirty="0">
                <a:latin typeface="Abadi Extra Light" panose="020B0204020104020204" pitchFamily="34" charset="0"/>
                <a:ea typeface="Calibri"/>
                <a:cs typeface="Calibri"/>
                <a:sym typeface="Calibri"/>
              </a:rPr>
              <a:t> por </a:t>
            </a:r>
            <a:r>
              <a:rPr lang="en-US" sz="2000" dirty="0" err="1">
                <a:latin typeface="Abadi Extra Light" panose="020B0204020104020204" pitchFamily="34" charset="0"/>
                <a:ea typeface="Calibri"/>
                <a:cs typeface="Calibri"/>
                <a:sym typeface="Calibri"/>
              </a:rPr>
              <a:t>qualquer</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diferença</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verificada</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nas</a:t>
            </a:r>
            <a:r>
              <a:rPr lang="en-US" sz="2000" dirty="0">
                <a:latin typeface="Abadi Extra Light" panose="020B0204020104020204" pitchFamily="34" charset="0"/>
                <a:ea typeface="Calibri"/>
                <a:cs typeface="Calibri"/>
                <a:sym typeface="Calibri"/>
              </a:rPr>
              <a:t> amplitudes entre as </a:t>
            </a:r>
            <a:r>
              <a:rPr lang="en-US" sz="2000" dirty="0" err="1">
                <a:latin typeface="Abadi Extra Light" panose="020B0204020104020204" pitchFamily="34" charset="0"/>
                <a:ea typeface="Calibri"/>
                <a:cs typeface="Calibri"/>
                <a:sym typeface="Calibri"/>
              </a:rPr>
              <a:t>três</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tensões</a:t>
            </a:r>
            <a:r>
              <a:rPr lang="en-US" sz="2000" dirty="0">
                <a:latin typeface="Abadi Extra Light" panose="020B0204020104020204" pitchFamily="34" charset="0"/>
                <a:ea typeface="Calibri"/>
                <a:cs typeface="Calibri"/>
                <a:sym typeface="Calibri"/>
              </a:rPr>
              <a:t> de </a:t>
            </a:r>
            <a:r>
              <a:rPr lang="en-US" sz="2000" dirty="0" err="1">
                <a:latin typeface="Abadi Extra Light" panose="020B0204020104020204" pitchFamily="34" charset="0"/>
                <a:ea typeface="Calibri"/>
                <a:cs typeface="Calibri"/>
                <a:sym typeface="Calibri"/>
              </a:rPr>
              <a:t>fase</a:t>
            </a:r>
            <a:r>
              <a:rPr lang="en-US" sz="2000" dirty="0">
                <a:latin typeface="Abadi Extra Light" panose="020B0204020104020204" pitchFamily="34" charset="0"/>
                <a:ea typeface="Calibri"/>
                <a:cs typeface="Calibri"/>
                <a:sym typeface="Calibri"/>
              </a:rPr>
              <a:t> de um </a:t>
            </a:r>
            <a:r>
              <a:rPr lang="en-US" sz="2000" dirty="0" err="1">
                <a:latin typeface="Abadi Extra Light" panose="020B0204020104020204" pitchFamily="34" charset="0"/>
                <a:ea typeface="Calibri"/>
                <a:cs typeface="Calibri"/>
                <a:sym typeface="Calibri"/>
              </a:rPr>
              <a:t>determinado</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sistema</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trifásico</a:t>
            </a:r>
            <a:r>
              <a:rPr lang="en-US" sz="2000" dirty="0">
                <a:latin typeface="Abadi Extra Light" panose="020B0204020104020204" pitchFamily="34" charset="0"/>
                <a:ea typeface="Calibri"/>
                <a:cs typeface="Calibri"/>
                <a:sym typeface="Calibri"/>
              </a:rPr>
              <a:t>, e/</a:t>
            </a:r>
            <a:r>
              <a:rPr lang="en-US" sz="2000" dirty="0" err="1">
                <a:latin typeface="Abadi Extra Light" panose="020B0204020104020204" pitchFamily="34" charset="0"/>
                <a:ea typeface="Calibri"/>
                <a:cs typeface="Calibri"/>
                <a:sym typeface="Calibri"/>
              </a:rPr>
              <a:t>ou</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na</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defasagem</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elétrica</a:t>
            </a:r>
            <a:r>
              <a:rPr lang="en-US" sz="2000" dirty="0">
                <a:latin typeface="Abadi Extra Light" panose="020B0204020104020204" pitchFamily="34" charset="0"/>
                <a:ea typeface="Calibri"/>
                <a:cs typeface="Calibri"/>
                <a:sym typeface="Calibri"/>
              </a:rPr>
              <a:t> de 120º entre as </a:t>
            </a:r>
            <a:r>
              <a:rPr lang="en-US" sz="2000" dirty="0" err="1">
                <a:latin typeface="Abadi Extra Light" panose="020B0204020104020204" pitchFamily="34" charset="0"/>
                <a:ea typeface="Calibri"/>
                <a:cs typeface="Calibri"/>
                <a:sym typeface="Calibri"/>
              </a:rPr>
              <a:t>tensões</a:t>
            </a:r>
            <a:r>
              <a:rPr lang="en-US" sz="2000" dirty="0">
                <a:latin typeface="Abadi Extra Light" panose="020B0204020104020204" pitchFamily="34" charset="0"/>
                <a:ea typeface="Calibri"/>
                <a:cs typeface="Calibri"/>
                <a:sym typeface="Calibri"/>
              </a:rPr>
              <a:t> de </a:t>
            </a:r>
            <a:r>
              <a:rPr lang="en-US" sz="2000" dirty="0" err="1">
                <a:latin typeface="Abadi Extra Light" panose="020B0204020104020204" pitchFamily="34" charset="0"/>
                <a:ea typeface="Calibri"/>
                <a:cs typeface="Calibri"/>
                <a:sym typeface="Calibri"/>
              </a:rPr>
              <a:t>fase</a:t>
            </a:r>
            <a:r>
              <a:rPr lang="en-US" sz="2000" dirty="0">
                <a:latin typeface="Abadi Extra Light" panose="020B0204020104020204" pitchFamily="34" charset="0"/>
                <a:ea typeface="Calibri"/>
                <a:cs typeface="Calibri"/>
                <a:sym typeface="Calibri"/>
              </a:rPr>
              <a:t> do </a:t>
            </a:r>
            <a:r>
              <a:rPr lang="en-US" sz="2000" dirty="0" err="1">
                <a:latin typeface="Abadi Extra Light" panose="020B0204020104020204" pitchFamily="34" charset="0"/>
                <a:ea typeface="Calibri"/>
                <a:cs typeface="Calibri"/>
                <a:sym typeface="Calibri"/>
              </a:rPr>
              <a:t>mesmo</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sistema</a:t>
            </a:r>
            <a:r>
              <a:rPr lang="en-US" sz="2000" dirty="0">
                <a:latin typeface="Abadi Extra Light" panose="020B0204020104020204" pitchFamily="34" charset="0"/>
                <a:ea typeface="Calibri"/>
                <a:cs typeface="Calibri"/>
                <a:sym typeface="Calibri"/>
              </a:rPr>
              <a:t>.” - ANEEL</a:t>
            </a:r>
            <a:endParaRPr sz="2000" dirty="0">
              <a:latin typeface="Abadi Extra Light" panose="020B0204020104020204" pitchFamily="34" charset="0"/>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badi Extra Light" panose="020B0204020104020204" pitchFamily="34" charset="0"/>
              <a:ea typeface="Calibri"/>
              <a:cs typeface="Calibri"/>
              <a:sym typeface="Calibri"/>
            </a:endParaRPr>
          </a:p>
        </p:txBody>
      </p:sp>
      <p:pic>
        <p:nvPicPr>
          <p:cNvPr id="214" name="Google Shape;21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01617" y="3289384"/>
            <a:ext cx="10302462" cy="2489887"/>
          </a:xfrm>
          <a:prstGeom prst="rect">
            <a:avLst/>
          </a:prstGeom>
          <a:noFill/>
          <a:ln>
            <a:noFill/>
          </a:ln>
        </p:spPr>
      </p:pic>
      <p:sp>
        <p:nvSpPr>
          <p:cNvPr id="215" name="Google Shape;215;p14"/>
          <p:cNvSpPr txBox="1"/>
          <p:nvPr/>
        </p:nvSpPr>
        <p:spPr>
          <a:xfrm>
            <a:off x="2431948" y="5554747"/>
            <a:ext cx="7441800" cy="684000"/>
          </a:xfrm>
          <a:prstGeom prst="rect">
            <a:avLst/>
          </a:prstGeom>
          <a:noFill/>
          <a:ln>
            <a:noFill/>
          </a:ln>
        </p:spPr>
        <p:txBody>
          <a:bodyPr spcFirstLastPara="1" wrap="square" lIns="91425" tIns="91425" rIns="91425" bIns="91425" anchor="t" anchorCtr="0">
            <a:noAutofit/>
          </a:bodyPr>
          <a:lstStyle/>
          <a:p>
            <a:pPr marL="457200" lvl="1" indent="0" algn="ctr" rtl="0">
              <a:lnSpc>
                <a:spcPct val="90000"/>
              </a:lnSpc>
              <a:spcBef>
                <a:spcPts val="500"/>
              </a:spcBef>
              <a:spcAft>
                <a:spcPts val="0"/>
              </a:spcAft>
              <a:buNone/>
            </a:pPr>
            <a:r>
              <a:rPr lang="en-US" sz="1600" dirty="0">
                <a:solidFill>
                  <a:srgbClr val="172938"/>
                </a:solidFill>
                <a:highlight>
                  <a:srgbClr val="FFFFFF"/>
                </a:highlight>
                <a:latin typeface="Abadi Extra Light" panose="020B0204020104020204" pitchFamily="34" charset="0"/>
                <a:ea typeface="Calibri"/>
                <a:cs typeface="Calibri"/>
                <a:sym typeface="Calibri"/>
              </a:rPr>
              <a:t>Fonte: PRODIST - ANEEL</a:t>
            </a:r>
            <a:endParaRPr dirty="0"/>
          </a:p>
        </p:txBody>
      </p:sp>
      <p:sp>
        <p:nvSpPr>
          <p:cNvPr id="2" name="Título 1">
            <a:extLst>
              <a:ext uri="{FF2B5EF4-FFF2-40B4-BE49-F238E27FC236}">
                <a16:creationId xmlns:a16="http://schemas.microsoft.com/office/drawing/2014/main" id="{2DEFB30B-3C4A-4D3E-961A-F1F220F2AD08}"/>
              </a:ext>
            </a:extLst>
          </p:cNvPr>
          <p:cNvSpPr>
            <a:spLocks noGrp="1"/>
          </p:cNvSpPr>
          <p:nvPr>
            <p:ph type="title"/>
          </p:nvPr>
        </p:nvSpPr>
        <p:spPr>
          <a:xfrm>
            <a:off x="692337" y="258101"/>
            <a:ext cx="8819798" cy="1118400"/>
          </a:xfrm>
        </p:spPr>
        <p:txBody>
          <a:bodyPr/>
          <a:lstStyle/>
          <a:p>
            <a:r>
              <a:rPr lang="pt-BR" dirty="0"/>
              <a:t>PRODIST – Desequilíbrio de tensão</a:t>
            </a:r>
            <a:endParaRPr lang="en-US"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3" name="Google Shape;223;p15"/>
          <p:cNvSpPr txBox="1"/>
          <p:nvPr/>
        </p:nvSpPr>
        <p:spPr>
          <a:xfrm>
            <a:off x="2375099" y="4608462"/>
            <a:ext cx="7441800" cy="684000"/>
          </a:xfrm>
          <a:prstGeom prst="rect">
            <a:avLst/>
          </a:prstGeom>
          <a:noFill/>
          <a:ln>
            <a:noFill/>
          </a:ln>
        </p:spPr>
        <p:txBody>
          <a:bodyPr spcFirstLastPara="1" wrap="square" lIns="91425" tIns="91425" rIns="91425" bIns="91425" anchor="t" anchorCtr="0">
            <a:noAutofit/>
          </a:bodyPr>
          <a:lstStyle/>
          <a:p>
            <a:pPr marL="457200" lvl="1" indent="0" algn="ctr" rtl="0">
              <a:lnSpc>
                <a:spcPct val="90000"/>
              </a:lnSpc>
              <a:spcBef>
                <a:spcPts val="500"/>
              </a:spcBef>
              <a:spcAft>
                <a:spcPts val="0"/>
              </a:spcAft>
              <a:buNone/>
            </a:pPr>
            <a:r>
              <a:rPr lang="en-US" sz="1600" dirty="0">
                <a:solidFill>
                  <a:srgbClr val="172938"/>
                </a:solidFill>
                <a:highlight>
                  <a:srgbClr val="FFFFFF"/>
                </a:highlight>
                <a:latin typeface="Abadi Extra Light" panose="020B0204020104020204" pitchFamily="34" charset="0"/>
                <a:ea typeface="Calibri"/>
                <a:cs typeface="Calibri"/>
                <a:sym typeface="Calibri"/>
              </a:rPr>
              <a:t>Fonte: PRODIST - ANEEL</a:t>
            </a:r>
            <a:endParaRPr dirty="0"/>
          </a:p>
        </p:txBody>
      </p:sp>
      <p:pic>
        <p:nvPicPr>
          <p:cNvPr id="224" name="Google Shape;224;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3049" y="2249537"/>
            <a:ext cx="10765901" cy="2358925"/>
          </a:xfrm>
          <a:prstGeom prst="rect">
            <a:avLst/>
          </a:prstGeom>
          <a:noFill/>
          <a:ln>
            <a:noFill/>
          </a:ln>
        </p:spPr>
      </p:pic>
      <p:sp>
        <p:nvSpPr>
          <p:cNvPr id="2" name="Título 1">
            <a:extLst>
              <a:ext uri="{FF2B5EF4-FFF2-40B4-BE49-F238E27FC236}">
                <a16:creationId xmlns:a16="http://schemas.microsoft.com/office/drawing/2014/main" id="{2494FE7F-F687-479B-A4BD-1419566E19FF}"/>
              </a:ext>
            </a:extLst>
          </p:cNvPr>
          <p:cNvSpPr>
            <a:spLocks noGrp="1"/>
          </p:cNvSpPr>
          <p:nvPr>
            <p:ph type="title"/>
          </p:nvPr>
        </p:nvSpPr>
        <p:spPr>
          <a:xfrm>
            <a:off x="692337" y="258101"/>
            <a:ext cx="9318562" cy="1118400"/>
          </a:xfrm>
        </p:spPr>
        <p:txBody>
          <a:bodyPr/>
          <a:lstStyle/>
          <a:p>
            <a:r>
              <a:rPr lang="pt-BR" dirty="0"/>
              <a:t>PRODIST – Variação de frequência</a:t>
            </a:r>
            <a:endParaRPr lang="en-US"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3" name="Google Shape;233;g9d08fb3d75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61901" y="1604950"/>
            <a:ext cx="6868200" cy="3648100"/>
          </a:xfrm>
          <a:prstGeom prst="rect">
            <a:avLst/>
          </a:prstGeom>
          <a:noFill/>
          <a:ln>
            <a:noFill/>
          </a:ln>
        </p:spPr>
      </p:pic>
      <p:sp>
        <p:nvSpPr>
          <p:cNvPr id="234" name="Google Shape;234;g9d08fb3d75_0_0"/>
          <p:cNvSpPr txBox="1"/>
          <p:nvPr/>
        </p:nvSpPr>
        <p:spPr>
          <a:xfrm>
            <a:off x="2661901" y="5395085"/>
            <a:ext cx="68682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Fonte: </a:t>
            </a:r>
            <a:r>
              <a:rPr lang="en-US" dirty="0" err="1"/>
              <a:t>Dissertação</a:t>
            </a:r>
            <a:r>
              <a:rPr lang="en-US" dirty="0"/>
              <a:t> - </a:t>
            </a:r>
            <a:r>
              <a:rPr lang="en-US" dirty="0" err="1">
                <a:solidFill>
                  <a:srgbClr val="222222"/>
                </a:solidFill>
                <a:highlight>
                  <a:srgbClr val="FFFFFF"/>
                </a:highlight>
              </a:rPr>
              <a:t>Análise</a:t>
            </a:r>
            <a:r>
              <a:rPr lang="en-US" dirty="0">
                <a:solidFill>
                  <a:srgbClr val="222222"/>
                </a:solidFill>
                <a:highlight>
                  <a:srgbClr val="FFFFFF"/>
                </a:highlight>
              </a:rPr>
              <a:t> do </a:t>
            </a:r>
            <a:r>
              <a:rPr lang="en-US" dirty="0" err="1">
                <a:solidFill>
                  <a:srgbClr val="222222"/>
                </a:solidFill>
                <a:highlight>
                  <a:srgbClr val="FFFFFF"/>
                </a:highlight>
              </a:rPr>
              <a:t>Carregamento</a:t>
            </a:r>
            <a:r>
              <a:rPr lang="en-US" dirty="0">
                <a:solidFill>
                  <a:srgbClr val="222222"/>
                </a:solidFill>
                <a:highlight>
                  <a:srgbClr val="FFFFFF"/>
                </a:highlight>
              </a:rPr>
              <a:t> de </a:t>
            </a:r>
            <a:r>
              <a:rPr lang="en-US" dirty="0" err="1">
                <a:solidFill>
                  <a:srgbClr val="222222"/>
                </a:solidFill>
                <a:highlight>
                  <a:srgbClr val="FFFFFF"/>
                </a:highlight>
              </a:rPr>
              <a:t>Veículos</a:t>
            </a:r>
            <a:r>
              <a:rPr lang="en-US" dirty="0">
                <a:solidFill>
                  <a:srgbClr val="222222"/>
                </a:solidFill>
                <a:highlight>
                  <a:srgbClr val="FFFFFF"/>
                </a:highlight>
              </a:rPr>
              <a:t> </a:t>
            </a:r>
            <a:r>
              <a:rPr lang="en-US" dirty="0" err="1">
                <a:solidFill>
                  <a:srgbClr val="222222"/>
                </a:solidFill>
                <a:highlight>
                  <a:srgbClr val="FFFFFF"/>
                </a:highlight>
              </a:rPr>
              <a:t>elétricos</a:t>
            </a:r>
            <a:r>
              <a:rPr lang="en-US" dirty="0">
                <a:solidFill>
                  <a:srgbClr val="222222"/>
                </a:solidFill>
                <a:highlight>
                  <a:srgbClr val="FFFFFF"/>
                </a:highlight>
              </a:rPr>
              <a:t> </a:t>
            </a:r>
            <a:r>
              <a:rPr lang="en-US" dirty="0" err="1">
                <a:solidFill>
                  <a:srgbClr val="222222"/>
                </a:solidFill>
                <a:highlight>
                  <a:srgbClr val="FFFFFF"/>
                </a:highlight>
              </a:rPr>
              <a:t>na</a:t>
            </a:r>
            <a:r>
              <a:rPr lang="en-US" dirty="0">
                <a:solidFill>
                  <a:srgbClr val="222222"/>
                </a:solidFill>
                <a:highlight>
                  <a:srgbClr val="FFFFFF"/>
                </a:highlight>
              </a:rPr>
              <a:t> </a:t>
            </a:r>
            <a:r>
              <a:rPr lang="en-US" dirty="0" err="1">
                <a:solidFill>
                  <a:srgbClr val="222222"/>
                </a:solidFill>
                <a:highlight>
                  <a:srgbClr val="FFFFFF"/>
                </a:highlight>
              </a:rPr>
              <a:t>Curva</a:t>
            </a:r>
            <a:r>
              <a:rPr lang="en-US" dirty="0">
                <a:solidFill>
                  <a:srgbClr val="222222"/>
                </a:solidFill>
                <a:highlight>
                  <a:srgbClr val="FFFFFF"/>
                </a:highlight>
              </a:rPr>
              <a:t> de carga do </a:t>
            </a:r>
            <a:r>
              <a:rPr lang="en-US" dirty="0" err="1">
                <a:solidFill>
                  <a:srgbClr val="222222"/>
                </a:solidFill>
                <a:highlight>
                  <a:srgbClr val="FFFFFF"/>
                </a:highlight>
              </a:rPr>
              <a:t>Transformador</a:t>
            </a:r>
            <a:r>
              <a:rPr lang="en-US" dirty="0">
                <a:solidFill>
                  <a:srgbClr val="222222"/>
                </a:solidFill>
                <a:highlight>
                  <a:srgbClr val="FFFFFF"/>
                </a:highlight>
              </a:rPr>
              <a:t> de </a:t>
            </a:r>
            <a:r>
              <a:rPr lang="en-US" dirty="0" err="1">
                <a:solidFill>
                  <a:srgbClr val="222222"/>
                </a:solidFill>
                <a:highlight>
                  <a:srgbClr val="FFFFFF"/>
                </a:highlight>
              </a:rPr>
              <a:t>Distribuição</a:t>
            </a:r>
            <a:endParaRPr sz="1600" dirty="0"/>
          </a:p>
        </p:txBody>
      </p:sp>
      <p:sp>
        <p:nvSpPr>
          <p:cNvPr id="2" name="Título 1">
            <a:extLst>
              <a:ext uri="{FF2B5EF4-FFF2-40B4-BE49-F238E27FC236}">
                <a16:creationId xmlns:a16="http://schemas.microsoft.com/office/drawing/2014/main" id="{93F4A81B-6900-413D-A9AC-3DCAE88B2F45}"/>
              </a:ext>
            </a:extLst>
          </p:cNvPr>
          <p:cNvSpPr>
            <a:spLocks noGrp="1"/>
          </p:cNvSpPr>
          <p:nvPr>
            <p:ph type="title"/>
          </p:nvPr>
        </p:nvSpPr>
        <p:spPr>
          <a:xfrm>
            <a:off x="692337" y="258101"/>
            <a:ext cx="10791102" cy="1118400"/>
          </a:xfrm>
        </p:spPr>
        <p:txBody>
          <a:bodyPr/>
          <a:lstStyle/>
          <a:p>
            <a:r>
              <a:rPr lang="pt-BR" dirty="0"/>
              <a:t>Influência dos </a:t>
            </a:r>
            <a:r>
              <a:rPr lang="pt-BR" dirty="0" err="1"/>
              <a:t>VEs</a:t>
            </a:r>
            <a:r>
              <a:rPr lang="pt-BR" dirty="0"/>
              <a:t> na Qualidade de Energia</a:t>
            </a:r>
            <a:endParaRPr lang="en-US"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3" name="Google Shape;243;p20" descr="Asia Power Quality Initiative | Impact of Electric Vehicles on Power Quality"/>
          <p:cNvPicPr preferRelativeResize="0"/>
          <p:nvPr/>
        </p:nvPicPr>
        <p:blipFill rotWithShape="1">
          <a:blip r:embed="rId3">
            <a:alphaModFix/>
          </a:blip>
          <a:srcRect/>
          <a:stretch/>
        </p:blipFill>
        <p:spPr>
          <a:xfrm>
            <a:off x="2186891" y="1463474"/>
            <a:ext cx="7620000" cy="4572000"/>
          </a:xfrm>
          <a:prstGeom prst="rect">
            <a:avLst/>
          </a:prstGeom>
          <a:noFill/>
          <a:ln>
            <a:noFill/>
          </a:ln>
        </p:spPr>
      </p:pic>
      <p:sp>
        <p:nvSpPr>
          <p:cNvPr id="2" name="Título 1">
            <a:extLst>
              <a:ext uri="{FF2B5EF4-FFF2-40B4-BE49-F238E27FC236}">
                <a16:creationId xmlns:a16="http://schemas.microsoft.com/office/drawing/2014/main" id="{9102BC48-36A4-4F1D-816D-E1D41C460723}"/>
              </a:ext>
            </a:extLst>
          </p:cNvPr>
          <p:cNvSpPr>
            <a:spLocks noGrp="1"/>
          </p:cNvSpPr>
          <p:nvPr>
            <p:ph type="title"/>
          </p:nvPr>
        </p:nvSpPr>
        <p:spPr>
          <a:xfrm>
            <a:off x="692336" y="258101"/>
            <a:ext cx="11436163" cy="1118400"/>
          </a:xfrm>
        </p:spPr>
        <p:txBody>
          <a:bodyPr/>
          <a:lstStyle/>
          <a:p>
            <a:r>
              <a:rPr lang="pt-BR" dirty="0"/>
              <a:t>Influência dos </a:t>
            </a:r>
            <a:r>
              <a:rPr lang="pt-BR" dirty="0" err="1"/>
              <a:t>VEs</a:t>
            </a:r>
            <a:r>
              <a:rPr lang="pt-BR" dirty="0"/>
              <a:t> na Qualidade de Energia</a:t>
            </a:r>
            <a:endParaRPr lang="en-US"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51" name="Google Shape;251;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90283" y="1737386"/>
            <a:ext cx="5449330" cy="2706131"/>
          </a:xfrm>
          <a:prstGeom prst="rect">
            <a:avLst/>
          </a:prstGeom>
          <a:noFill/>
          <a:ln>
            <a:noFill/>
          </a:ln>
        </p:spPr>
      </p:pic>
      <p:graphicFrame>
        <p:nvGraphicFramePr>
          <p:cNvPr id="252" name="Google Shape;252;p17"/>
          <p:cNvGraphicFramePr/>
          <p:nvPr>
            <p:extLst>
              <p:ext uri="{D42A27DB-BD31-4B8C-83A1-F6EECF244321}">
                <p14:modId xmlns:p14="http://schemas.microsoft.com/office/powerpoint/2010/main" val="443310077"/>
              </p:ext>
            </p:extLst>
          </p:nvPr>
        </p:nvGraphicFramePr>
        <p:xfrm>
          <a:off x="1585628" y="1898237"/>
          <a:ext cx="2734950" cy="3061525"/>
        </p:xfrm>
        <a:graphic>
          <a:graphicData uri="http://schemas.openxmlformats.org/drawingml/2006/table">
            <a:tbl>
              <a:tblPr firstRow="1" bandRow="1">
                <a:noFill/>
              </a:tblPr>
              <a:tblGrid>
                <a:gridCol w="1367475">
                  <a:extLst>
                    <a:ext uri="{9D8B030D-6E8A-4147-A177-3AD203B41FA5}">
                      <a16:colId xmlns:a16="http://schemas.microsoft.com/office/drawing/2014/main" val="20000"/>
                    </a:ext>
                  </a:extLst>
                </a:gridCol>
                <a:gridCol w="1367475">
                  <a:extLst>
                    <a:ext uri="{9D8B030D-6E8A-4147-A177-3AD203B41FA5}">
                      <a16:colId xmlns:a16="http://schemas.microsoft.com/office/drawing/2014/main" val="20001"/>
                    </a:ext>
                  </a:extLst>
                </a:gridCol>
              </a:tblGrid>
              <a:tr h="481925">
                <a:tc gridSpan="2">
                  <a:txBody>
                    <a:bodyPr/>
                    <a:lstStyle/>
                    <a:p>
                      <a:pPr marL="0" marR="0" lvl="0" indent="0" algn="ctr" rtl="0">
                        <a:spcBef>
                          <a:spcPts val="0"/>
                        </a:spcBef>
                        <a:spcAft>
                          <a:spcPts val="0"/>
                        </a:spcAft>
                        <a:buNone/>
                      </a:pPr>
                      <a:r>
                        <a:rPr lang="en-US" sz="1800" u="none" strike="noStrike" cap="none" dirty="0">
                          <a:solidFill>
                            <a:schemeClr val="bg1"/>
                          </a:solidFill>
                        </a:rPr>
                        <a:t>RECARGA LENTA</a:t>
                      </a:r>
                      <a:endParaRPr sz="1800" u="none" strike="noStrike" cap="none" dirty="0">
                        <a:solidFill>
                          <a:schemeClr val="bg1"/>
                        </a:solidFill>
                      </a:endParaRPr>
                    </a:p>
                  </a:txBody>
                  <a:tcPr marL="91450" marR="91450" marT="45725" marB="45725" anchor="ctr">
                    <a:solidFill>
                      <a:srgbClr val="D82F22"/>
                    </a:solidFill>
                  </a:tcPr>
                </a:tc>
                <a:tc hMerge="1">
                  <a:txBody>
                    <a:bodyPr/>
                    <a:lstStyle/>
                    <a:p>
                      <a:endParaRPr lang="en-US"/>
                    </a:p>
                  </a:txBody>
                  <a:tcPr/>
                </a:tc>
                <a:extLst>
                  <a:ext uri="{0D108BD9-81ED-4DB2-BD59-A6C34878D82A}">
                    <a16:rowId xmlns:a16="http://schemas.microsoft.com/office/drawing/2014/main" val="10000"/>
                  </a:ext>
                </a:extLst>
              </a:tr>
              <a:tr h="644900">
                <a:tc>
                  <a:txBody>
                    <a:bodyPr/>
                    <a:lstStyle/>
                    <a:p>
                      <a:pPr marL="0" marR="0" lvl="0" indent="0" algn="ctr" rtl="0">
                        <a:spcBef>
                          <a:spcPts val="0"/>
                        </a:spcBef>
                        <a:spcAft>
                          <a:spcPts val="0"/>
                        </a:spcAft>
                        <a:buNone/>
                      </a:pPr>
                      <a:r>
                        <a:rPr lang="en-US" sz="1800" u="none" strike="noStrike" cap="none" dirty="0" err="1">
                          <a:solidFill>
                            <a:schemeClr val="bg2">
                              <a:lumMod val="75000"/>
                            </a:schemeClr>
                          </a:solidFill>
                        </a:rPr>
                        <a:t>Tensão</a:t>
                      </a:r>
                      <a:r>
                        <a:rPr lang="en-US" sz="1800" u="none" strike="noStrike" cap="none" dirty="0">
                          <a:solidFill>
                            <a:schemeClr val="bg2">
                              <a:lumMod val="75000"/>
                            </a:schemeClr>
                          </a:solidFill>
                        </a:rPr>
                        <a:t> (V)</a:t>
                      </a:r>
                      <a:endParaRPr sz="1800" u="none" strike="noStrike" cap="none" dirty="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a:solidFill>
                            <a:schemeClr val="bg2">
                              <a:lumMod val="75000"/>
                            </a:schemeClr>
                          </a:solidFill>
                        </a:rPr>
                        <a:t>220 </a:t>
                      </a:r>
                      <a:endParaRPr sz="1800" u="none" strike="noStrike" cap="none">
                        <a:solidFill>
                          <a:schemeClr val="bg2">
                            <a:lumMod val="75000"/>
                          </a:schemeClr>
                        </a:solidFill>
                      </a:endParaRPr>
                    </a:p>
                  </a:txBody>
                  <a:tcPr marL="91450" marR="91450" marT="45725" marB="45725" anchor="ctr"/>
                </a:tc>
                <a:extLst>
                  <a:ext uri="{0D108BD9-81ED-4DB2-BD59-A6C34878D82A}">
                    <a16:rowId xmlns:a16="http://schemas.microsoft.com/office/drawing/2014/main" val="10001"/>
                  </a:ext>
                </a:extLst>
              </a:tr>
              <a:tr h="644900">
                <a:tc>
                  <a:txBody>
                    <a:bodyPr/>
                    <a:lstStyle/>
                    <a:p>
                      <a:pPr marL="0" marR="0" lvl="0" indent="0" algn="ctr" rtl="0">
                        <a:spcBef>
                          <a:spcPts val="0"/>
                        </a:spcBef>
                        <a:spcAft>
                          <a:spcPts val="0"/>
                        </a:spcAft>
                        <a:buNone/>
                      </a:pPr>
                      <a:r>
                        <a:rPr lang="en-US" sz="1800" u="none" strike="noStrike" cap="none" dirty="0" err="1">
                          <a:solidFill>
                            <a:schemeClr val="bg2">
                              <a:lumMod val="75000"/>
                            </a:schemeClr>
                          </a:solidFill>
                        </a:rPr>
                        <a:t>Fases</a:t>
                      </a:r>
                      <a:endParaRPr sz="1800" u="none" strike="noStrike" cap="none" dirty="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u="none" strike="noStrike" cap="none" dirty="0">
                          <a:solidFill>
                            <a:schemeClr val="bg2">
                              <a:lumMod val="75000"/>
                            </a:schemeClr>
                          </a:solidFill>
                        </a:rPr>
                        <a:t>1</a:t>
                      </a:r>
                      <a:endParaRPr sz="1800" u="none" strike="noStrike" cap="none" dirty="0">
                        <a:solidFill>
                          <a:schemeClr val="bg2">
                            <a:lumMod val="75000"/>
                          </a:schemeClr>
                        </a:solidFill>
                      </a:endParaRPr>
                    </a:p>
                  </a:txBody>
                  <a:tcPr marL="91450" marR="91450" marT="45725" marB="45725" anchor="ctr"/>
                </a:tc>
                <a:extLst>
                  <a:ext uri="{0D108BD9-81ED-4DB2-BD59-A6C34878D82A}">
                    <a16:rowId xmlns:a16="http://schemas.microsoft.com/office/drawing/2014/main" val="10002"/>
                  </a:ext>
                </a:extLst>
              </a:tr>
              <a:tr h="644900">
                <a:tc>
                  <a:txBody>
                    <a:bodyPr/>
                    <a:lstStyle/>
                    <a:p>
                      <a:pPr marL="0" marR="0" lvl="0" indent="0" algn="ctr" rtl="0">
                        <a:spcBef>
                          <a:spcPts val="0"/>
                        </a:spcBef>
                        <a:spcAft>
                          <a:spcPts val="0"/>
                        </a:spcAft>
                        <a:buNone/>
                      </a:pPr>
                      <a:r>
                        <a:rPr lang="en-US" sz="1800" u="none" strike="noStrike" cap="none">
                          <a:solidFill>
                            <a:schemeClr val="bg2">
                              <a:lumMod val="75000"/>
                            </a:schemeClr>
                          </a:solidFill>
                        </a:rPr>
                        <a:t>Corrente (A)</a:t>
                      </a:r>
                      <a:endParaRPr sz="1800" u="none" strike="noStrike" cap="none">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dirty="0">
                          <a:solidFill>
                            <a:schemeClr val="bg2">
                              <a:lumMod val="75000"/>
                            </a:schemeClr>
                          </a:solidFill>
                        </a:rPr>
                        <a:t>≤16</a:t>
                      </a:r>
                      <a:endParaRPr sz="1800" dirty="0">
                        <a:solidFill>
                          <a:schemeClr val="bg2">
                            <a:lumMod val="75000"/>
                          </a:schemeClr>
                        </a:solidFill>
                      </a:endParaRPr>
                    </a:p>
                  </a:txBody>
                  <a:tcPr marL="91450" marR="91450" marT="45725" marB="45725" anchor="ctr"/>
                </a:tc>
                <a:extLst>
                  <a:ext uri="{0D108BD9-81ED-4DB2-BD59-A6C34878D82A}">
                    <a16:rowId xmlns:a16="http://schemas.microsoft.com/office/drawing/2014/main" val="10003"/>
                  </a:ext>
                </a:extLst>
              </a:tr>
              <a:tr h="644900">
                <a:tc>
                  <a:txBody>
                    <a:bodyPr/>
                    <a:lstStyle/>
                    <a:p>
                      <a:pPr marL="0" marR="0" lvl="0" indent="0" algn="ctr" rtl="0">
                        <a:spcBef>
                          <a:spcPts val="0"/>
                        </a:spcBef>
                        <a:spcAft>
                          <a:spcPts val="0"/>
                        </a:spcAft>
                        <a:buNone/>
                      </a:pPr>
                      <a:r>
                        <a:rPr lang="en-US" sz="1800">
                          <a:solidFill>
                            <a:schemeClr val="bg2">
                              <a:lumMod val="75000"/>
                            </a:schemeClr>
                          </a:solidFill>
                        </a:rPr>
                        <a:t>Potência (kW)</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dirty="0">
                          <a:solidFill>
                            <a:schemeClr val="bg2">
                              <a:lumMod val="75000"/>
                            </a:schemeClr>
                          </a:solidFill>
                        </a:rPr>
                        <a:t>≤7,4</a:t>
                      </a:r>
                      <a:endParaRPr sz="1800" dirty="0">
                        <a:solidFill>
                          <a:schemeClr val="bg2">
                            <a:lumMod val="75000"/>
                          </a:schemeClr>
                        </a:solidFill>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253" name="Google Shape;253;p17"/>
          <p:cNvSpPr txBox="1"/>
          <p:nvPr/>
        </p:nvSpPr>
        <p:spPr>
          <a:xfrm>
            <a:off x="6096000" y="4443515"/>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
        <p:nvSpPr>
          <p:cNvPr id="2" name="Título 1">
            <a:extLst>
              <a:ext uri="{FF2B5EF4-FFF2-40B4-BE49-F238E27FC236}">
                <a16:creationId xmlns:a16="http://schemas.microsoft.com/office/drawing/2014/main" id="{32405C89-0FA7-423B-BFCD-6E4BAE3DD5DE}"/>
              </a:ext>
            </a:extLst>
          </p:cNvPr>
          <p:cNvSpPr>
            <a:spLocks noGrp="1"/>
          </p:cNvSpPr>
          <p:nvPr>
            <p:ph type="title"/>
          </p:nvPr>
        </p:nvSpPr>
        <p:spPr/>
        <p:txBody>
          <a:bodyPr/>
          <a:lstStyle/>
          <a:p>
            <a:r>
              <a:rPr lang="pt-BR" dirty="0"/>
              <a:t>Perfil de consumo de energia</a:t>
            </a:r>
            <a:endParaRPr lang="en-US" dirty="0"/>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1" name="Google Shape;26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91429" y="1844556"/>
            <a:ext cx="5449331" cy="2706131"/>
          </a:xfrm>
          <a:prstGeom prst="rect">
            <a:avLst/>
          </a:prstGeom>
          <a:noFill/>
          <a:ln>
            <a:noFill/>
          </a:ln>
        </p:spPr>
      </p:pic>
      <p:graphicFrame>
        <p:nvGraphicFramePr>
          <p:cNvPr id="262" name="Google Shape;262;p18"/>
          <p:cNvGraphicFramePr/>
          <p:nvPr>
            <p:extLst>
              <p:ext uri="{D42A27DB-BD31-4B8C-83A1-F6EECF244321}">
                <p14:modId xmlns:p14="http://schemas.microsoft.com/office/powerpoint/2010/main" val="2922426883"/>
              </p:ext>
            </p:extLst>
          </p:nvPr>
        </p:nvGraphicFramePr>
        <p:xfrm>
          <a:off x="1596912" y="1962049"/>
          <a:ext cx="2734950" cy="3219690"/>
        </p:xfrm>
        <a:graphic>
          <a:graphicData uri="http://schemas.openxmlformats.org/drawingml/2006/table">
            <a:tbl>
              <a:tblPr firstRow="1" bandRow="1">
                <a:noFill/>
              </a:tblPr>
              <a:tblGrid>
                <a:gridCol w="1367475">
                  <a:extLst>
                    <a:ext uri="{9D8B030D-6E8A-4147-A177-3AD203B41FA5}">
                      <a16:colId xmlns:a16="http://schemas.microsoft.com/office/drawing/2014/main" val="20000"/>
                    </a:ext>
                  </a:extLst>
                </a:gridCol>
                <a:gridCol w="1367475">
                  <a:extLst>
                    <a:ext uri="{9D8B030D-6E8A-4147-A177-3AD203B41FA5}">
                      <a16:colId xmlns:a16="http://schemas.microsoft.com/office/drawing/2014/main" val="20001"/>
                    </a:ext>
                  </a:extLst>
                </a:gridCol>
              </a:tblGrid>
              <a:tr h="481925">
                <a:tc gridSpan="2">
                  <a:txBody>
                    <a:bodyPr/>
                    <a:lstStyle/>
                    <a:p>
                      <a:pPr marL="0" marR="0" lvl="0" indent="0" algn="ctr" rtl="0">
                        <a:spcBef>
                          <a:spcPts val="0"/>
                        </a:spcBef>
                        <a:spcAft>
                          <a:spcPts val="0"/>
                        </a:spcAft>
                        <a:buNone/>
                      </a:pPr>
                      <a:r>
                        <a:rPr lang="en-US" sz="1800" dirty="0">
                          <a:solidFill>
                            <a:schemeClr val="bg1"/>
                          </a:solidFill>
                        </a:rPr>
                        <a:t>RECARGA SEMI-RÁPIDA</a:t>
                      </a:r>
                      <a:endParaRPr sz="1800" dirty="0">
                        <a:solidFill>
                          <a:schemeClr val="bg1"/>
                        </a:solidFill>
                      </a:endParaRPr>
                    </a:p>
                  </a:txBody>
                  <a:tcPr marL="91450" marR="91450" marT="45725" marB="45725" anchor="ctr">
                    <a:solidFill>
                      <a:srgbClr val="D82F22"/>
                    </a:solidFill>
                  </a:tcPr>
                </a:tc>
                <a:tc hMerge="1">
                  <a:txBody>
                    <a:bodyPr/>
                    <a:lstStyle/>
                    <a:p>
                      <a:endParaRPr lang="en-US"/>
                    </a:p>
                  </a:txBody>
                  <a:tcPr/>
                </a:tc>
                <a:extLst>
                  <a:ext uri="{0D108BD9-81ED-4DB2-BD59-A6C34878D82A}">
                    <a16:rowId xmlns:a16="http://schemas.microsoft.com/office/drawing/2014/main" val="10000"/>
                  </a:ext>
                </a:extLst>
              </a:tr>
              <a:tr h="644900">
                <a:tc>
                  <a:txBody>
                    <a:bodyPr/>
                    <a:lstStyle/>
                    <a:p>
                      <a:pPr marL="0" marR="0" lvl="0" indent="0" algn="ctr" rtl="0">
                        <a:spcBef>
                          <a:spcPts val="0"/>
                        </a:spcBef>
                        <a:spcAft>
                          <a:spcPts val="0"/>
                        </a:spcAft>
                        <a:buNone/>
                      </a:pPr>
                      <a:r>
                        <a:rPr lang="en-US" sz="1800" dirty="0" err="1">
                          <a:solidFill>
                            <a:schemeClr val="bg2">
                              <a:lumMod val="75000"/>
                            </a:schemeClr>
                          </a:solidFill>
                        </a:rPr>
                        <a:t>Tensão</a:t>
                      </a:r>
                      <a:r>
                        <a:rPr lang="en-US" sz="1800" dirty="0">
                          <a:solidFill>
                            <a:schemeClr val="bg2">
                              <a:lumMod val="75000"/>
                            </a:schemeClr>
                          </a:solidFill>
                        </a:rPr>
                        <a:t> (V)</a:t>
                      </a:r>
                      <a:endParaRPr sz="1800" dirty="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380</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1"/>
                  </a:ext>
                </a:extLst>
              </a:tr>
              <a:tr h="644900">
                <a:tc>
                  <a:txBody>
                    <a:bodyPr/>
                    <a:lstStyle/>
                    <a:p>
                      <a:pPr marL="0" marR="0" lvl="0" indent="0" algn="ctr" rtl="0">
                        <a:spcBef>
                          <a:spcPts val="0"/>
                        </a:spcBef>
                        <a:spcAft>
                          <a:spcPts val="0"/>
                        </a:spcAft>
                        <a:buNone/>
                      </a:pPr>
                      <a:r>
                        <a:rPr lang="en-US" sz="1800">
                          <a:solidFill>
                            <a:schemeClr val="bg2">
                              <a:lumMod val="75000"/>
                            </a:schemeClr>
                          </a:solidFill>
                        </a:rPr>
                        <a:t>Fases</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3</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2"/>
                  </a:ext>
                </a:extLst>
              </a:tr>
              <a:tr h="644900">
                <a:tc>
                  <a:txBody>
                    <a:bodyPr/>
                    <a:lstStyle/>
                    <a:p>
                      <a:pPr marL="0" marR="0" lvl="0" indent="0" algn="ctr" rtl="0">
                        <a:spcBef>
                          <a:spcPts val="0"/>
                        </a:spcBef>
                        <a:spcAft>
                          <a:spcPts val="0"/>
                        </a:spcAft>
                        <a:buNone/>
                      </a:pPr>
                      <a:r>
                        <a:rPr lang="en-US" sz="1800">
                          <a:solidFill>
                            <a:schemeClr val="bg2">
                              <a:lumMod val="75000"/>
                            </a:schemeClr>
                          </a:solidFill>
                        </a:rPr>
                        <a:t>Corrente (A)</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≤32</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3"/>
                  </a:ext>
                </a:extLst>
              </a:tr>
              <a:tr h="644900">
                <a:tc>
                  <a:txBody>
                    <a:bodyPr/>
                    <a:lstStyle/>
                    <a:p>
                      <a:pPr marL="0" marR="0" lvl="0" indent="0" algn="ctr" rtl="0">
                        <a:spcBef>
                          <a:spcPts val="0"/>
                        </a:spcBef>
                        <a:spcAft>
                          <a:spcPts val="0"/>
                        </a:spcAft>
                        <a:buNone/>
                      </a:pPr>
                      <a:r>
                        <a:rPr lang="en-US" sz="1800">
                          <a:solidFill>
                            <a:schemeClr val="bg2">
                              <a:lumMod val="75000"/>
                            </a:schemeClr>
                          </a:solidFill>
                        </a:rPr>
                        <a:t>Potência (kW)</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dirty="0">
                          <a:solidFill>
                            <a:schemeClr val="bg2">
                              <a:lumMod val="75000"/>
                            </a:schemeClr>
                          </a:solidFill>
                        </a:rPr>
                        <a:t>≤22</a:t>
                      </a:r>
                      <a:endParaRPr sz="1800" dirty="0">
                        <a:solidFill>
                          <a:schemeClr val="bg2">
                            <a:lumMod val="75000"/>
                          </a:schemeClr>
                        </a:solidFill>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263" name="Google Shape;263;p18"/>
          <p:cNvSpPr txBox="1"/>
          <p:nvPr/>
        </p:nvSpPr>
        <p:spPr>
          <a:xfrm>
            <a:off x="6096000" y="4488902"/>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
        <p:nvSpPr>
          <p:cNvPr id="2" name="Título 1">
            <a:extLst>
              <a:ext uri="{FF2B5EF4-FFF2-40B4-BE49-F238E27FC236}">
                <a16:creationId xmlns:a16="http://schemas.microsoft.com/office/drawing/2014/main" id="{89051348-8F0B-4866-8C32-58B0C96A67A5}"/>
              </a:ext>
            </a:extLst>
          </p:cNvPr>
          <p:cNvSpPr>
            <a:spLocks noGrp="1"/>
          </p:cNvSpPr>
          <p:nvPr>
            <p:ph type="title"/>
          </p:nvPr>
        </p:nvSpPr>
        <p:spPr/>
        <p:txBody>
          <a:bodyPr/>
          <a:lstStyle/>
          <a:p>
            <a:r>
              <a:rPr lang="pt-BR" dirty="0"/>
              <a:t>Perfil de consumo de energia</a:t>
            </a:r>
            <a:endParaRPr lang="en-US" dirty="0"/>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1" name="Google Shape;27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54563" y="1695767"/>
            <a:ext cx="5474044" cy="2684592"/>
          </a:xfrm>
          <a:prstGeom prst="rect">
            <a:avLst/>
          </a:prstGeom>
          <a:noFill/>
          <a:ln>
            <a:noFill/>
          </a:ln>
        </p:spPr>
      </p:pic>
      <p:graphicFrame>
        <p:nvGraphicFramePr>
          <p:cNvPr id="272" name="Google Shape;272;p19"/>
          <p:cNvGraphicFramePr/>
          <p:nvPr>
            <p:extLst>
              <p:ext uri="{D42A27DB-BD31-4B8C-83A1-F6EECF244321}">
                <p14:modId xmlns:p14="http://schemas.microsoft.com/office/powerpoint/2010/main" val="519263237"/>
              </p:ext>
            </p:extLst>
          </p:nvPr>
        </p:nvGraphicFramePr>
        <p:xfrm>
          <a:off x="1615170" y="1931009"/>
          <a:ext cx="2734950" cy="3061525"/>
        </p:xfrm>
        <a:graphic>
          <a:graphicData uri="http://schemas.openxmlformats.org/drawingml/2006/table">
            <a:tbl>
              <a:tblPr firstRow="1" bandRow="1">
                <a:noFill/>
              </a:tblPr>
              <a:tblGrid>
                <a:gridCol w="1367475">
                  <a:extLst>
                    <a:ext uri="{9D8B030D-6E8A-4147-A177-3AD203B41FA5}">
                      <a16:colId xmlns:a16="http://schemas.microsoft.com/office/drawing/2014/main" val="20000"/>
                    </a:ext>
                  </a:extLst>
                </a:gridCol>
                <a:gridCol w="1367475">
                  <a:extLst>
                    <a:ext uri="{9D8B030D-6E8A-4147-A177-3AD203B41FA5}">
                      <a16:colId xmlns:a16="http://schemas.microsoft.com/office/drawing/2014/main" val="20001"/>
                    </a:ext>
                  </a:extLst>
                </a:gridCol>
              </a:tblGrid>
              <a:tr h="481925">
                <a:tc gridSpan="2">
                  <a:txBody>
                    <a:bodyPr/>
                    <a:lstStyle/>
                    <a:p>
                      <a:pPr marL="0" marR="0" lvl="0" indent="0" algn="ctr" rtl="0">
                        <a:spcBef>
                          <a:spcPts val="0"/>
                        </a:spcBef>
                        <a:spcAft>
                          <a:spcPts val="0"/>
                        </a:spcAft>
                        <a:buNone/>
                      </a:pPr>
                      <a:r>
                        <a:rPr lang="en-US" sz="1800" dirty="0">
                          <a:solidFill>
                            <a:schemeClr val="bg1"/>
                          </a:solidFill>
                        </a:rPr>
                        <a:t>RECARGA RÁPIDA</a:t>
                      </a:r>
                      <a:endParaRPr sz="1800" dirty="0">
                        <a:solidFill>
                          <a:schemeClr val="bg1"/>
                        </a:solidFill>
                      </a:endParaRPr>
                    </a:p>
                  </a:txBody>
                  <a:tcPr marL="91450" marR="91450" marT="45725" marB="45725" anchor="ctr">
                    <a:solidFill>
                      <a:srgbClr val="D82F22"/>
                    </a:solidFill>
                  </a:tcPr>
                </a:tc>
                <a:tc hMerge="1">
                  <a:txBody>
                    <a:bodyPr/>
                    <a:lstStyle/>
                    <a:p>
                      <a:endParaRPr lang="en-US"/>
                    </a:p>
                  </a:txBody>
                  <a:tcPr/>
                </a:tc>
                <a:extLst>
                  <a:ext uri="{0D108BD9-81ED-4DB2-BD59-A6C34878D82A}">
                    <a16:rowId xmlns:a16="http://schemas.microsoft.com/office/drawing/2014/main" val="10000"/>
                  </a:ext>
                </a:extLst>
              </a:tr>
              <a:tr h="644900">
                <a:tc>
                  <a:txBody>
                    <a:bodyPr/>
                    <a:lstStyle/>
                    <a:p>
                      <a:pPr marL="0" marR="0" lvl="0" indent="0" algn="ctr" rtl="0">
                        <a:spcBef>
                          <a:spcPts val="0"/>
                        </a:spcBef>
                        <a:spcAft>
                          <a:spcPts val="0"/>
                        </a:spcAft>
                        <a:buNone/>
                      </a:pPr>
                      <a:r>
                        <a:rPr lang="en-US" sz="1800">
                          <a:solidFill>
                            <a:schemeClr val="bg2">
                              <a:lumMod val="75000"/>
                            </a:schemeClr>
                          </a:solidFill>
                        </a:rPr>
                        <a:t>Tensão (V)</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380</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1"/>
                  </a:ext>
                </a:extLst>
              </a:tr>
              <a:tr h="644900">
                <a:tc>
                  <a:txBody>
                    <a:bodyPr/>
                    <a:lstStyle/>
                    <a:p>
                      <a:pPr marL="0" marR="0" lvl="0" indent="0" algn="ctr" rtl="0">
                        <a:spcBef>
                          <a:spcPts val="0"/>
                        </a:spcBef>
                        <a:spcAft>
                          <a:spcPts val="0"/>
                        </a:spcAft>
                        <a:buNone/>
                      </a:pPr>
                      <a:r>
                        <a:rPr lang="en-US" sz="1800">
                          <a:solidFill>
                            <a:schemeClr val="bg2">
                              <a:lumMod val="75000"/>
                            </a:schemeClr>
                          </a:solidFill>
                        </a:rPr>
                        <a:t>Fases</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3</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2"/>
                  </a:ext>
                </a:extLst>
              </a:tr>
              <a:tr h="644900">
                <a:tc>
                  <a:txBody>
                    <a:bodyPr/>
                    <a:lstStyle/>
                    <a:p>
                      <a:pPr marL="0" marR="0" lvl="0" indent="0" algn="ctr" rtl="0">
                        <a:spcBef>
                          <a:spcPts val="0"/>
                        </a:spcBef>
                        <a:spcAft>
                          <a:spcPts val="0"/>
                        </a:spcAft>
                        <a:buNone/>
                      </a:pPr>
                      <a:r>
                        <a:rPr lang="en-US" sz="1800">
                          <a:solidFill>
                            <a:schemeClr val="bg2">
                              <a:lumMod val="75000"/>
                            </a:schemeClr>
                          </a:solidFill>
                        </a:rPr>
                        <a:t>Corrente (A)</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a:solidFill>
                            <a:schemeClr val="bg2">
                              <a:lumMod val="75000"/>
                            </a:schemeClr>
                          </a:solidFill>
                        </a:rPr>
                        <a:t>≤64</a:t>
                      </a:r>
                      <a:endParaRPr sz="1800">
                        <a:solidFill>
                          <a:schemeClr val="bg2">
                            <a:lumMod val="75000"/>
                          </a:schemeClr>
                        </a:solidFill>
                      </a:endParaRPr>
                    </a:p>
                  </a:txBody>
                  <a:tcPr marL="91450" marR="91450" marT="45725" marB="45725" anchor="ctr"/>
                </a:tc>
                <a:extLst>
                  <a:ext uri="{0D108BD9-81ED-4DB2-BD59-A6C34878D82A}">
                    <a16:rowId xmlns:a16="http://schemas.microsoft.com/office/drawing/2014/main" val="10003"/>
                  </a:ext>
                </a:extLst>
              </a:tr>
              <a:tr h="644900">
                <a:tc>
                  <a:txBody>
                    <a:bodyPr/>
                    <a:lstStyle/>
                    <a:p>
                      <a:pPr marL="0" marR="0" lvl="0" indent="0" algn="ctr" rtl="0">
                        <a:spcBef>
                          <a:spcPts val="0"/>
                        </a:spcBef>
                        <a:spcAft>
                          <a:spcPts val="0"/>
                        </a:spcAft>
                        <a:buNone/>
                      </a:pPr>
                      <a:r>
                        <a:rPr lang="en-US" sz="1800">
                          <a:solidFill>
                            <a:schemeClr val="bg2">
                              <a:lumMod val="75000"/>
                            </a:schemeClr>
                          </a:solidFill>
                        </a:rPr>
                        <a:t>Potência (kW)</a:t>
                      </a:r>
                      <a:endParaRPr sz="1800">
                        <a:solidFill>
                          <a:schemeClr val="bg2">
                            <a:lumMod val="75000"/>
                          </a:schemeClr>
                        </a:solidFill>
                      </a:endParaRPr>
                    </a:p>
                  </a:txBody>
                  <a:tcPr marL="91450" marR="91450" marT="45725" marB="45725" anchor="ctr"/>
                </a:tc>
                <a:tc>
                  <a:txBody>
                    <a:bodyPr/>
                    <a:lstStyle/>
                    <a:p>
                      <a:pPr marL="0" marR="0" lvl="0" indent="0" algn="ctr" rtl="0">
                        <a:spcBef>
                          <a:spcPts val="0"/>
                        </a:spcBef>
                        <a:spcAft>
                          <a:spcPts val="0"/>
                        </a:spcAft>
                        <a:buNone/>
                      </a:pPr>
                      <a:r>
                        <a:rPr lang="en-US" sz="1800" dirty="0">
                          <a:solidFill>
                            <a:schemeClr val="bg2">
                              <a:lumMod val="75000"/>
                            </a:schemeClr>
                          </a:solidFill>
                        </a:rPr>
                        <a:t>≤40</a:t>
                      </a:r>
                      <a:endParaRPr sz="1800" dirty="0">
                        <a:solidFill>
                          <a:schemeClr val="bg2">
                            <a:lumMod val="75000"/>
                          </a:schemeClr>
                        </a:solidFill>
                      </a:endParaRPr>
                    </a:p>
                  </a:txBody>
                  <a:tcPr marL="91450" marR="91450" marT="45725" marB="45725" anchor="ctr"/>
                </a:tc>
                <a:extLst>
                  <a:ext uri="{0D108BD9-81ED-4DB2-BD59-A6C34878D82A}">
                    <a16:rowId xmlns:a16="http://schemas.microsoft.com/office/drawing/2014/main" val="10004"/>
                  </a:ext>
                </a:extLst>
              </a:tr>
            </a:tbl>
          </a:graphicData>
        </a:graphic>
      </p:graphicFrame>
      <p:sp>
        <p:nvSpPr>
          <p:cNvPr id="273" name="Google Shape;273;p19"/>
          <p:cNvSpPr txBox="1"/>
          <p:nvPr/>
        </p:nvSpPr>
        <p:spPr>
          <a:xfrm>
            <a:off x="5954100" y="4354057"/>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
        <p:nvSpPr>
          <p:cNvPr id="2" name="Título 1">
            <a:extLst>
              <a:ext uri="{FF2B5EF4-FFF2-40B4-BE49-F238E27FC236}">
                <a16:creationId xmlns:a16="http://schemas.microsoft.com/office/drawing/2014/main" id="{B07AAA9E-56D6-4338-8A14-92354BBC4964}"/>
              </a:ext>
            </a:extLst>
          </p:cNvPr>
          <p:cNvSpPr>
            <a:spLocks noGrp="1"/>
          </p:cNvSpPr>
          <p:nvPr>
            <p:ph type="title"/>
          </p:nvPr>
        </p:nvSpPr>
        <p:spPr/>
        <p:txBody>
          <a:bodyPr/>
          <a:lstStyle/>
          <a:p>
            <a:r>
              <a:rPr lang="pt-BR" dirty="0"/>
              <a:t>Perfil de consumo de energia</a:t>
            </a:r>
            <a:endParaRPr lang="en-US" dirty="0"/>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1"/>
          <p:cNvSpPr txBox="1">
            <a:spLocks noGrp="1"/>
          </p:cNvSpPr>
          <p:nvPr>
            <p:ph type="body" idx="13"/>
          </p:nvPr>
        </p:nvSpPr>
        <p:spPr>
          <a:xfrm>
            <a:off x="617561" y="1639967"/>
            <a:ext cx="11158737" cy="445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D82F22"/>
              </a:buClr>
              <a:buSzPts val="2800"/>
              <a:buNone/>
            </a:pPr>
            <a:r>
              <a:rPr lang="en-US" sz="2400" dirty="0" err="1"/>
              <a:t>Recarga</a:t>
            </a:r>
            <a:r>
              <a:rPr lang="en-US" sz="2400" dirty="0"/>
              <a:t> </a:t>
            </a:r>
            <a:r>
              <a:rPr lang="en-US" sz="2400" dirty="0" err="1"/>
              <a:t>lenta</a:t>
            </a:r>
            <a:endParaRPr sz="2400" dirty="0"/>
          </a:p>
          <a:p>
            <a:pPr marL="0" indent="0">
              <a:lnSpc>
                <a:spcPct val="90000"/>
              </a:lnSpc>
              <a:spcBef>
                <a:spcPts val="1000"/>
              </a:spcBef>
              <a:buClr>
                <a:schemeClr val="dk1"/>
              </a:buClr>
              <a:buSzPts val="2800"/>
              <a:buNone/>
            </a:pPr>
            <a:r>
              <a:rPr lang="en-US" sz="2400" dirty="0"/>
              <a:t>	</a:t>
            </a:r>
            <a:r>
              <a:rPr lang="en-US" sz="2400" dirty="0" err="1"/>
              <a:t>Impacto</a:t>
            </a:r>
            <a:r>
              <a:rPr lang="en-US" sz="2400" dirty="0"/>
              <a:t> </a:t>
            </a:r>
            <a:r>
              <a:rPr lang="en-US" sz="2400" dirty="0" err="1"/>
              <a:t>na</a:t>
            </a:r>
            <a:r>
              <a:rPr lang="en-US" sz="2400" dirty="0"/>
              <a:t> </a:t>
            </a:r>
            <a:r>
              <a:rPr lang="en-US" sz="2400" dirty="0" err="1"/>
              <a:t>tensão</a:t>
            </a:r>
            <a:endParaRPr sz="2400" dirty="0"/>
          </a:p>
          <a:p>
            <a:pPr marL="0" lvl="0" indent="0" algn="l" rtl="0">
              <a:lnSpc>
                <a:spcPct val="90000"/>
              </a:lnSpc>
              <a:spcBef>
                <a:spcPts val="1000"/>
              </a:spcBef>
              <a:spcAft>
                <a:spcPts val="0"/>
              </a:spcAft>
              <a:buClr>
                <a:schemeClr val="dk1"/>
              </a:buClr>
              <a:buSzPts val="2800"/>
              <a:buNone/>
            </a:pPr>
            <a:r>
              <a:rPr lang="en-US" sz="2400" dirty="0"/>
              <a:t>	</a:t>
            </a:r>
            <a:r>
              <a:rPr lang="en-US" sz="2400" dirty="0" err="1"/>
              <a:t>Impacto</a:t>
            </a:r>
            <a:r>
              <a:rPr lang="en-US" sz="2400" dirty="0"/>
              <a:t> </a:t>
            </a:r>
            <a:r>
              <a:rPr lang="en-US" sz="2400" dirty="0" err="1"/>
              <a:t>corrente</a:t>
            </a:r>
            <a:r>
              <a:rPr lang="en-US" sz="2400" dirty="0"/>
              <a:t> no </a:t>
            </a:r>
            <a:r>
              <a:rPr lang="en-US" sz="2400" dirty="0" err="1"/>
              <a:t>neutro</a:t>
            </a:r>
            <a:endParaRPr sz="2400" dirty="0"/>
          </a:p>
          <a:p>
            <a:pPr marL="0" lvl="0" indent="0" algn="l" rtl="0">
              <a:lnSpc>
                <a:spcPct val="90000"/>
              </a:lnSpc>
              <a:spcBef>
                <a:spcPts val="1000"/>
              </a:spcBef>
              <a:spcAft>
                <a:spcPts val="0"/>
              </a:spcAft>
              <a:buClr>
                <a:schemeClr val="dk1"/>
              </a:buClr>
              <a:buSzPts val="2800"/>
              <a:buNone/>
            </a:pPr>
            <a:r>
              <a:rPr lang="en-US" sz="2400" dirty="0"/>
              <a:t>	</a:t>
            </a:r>
            <a:r>
              <a:rPr lang="en-US" sz="2400" dirty="0" err="1"/>
              <a:t>Impacto</a:t>
            </a:r>
            <a:r>
              <a:rPr lang="en-US" sz="2400" dirty="0"/>
              <a:t> </a:t>
            </a:r>
            <a:r>
              <a:rPr lang="en-US" sz="2400" dirty="0" err="1"/>
              <a:t>na</a:t>
            </a:r>
            <a:r>
              <a:rPr lang="en-US" sz="2400" dirty="0"/>
              <a:t> </a:t>
            </a:r>
            <a:r>
              <a:rPr lang="en-US" sz="2400" dirty="0" err="1"/>
              <a:t>frequência</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2" name="Título 1">
            <a:extLst>
              <a:ext uri="{FF2B5EF4-FFF2-40B4-BE49-F238E27FC236}">
                <a16:creationId xmlns:a16="http://schemas.microsoft.com/office/drawing/2014/main" id="{95848FB1-AB28-42FB-961D-2EBD3E65F380}"/>
              </a:ext>
            </a:extLst>
          </p:cNvPr>
          <p:cNvSpPr>
            <a:spLocks noGrp="1"/>
          </p:cNvSpPr>
          <p:nvPr>
            <p:ph type="title"/>
          </p:nvPr>
        </p:nvSpPr>
        <p:spPr>
          <a:xfrm>
            <a:off x="692337" y="258101"/>
            <a:ext cx="9338767" cy="1118400"/>
          </a:xfrm>
        </p:spPr>
        <p:txBody>
          <a:bodyPr/>
          <a:lstStyle/>
          <a:p>
            <a:r>
              <a:rPr lang="pt-BR" dirty="0"/>
              <a:t>Estudo de caso – carga lenta</a:t>
            </a:r>
            <a:endParaRPr lang="en-US" dirty="0"/>
          </a:p>
        </p:txBody>
      </p:sp>
      <p:pic>
        <p:nvPicPr>
          <p:cNvPr id="282" name="Google Shape;282;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899" y="1639967"/>
            <a:ext cx="5258618" cy="3225114"/>
          </a:xfrm>
          <a:prstGeom prst="rect">
            <a:avLst/>
          </a:prstGeom>
          <a:noFill/>
          <a:ln>
            <a:noFill/>
          </a:ln>
        </p:spPr>
      </p:pic>
      <p:sp>
        <p:nvSpPr>
          <p:cNvPr id="283" name="Google Shape;283;p21"/>
          <p:cNvSpPr txBox="1"/>
          <p:nvPr/>
        </p:nvSpPr>
        <p:spPr>
          <a:xfrm>
            <a:off x="5048242" y="4717348"/>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txBox="1">
            <a:spLocks noGrp="1"/>
          </p:cNvSpPr>
          <p:nvPr>
            <p:ph type="body" idx="13"/>
          </p:nvPr>
        </p:nvSpPr>
        <p:spPr>
          <a:xfrm>
            <a:off x="568049" y="1639967"/>
            <a:ext cx="11360699" cy="445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D82F22"/>
              </a:buClr>
              <a:buSzPts val="2800"/>
              <a:buNone/>
            </a:pPr>
            <a:r>
              <a:rPr lang="en-US" sz="2400" dirty="0" err="1"/>
              <a:t>Impacto</a:t>
            </a:r>
            <a:r>
              <a:rPr lang="en-US" sz="2400" dirty="0"/>
              <a:t> da </a:t>
            </a:r>
            <a:r>
              <a:rPr lang="en-US" sz="2400" dirty="0" err="1"/>
              <a:t>tensão</a:t>
            </a:r>
            <a:endParaRPr sz="2400" dirty="0"/>
          </a:p>
          <a:p>
            <a:pPr marL="0" lvl="0" indent="0" algn="l" rtl="0">
              <a:lnSpc>
                <a:spcPct val="90000"/>
              </a:lnSpc>
              <a:spcBef>
                <a:spcPts val="1000"/>
              </a:spcBef>
              <a:spcAft>
                <a:spcPts val="0"/>
              </a:spcAft>
              <a:buClr>
                <a:schemeClr val="dk1"/>
              </a:buClr>
              <a:buSzPts val="2800"/>
              <a:buNone/>
            </a:pPr>
            <a:r>
              <a:rPr lang="en-US" dirty="0"/>
              <a:t>	</a:t>
            </a:r>
            <a:endParaRPr dirty="0"/>
          </a:p>
        </p:txBody>
      </p:sp>
      <p:pic>
        <p:nvPicPr>
          <p:cNvPr id="293" name="Google Shape;293;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448" y="1639967"/>
            <a:ext cx="6237902" cy="3889693"/>
          </a:xfrm>
          <a:prstGeom prst="rect">
            <a:avLst/>
          </a:prstGeom>
          <a:noFill/>
          <a:ln>
            <a:noFill/>
          </a:ln>
        </p:spPr>
      </p:pic>
      <p:sp>
        <p:nvSpPr>
          <p:cNvPr id="294" name="Google Shape;294;p22"/>
          <p:cNvSpPr txBox="1"/>
          <p:nvPr/>
        </p:nvSpPr>
        <p:spPr>
          <a:xfrm>
            <a:off x="2977050" y="5529660"/>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Fonte: </a:t>
            </a:r>
            <a:r>
              <a:rPr lang="en-US" dirty="0" err="1"/>
              <a:t>Artigo</a:t>
            </a:r>
            <a:r>
              <a:rPr lang="en-US" dirty="0"/>
              <a:t> - Field Investigation of the Power Quality Impact of Electric Vehicles in Secondary Residential Systems</a:t>
            </a:r>
            <a:endParaRPr dirty="0"/>
          </a:p>
        </p:txBody>
      </p:sp>
      <p:sp>
        <p:nvSpPr>
          <p:cNvPr id="9" name="Título 1">
            <a:extLst>
              <a:ext uri="{FF2B5EF4-FFF2-40B4-BE49-F238E27FC236}">
                <a16:creationId xmlns:a16="http://schemas.microsoft.com/office/drawing/2014/main" id="{41007E99-96E6-402B-A62B-47C70EB70BDA}"/>
              </a:ext>
            </a:extLst>
          </p:cNvPr>
          <p:cNvSpPr>
            <a:spLocks noGrp="1"/>
          </p:cNvSpPr>
          <p:nvPr>
            <p:ph type="title"/>
          </p:nvPr>
        </p:nvSpPr>
        <p:spPr>
          <a:xfrm>
            <a:off x="692337" y="258101"/>
            <a:ext cx="9338767" cy="1118400"/>
          </a:xfrm>
        </p:spPr>
        <p:txBody>
          <a:bodyPr/>
          <a:lstStyle/>
          <a:p>
            <a:r>
              <a:rPr lang="pt-BR" dirty="0"/>
              <a:t>Estudo de caso – carga lenta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1" name="Google Shape;431;ga0c586d5bc_0_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04525" y="1473993"/>
            <a:ext cx="8582949" cy="4522072"/>
          </a:xfrm>
          <a:prstGeom prst="rect">
            <a:avLst/>
          </a:prstGeom>
          <a:noFill/>
          <a:ln>
            <a:noFill/>
          </a:ln>
        </p:spPr>
      </p:pic>
      <p:sp>
        <p:nvSpPr>
          <p:cNvPr id="3" name="Título 2">
            <a:extLst>
              <a:ext uri="{FF2B5EF4-FFF2-40B4-BE49-F238E27FC236}">
                <a16:creationId xmlns:a16="http://schemas.microsoft.com/office/drawing/2014/main" id="{12091CE3-710F-4B3F-9C38-67EE0EC4F6C1}"/>
              </a:ext>
            </a:extLst>
          </p:cNvPr>
          <p:cNvSpPr>
            <a:spLocks noGrp="1"/>
          </p:cNvSpPr>
          <p:nvPr>
            <p:ph type="title"/>
          </p:nvPr>
        </p:nvSpPr>
        <p:spPr/>
        <p:txBody>
          <a:bodyPr/>
          <a:lstStyle/>
          <a:p>
            <a:r>
              <a:rPr lang="pt-BR" dirty="0"/>
              <a:t>Flexibilidade do </a:t>
            </a:r>
            <a:r>
              <a:rPr lang="pt-BR" dirty="0" err="1"/>
              <a:t>Smart</a:t>
            </a:r>
            <a:r>
              <a:rPr lang="pt-BR" dirty="0"/>
              <a:t> </a:t>
            </a:r>
            <a:r>
              <a:rPr lang="pt-BR" dirty="0" err="1"/>
              <a:t>Charging</a:t>
            </a:r>
            <a:endParaRPr lang="pt-BR"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4" name="Google Shape;304;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22900" y="1878182"/>
            <a:ext cx="6146198" cy="3784501"/>
          </a:xfrm>
          <a:prstGeom prst="rect">
            <a:avLst/>
          </a:prstGeom>
          <a:noFill/>
          <a:ln>
            <a:noFill/>
          </a:ln>
        </p:spPr>
      </p:pic>
      <p:sp>
        <p:nvSpPr>
          <p:cNvPr id="305" name="Google Shape;305;p23"/>
          <p:cNvSpPr txBox="1"/>
          <p:nvPr/>
        </p:nvSpPr>
        <p:spPr>
          <a:xfrm>
            <a:off x="3129450" y="5485999"/>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
        <p:nvSpPr>
          <p:cNvPr id="9" name="Título 1">
            <a:extLst>
              <a:ext uri="{FF2B5EF4-FFF2-40B4-BE49-F238E27FC236}">
                <a16:creationId xmlns:a16="http://schemas.microsoft.com/office/drawing/2014/main" id="{784BD243-66F1-4E35-9674-C37AF41975AD}"/>
              </a:ext>
            </a:extLst>
          </p:cNvPr>
          <p:cNvSpPr>
            <a:spLocks noGrp="1"/>
          </p:cNvSpPr>
          <p:nvPr>
            <p:ph type="title"/>
          </p:nvPr>
        </p:nvSpPr>
        <p:spPr>
          <a:xfrm>
            <a:off x="692337" y="258101"/>
            <a:ext cx="9338767" cy="1118400"/>
          </a:xfrm>
        </p:spPr>
        <p:txBody>
          <a:bodyPr/>
          <a:lstStyle/>
          <a:p>
            <a:r>
              <a:rPr lang="pt-BR" dirty="0"/>
              <a:t>Estudo de caso – carga lenta</a:t>
            </a:r>
            <a:endParaRPr lang="en-US" dirty="0"/>
          </a:p>
        </p:txBody>
      </p:sp>
      <p:sp>
        <p:nvSpPr>
          <p:cNvPr id="300" name="Google Shape;300;p23"/>
          <p:cNvSpPr txBox="1">
            <a:spLocks noGrp="1"/>
          </p:cNvSpPr>
          <p:nvPr>
            <p:ph type="body" idx="13"/>
          </p:nvPr>
        </p:nvSpPr>
        <p:spPr>
          <a:xfrm>
            <a:off x="415650" y="1544433"/>
            <a:ext cx="11360699" cy="445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400" dirty="0" err="1"/>
              <a:t>Impacto</a:t>
            </a:r>
            <a:r>
              <a:rPr lang="en-US" sz="2400" dirty="0"/>
              <a:t> da </a:t>
            </a:r>
            <a:r>
              <a:rPr lang="en-US" sz="2400" dirty="0" err="1"/>
              <a:t>corrente</a:t>
            </a:r>
            <a:r>
              <a:rPr lang="en-US" sz="2400" dirty="0"/>
              <a:t> de </a:t>
            </a:r>
            <a:r>
              <a:rPr lang="en-US" sz="2400" dirty="0" err="1"/>
              <a:t>neutro</a:t>
            </a:r>
            <a:endParaRPr sz="2400" dirty="0"/>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4"/>
          <p:cNvSpPr txBox="1">
            <a:spLocks noGrp="1"/>
          </p:cNvSpPr>
          <p:nvPr>
            <p:ph type="body" idx="13"/>
          </p:nvPr>
        </p:nvSpPr>
        <p:spPr>
          <a:prstGeom prst="rect">
            <a:avLst/>
          </a:prstGeom>
          <a:noFill/>
          <a:ln>
            <a:noFill/>
          </a:ln>
        </p:spPr>
        <p:txBody>
          <a:bodyPr spcFirstLastPara="1" wrap="square" lIns="91425" tIns="45700" rIns="91425" bIns="45700" anchor="t" anchorCtr="0">
            <a:normAutofit/>
          </a:bodyPr>
          <a:lstStyle/>
          <a:p>
            <a:pPr marL="0" indent="0">
              <a:lnSpc>
                <a:spcPct val="90000"/>
              </a:lnSpc>
              <a:buClr>
                <a:srgbClr val="D82F22"/>
              </a:buClr>
              <a:buSzPts val="2800"/>
              <a:buNone/>
            </a:pPr>
            <a:r>
              <a:rPr lang="en-US" sz="2400" dirty="0" err="1"/>
              <a:t>Impacto</a:t>
            </a:r>
            <a:r>
              <a:rPr lang="en-US" sz="2400" dirty="0"/>
              <a:t> </a:t>
            </a:r>
            <a:r>
              <a:rPr lang="en-US" sz="2400" dirty="0" err="1"/>
              <a:t>na</a:t>
            </a:r>
            <a:r>
              <a:rPr lang="en-US" sz="2400" dirty="0"/>
              <a:t> </a:t>
            </a:r>
            <a:r>
              <a:rPr lang="en-US" sz="2400" dirty="0" err="1"/>
              <a:t>frequência</a:t>
            </a:r>
            <a:r>
              <a:rPr lang="en-US" sz="2400" dirty="0"/>
              <a:t>	</a:t>
            </a:r>
            <a:endParaRPr sz="2400" dirty="0"/>
          </a:p>
        </p:txBody>
      </p:sp>
      <p:pic>
        <p:nvPicPr>
          <p:cNvPr id="315" name="Google Shape;315;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06525" y="2594857"/>
            <a:ext cx="6778949" cy="2430751"/>
          </a:xfrm>
          <a:prstGeom prst="rect">
            <a:avLst/>
          </a:prstGeom>
          <a:noFill/>
          <a:ln>
            <a:noFill/>
          </a:ln>
        </p:spPr>
      </p:pic>
      <p:sp>
        <p:nvSpPr>
          <p:cNvPr id="316" name="Google Shape;316;p24"/>
          <p:cNvSpPr txBox="1"/>
          <p:nvPr/>
        </p:nvSpPr>
        <p:spPr>
          <a:xfrm>
            <a:off x="3129450" y="4872007"/>
            <a:ext cx="62379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Fonte: Artigo - Field Investigation of the Power Quality Impact of Electric Vehicles in Secondary Residential Systems</a:t>
            </a:r>
            <a:endParaRPr/>
          </a:p>
        </p:txBody>
      </p:sp>
      <p:sp>
        <p:nvSpPr>
          <p:cNvPr id="9" name="Título 1">
            <a:extLst>
              <a:ext uri="{FF2B5EF4-FFF2-40B4-BE49-F238E27FC236}">
                <a16:creationId xmlns:a16="http://schemas.microsoft.com/office/drawing/2014/main" id="{55AF925E-DAAC-4BF5-B3D9-C2B2F1089557}"/>
              </a:ext>
            </a:extLst>
          </p:cNvPr>
          <p:cNvSpPr>
            <a:spLocks noGrp="1"/>
          </p:cNvSpPr>
          <p:nvPr>
            <p:ph type="title"/>
          </p:nvPr>
        </p:nvSpPr>
        <p:spPr>
          <a:xfrm>
            <a:off x="692337" y="258101"/>
            <a:ext cx="9338767" cy="1118400"/>
          </a:xfrm>
        </p:spPr>
        <p:txBody>
          <a:bodyPr/>
          <a:lstStyle/>
          <a:p>
            <a:r>
              <a:rPr lang="pt-BR" dirty="0"/>
              <a:t>Estudo de caso – carga lenta</a:t>
            </a:r>
            <a:endParaRPr lang="en-US" dirty="0"/>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5" name="Google Shape;325;p25"/>
          <p:cNvPicPr preferRelativeResize="0"/>
          <p:nvPr/>
        </p:nvPicPr>
        <p:blipFill rotWithShape="1">
          <a:blip r:embed="rId3">
            <a:alphaModFix/>
          </a:blip>
          <a:srcRect l="15533" t="24314" b="9649"/>
          <a:stretch/>
        </p:blipFill>
        <p:spPr>
          <a:xfrm>
            <a:off x="5803900" y="2202266"/>
            <a:ext cx="6388100" cy="3327401"/>
          </a:xfrm>
          <a:prstGeom prst="rect">
            <a:avLst/>
          </a:prstGeom>
          <a:noFill/>
          <a:ln>
            <a:noFill/>
          </a:ln>
        </p:spPr>
      </p:pic>
      <p:sp>
        <p:nvSpPr>
          <p:cNvPr id="326" name="Google Shape;326;p25"/>
          <p:cNvSpPr txBox="1">
            <a:spLocks noGrp="1"/>
          </p:cNvSpPr>
          <p:nvPr>
            <p:ph type="body" idx="13"/>
          </p:nvPr>
        </p:nvSpPr>
        <p:spPr>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800"/>
              <a:buFont typeface="Arial" panose="020B0604020202020204" pitchFamily="34" charset="0"/>
              <a:buChar char="•"/>
            </a:pPr>
            <a:r>
              <a:rPr lang="en-US" sz="2400" dirty="0"/>
              <a:t>Renault Zoe - 2 h e 45 min de </a:t>
            </a:r>
            <a:r>
              <a:rPr lang="en-US" sz="2400" dirty="0" err="1"/>
              <a:t>recarga</a:t>
            </a:r>
            <a:endParaRPr sz="2400" dirty="0"/>
          </a:p>
          <a:p>
            <a:pPr marL="571500" lvl="0" indent="-342900" algn="l" rtl="0">
              <a:lnSpc>
                <a:spcPct val="90000"/>
              </a:lnSpc>
              <a:spcBef>
                <a:spcPts val="0"/>
              </a:spcBef>
              <a:spcAft>
                <a:spcPts val="0"/>
              </a:spcAft>
              <a:buFont typeface="Arial" panose="020B0604020202020204" pitchFamily="34" charset="0"/>
              <a:buChar char="•"/>
            </a:pPr>
            <a:endParaRPr sz="2400" dirty="0"/>
          </a:p>
          <a:p>
            <a:pPr marL="342900" lvl="0" indent="-342900" algn="l" rtl="0">
              <a:lnSpc>
                <a:spcPct val="90000"/>
              </a:lnSpc>
              <a:spcBef>
                <a:spcPts val="0"/>
              </a:spcBef>
              <a:spcAft>
                <a:spcPts val="0"/>
              </a:spcAft>
              <a:buSzPts val="2800"/>
              <a:buFont typeface="Arial" panose="020B0604020202020204" pitchFamily="34" charset="0"/>
              <a:buChar char="•"/>
            </a:pPr>
            <a:r>
              <a:rPr lang="en-US" sz="2400" dirty="0" err="1"/>
              <a:t>Recarga</a:t>
            </a:r>
            <a:r>
              <a:rPr lang="en-US" sz="2400" dirty="0"/>
              <a:t> </a:t>
            </a:r>
            <a:r>
              <a:rPr lang="en-US" sz="2400" dirty="0" err="1"/>
              <a:t>rápida</a:t>
            </a:r>
            <a:endParaRPr sz="2400" dirty="0"/>
          </a:p>
          <a:p>
            <a:pPr marL="742950" lvl="1" indent="-285750" algn="l" rtl="0">
              <a:lnSpc>
                <a:spcPct val="90000"/>
              </a:lnSpc>
              <a:spcBef>
                <a:spcPts val="0"/>
              </a:spcBef>
              <a:spcAft>
                <a:spcPts val="0"/>
              </a:spcAft>
              <a:buSzPts val="1800"/>
              <a:buFont typeface="Arial" panose="020B0604020202020204" pitchFamily="34" charset="0"/>
              <a:buChar char="•"/>
            </a:pPr>
            <a:r>
              <a:rPr lang="en-US" sz="2000" dirty="0" err="1">
                <a:latin typeface="Abadi Extra Light" panose="020B0204020104020204" pitchFamily="34" charset="0"/>
              </a:rPr>
              <a:t>impacto</a:t>
            </a:r>
            <a:r>
              <a:rPr lang="en-US" sz="2000" dirty="0">
                <a:latin typeface="Abadi Extra Light" panose="020B0204020104020204" pitchFamily="34" charset="0"/>
              </a:rPr>
              <a:t> </a:t>
            </a:r>
            <a:r>
              <a:rPr lang="en-US" sz="2000" dirty="0" err="1">
                <a:latin typeface="Abadi Extra Light" panose="020B0204020104020204" pitchFamily="34" charset="0"/>
              </a:rPr>
              <a:t>na</a:t>
            </a:r>
            <a:r>
              <a:rPr lang="en-US" sz="2000" dirty="0">
                <a:latin typeface="Abadi Extra Light" panose="020B0204020104020204" pitchFamily="34" charset="0"/>
              </a:rPr>
              <a:t> </a:t>
            </a:r>
            <a:r>
              <a:rPr lang="en-US" sz="2000" dirty="0" err="1">
                <a:latin typeface="Abadi Extra Light" panose="020B0204020104020204" pitchFamily="34" charset="0"/>
              </a:rPr>
              <a:t>corrente</a:t>
            </a:r>
            <a:endParaRPr sz="2000" dirty="0">
              <a:latin typeface="Abadi Extra Light" panose="020B0204020104020204" pitchFamily="34" charset="0"/>
            </a:endParaRPr>
          </a:p>
          <a:p>
            <a:pPr marL="742950" lvl="1" indent="-285750" algn="l" rtl="0">
              <a:lnSpc>
                <a:spcPct val="90000"/>
              </a:lnSpc>
              <a:spcBef>
                <a:spcPts val="0"/>
              </a:spcBef>
              <a:spcAft>
                <a:spcPts val="0"/>
              </a:spcAft>
              <a:buSzPts val="1800"/>
              <a:buFont typeface="Arial" panose="020B0604020202020204" pitchFamily="34" charset="0"/>
              <a:buChar char="•"/>
            </a:pPr>
            <a:r>
              <a:rPr lang="en-US" sz="2000" dirty="0" err="1">
                <a:latin typeface="Abadi Extra Light" panose="020B0204020104020204" pitchFamily="34" charset="0"/>
              </a:rPr>
              <a:t>impacto</a:t>
            </a:r>
            <a:r>
              <a:rPr lang="en-US" sz="2000" dirty="0">
                <a:latin typeface="Abadi Extra Light" panose="020B0204020104020204" pitchFamily="34" charset="0"/>
              </a:rPr>
              <a:t> </a:t>
            </a:r>
            <a:r>
              <a:rPr lang="en-US" sz="2000" dirty="0" err="1">
                <a:latin typeface="Abadi Extra Light" panose="020B0204020104020204" pitchFamily="34" charset="0"/>
              </a:rPr>
              <a:t>na</a:t>
            </a:r>
            <a:r>
              <a:rPr lang="en-US" sz="2000" dirty="0">
                <a:latin typeface="Abadi Extra Light" panose="020B0204020104020204" pitchFamily="34" charset="0"/>
              </a:rPr>
              <a:t> </a:t>
            </a:r>
            <a:r>
              <a:rPr lang="en-US" sz="2000" dirty="0" err="1">
                <a:latin typeface="Abadi Extra Light" panose="020B0204020104020204" pitchFamily="34" charset="0"/>
              </a:rPr>
              <a:t>potência</a:t>
            </a:r>
            <a:endParaRPr sz="2000" dirty="0">
              <a:latin typeface="Abadi Extra Light" panose="020B0204020104020204" pitchFamily="34" charset="0"/>
            </a:endParaRPr>
          </a:p>
          <a:p>
            <a:pPr marL="742950" lvl="1" indent="-285750" algn="l" rtl="0">
              <a:lnSpc>
                <a:spcPct val="90000"/>
              </a:lnSpc>
              <a:spcBef>
                <a:spcPts val="0"/>
              </a:spcBef>
              <a:spcAft>
                <a:spcPts val="0"/>
              </a:spcAft>
              <a:buSzPts val="1800"/>
              <a:buFont typeface="Arial" panose="020B0604020202020204" pitchFamily="34" charset="0"/>
              <a:buChar char="•"/>
            </a:pPr>
            <a:r>
              <a:rPr lang="en-US" sz="2000" dirty="0" err="1">
                <a:latin typeface="Abadi Extra Light" panose="020B0204020104020204" pitchFamily="34" charset="0"/>
              </a:rPr>
              <a:t>impacto</a:t>
            </a:r>
            <a:r>
              <a:rPr lang="en-US" sz="2000" dirty="0">
                <a:latin typeface="Abadi Extra Light" panose="020B0204020104020204" pitchFamily="34" charset="0"/>
              </a:rPr>
              <a:t> no FP</a:t>
            </a:r>
            <a:endParaRPr sz="2000" dirty="0">
              <a:latin typeface="Abadi Extra Light" panose="020B0204020104020204" pitchFamily="34" charset="0"/>
            </a:endParaRPr>
          </a:p>
          <a:p>
            <a:pPr marL="742950" lvl="1" indent="-285750" algn="l" rtl="0">
              <a:lnSpc>
                <a:spcPct val="90000"/>
              </a:lnSpc>
              <a:spcBef>
                <a:spcPts val="0"/>
              </a:spcBef>
              <a:spcAft>
                <a:spcPts val="0"/>
              </a:spcAft>
              <a:buSzPts val="1800"/>
              <a:buFont typeface="Arial" panose="020B0604020202020204" pitchFamily="34" charset="0"/>
              <a:buChar char="•"/>
            </a:pPr>
            <a:r>
              <a:rPr lang="en-US" sz="2000" dirty="0" err="1">
                <a:latin typeface="Abadi Extra Light" panose="020B0204020104020204" pitchFamily="34" charset="0"/>
              </a:rPr>
              <a:t>distorções</a:t>
            </a:r>
            <a:r>
              <a:rPr lang="en-US" sz="2000" dirty="0">
                <a:latin typeface="Abadi Extra Light" panose="020B0204020104020204" pitchFamily="34" charset="0"/>
              </a:rPr>
              <a:t> </a:t>
            </a:r>
            <a:r>
              <a:rPr lang="en-US" sz="2000" dirty="0" err="1">
                <a:latin typeface="Abadi Extra Light" panose="020B0204020104020204" pitchFamily="34" charset="0"/>
              </a:rPr>
              <a:t>harmônicas</a:t>
            </a:r>
            <a:endParaRPr sz="2000" dirty="0">
              <a:latin typeface="Abadi Extra Light" panose="020B0204020104020204" pitchFamily="34" charset="0"/>
            </a:endParaRPr>
          </a:p>
          <a:p>
            <a:pPr marL="228600" lvl="0" indent="-50800" algn="l" rtl="0">
              <a:lnSpc>
                <a:spcPct val="90000"/>
              </a:lnSpc>
              <a:spcBef>
                <a:spcPts val="1000"/>
              </a:spcBef>
              <a:spcAft>
                <a:spcPts val="0"/>
              </a:spcAft>
              <a:buClr>
                <a:schemeClr val="dk1"/>
              </a:buClr>
              <a:buSzPts val="2800"/>
              <a:buNone/>
            </a:pPr>
            <a:endParaRPr dirty="0"/>
          </a:p>
        </p:txBody>
      </p:sp>
      <p:sp>
        <p:nvSpPr>
          <p:cNvPr id="8" name="Título 1">
            <a:extLst>
              <a:ext uri="{FF2B5EF4-FFF2-40B4-BE49-F238E27FC236}">
                <a16:creationId xmlns:a16="http://schemas.microsoft.com/office/drawing/2014/main" id="{B992C1B9-337B-4596-A204-A399DB84E227}"/>
              </a:ext>
            </a:extLst>
          </p:cNvPr>
          <p:cNvSpPr>
            <a:spLocks noGrp="1"/>
          </p:cNvSpPr>
          <p:nvPr>
            <p:ph type="title"/>
          </p:nvPr>
        </p:nvSpPr>
        <p:spPr>
          <a:xfrm>
            <a:off x="692150" y="258763"/>
            <a:ext cx="9270716" cy="1117600"/>
          </a:xfrm>
        </p:spPr>
        <p:txBody>
          <a:bodyPr/>
          <a:lstStyle/>
          <a:p>
            <a:r>
              <a:rPr lang="pt-BR" dirty="0"/>
              <a:t>Estudo de caso – carga rápida</a:t>
            </a:r>
            <a:endParaRPr lang="en-US"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53ac3ddd76_0_26"/>
          <p:cNvSpPr txBox="1"/>
          <p:nvPr/>
        </p:nvSpPr>
        <p:spPr>
          <a:xfrm>
            <a:off x="838200" y="365125"/>
            <a:ext cx="10515600" cy="119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rgbClr val="2F5496"/>
              </a:solidFill>
              <a:latin typeface="Abadi Extra Light" panose="020B0204020104020204" pitchFamily="34" charset="0"/>
              <a:ea typeface="Calibri"/>
              <a:cs typeface="Calibri"/>
              <a:sym typeface="Calibri"/>
            </a:endParaRPr>
          </a:p>
        </p:txBody>
      </p:sp>
      <p:pic>
        <p:nvPicPr>
          <p:cNvPr id="335" name="Google Shape;335;g53ac3ddd76_0_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09662" y="1971670"/>
            <a:ext cx="9349490" cy="3491403"/>
          </a:xfrm>
          <a:prstGeom prst="rect">
            <a:avLst/>
          </a:prstGeom>
          <a:noFill/>
          <a:ln>
            <a:noFill/>
          </a:ln>
        </p:spPr>
      </p:pic>
      <p:sp>
        <p:nvSpPr>
          <p:cNvPr id="336" name="Google Shape;336;g53ac3ddd76_0_26"/>
          <p:cNvSpPr txBox="1"/>
          <p:nvPr/>
        </p:nvSpPr>
        <p:spPr>
          <a:xfrm>
            <a:off x="2167507" y="5463073"/>
            <a:ext cx="82338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latin typeface="Abadi Extra Light" panose="020B0204020104020204" pitchFamily="34" charset="0"/>
                <a:ea typeface="Calibri"/>
                <a:cs typeface="Calibri"/>
                <a:sym typeface="Calibri"/>
              </a:rPr>
              <a:t>Fonte: </a:t>
            </a:r>
            <a:r>
              <a:rPr lang="en-US" sz="1500" dirty="0" err="1">
                <a:latin typeface="Abadi Extra Light" panose="020B0204020104020204" pitchFamily="34" charset="0"/>
                <a:ea typeface="Calibri"/>
                <a:cs typeface="Calibri"/>
                <a:sym typeface="Calibri"/>
              </a:rPr>
              <a:t>Caracterização</a:t>
            </a:r>
            <a:r>
              <a:rPr lang="en-US" sz="1500" dirty="0">
                <a:latin typeface="Abadi Extra Light" panose="020B0204020104020204" pitchFamily="34" charset="0"/>
                <a:ea typeface="Calibri"/>
                <a:cs typeface="Calibri"/>
                <a:sym typeface="Calibri"/>
              </a:rPr>
              <a:t> do </a:t>
            </a:r>
            <a:r>
              <a:rPr lang="en-US" sz="1500" dirty="0" err="1">
                <a:latin typeface="Abadi Extra Light" panose="020B0204020104020204" pitchFamily="34" charset="0"/>
                <a:ea typeface="Calibri"/>
                <a:cs typeface="Calibri"/>
                <a:sym typeface="Calibri"/>
              </a:rPr>
              <a:t>Impacto</a:t>
            </a:r>
            <a:r>
              <a:rPr lang="en-US" sz="1500" dirty="0">
                <a:latin typeface="Abadi Extra Light" panose="020B0204020104020204" pitchFamily="34" charset="0"/>
                <a:ea typeface="Calibri"/>
                <a:cs typeface="Calibri"/>
                <a:sym typeface="Calibri"/>
              </a:rPr>
              <a:t> da </a:t>
            </a:r>
            <a:r>
              <a:rPr lang="en-US" sz="1500" dirty="0" err="1">
                <a:latin typeface="Abadi Extra Light" panose="020B0204020104020204" pitchFamily="34" charset="0"/>
                <a:ea typeface="Calibri"/>
                <a:cs typeface="Calibri"/>
                <a:sym typeface="Calibri"/>
              </a:rPr>
              <a:t>Recarga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Lenta</a:t>
            </a:r>
            <a:r>
              <a:rPr lang="en-US" sz="1500" dirty="0">
                <a:latin typeface="Abadi Extra Light" panose="020B0204020104020204" pitchFamily="34" charset="0"/>
                <a:ea typeface="Calibri"/>
                <a:cs typeface="Calibri"/>
                <a:sym typeface="Calibri"/>
              </a:rPr>
              <a:t> e </a:t>
            </a:r>
            <a:r>
              <a:rPr lang="en-US" sz="1500" dirty="0" err="1">
                <a:latin typeface="Abadi Extra Light" panose="020B0204020104020204" pitchFamily="34" charset="0"/>
                <a:ea typeface="Calibri"/>
                <a:cs typeface="Calibri"/>
                <a:sym typeface="Calibri"/>
              </a:rPr>
              <a:t>Rápida</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Veículos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Elétricos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na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Qualidade</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Energia</a:t>
            </a:r>
            <a:r>
              <a:rPr lang="en-US" sz="1500" dirty="0">
                <a:latin typeface="Abadi Extra Light" panose="020B0204020104020204" pitchFamily="34" charset="0"/>
                <a:ea typeface="Calibri"/>
                <a:cs typeface="Calibri"/>
                <a:sym typeface="Calibri"/>
              </a:rPr>
              <a:t> da Rede de </a:t>
            </a:r>
            <a:r>
              <a:rPr lang="en-US" sz="1500" dirty="0" err="1">
                <a:latin typeface="Abadi Extra Light" panose="020B0204020104020204" pitchFamily="34" charset="0"/>
                <a:ea typeface="Calibri"/>
                <a:cs typeface="Calibri"/>
                <a:sym typeface="Calibri"/>
              </a:rPr>
              <a:t>Distribuição</a:t>
            </a:r>
            <a:r>
              <a:rPr lang="en-US" sz="1500" dirty="0">
                <a:latin typeface="Abadi Extra Light" panose="020B0204020104020204" pitchFamily="34" charset="0"/>
                <a:ea typeface="Calibri"/>
                <a:cs typeface="Calibri"/>
                <a:sym typeface="Calibri"/>
              </a:rPr>
              <a:t> </a:t>
            </a:r>
            <a:endParaRPr sz="1500" dirty="0">
              <a:latin typeface="Abadi Extra Light" panose="020B0204020104020204" pitchFamily="34" charset="0"/>
              <a:ea typeface="Calibri"/>
              <a:cs typeface="Calibri"/>
              <a:sym typeface="Calibri"/>
            </a:endParaRPr>
          </a:p>
        </p:txBody>
      </p:sp>
      <p:sp>
        <p:nvSpPr>
          <p:cNvPr id="337" name="Google Shape;337;g53ac3ddd76_0_26"/>
          <p:cNvSpPr txBox="1"/>
          <p:nvPr/>
        </p:nvSpPr>
        <p:spPr>
          <a:xfrm>
            <a:off x="692150" y="1503437"/>
            <a:ext cx="5798100" cy="5910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Clr>
                <a:srgbClr val="D82F22"/>
              </a:buClr>
              <a:buSzPts val="2800"/>
            </a:pPr>
            <a:r>
              <a:rPr lang="en-US" sz="2400" dirty="0" err="1">
                <a:solidFill>
                  <a:schemeClr val="bg2">
                    <a:lumMod val="75000"/>
                  </a:schemeClr>
                </a:solidFill>
                <a:latin typeface="Abadi Extra Light" panose="020B0204020104020204" pitchFamily="34" charset="0"/>
                <a:ea typeface="Calibri"/>
                <a:cs typeface="Calibri"/>
                <a:sym typeface="Calibri"/>
              </a:rPr>
              <a:t>Análise</a:t>
            </a:r>
            <a:r>
              <a:rPr lang="en-US" sz="2400" dirty="0">
                <a:solidFill>
                  <a:schemeClr val="bg2">
                    <a:lumMod val="75000"/>
                  </a:schemeClr>
                </a:solidFill>
                <a:latin typeface="Abadi Extra Light" panose="020B0204020104020204" pitchFamily="34" charset="0"/>
                <a:ea typeface="Calibri"/>
                <a:cs typeface="Calibri"/>
                <a:sym typeface="Calibri"/>
              </a:rPr>
              <a:t> da </a:t>
            </a:r>
            <a:r>
              <a:rPr lang="en-US" sz="2400" dirty="0" err="1">
                <a:solidFill>
                  <a:schemeClr val="bg2">
                    <a:lumMod val="75000"/>
                  </a:schemeClr>
                </a:solidFill>
                <a:latin typeface="Abadi Extra Light" panose="020B0204020104020204" pitchFamily="34" charset="0"/>
                <a:ea typeface="Calibri"/>
                <a:cs typeface="Calibri"/>
                <a:sym typeface="Calibri"/>
              </a:rPr>
              <a:t>corrente</a:t>
            </a:r>
            <a:endParaRPr sz="1200" dirty="0">
              <a:solidFill>
                <a:schemeClr val="bg2">
                  <a:lumMod val="75000"/>
                </a:schemeClr>
              </a:solidFill>
              <a:latin typeface="Abadi Extra Light" panose="020B0204020104020204" pitchFamily="34" charset="0"/>
            </a:endParaRPr>
          </a:p>
        </p:txBody>
      </p:sp>
      <p:sp>
        <p:nvSpPr>
          <p:cNvPr id="10" name="Título 1">
            <a:extLst>
              <a:ext uri="{FF2B5EF4-FFF2-40B4-BE49-F238E27FC236}">
                <a16:creationId xmlns:a16="http://schemas.microsoft.com/office/drawing/2014/main" id="{84C714CD-74F6-48EF-9778-DA8550B466F9}"/>
              </a:ext>
            </a:extLst>
          </p:cNvPr>
          <p:cNvSpPr>
            <a:spLocks noGrp="1"/>
          </p:cNvSpPr>
          <p:nvPr>
            <p:ph type="title"/>
          </p:nvPr>
        </p:nvSpPr>
        <p:spPr>
          <a:xfrm>
            <a:off x="692150" y="258763"/>
            <a:ext cx="9270716" cy="1117600"/>
          </a:xfrm>
        </p:spPr>
        <p:txBody>
          <a:bodyPr/>
          <a:lstStyle/>
          <a:p>
            <a:r>
              <a:rPr lang="pt-BR" dirty="0"/>
              <a:t>Estudo de caso – carga rápida</a:t>
            </a:r>
            <a:endParaRPr lang="en-US"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6" name="Google Shape;346;g53ac3ddd76_0_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2150" y="1777400"/>
            <a:ext cx="10918651" cy="3881650"/>
          </a:xfrm>
          <a:prstGeom prst="rect">
            <a:avLst/>
          </a:prstGeom>
          <a:noFill/>
          <a:ln>
            <a:noFill/>
          </a:ln>
        </p:spPr>
      </p:pic>
      <p:sp>
        <p:nvSpPr>
          <p:cNvPr id="347" name="Google Shape;347;g53ac3ddd76_0_35"/>
          <p:cNvSpPr txBox="1"/>
          <p:nvPr/>
        </p:nvSpPr>
        <p:spPr>
          <a:xfrm>
            <a:off x="1159705" y="5420025"/>
            <a:ext cx="9872590" cy="4780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latin typeface="Abadi Extra Light" panose="020B0204020104020204" pitchFamily="34" charset="0"/>
                <a:ea typeface="Calibri"/>
                <a:cs typeface="Calibri"/>
                <a:sym typeface="Calibri"/>
              </a:rPr>
              <a:t>Fonte: </a:t>
            </a:r>
            <a:r>
              <a:rPr lang="en-US" sz="1500" dirty="0" err="1">
                <a:latin typeface="Abadi Extra Light" panose="020B0204020104020204" pitchFamily="34" charset="0"/>
                <a:ea typeface="Calibri"/>
                <a:cs typeface="Calibri"/>
                <a:sym typeface="Calibri"/>
              </a:rPr>
              <a:t>Caracterização</a:t>
            </a:r>
            <a:r>
              <a:rPr lang="en-US" sz="1500" dirty="0">
                <a:latin typeface="Abadi Extra Light" panose="020B0204020104020204" pitchFamily="34" charset="0"/>
                <a:ea typeface="Calibri"/>
                <a:cs typeface="Calibri"/>
                <a:sym typeface="Calibri"/>
              </a:rPr>
              <a:t> do </a:t>
            </a:r>
            <a:r>
              <a:rPr lang="en-US" sz="1500" dirty="0" err="1">
                <a:latin typeface="Abadi Extra Light" panose="020B0204020104020204" pitchFamily="34" charset="0"/>
                <a:ea typeface="Calibri"/>
                <a:cs typeface="Calibri"/>
                <a:sym typeface="Calibri"/>
              </a:rPr>
              <a:t>Impacto</a:t>
            </a:r>
            <a:r>
              <a:rPr lang="en-US" sz="1500" dirty="0">
                <a:latin typeface="Abadi Extra Light" panose="020B0204020104020204" pitchFamily="34" charset="0"/>
                <a:ea typeface="Calibri"/>
                <a:cs typeface="Calibri"/>
                <a:sym typeface="Calibri"/>
              </a:rPr>
              <a:t> da </a:t>
            </a:r>
            <a:r>
              <a:rPr lang="en-US" sz="1500" dirty="0" err="1">
                <a:latin typeface="Abadi Extra Light" panose="020B0204020104020204" pitchFamily="34" charset="0"/>
                <a:ea typeface="Calibri"/>
                <a:cs typeface="Calibri"/>
                <a:sym typeface="Calibri"/>
              </a:rPr>
              <a:t>Recarga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Lenta</a:t>
            </a:r>
            <a:r>
              <a:rPr lang="en-US" sz="1500" dirty="0">
                <a:latin typeface="Abadi Extra Light" panose="020B0204020104020204" pitchFamily="34" charset="0"/>
                <a:ea typeface="Calibri"/>
                <a:cs typeface="Calibri"/>
                <a:sym typeface="Calibri"/>
              </a:rPr>
              <a:t> e </a:t>
            </a:r>
            <a:r>
              <a:rPr lang="en-US" sz="1500" dirty="0" err="1">
                <a:latin typeface="Abadi Extra Light" panose="020B0204020104020204" pitchFamily="34" charset="0"/>
                <a:ea typeface="Calibri"/>
                <a:cs typeface="Calibri"/>
                <a:sym typeface="Calibri"/>
              </a:rPr>
              <a:t>Rápida</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Veículos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Elétricos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na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Qualidade</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Energia</a:t>
            </a:r>
            <a:r>
              <a:rPr lang="en-US" sz="1500" dirty="0">
                <a:latin typeface="Abadi Extra Light" panose="020B0204020104020204" pitchFamily="34" charset="0"/>
                <a:ea typeface="Calibri"/>
                <a:cs typeface="Calibri"/>
                <a:sym typeface="Calibri"/>
              </a:rPr>
              <a:t> da Rede de </a:t>
            </a:r>
            <a:r>
              <a:rPr lang="en-US" sz="1500" dirty="0" err="1">
                <a:latin typeface="Abadi Extra Light" panose="020B0204020104020204" pitchFamily="34" charset="0"/>
                <a:ea typeface="Calibri"/>
                <a:cs typeface="Calibri"/>
                <a:sym typeface="Calibri"/>
              </a:rPr>
              <a:t>Distribuição</a:t>
            </a:r>
            <a:r>
              <a:rPr lang="en-US" sz="1500" dirty="0">
                <a:latin typeface="Abadi Extra Light" panose="020B0204020104020204" pitchFamily="34" charset="0"/>
                <a:ea typeface="Calibri"/>
                <a:cs typeface="Calibri"/>
                <a:sym typeface="Calibri"/>
              </a:rPr>
              <a:t> </a:t>
            </a:r>
            <a:endParaRPr sz="1500" dirty="0">
              <a:latin typeface="Abadi Extra Light" panose="020B0204020104020204" pitchFamily="34" charset="0"/>
              <a:ea typeface="Calibri"/>
              <a:cs typeface="Calibri"/>
              <a:sym typeface="Calibri"/>
            </a:endParaRPr>
          </a:p>
        </p:txBody>
      </p:sp>
      <p:sp>
        <p:nvSpPr>
          <p:cNvPr id="348" name="Google Shape;348;g53ac3ddd76_0_35"/>
          <p:cNvSpPr txBox="1"/>
          <p:nvPr/>
        </p:nvSpPr>
        <p:spPr>
          <a:xfrm>
            <a:off x="682750" y="1481900"/>
            <a:ext cx="6358800" cy="5910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Clr>
                <a:srgbClr val="D82F22"/>
              </a:buClr>
              <a:buSzPts val="2800"/>
            </a:pPr>
            <a:r>
              <a:rPr lang="en-US" sz="2400" dirty="0" err="1">
                <a:solidFill>
                  <a:schemeClr val="bg2">
                    <a:lumMod val="75000"/>
                  </a:schemeClr>
                </a:solidFill>
                <a:latin typeface="Abadi Extra Light" panose="020B0204020104020204" pitchFamily="34" charset="0"/>
                <a:ea typeface="Calibri"/>
                <a:cs typeface="Calibri"/>
                <a:sym typeface="Calibri"/>
              </a:rPr>
              <a:t>Análise</a:t>
            </a:r>
            <a:r>
              <a:rPr lang="en-US" sz="2400" dirty="0">
                <a:solidFill>
                  <a:schemeClr val="bg2">
                    <a:lumMod val="75000"/>
                  </a:schemeClr>
                </a:solidFill>
                <a:latin typeface="Abadi Extra Light" panose="020B0204020104020204" pitchFamily="34" charset="0"/>
                <a:ea typeface="Calibri"/>
                <a:cs typeface="Calibri"/>
                <a:sym typeface="Calibri"/>
              </a:rPr>
              <a:t> de </a:t>
            </a:r>
            <a:r>
              <a:rPr lang="en-US" sz="2400" dirty="0" err="1">
                <a:solidFill>
                  <a:schemeClr val="bg2">
                    <a:lumMod val="75000"/>
                  </a:schemeClr>
                </a:solidFill>
                <a:latin typeface="Abadi Extra Light" panose="020B0204020104020204" pitchFamily="34" charset="0"/>
                <a:ea typeface="Calibri"/>
                <a:cs typeface="Calibri"/>
                <a:sym typeface="Calibri"/>
              </a:rPr>
              <a:t>Potência</a:t>
            </a:r>
            <a:r>
              <a:rPr lang="en-US" sz="2400" dirty="0">
                <a:solidFill>
                  <a:schemeClr val="bg2">
                    <a:lumMod val="75000"/>
                  </a:schemeClr>
                </a:solidFill>
                <a:latin typeface="Abadi Extra Light" panose="020B0204020104020204" pitchFamily="34" charset="0"/>
                <a:ea typeface="Calibri"/>
                <a:cs typeface="Calibri"/>
                <a:sym typeface="Calibri"/>
              </a:rPr>
              <a:t> </a:t>
            </a:r>
            <a:r>
              <a:rPr lang="en-US" sz="2400" dirty="0" err="1">
                <a:solidFill>
                  <a:schemeClr val="bg2">
                    <a:lumMod val="75000"/>
                  </a:schemeClr>
                </a:solidFill>
                <a:latin typeface="Abadi Extra Light" panose="020B0204020104020204" pitchFamily="34" charset="0"/>
                <a:ea typeface="Calibri"/>
                <a:cs typeface="Calibri"/>
                <a:sym typeface="Calibri"/>
              </a:rPr>
              <a:t>Ativa</a:t>
            </a:r>
            <a:r>
              <a:rPr lang="en-US" sz="2400" dirty="0">
                <a:solidFill>
                  <a:schemeClr val="bg2">
                    <a:lumMod val="75000"/>
                  </a:schemeClr>
                </a:solidFill>
                <a:latin typeface="Abadi Extra Light" panose="020B0204020104020204" pitchFamily="34" charset="0"/>
                <a:ea typeface="Calibri"/>
                <a:cs typeface="Calibri"/>
                <a:sym typeface="Calibri"/>
              </a:rPr>
              <a:t>, </a:t>
            </a:r>
            <a:r>
              <a:rPr lang="en-US" sz="2400" dirty="0" err="1">
                <a:solidFill>
                  <a:schemeClr val="bg2">
                    <a:lumMod val="75000"/>
                  </a:schemeClr>
                </a:solidFill>
                <a:latin typeface="Abadi Extra Light" panose="020B0204020104020204" pitchFamily="34" charset="0"/>
                <a:ea typeface="Calibri"/>
                <a:cs typeface="Calibri"/>
                <a:sym typeface="Calibri"/>
              </a:rPr>
              <a:t>Reativa</a:t>
            </a:r>
            <a:r>
              <a:rPr lang="en-US" sz="2400" dirty="0">
                <a:solidFill>
                  <a:schemeClr val="bg2">
                    <a:lumMod val="75000"/>
                  </a:schemeClr>
                </a:solidFill>
                <a:latin typeface="Abadi Extra Light" panose="020B0204020104020204" pitchFamily="34" charset="0"/>
                <a:ea typeface="Calibri"/>
                <a:cs typeface="Calibri"/>
                <a:sym typeface="Calibri"/>
              </a:rPr>
              <a:t> e FP</a:t>
            </a:r>
            <a:endParaRPr sz="1200" dirty="0">
              <a:solidFill>
                <a:schemeClr val="bg2">
                  <a:lumMod val="75000"/>
                </a:schemeClr>
              </a:solidFill>
              <a:latin typeface="Abadi Extra Light" panose="020B0204020104020204" pitchFamily="34" charset="0"/>
            </a:endParaRPr>
          </a:p>
        </p:txBody>
      </p:sp>
      <p:sp>
        <p:nvSpPr>
          <p:cNvPr id="10" name="Título 1">
            <a:extLst>
              <a:ext uri="{FF2B5EF4-FFF2-40B4-BE49-F238E27FC236}">
                <a16:creationId xmlns:a16="http://schemas.microsoft.com/office/drawing/2014/main" id="{4DDE9157-9325-4FB6-9B37-618B3A93F53B}"/>
              </a:ext>
            </a:extLst>
          </p:cNvPr>
          <p:cNvSpPr>
            <a:spLocks noGrp="1"/>
          </p:cNvSpPr>
          <p:nvPr>
            <p:ph type="title"/>
          </p:nvPr>
        </p:nvSpPr>
        <p:spPr>
          <a:xfrm>
            <a:off x="692150" y="258763"/>
            <a:ext cx="9270716" cy="1117600"/>
          </a:xfrm>
        </p:spPr>
        <p:txBody>
          <a:bodyPr/>
          <a:lstStyle/>
          <a:p>
            <a:r>
              <a:rPr lang="pt-BR" dirty="0"/>
              <a:t>Estudo de caso – carga rápida</a:t>
            </a:r>
            <a:endParaRPr lang="en-US" dirty="0"/>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7" name="Google Shape;357;g53ac3ddd76_0_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4125" y="1820307"/>
            <a:ext cx="10443749" cy="3930576"/>
          </a:xfrm>
          <a:prstGeom prst="rect">
            <a:avLst/>
          </a:prstGeom>
          <a:noFill/>
          <a:ln>
            <a:noFill/>
          </a:ln>
        </p:spPr>
      </p:pic>
      <p:sp>
        <p:nvSpPr>
          <p:cNvPr id="358" name="Google Shape;358;g53ac3ddd76_0_43"/>
          <p:cNvSpPr txBox="1"/>
          <p:nvPr/>
        </p:nvSpPr>
        <p:spPr>
          <a:xfrm>
            <a:off x="874125" y="5607968"/>
            <a:ext cx="10212900" cy="1429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latin typeface="Abadi Extra Light" panose="020B0204020104020204" pitchFamily="34" charset="0"/>
                <a:ea typeface="Calibri"/>
                <a:cs typeface="Calibri"/>
                <a:sym typeface="Calibri"/>
              </a:rPr>
              <a:t>Fonte: </a:t>
            </a:r>
            <a:r>
              <a:rPr lang="en-US" sz="1500" dirty="0" err="1">
                <a:latin typeface="Abadi Extra Light" panose="020B0204020104020204" pitchFamily="34" charset="0"/>
                <a:ea typeface="Calibri"/>
                <a:cs typeface="Calibri"/>
                <a:sym typeface="Calibri"/>
              </a:rPr>
              <a:t>Caracterização</a:t>
            </a:r>
            <a:r>
              <a:rPr lang="en-US" sz="1500" dirty="0">
                <a:latin typeface="Abadi Extra Light" panose="020B0204020104020204" pitchFamily="34" charset="0"/>
                <a:ea typeface="Calibri"/>
                <a:cs typeface="Calibri"/>
                <a:sym typeface="Calibri"/>
              </a:rPr>
              <a:t> do </a:t>
            </a:r>
            <a:r>
              <a:rPr lang="en-US" sz="1500" dirty="0" err="1">
                <a:latin typeface="Abadi Extra Light" panose="020B0204020104020204" pitchFamily="34" charset="0"/>
                <a:ea typeface="Calibri"/>
                <a:cs typeface="Calibri"/>
                <a:sym typeface="Calibri"/>
              </a:rPr>
              <a:t>Impacto</a:t>
            </a:r>
            <a:r>
              <a:rPr lang="en-US" sz="1500" dirty="0">
                <a:latin typeface="Abadi Extra Light" panose="020B0204020104020204" pitchFamily="34" charset="0"/>
                <a:ea typeface="Calibri"/>
                <a:cs typeface="Calibri"/>
                <a:sym typeface="Calibri"/>
              </a:rPr>
              <a:t> da </a:t>
            </a:r>
            <a:r>
              <a:rPr lang="en-US" sz="1500" dirty="0" err="1">
                <a:latin typeface="Abadi Extra Light" panose="020B0204020104020204" pitchFamily="34" charset="0"/>
                <a:ea typeface="Calibri"/>
                <a:cs typeface="Calibri"/>
                <a:sym typeface="Calibri"/>
              </a:rPr>
              <a:t>Recarga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Lenta</a:t>
            </a:r>
            <a:r>
              <a:rPr lang="en-US" sz="1500" dirty="0">
                <a:latin typeface="Abadi Extra Light" panose="020B0204020104020204" pitchFamily="34" charset="0"/>
                <a:ea typeface="Calibri"/>
                <a:cs typeface="Calibri"/>
                <a:sym typeface="Calibri"/>
              </a:rPr>
              <a:t> e </a:t>
            </a:r>
            <a:r>
              <a:rPr lang="en-US" sz="1500" dirty="0" err="1">
                <a:latin typeface="Abadi Extra Light" panose="020B0204020104020204" pitchFamily="34" charset="0"/>
                <a:ea typeface="Calibri"/>
                <a:cs typeface="Calibri"/>
                <a:sym typeface="Calibri"/>
              </a:rPr>
              <a:t>Rápida</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Veículos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Elétricos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na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Qualidade</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Energia</a:t>
            </a:r>
            <a:r>
              <a:rPr lang="en-US" sz="1500" dirty="0">
                <a:latin typeface="Abadi Extra Light" panose="020B0204020104020204" pitchFamily="34" charset="0"/>
                <a:ea typeface="Calibri"/>
                <a:cs typeface="Calibri"/>
                <a:sym typeface="Calibri"/>
              </a:rPr>
              <a:t> da Rede de </a:t>
            </a:r>
            <a:r>
              <a:rPr lang="en-US" sz="1500" dirty="0" err="1">
                <a:latin typeface="Abadi Extra Light" panose="020B0204020104020204" pitchFamily="34" charset="0"/>
                <a:ea typeface="Calibri"/>
                <a:cs typeface="Calibri"/>
                <a:sym typeface="Calibri"/>
              </a:rPr>
              <a:t>Distribuição</a:t>
            </a:r>
            <a:r>
              <a:rPr lang="en-US" sz="1500" dirty="0">
                <a:latin typeface="Abadi Extra Light" panose="020B0204020104020204" pitchFamily="34" charset="0"/>
                <a:ea typeface="Calibri"/>
                <a:cs typeface="Calibri"/>
                <a:sym typeface="Calibri"/>
              </a:rPr>
              <a:t> </a:t>
            </a:r>
            <a:endParaRPr sz="1500" dirty="0">
              <a:latin typeface="Abadi Extra Light" panose="020B0204020104020204" pitchFamily="34" charset="0"/>
              <a:ea typeface="Calibri"/>
              <a:cs typeface="Calibri"/>
              <a:sym typeface="Calibri"/>
            </a:endParaRPr>
          </a:p>
        </p:txBody>
      </p:sp>
      <p:sp>
        <p:nvSpPr>
          <p:cNvPr id="359" name="Google Shape;359;g53ac3ddd76_0_43"/>
          <p:cNvSpPr txBox="1"/>
          <p:nvPr/>
        </p:nvSpPr>
        <p:spPr>
          <a:xfrm>
            <a:off x="692150" y="1376363"/>
            <a:ext cx="7153500" cy="5910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Clr>
                <a:srgbClr val="D82F22"/>
              </a:buClr>
              <a:buSzPts val="2800"/>
            </a:pPr>
            <a:r>
              <a:rPr lang="en-US" sz="2400" dirty="0" err="1">
                <a:solidFill>
                  <a:schemeClr val="bg2">
                    <a:lumMod val="75000"/>
                  </a:schemeClr>
                </a:solidFill>
                <a:latin typeface="Abadi Extra Light" panose="020B0204020104020204" pitchFamily="34" charset="0"/>
                <a:ea typeface="Calibri"/>
                <a:cs typeface="Calibri"/>
                <a:sym typeface="Calibri"/>
              </a:rPr>
              <a:t>Análise</a:t>
            </a:r>
            <a:r>
              <a:rPr lang="en-US" sz="2400" dirty="0">
                <a:solidFill>
                  <a:schemeClr val="bg2">
                    <a:lumMod val="75000"/>
                  </a:schemeClr>
                </a:solidFill>
                <a:latin typeface="Abadi Extra Light" panose="020B0204020104020204" pitchFamily="34" charset="0"/>
                <a:ea typeface="Calibri"/>
                <a:cs typeface="Calibri"/>
                <a:sym typeface="Calibri"/>
              </a:rPr>
              <a:t> da </a:t>
            </a:r>
            <a:r>
              <a:rPr lang="en-US" sz="2400" dirty="0" err="1">
                <a:solidFill>
                  <a:schemeClr val="bg2">
                    <a:lumMod val="75000"/>
                  </a:schemeClr>
                </a:solidFill>
                <a:latin typeface="Abadi Extra Light" panose="020B0204020104020204" pitchFamily="34" charset="0"/>
                <a:ea typeface="Calibri"/>
                <a:cs typeface="Calibri"/>
                <a:sym typeface="Calibri"/>
              </a:rPr>
              <a:t>distorção</a:t>
            </a:r>
            <a:r>
              <a:rPr lang="en-US" sz="2400" dirty="0">
                <a:solidFill>
                  <a:schemeClr val="bg2">
                    <a:lumMod val="75000"/>
                  </a:schemeClr>
                </a:solidFill>
                <a:latin typeface="Abadi Extra Light" panose="020B0204020104020204" pitchFamily="34" charset="0"/>
                <a:ea typeface="Calibri"/>
                <a:cs typeface="Calibri"/>
                <a:sym typeface="Calibri"/>
              </a:rPr>
              <a:t> </a:t>
            </a:r>
            <a:r>
              <a:rPr lang="en-US" sz="2400" dirty="0" err="1">
                <a:solidFill>
                  <a:schemeClr val="bg2">
                    <a:lumMod val="75000"/>
                  </a:schemeClr>
                </a:solidFill>
                <a:latin typeface="Abadi Extra Light" panose="020B0204020104020204" pitchFamily="34" charset="0"/>
                <a:ea typeface="Calibri"/>
                <a:cs typeface="Calibri"/>
                <a:sym typeface="Calibri"/>
              </a:rPr>
              <a:t>harmônica</a:t>
            </a:r>
            <a:r>
              <a:rPr lang="en-US" sz="2400" dirty="0">
                <a:solidFill>
                  <a:schemeClr val="bg2">
                    <a:lumMod val="75000"/>
                  </a:schemeClr>
                </a:solidFill>
                <a:latin typeface="Abadi Extra Light" panose="020B0204020104020204" pitchFamily="34" charset="0"/>
                <a:ea typeface="Calibri"/>
                <a:cs typeface="Calibri"/>
                <a:sym typeface="Calibri"/>
              </a:rPr>
              <a:t> da </a:t>
            </a:r>
            <a:r>
              <a:rPr lang="en-US" sz="2400" dirty="0" err="1">
                <a:solidFill>
                  <a:schemeClr val="bg2">
                    <a:lumMod val="75000"/>
                  </a:schemeClr>
                </a:solidFill>
                <a:latin typeface="Abadi Extra Light" panose="020B0204020104020204" pitchFamily="34" charset="0"/>
                <a:ea typeface="Calibri"/>
                <a:cs typeface="Calibri"/>
                <a:sym typeface="Calibri"/>
              </a:rPr>
              <a:t>tensão</a:t>
            </a:r>
            <a:endParaRPr sz="1200" dirty="0">
              <a:solidFill>
                <a:schemeClr val="bg2">
                  <a:lumMod val="75000"/>
                </a:schemeClr>
              </a:solidFill>
            </a:endParaRPr>
          </a:p>
        </p:txBody>
      </p:sp>
      <p:sp>
        <p:nvSpPr>
          <p:cNvPr id="10" name="Título 1">
            <a:extLst>
              <a:ext uri="{FF2B5EF4-FFF2-40B4-BE49-F238E27FC236}">
                <a16:creationId xmlns:a16="http://schemas.microsoft.com/office/drawing/2014/main" id="{5AC205B4-5BAF-43F9-A663-F18CCCEE970D}"/>
              </a:ext>
            </a:extLst>
          </p:cNvPr>
          <p:cNvSpPr>
            <a:spLocks noGrp="1"/>
          </p:cNvSpPr>
          <p:nvPr>
            <p:ph type="title"/>
          </p:nvPr>
        </p:nvSpPr>
        <p:spPr>
          <a:xfrm>
            <a:off x="692150" y="258763"/>
            <a:ext cx="9270716" cy="1117600"/>
          </a:xfrm>
        </p:spPr>
        <p:txBody>
          <a:bodyPr/>
          <a:lstStyle/>
          <a:p>
            <a:r>
              <a:rPr lang="pt-BR" dirty="0"/>
              <a:t>Estudo de caso – carga rápida</a:t>
            </a:r>
            <a:endParaRPr lang="en-US"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8" name="Google Shape;368;g53ac3ddd76_0_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8200" y="1671863"/>
            <a:ext cx="10515600" cy="4065900"/>
          </a:xfrm>
          <a:prstGeom prst="rect">
            <a:avLst/>
          </a:prstGeom>
          <a:noFill/>
          <a:ln>
            <a:noFill/>
          </a:ln>
        </p:spPr>
      </p:pic>
      <p:sp>
        <p:nvSpPr>
          <p:cNvPr id="369" name="Google Shape;369;g53ac3ddd76_0_53"/>
          <p:cNvSpPr txBox="1"/>
          <p:nvPr/>
        </p:nvSpPr>
        <p:spPr>
          <a:xfrm>
            <a:off x="1262505" y="5612534"/>
            <a:ext cx="9666990" cy="5870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dirty="0">
                <a:latin typeface="Abadi Extra Light" panose="020B0204020104020204" pitchFamily="34" charset="0"/>
                <a:ea typeface="Calibri"/>
                <a:cs typeface="Calibri"/>
                <a:sym typeface="Calibri"/>
              </a:rPr>
              <a:t>Fonte: </a:t>
            </a:r>
            <a:r>
              <a:rPr lang="en-US" sz="1500" dirty="0" err="1">
                <a:latin typeface="Abadi Extra Light" panose="020B0204020104020204" pitchFamily="34" charset="0"/>
                <a:ea typeface="Calibri"/>
                <a:cs typeface="Calibri"/>
                <a:sym typeface="Calibri"/>
              </a:rPr>
              <a:t>Caracterização</a:t>
            </a:r>
            <a:r>
              <a:rPr lang="en-US" sz="1500" dirty="0">
                <a:latin typeface="Abadi Extra Light" panose="020B0204020104020204" pitchFamily="34" charset="0"/>
                <a:ea typeface="Calibri"/>
                <a:cs typeface="Calibri"/>
                <a:sym typeface="Calibri"/>
              </a:rPr>
              <a:t> do </a:t>
            </a:r>
            <a:r>
              <a:rPr lang="en-US" sz="1500" dirty="0" err="1">
                <a:latin typeface="Abadi Extra Light" panose="020B0204020104020204" pitchFamily="34" charset="0"/>
                <a:ea typeface="Calibri"/>
                <a:cs typeface="Calibri"/>
                <a:sym typeface="Calibri"/>
              </a:rPr>
              <a:t>Impacto</a:t>
            </a:r>
            <a:r>
              <a:rPr lang="en-US" sz="1500" dirty="0">
                <a:latin typeface="Abadi Extra Light" panose="020B0204020104020204" pitchFamily="34" charset="0"/>
                <a:ea typeface="Calibri"/>
                <a:cs typeface="Calibri"/>
                <a:sym typeface="Calibri"/>
              </a:rPr>
              <a:t> da </a:t>
            </a:r>
            <a:r>
              <a:rPr lang="en-US" sz="1500" dirty="0" err="1">
                <a:latin typeface="Abadi Extra Light" panose="020B0204020104020204" pitchFamily="34" charset="0"/>
                <a:ea typeface="Calibri"/>
                <a:cs typeface="Calibri"/>
                <a:sym typeface="Calibri"/>
              </a:rPr>
              <a:t>Recarga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Lenta</a:t>
            </a:r>
            <a:r>
              <a:rPr lang="en-US" sz="1500" dirty="0">
                <a:latin typeface="Abadi Extra Light" panose="020B0204020104020204" pitchFamily="34" charset="0"/>
                <a:ea typeface="Calibri"/>
                <a:cs typeface="Calibri"/>
                <a:sym typeface="Calibri"/>
              </a:rPr>
              <a:t> e </a:t>
            </a:r>
            <a:r>
              <a:rPr lang="en-US" sz="1500" dirty="0" err="1">
                <a:latin typeface="Abadi Extra Light" panose="020B0204020104020204" pitchFamily="34" charset="0"/>
                <a:ea typeface="Calibri"/>
                <a:cs typeface="Calibri"/>
                <a:sym typeface="Calibri"/>
              </a:rPr>
              <a:t>Rápida</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Veículos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Elétricos</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na</a:t>
            </a:r>
            <a:r>
              <a:rPr lang="en-US" sz="1500" dirty="0">
                <a:latin typeface="Abadi Extra Light" panose="020B0204020104020204" pitchFamily="34" charset="0"/>
                <a:ea typeface="Calibri"/>
                <a:cs typeface="Calibri"/>
                <a:sym typeface="Calibri"/>
              </a:rPr>
              <a:t> </a:t>
            </a:r>
            <a:r>
              <a:rPr lang="en-US" sz="1500" dirty="0" err="1">
                <a:latin typeface="Abadi Extra Light" panose="020B0204020104020204" pitchFamily="34" charset="0"/>
                <a:ea typeface="Calibri"/>
                <a:cs typeface="Calibri"/>
                <a:sym typeface="Calibri"/>
              </a:rPr>
              <a:t>Qualidade</a:t>
            </a:r>
            <a:r>
              <a:rPr lang="en-US" sz="1500" dirty="0">
                <a:latin typeface="Abadi Extra Light" panose="020B0204020104020204" pitchFamily="34" charset="0"/>
                <a:ea typeface="Calibri"/>
                <a:cs typeface="Calibri"/>
                <a:sym typeface="Calibri"/>
              </a:rPr>
              <a:t> de </a:t>
            </a:r>
            <a:r>
              <a:rPr lang="en-US" sz="1500" dirty="0" err="1">
                <a:latin typeface="Abadi Extra Light" panose="020B0204020104020204" pitchFamily="34" charset="0"/>
                <a:ea typeface="Calibri"/>
                <a:cs typeface="Calibri"/>
                <a:sym typeface="Calibri"/>
              </a:rPr>
              <a:t>Energia</a:t>
            </a:r>
            <a:r>
              <a:rPr lang="en-US" sz="1500" dirty="0">
                <a:latin typeface="Abadi Extra Light" panose="020B0204020104020204" pitchFamily="34" charset="0"/>
                <a:ea typeface="Calibri"/>
                <a:cs typeface="Calibri"/>
                <a:sym typeface="Calibri"/>
              </a:rPr>
              <a:t> da Rede de </a:t>
            </a:r>
            <a:r>
              <a:rPr lang="en-US" sz="1500" dirty="0" err="1">
                <a:latin typeface="Abadi Extra Light" panose="020B0204020104020204" pitchFamily="34" charset="0"/>
                <a:ea typeface="Calibri"/>
                <a:cs typeface="Calibri"/>
                <a:sym typeface="Calibri"/>
              </a:rPr>
              <a:t>Distribuição</a:t>
            </a:r>
            <a:r>
              <a:rPr lang="en-US" sz="1500" dirty="0">
                <a:latin typeface="Abadi Extra Light" panose="020B0204020104020204" pitchFamily="34" charset="0"/>
                <a:ea typeface="Calibri"/>
                <a:cs typeface="Calibri"/>
                <a:sym typeface="Calibri"/>
              </a:rPr>
              <a:t> </a:t>
            </a:r>
            <a:endParaRPr sz="1500" dirty="0">
              <a:latin typeface="Abadi Extra Light" panose="020B0204020104020204" pitchFamily="34" charset="0"/>
              <a:ea typeface="Calibri"/>
              <a:cs typeface="Calibri"/>
              <a:sym typeface="Calibri"/>
            </a:endParaRPr>
          </a:p>
        </p:txBody>
      </p:sp>
      <p:sp>
        <p:nvSpPr>
          <p:cNvPr id="370" name="Google Shape;370;g53ac3ddd76_0_53"/>
          <p:cNvSpPr txBox="1"/>
          <p:nvPr/>
        </p:nvSpPr>
        <p:spPr>
          <a:xfrm>
            <a:off x="692150" y="1376363"/>
            <a:ext cx="7112700" cy="591000"/>
          </a:xfrm>
          <a:prstGeom prst="rect">
            <a:avLst/>
          </a:prstGeom>
          <a:noFill/>
          <a:ln>
            <a:noFill/>
          </a:ln>
        </p:spPr>
        <p:txBody>
          <a:bodyPr spcFirstLastPara="1" wrap="square" lIns="91425" tIns="91425" rIns="91425" bIns="91425" anchor="t" anchorCtr="0">
            <a:noAutofit/>
          </a:bodyPr>
          <a:lstStyle/>
          <a:p>
            <a:pPr lvl="0" algn="l" rtl="0">
              <a:lnSpc>
                <a:spcPct val="90000"/>
              </a:lnSpc>
              <a:spcBef>
                <a:spcPts val="0"/>
              </a:spcBef>
              <a:spcAft>
                <a:spcPts val="0"/>
              </a:spcAft>
              <a:buClr>
                <a:srgbClr val="D82F22"/>
              </a:buClr>
              <a:buSzPts val="2800"/>
            </a:pPr>
            <a:r>
              <a:rPr lang="en-US" sz="2400" dirty="0" err="1">
                <a:solidFill>
                  <a:schemeClr val="bg2">
                    <a:lumMod val="75000"/>
                  </a:schemeClr>
                </a:solidFill>
                <a:latin typeface="Abadi Extra Light" panose="020B0204020104020204" pitchFamily="34" charset="0"/>
                <a:ea typeface="Calibri"/>
                <a:cs typeface="Calibri"/>
                <a:sym typeface="Calibri"/>
              </a:rPr>
              <a:t>Análise</a:t>
            </a:r>
            <a:r>
              <a:rPr lang="en-US" sz="2400" dirty="0">
                <a:solidFill>
                  <a:schemeClr val="bg2">
                    <a:lumMod val="75000"/>
                  </a:schemeClr>
                </a:solidFill>
                <a:latin typeface="Abadi Extra Light" panose="020B0204020104020204" pitchFamily="34" charset="0"/>
                <a:ea typeface="Calibri"/>
                <a:cs typeface="Calibri"/>
                <a:sym typeface="Calibri"/>
              </a:rPr>
              <a:t> da </a:t>
            </a:r>
            <a:r>
              <a:rPr lang="en-US" sz="2400" dirty="0" err="1">
                <a:solidFill>
                  <a:schemeClr val="bg2">
                    <a:lumMod val="75000"/>
                  </a:schemeClr>
                </a:solidFill>
                <a:latin typeface="Abadi Extra Light" panose="020B0204020104020204" pitchFamily="34" charset="0"/>
                <a:ea typeface="Calibri"/>
                <a:cs typeface="Calibri"/>
                <a:sym typeface="Calibri"/>
              </a:rPr>
              <a:t>distorção</a:t>
            </a:r>
            <a:r>
              <a:rPr lang="en-US" sz="2400" dirty="0">
                <a:solidFill>
                  <a:schemeClr val="bg2">
                    <a:lumMod val="75000"/>
                  </a:schemeClr>
                </a:solidFill>
                <a:latin typeface="Abadi Extra Light" panose="020B0204020104020204" pitchFamily="34" charset="0"/>
                <a:ea typeface="Calibri"/>
                <a:cs typeface="Calibri"/>
                <a:sym typeface="Calibri"/>
              </a:rPr>
              <a:t> </a:t>
            </a:r>
            <a:r>
              <a:rPr lang="en-US" sz="2400" dirty="0" err="1">
                <a:solidFill>
                  <a:schemeClr val="bg2">
                    <a:lumMod val="75000"/>
                  </a:schemeClr>
                </a:solidFill>
                <a:latin typeface="Abadi Extra Light" panose="020B0204020104020204" pitchFamily="34" charset="0"/>
                <a:ea typeface="Calibri"/>
                <a:cs typeface="Calibri"/>
                <a:sym typeface="Calibri"/>
              </a:rPr>
              <a:t>harmônica</a:t>
            </a:r>
            <a:r>
              <a:rPr lang="en-US" sz="2400" dirty="0">
                <a:solidFill>
                  <a:schemeClr val="bg2">
                    <a:lumMod val="75000"/>
                  </a:schemeClr>
                </a:solidFill>
                <a:latin typeface="Abadi Extra Light" panose="020B0204020104020204" pitchFamily="34" charset="0"/>
                <a:ea typeface="Calibri"/>
                <a:cs typeface="Calibri"/>
                <a:sym typeface="Calibri"/>
              </a:rPr>
              <a:t> da </a:t>
            </a:r>
            <a:r>
              <a:rPr lang="en-US" sz="2400" dirty="0" err="1">
                <a:solidFill>
                  <a:schemeClr val="bg2">
                    <a:lumMod val="75000"/>
                  </a:schemeClr>
                </a:solidFill>
                <a:latin typeface="Abadi Extra Light" panose="020B0204020104020204" pitchFamily="34" charset="0"/>
                <a:ea typeface="Calibri"/>
                <a:cs typeface="Calibri"/>
                <a:sym typeface="Calibri"/>
              </a:rPr>
              <a:t>corrente</a:t>
            </a:r>
            <a:endParaRPr sz="1200" dirty="0">
              <a:solidFill>
                <a:schemeClr val="bg2">
                  <a:lumMod val="75000"/>
                </a:schemeClr>
              </a:solidFill>
            </a:endParaRPr>
          </a:p>
        </p:txBody>
      </p:sp>
      <p:sp>
        <p:nvSpPr>
          <p:cNvPr id="10" name="Título 1">
            <a:extLst>
              <a:ext uri="{FF2B5EF4-FFF2-40B4-BE49-F238E27FC236}">
                <a16:creationId xmlns:a16="http://schemas.microsoft.com/office/drawing/2014/main" id="{AF50BECD-3F14-4EEF-A99A-A7D4C2E47FA7}"/>
              </a:ext>
            </a:extLst>
          </p:cNvPr>
          <p:cNvSpPr>
            <a:spLocks noGrp="1"/>
          </p:cNvSpPr>
          <p:nvPr>
            <p:ph type="title"/>
          </p:nvPr>
        </p:nvSpPr>
        <p:spPr>
          <a:xfrm>
            <a:off x="692150" y="258763"/>
            <a:ext cx="9270716" cy="1117600"/>
          </a:xfrm>
        </p:spPr>
        <p:txBody>
          <a:bodyPr/>
          <a:lstStyle/>
          <a:p>
            <a:r>
              <a:rPr lang="pt-BR" dirty="0"/>
              <a:t>Estudo de caso – carga rápida</a:t>
            </a:r>
            <a:endParaRPr lang="en-US"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ga0091f353d_0_0"/>
          <p:cNvSpPr txBox="1"/>
          <p:nvPr/>
        </p:nvSpPr>
        <p:spPr>
          <a:xfrm>
            <a:off x="838200" y="365125"/>
            <a:ext cx="10515600" cy="119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rgbClr val="2F5496"/>
              </a:solidFill>
              <a:latin typeface="Abadi Extra Light" panose="020B0204020104020204" pitchFamily="34" charset="0"/>
              <a:ea typeface="Calibri"/>
              <a:cs typeface="Calibri"/>
              <a:sym typeface="Calibri"/>
            </a:endParaRPr>
          </a:p>
        </p:txBody>
      </p:sp>
      <p:sp>
        <p:nvSpPr>
          <p:cNvPr id="379" name="Google Shape;379;ga0091f353d_0_0"/>
          <p:cNvSpPr txBox="1"/>
          <p:nvPr/>
        </p:nvSpPr>
        <p:spPr>
          <a:xfrm>
            <a:off x="692337" y="1557025"/>
            <a:ext cx="9382500" cy="591000"/>
          </a:xfrm>
          <a:prstGeom prst="rect">
            <a:avLst/>
          </a:prstGeom>
          <a:noFill/>
          <a:ln>
            <a:noFill/>
          </a:ln>
        </p:spPr>
        <p:txBody>
          <a:bodyPr spcFirstLastPara="1" wrap="square" lIns="91425" tIns="91425" rIns="91425" bIns="91425" anchor="t" anchorCtr="0">
            <a:noAutofit/>
          </a:bodyPr>
          <a:lstStyle/>
          <a:p>
            <a:pPr marL="139700" lvl="0" algn="l" rtl="0">
              <a:lnSpc>
                <a:spcPct val="90000"/>
              </a:lnSpc>
              <a:spcBef>
                <a:spcPts val="0"/>
              </a:spcBef>
              <a:spcAft>
                <a:spcPts val="0"/>
              </a:spcAft>
              <a:buClr>
                <a:srgbClr val="D82F22"/>
              </a:buClr>
              <a:buSzPts val="1400"/>
            </a:pPr>
            <a:r>
              <a:rPr lang="en-US" sz="2000" dirty="0" err="1">
                <a:latin typeface="Abadi Extra Light" panose="020B0204020104020204" pitchFamily="34" charset="0"/>
              </a:rPr>
              <a:t>Análise</a:t>
            </a:r>
            <a:r>
              <a:rPr lang="en-US" sz="2000" dirty="0">
                <a:latin typeface="Abadi Extra Light" panose="020B0204020104020204" pitchFamily="34" charset="0"/>
              </a:rPr>
              <a:t> </a:t>
            </a:r>
            <a:r>
              <a:rPr lang="en-US" sz="2000" dirty="0" err="1">
                <a:latin typeface="Abadi Extra Light" panose="020B0204020104020204" pitchFamily="34" charset="0"/>
              </a:rPr>
              <a:t>feita</a:t>
            </a:r>
            <a:r>
              <a:rPr lang="en-US" sz="2000" dirty="0">
                <a:latin typeface="Abadi Extra Light" panose="020B0204020104020204" pitchFamily="34" charset="0"/>
              </a:rPr>
              <a:t> com </a:t>
            </a:r>
            <a:r>
              <a:rPr lang="en-US" sz="2000" dirty="0" err="1">
                <a:latin typeface="Abadi Extra Light" panose="020B0204020104020204" pitchFamily="34" charset="0"/>
              </a:rPr>
              <a:t>uma</a:t>
            </a:r>
            <a:r>
              <a:rPr lang="en-US" sz="2000" dirty="0">
                <a:latin typeface="Abadi Extra Light" panose="020B0204020104020204" pitchFamily="34" charset="0"/>
              </a:rPr>
              <a:t> </a:t>
            </a:r>
            <a:r>
              <a:rPr lang="en-US" sz="2000" dirty="0" err="1">
                <a:latin typeface="Abadi Extra Light" panose="020B0204020104020204" pitchFamily="34" charset="0"/>
              </a:rPr>
              <a:t>vizinhança</a:t>
            </a:r>
            <a:r>
              <a:rPr lang="en-US" sz="2000" dirty="0">
                <a:latin typeface="Abadi Extra Light" panose="020B0204020104020204" pitchFamily="34" charset="0"/>
              </a:rPr>
              <a:t> </a:t>
            </a:r>
            <a:r>
              <a:rPr lang="en-US" sz="2000" dirty="0" err="1">
                <a:latin typeface="Abadi Extra Light" panose="020B0204020104020204" pitchFamily="34" charset="0"/>
              </a:rPr>
              <a:t>em</a:t>
            </a:r>
            <a:r>
              <a:rPr lang="en-US" sz="2000" dirty="0">
                <a:latin typeface="Abadi Extra Light" panose="020B0204020104020204" pitchFamily="34" charset="0"/>
              </a:rPr>
              <a:t> </a:t>
            </a:r>
            <a:r>
              <a:rPr lang="en-US" sz="2000" dirty="0" err="1">
                <a:latin typeface="Abadi Extra Light" panose="020B0204020104020204" pitchFamily="34" charset="0"/>
              </a:rPr>
              <a:t>torno</a:t>
            </a:r>
            <a:r>
              <a:rPr lang="en-US" sz="2000" dirty="0">
                <a:latin typeface="Abadi Extra Light" panose="020B0204020104020204" pitchFamily="34" charset="0"/>
              </a:rPr>
              <a:t> de 30 </a:t>
            </a:r>
            <a:r>
              <a:rPr lang="en-US" sz="2000" dirty="0" err="1">
                <a:latin typeface="Abadi Extra Light" panose="020B0204020104020204" pitchFamily="34" charset="0"/>
              </a:rPr>
              <a:t>unidades</a:t>
            </a:r>
            <a:r>
              <a:rPr lang="en-US" sz="2000" dirty="0">
                <a:latin typeface="Abadi Extra Light" panose="020B0204020104020204" pitchFamily="34" charset="0"/>
              </a:rPr>
              <a:t> </a:t>
            </a:r>
            <a:r>
              <a:rPr lang="en-US" sz="2000" dirty="0" err="1">
                <a:latin typeface="Abadi Extra Light" panose="020B0204020104020204" pitchFamily="34" charset="0"/>
              </a:rPr>
              <a:t>consumidoras</a:t>
            </a:r>
            <a:endParaRPr sz="1800" dirty="0">
              <a:latin typeface="Abadi Extra Light" panose="020B0204020104020204" pitchFamily="34" charset="0"/>
            </a:endParaRPr>
          </a:p>
        </p:txBody>
      </p:sp>
      <p:pic>
        <p:nvPicPr>
          <p:cNvPr id="380" name="Google Shape;380;ga0091f353d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1229" y="2148025"/>
            <a:ext cx="5214773" cy="3300051"/>
          </a:xfrm>
          <a:prstGeom prst="rect">
            <a:avLst/>
          </a:prstGeom>
          <a:noFill/>
          <a:ln>
            <a:noFill/>
          </a:ln>
        </p:spPr>
      </p:pic>
      <p:pic>
        <p:nvPicPr>
          <p:cNvPr id="381" name="Google Shape;381;ga0091f353d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2295462"/>
            <a:ext cx="5064523" cy="3152625"/>
          </a:xfrm>
          <a:prstGeom prst="rect">
            <a:avLst/>
          </a:prstGeom>
          <a:noFill/>
          <a:ln>
            <a:noFill/>
          </a:ln>
        </p:spPr>
      </p:pic>
      <p:sp>
        <p:nvSpPr>
          <p:cNvPr id="2" name="Título 1">
            <a:extLst>
              <a:ext uri="{FF2B5EF4-FFF2-40B4-BE49-F238E27FC236}">
                <a16:creationId xmlns:a16="http://schemas.microsoft.com/office/drawing/2014/main" id="{646BE801-FDD8-479C-9497-4E43863B9120}"/>
              </a:ext>
            </a:extLst>
          </p:cNvPr>
          <p:cNvSpPr>
            <a:spLocks noGrp="1"/>
          </p:cNvSpPr>
          <p:nvPr>
            <p:ph type="title"/>
          </p:nvPr>
        </p:nvSpPr>
        <p:spPr>
          <a:xfrm>
            <a:off x="692337" y="258101"/>
            <a:ext cx="11083961" cy="1118400"/>
          </a:xfrm>
        </p:spPr>
        <p:txBody>
          <a:bodyPr/>
          <a:lstStyle/>
          <a:p>
            <a:r>
              <a:rPr lang="pt-BR" dirty="0"/>
              <a:t>Estudo de caso – medição do transformador</a:t>
            </a:r>
            <a:endParaRPr lang="en-US" dirty="0"/>
          </a:p>
        </p:txBody>
      </p:sp>
      <p:sp>
        <p:nvSpPr>
          <p:cNvPr id="4" name="Google Shape;294;p22">
            <a:extLst>
              <a:ext uri="{FF2B5EF4-FFF2-40B4-BE49-F238E27FC236}">
                <a16:creationId xmlns:a16="http://schemas.microsoft.com/office/drawing/2014/main" id="{862CBE78-1A20-41DC-A7FB-52B6438A7C49}"/>
              </a:ext>
            </a:extLst>
          </p:cNvPr>
          <p:cNvSpPr txBox="1"/>
          <p:nvPr/>
        </p:nvSpPr>
        <p:spPr>
          <a:xfrm>
            <a:off x="1306555" y="5485999"/>
            <a:ext cx="957889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Abadi Extra Light" panose="020B0204020104020204" pitchFamily="34" charset="0"/>
              </a:rPr>
              <a:t>Fonte: </a:t>
            </a:r>
            <a:r>
              <a:rPr lang="en-US" dirty="0" err="1">
                <a:latin typeface="Abadi Extra Light" panose="020B0204020104020204" pitchFamily="34" charset="0"/>
              </a:rPr>
              <a:t>Artigo</a:t>
            </a:r>
            <a:r>
              <a:rPr lang="en-US" dirty="0">
                <a:latin typeface="Abadi Extra Light" panose="020B0204020104020204" pitchFamily="34" charset="0"/>
              </a:rPr>
              <a:t> - Field Investigation of the Power Quality Impact of Electric Vehicles in Secondary Residential Systems</a:t>
            </a:r>
            <a:endParaRPr dirty="0">
              <a:latin typeface="Abadi Extra Light" panose="020B0204020104020204" pitchFamily="34" charset="0"/>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ga0091f353d_0_0"/>
          <p:cNvSpPr txBox="1"/>
          <p:nvPr/>
        </p:nvSpPr>
        <p:spPr>
          <a:xfrm>
            <a:off x="838200" y="365125"/>
            <a:ext cx="10515600" cy="119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rgbClr val="2F5496"/>
              </a:solidFill>
              <a:latin typeface="Abadi Extra Light" panose="020B0204020104020204" pitchFamily="34" charset="0"/>
              <a:ea typeface="Calibri"/>
              <a:cs typeface="Calibri"/>
              <a:sym typeface="Calibri"/>
            </a:endParaRPr>
          </a:p>
        </p:txBody>
      </p:sp>
      <p:pic>
        <p:nvPicPr>
          <p:cNvPr id="8" name="Mídia Online 1" title="Introducing the Social Module for Charging Stations">
            <a:hlinkClick r:id="" action="ppaction://media"/>
            <a:extLst>
              <a:ext uri="{FF2B5EF4-FFF2-40B4-BE49-F238E27FC236}">
                <a16:creationId xmlns:a16="http://schemas.microsoft.com/office/drawing/2014/main" id="{9B4EBD05-B1D8-4DFE-B468-51ADAE3CF336}"/>
              </a:ext>
            </a:extLst>
          </p:cNvPr>
          <p:cNvPicPr>
            <a:picLocks noRot="1" noChangeAspect="1"/>
          </p:cNvPicPr>
          <p:nvPr>
            <a:videoFile r:link="rId1"/>
          </p:nvPr>
        </p:nvPicPr>
        <p:blipFill>
          <a:blip r:embed="rId4"/>
          <a:stretch>
            <a:fillRect/>
          </a:stretch>
        </p:blipFill>
        <p:spPr>
          <a:xfrm>
            <a:off x="2293258" y="1557025"/>
            <a:ext cx="7532914" cy="4237264"/>
          </a:xfrm>
          <a:prstGeom prst="rect">
            <a:avLst/>
          </a:prstGeom>
        </p:spPr>
      </p:pic>
      <p:sp>
        <p:nvSpPr>
          <p:cNvPr id="4" name="Título 3">
            <a:extLst>
              <a:ext uri="{FF2B5EF4-FFF2-40B4-BE49-F238E27FC236}">
                <a16:creationId xmlns:a16="http://schemas.microsoft.com/office/drawing/2014/main" id="{2A9A6513-C657-410D-BCA4-8EFB28077D2D}"/>
              </a:ext>
            </a:extLst>
          </p:cNvPr>
          <p:cNvSpPr>
            <a:spLocks noGrp="1"/>
          </p:cNvSpPr>
          <p:nvPr>
            <p:ph type="title"/>
          </p:nvPr>
        </p:nvSpPr>
        <p:spPr/>
        <p:txBody>
          <a:bodyPr/>
          <a:lstStyle/>
          <a:p>
            <a:r>
              <a:rPr lang="en-US" dirty="0" err="1"/>
              <a:t>Vídeo</a:t>
            </a:r>
            <a:r>
              <a:rPr lang="en-US" dirty="0"/>
              <a:t>: Social Module for Charging Stations</a:t>
            </a:r>
            <a:endParaRPr lang="pt-BR" dirty="0"/>
          </a:p>
        </p:txBody>
      </p:sp>
    </p:spTree>
    <p:extLst>
      <p:ext uri="{BB962C8B-B14F-4D97-AF65-F5344CB8AC3E}">
        <p14:creationId xmlns:p14="http://schemas.microsoft.com/office/powerpoint/2010/main" val="17059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706C38D-464E-481F-8373-D36738EC8C98}"/>
              </a:ext>
            </a:extLst>
          </p:cNvPr>
          <p:cNvSpPr>
            <a:spLocks noGrp="1"/>
          </p:cNvSpPr>
          <p:nvPr>
            <p:ph type="body" idx="13"/>
          </p:nvPr>
        </p:nvSpPr>
        <p:spPr>
          <a:xfrm>
            <a:off x="692337" y="1483525"/>
            <a:ext cx="10341301" cy="4452000"/>
          </a:xfrm>
        </p:spPr>
        <p:txBody>
          <a:bodyPr/>
          <a:lstStyle/>
          <a:p>
            <a:pPr marL="0" lvl="0" indent="0" algn="just" rtl="0">
              <a:spcBef>
                <a:spcPts val="0"/>
              </a:spcBef>
              <a:spcAft>
                <a:spcPts val="0"/>
              </a:spcAft>
              <a:buNone/>
            </a:pPr>
            <a:r>
              <a:rPr lang="pt-BR" sz="1800" dirty="0">
                <a:solidFill>
                  <a:srgbClr val="222222"/>
                </a:solidFill>
                <a:highlight>
                  <a:srgbClr val="FFFFFF"/>
                </a:highlight>
              </a:rPr>
              <a:t>SAUSEN, Jordan </a:t>
            </a:r>
            <a:r>
              <a:rPr lang="pt-BR" sz="1800" dirty="0" err="1">
                <a:solidFill>
                  <a:srgbClr val="222222"/>
                </a:solidFill>
                <a:highlight>
                  <a:srgbClr val="FFFFFF"/>
                </a:highlight>
              </a:rPr>
              <a:t>Passinato</a:t>
            </a:r>
            <a:r>
              <a:rPr lang="pt-BR" sz="1800" dirty="0">
                <a:solidFill>
                  <a:srgbClr val="222222"/>
                </a:solidFill>
                <a:highlight>
                  <a:srgbClr val="FFFFFF"/>
                </a:highlight>
              </a:rPr>
              <a:t>. </a:t>
            </a:r>
            <a:r>
              <a:rPr lang="pt-BR" sz="1800" b="1" dirty="0">
                <a:solidFill>
                  <a:srgbClr val="222222"/>
                </a:solidFill>
                <a:highlight>
                  <a:srgbClr val="FFFFFF"/>
                </a:highlight>
              </a:rPr>
              <a:t>Análise do Carregamento de Veículos elétricos na Curva de carga do Transformador de Distribuição</a:t>
            </a:r>
            <a:r>
              <a:rPr lang="pt-BR" sz="1800" dirty="0">
                <a:solidFill>
                  <a:srgbClr val="222222"/>
                </a:solidFill>
                <a:highlight>
                  <a:srgbClr val="FFFFFF"/>
                </a:highlight>
              </a:rPr>
              <a:t>. 2017. 101 f. Dissertação (Mestrado) - Curso de Engenharia Elétrica, Centro de Tecnologia, Universidade Federal de Santa Maria, Santa Maria, 2017.</a:t>
            </a:r>
          </a:p>
          <a:p>
            <a:pPr marL="0" lvl="0" indent="0" algn="just" rtl="0">
              <a:spcBef>
                <a:spcPts val="0"/>
              </a:spcBef>
              <a:spcAft>
                <a:spcPts val="0"/>
              </a:spcAft>
              <a:buNone/>
            </a:pPr>
            <a:endParaRPr lang="pt-BR" sz="1800" dirty="0">
              <a:solidFill>
                <a:srgbClr val="222222"/>
              </a:solidFill>
              <a:highlight>
                <a:srgbClr val="FFFFFF"/>
              </a:highlight>
            </a:endParaRPr>
          </a:p>
          <a:p>
            <a:pPr marL="0" lvl="0" indent="0" algn="just" rtl="0">
              <a:spcBef>
                <a:spcPts val="0"/>
              </a:spcBef>
              <a:spcAft>
                <a:spcPts val="0"/>
              </a:spcAft>
              <a:buNone/>
            </a:pPr>
            <a:r>
              <a:rPr lang="pt-BR" sz="1800" dirty="0">
                <a:solidFill>
                  <a:srgbClr val="222222"/>
                </a:solidFill>
                <a:highlight>
                  <a:srgbClr val="FFFFFF"/>
                </a:highlight>
              </a:rPr>
              <a:t>PADILLA, Julian </a:t>
            </a:r>
            <a:r>
              <a:rPr lang="pt-BR" sz="1800" dirty="0" err="1">
                <a:solidFill>
                  <a:srgbClr val="222222"/>
                </a:solidFill>
                <a:highlight>
                  <a:srgbClr val="FFFFFF"/>
                </a:highlight>
              </a:rPr>
              <a:t>Villelia</a:t>
            </a:r>
            <a:r>
              <a:rPr lang="pt-BR" sz="1800" dirty="0">
                <a:solidFill>
                  <a:srgbClr val="222222"/>
                </a:solidFill>
                <a:highlight>
                  <a:srgbClr val="FFFFFF"/>
                </a:highlight>
              </a:rPr>
              <a:t>. Qualidade de Energia Elétrica. </a:t>
            </a:r>
            <a:r>
              <a:rPr lang="pt-BR" sz="1800" b="1" dirty="0">
                <a:solidFill>
                  <a:srgbClr val="222222"/>
                </a:solidFill>
                <a:highlight>
                  <a:srgbClr val="FFFFFF"/>
                </a:highlight>
              </a:rPr>
              <a:t>O Setor Elétrico</a:t>
            </a:r>
            <a:r>
              <a:rPr lang="pt-BR" sz="1800" dirty="0">
                <a:solidFill>
                  <a:srgbClr val="222222"/>
                </a:solidFill>
                <a:highlight>
                  <a:srgbClr val="FFFFFF"/>
                </a:highlight>
              </a:rPr>
              <a:t>, São Paulo, p. 92-105, mar. 2008.</a:t>
            </a:r>
          </a:p>
          <a:p>
            <a:pPr marL="0" lvl="0" indent="0" algn="just" rtl="0">
              <a:spcBef>
                <a:spcPts val="0"/>
              </a:spcBef>
              <a:spcAft>
                <a:spcPts val="0"/>
              </a:spcAft>
              <a:buNone/>
            </a:pPr>
            <a:endParaRPr lang="pt-BR" sz="1800" dirty="0">
              <a:solidFill>
                <a:srgbClr val="222222"/>
              </a:solidFill>
              <a:highlight>
                <a:srgbClr val="FFFFFF"/>
              </a:highlight>
            </a:endParaRPr>
          </a:p>
          <a:p>
            <a:pPr marL="0" lvl="0" indent="0" algn="just" rtl="0">
              <a:spcBef>
                <a:spcPts val="0"/>
              </a:spcBef>
              <a:spcAft>
                <a:spcPts val="0"/>
              </a:spcAft>
              <a:buNone/>
            </a:pPr>
            <a:r>
              <a:rPr lang="pt-BR" sz="1800" dirty="0">
                <a:solidFill>
                  <a:srgbClr val="333333"/>
                </a:solidFill>
                <a:highlight>
                  <a:srgbClr val="FFFFFF"/>
                </a:highlight>
              </a:rPr>
              <a:t>D. R. Pinto </a:t>
            </a:r>
            <a:r>
              <a:rPr lang="pt-BR" sz="1800" i="1" dirty="0">
                <a:solidFill>
                  <a:srgbClr val="333333"/>
                </a:solidFill>
                <a:highlight>
                  <a:srgbClr val="FFFFFF"/>
                </a:highlight>
              </a:rPr>
              <a:t>et al</a:t>
            </a:r>
            <a:r>
              <a:rPr lang="pt-BR" sz="1800" dirty="0">
                <a:solidFill>
                  <a:srgbClr val="333333"/>
                </a:solidFill>
                <a:highlight>
                  <a:srgbClr val="FFFFFF"/>
                </a:highlight>
              </a:rPr>
              <a:t>., "Field </a:t>
            </a:r>
            <a:r>
              <a:rPr lang="pt-BR" sz="1800" dirty="0" err="1">
                <a:solidFill>
                  <a:srgbClr val="333333"/>
                </a:solidFill>
                <a:highlight>
                  <a:srgbClr val="FFFFFF"/>
                </a:highlight>
              </a:rPr>
              <a:t>investigation</a:t>
            </a:r>
            <a:r>
              <a:rPr lang="pt-BR" sz="1800" dirty="0">
                <a:solidFill>
                  <a:srgbClr val="333333"/>
                </a:solidFill>
                <a:highlight>
                  <a:srgbClr val="FFFFFF"/>
                </a:highlight>
              </a:rPr>
              <a:t> </a:t>
            </a:r>
            <a:r>
              <a:rPr lang="pt-BR" sz="1800" dirty="0" err="1">
                <a:solidFill>
                  <a:srgbClr val="333333"/>
                </a:solidFill>
                <a:highlight>
                  <a:srgbClr val="FFFFFF"/>
                </a:highlight>
              </a:rPr>
              <a:t>of</a:t>
            </a:r>
            <a:r>
              <a:rPr lang="pt-BR" sz="1800" dirty="0">
                <a:solidFill>
                  <a:srgbClr val="333333"/>
                </a:solidFill>
                <a:highlight>
                  <a:srgbClr val="FFFFFF"/>
                </a:highlight>
              </a:rPr>
              <a:t> </a:t>
            </a:r>
            <a:r>
              <a:rPr lang="pt-BR" sz="1800" dirty="0" err="1">
                <a:solidFill>
                  <a:srgbClr val="333333"/>
                </a:solidFill>
                <a:highlight>
                  <a:srgbClr val="FFFFFF"/>
                </a:highlight>
              </a:rPr>
              <a:t>the</a:t>
            </a:r>
            <a:r>
              <a:rPr lang="pt-BR" sz="1800" dirty="0">
                <a:solidFill>
                  <a:srgbClr val="333333"/>
                </a:solidFill>
                <a:highlight>
                  <a:srgbClr val="FFFFFF"/>
                </a:highlight>
              </a:rPr>
              <a:t> </a:t>
            </a:r>
            <a:r>
              <a:rPr lang="pt-BR" sz="1800" dirty="0" err="1">
                <a:solidFill>
                  <a:srgbClr val="333333"/>
                </a:solidFill>
                <a:highlight>
                  <a:srgbClr val="FFFFFF"/>
                </a:highlight>
              </a:rPr>
              <a:t>power</a:t>
            </a:r>
            <a:r>
              <a:rPr lang="pt-BR" sz="1800" dirty="0">
                <a:solidFill>
                  <a:srgbClr val="333333"/>
                </a:solidFill>
                <a:highlight>
                  <a:srgbClr val="FFFFFF"/>
                </a:highlight>
              </a:rPr>
              <a:t> </a:t>
            </a:r>
            <a:r>
              <a:rPr lang="pt-BR" sz="1800" dirty="0" err="1">
                <a:solidFill>
                  <a:srgbClr val="333333"/>
                </a:solidFill>
                <a:highlight>
                  <a:srgbClr val="FFFFFF"/>
                </a:highlight>
              </a:rPr>
              <a:t>quality</a:t>
            </a:r>
            <a:r>
              <a:rPr lang="pt-BR" sz="1800" dirty="0">
                <a:solidFill>
                  <a:srgbClr val="333333"/>
                </a:solidFill>
                <a:highlight>
                  <a:srgbClr val="FFFFFF"/>
                </a:highlight>
              </a:rPr>
              <a:t> </a:t>
            </a:r>
            <a:r>
              <a:rPr lang="pt-BR" sz="1800" dirty="0" err="1">
                <a:solidFill>
                  <a:srgbClr val="333333"/>
                </a:solidFill>
                <a:highlight>
                  <a:srgbClr val="FFFFFF"/>
                </a:highlight>
              </a:rPr>
              <a:t>impact</a:t>
            </a:r>
            <a:r>
              <a:rPr lang="pt-BR" sz="1800" dirty="0">
                <a:solidFill>
                  <a:srgbClr val="333333"/>
                </a:solidFill>
                <a:highlight>
                  <a:srgbClr val="FFFFFF"/>
                </a:highlight>
              </a:rPr>
              <a:t> </a:t>
            </a:r>
            <a:r>
              <a:rPr lang="pt-BR" sz="1800" dirty="0" err="1">
                <a:solidFill>
                  <a:srgbClr val="333333"/>
                </a:solidFill>
                <a:highlight>
                  <a:srgbClr val="FFFFFF"/>
                </a:highlight>
              </a:rPr>
              <a:t>of</a:t>
            </a:r>
            <a:r>
              <a:rPr lang="pt-BR" sz="1800" dirty="0">
                <a:solidFill>
                  <a:srgbClr val="333333"/>
                </a:solidFill>
                <a:highlight>
                  <a:srgbClr val="FFFFFF"/>
                </a:highlight>
              </a:rPr>
              <a:t> </a:t>
            </a:r>
            <a:r>
              <a:rPr lang="pt-BR" sz="1800" dirty="0" err="1">
                <a:solidFill>
                  <a:srgbClr val="333333"/>
                </a:solidFill>
                <a:highlight>
                  <a:srgbClr val="FFFFFF"/>
                </a:highlight>
              </a:rPr>
              <a:t>electric</a:t>
            </a:r>
            <a:r>
              <a:rPr lang="pt-BR" sz="1800" dirty="0">
                <a:solidFill>
                  <a:srgbClr val="333333"/>
                </a:solidFill>
                <a:highlight>
                  <a:srgbClr val="FFFFFF"/>
                </a:highlight>
              </a:rPr>
              <a:t> </a:t>
            </a:r>
            <a:r>
              <a:rPr lang="pt-BR" sz="1800" dirty="0" err="1">
                <a:solidFill>
                  <a:srgbClr val="333333"/>
                </a:solidFill>
                <a:highlight>
                  <a:srgbClr val="FFFFFF"/>
                </a:highlight>
              </a:rPr>
              <a:t>vehicles</a:t>
            </a:r>
            <a:r>
              <a:rPr lang="pt-BR" sz="1800" dirty="0">
                <a:solidFill>
                  <a:srgbClr val="333333"/>
                </a:solidFill>
                <a:highlight>
                  <a:srgbClr val="FFFFFF"/>
                </a:highlight>
              </a:rPr>
              <a:t> in </a:t>
            </a:r>
            <a:r>
              <a:rPr lang="pt-BR" sz="1800" dirty="0" err="1">
                <a:solidFill>
                  <a:srgbClr val="333333"/>
                </a:solidFill>
                <a:highlight>
                  <a:srgbClr val="FFFFFF"/>
                </a:highlight>
              </a:rPr>
              <a:t>secondary</a:t>
            </a:r>
            <a:r>
              <a:rPr lang="pt-BR" sz="1800" dirty="0">
                <a:solidFill>
                  <a:srgbClr val="333333"/>
                </a:solidFill>
                <a:highlight>
                  <a:srgbClr val="FFFFFF"/>
                </a:highlight>
              </a:rPr>
              <a:t> </a:t>
            </a:r>
            <a:r>
              <a:rPr lang="pt-BR" sz="1800" dirty="0" err="1">
                <a:solidFill>
                  <a:srgbClr val="333333"/>
                </a:solidFill>
                <a:highlight>
                  <a:srgbClr val="FFFFFF"/>
                </a:highlight>
              </a:rPr>
              <a:t>residential</a:t>
            </a:r>
            <a:r>
              <a:rPr lang="pt-BR" sz="1800" dirty="0">
                <a:solidFill>
                  <a:srgbClr val="333333"/>
                </a:solidFill>
                <a:highlight>
                  <a:srgbClr val="FFFFFF"/>
                </a:highlight>
              </a:rPr>
              <a:t> systems," </a:t>
            </a:r>
            <a:r>
              <a:rPr lang="pt-BR" sz="1800" i="1" dirty="0">
                <a:solidFill>
                  <a:srgbClr val="333333"/>
                </a:solidFill>
                <a:highlight>
                  <a:srgbClr val="FFFFFF"/>
                </a:highlight>
              </a:rPr>
              <a:t>2018 18th </a:t>
            </a:r>
            <a:r>
              <a:rPr lang="pt-BR" sz="1800" i="1" dirty="0" err="1">
                <a:solidFill>
                  <a:srgbClr val="333333"/>
                </a:solidFill>
                <a:highlight>
                  <a:srgbClr val="FFFFFF"/>
                </a:highlight>
              </a:rPr>
              <a:t>International</a:t>
            </a:r>
            <a:r>
              <a:rPr lang="pt-BR" sz="1800" i="1" dirty="0">
                <a:solidFill>
                  <a:srgbClr val="333333"/>
                </a:solidFill>
                <a:highlight>
                  <a:srgbClr val="FFFFFF"/>
                </a:highlight>
              </a:rPr>
              <a:t> </a:t>
            </a:r>
            <a:r>
              <a:rPr lang="pt-BR" sz="1800" i="1" dirty="0" err="1">
                <a:solidFill>
                  <a:srgbClr val="333333"/>
                </a:solidFill>
                <a:highlight>
                  <a:srgbClr val="FFFFFF"/>
                </a:highlight>
              </a:rPr>
              <a:t>Conference</a:t>
            </a:r>
            <a:r>
              <a:rPr lang="pt-BR" sz="1800" i="1" dirty="0">
                <a:solidFill>
                  <a:srgbClr val="333333"/>
                </a:solidFill>
                <a:highlight>
                  <a:srgbClr val="FFFFFF"/>
                </a:highlight>
              </a:rPr>
              <a:t> </a:t>
            </a:r>
            <a:r>
              <a:rPr lang="pt-BR" sz="1800" i="1" dirty="0" err="1">
                <a:solidFill>
                  <a:srgbClr val="333333"/>
                </a:solidFill>
                <a:highlight>
                  <a:srgbClr val="FFFFFF"/>
                </a:highlight>
              </a:rPr>
              <a:t>on</a:t>
            </a:r>
            <a:r>
              <a:rPr lang="pt-BR" sz="1800" i="1" dirty="0">
                <a:solidFill>
                  <a:srgbClr val="333333"/>
                </a:solidFill>
                <a:highlight>
                  <a:srgbClr val="FFFFFF"/>
                </a:highlight>
              </a:rPr>
              <a:t> </a:t>
            </a:r>
            <a:r>
              <a:rPr lang="pt-BR" sz="1800" i="1" dirty="0" err="1">
                <a:solidFill>
                  <a:srgbClr val="333333"/>
                </a:solidFill>
                <a:highlight>
                  <a:srgbClr val="FFFFFF"/>
                </a:highlight>
              </a:rPr>
              <a:t>Harmonics</a:t>
            </a:r>
            <a:r>
              <a:rPr lang="pt-BR" sz="1800" i="1" dirty="0">
                <a:solidFill>
                  <a:srgbClr val="333333"/>
                </a:solidFill>
                <a:highlight>
                  <a:srgbClr val="FFFFFF"/>
                </a:highlight>
              </a:rPr>
              <a:t> </a:t>
            </a:r>
            <a:r>
              <a:rPr lang="pt-BR" sz="1800" i="1" dirty="0" err="1">
                <a:solidFill>
                  <a:srgbClr val="333333"/>
                </a:solidFill>
                <a:highlight>
                  <a:srgbClr val="FFFFFF"/>
                </a:highlight>
              </a:rPr>
              <a:t>and</a:t>
            </a:r>
            <a:r>
              <a:rPr lang="pt-BR" sz="1800" i="1" dirty="0">
                <a:solidFill>
                  <a:srgbClr val="333333"/>
                </a:solidFill>
                <a:highlight>
                  <a:srgbClr val="FFFFFF"/>
                </a:highlight>
              </a:rPr>
              <a:t> </a:t>
            </a:r>
            <a:r>
              <a:rPr lang="pt-BR" sz="1800" i="1" dirty="0" err="1">
                <a:solidFill>
                  <a:srgbClr val="333333"/>
                </a:solidFill>
                <a:highlight>
                  <a:srgbClr val="FFFFFF"/>
                </a:highlight>
              </a:rPr>
              <a:t>Quality</a:t>
            </a:r>
            <a:r>
              <a:rPr lang="pt-BR" sz="1800" i="1" dirty="0">
                <a:solidFill>
                  <a:srgbClr val="333333"/>
                </a:solidFill>
                <a:highlight>
                  <a:srgbClr val="FFFFFF"/>
                </a:highlight>
              </a:rPr>
              <a:t> </a:t>
            </a:r>
            <a:r>
              <a:rPr lang="pt-BR" sz="1800" i="1" dirty="0" err="1">
                <a:solidFill>
                  <a:srgbClr val="333333"/>
                </a:solidFill>
                <a:highlight>
                  <a:srgbClr val="FFFFFF"/>
                </a:highlight>
              </a:rPr>
              <a:t>of</a:t>
            </a:r>
            <a:r>
              <a:rPr lang="pt-BR" sz="1800" i="1" dirty="0">
                <a:solidFill>
                  <a:srgbClr val="333333"/>
                </a:solidFill>
                <a:highlight>
                  <a:srgbClr val="FFFFFF"/>
                </a:highlight>
              </a:rPr>
              <a:t> Power (ICHQP)</a:t>
            </a:r>
            <a:r>
              <a:rPr lang="pt-BR" sz="1800" dirty="0">
                <a:solidFill>
                  <a:srgbClr val="333333"/>
                </a:solidFill>
                <a:highlight>
                  <a:srgbClr val="FFFFFF"/>
                </a:highlight>
              </a:rPr>
              <a:t>, Ljubljana, 2018, pp. 1-6, </a:t>
            </a:r>
            <a:r>
              <a:rPr lang="pt-BR" sz="1800" dirty="0" err="1">
                <a:solidFill>
                  <a:srgbClr val="333333"/>
                </a:solidFill>
                <a:highlight>
                  <a:srgbClr val="FFFFFF"/>
                </a:highlight>
              </a:rPr>
              <a:t>doi</a:t>
            </a:r>
            <a:r>
              <a:rPr lang="pt-BR" sz="1800" dirty="0">
                <a:solidFill>
                  <a:srgbClr val="333333"/>
                </a:solidFill>
                <a:highlight>
                  <a:srgbClr val="FFFFFF"/>
                </a:highlight>
              </a:rPr>
              <a:t>: 10.1109/ICHQP.2018.8378904.</a:t>
            </a:r>
          </a:p>
          <a:p>
            <a:pPr marL="0" lvl="0" indent="0" algn="just" rtl="0">
              <a:spcBef>
                <a:spcPts val="0"/>
              </a:spcBef>
              <a:spcAft>
                <a:spcPts val="0"/>
              </a:spcAft>
              <a:buNone/>
            </a:pPr>
            <a:endParaRPr lang="pt-BR" sz="1800" dirty="0">
              <a:solidFill>
                <a:srgbClr val="333333"/>
              </a:solidFill>
              <a:highlight>
                <a:srgbClr val="FFFFFF"/>
              </a:highlight>
            </a:endParaRPr>
          </a:p>
          <a:p>
            <a:pPr marL="0" lvl="0" indent="0" algn="just" rtl="0">
              <a:spcBef>
                <a:spcPts val="0"/>
              </a:spcBef>
              <a:spcAft>
                <a:spcPts val="0"/>
              </a:spcAft>
              <a:buNone/>
            </a:pPr>
            <a:r>
              <a:rPr lang="pt-BR" sz="1800" dirty="0">
                <a:solidFill>
                  <a:srgbClr val="222222"/>
                </a:solidFill>
                <a:highlight>
                  <a:srgbClr val="FFFFFF"/>
                </a:highlight>
              </a:rPr>
              <a:t>ARIOLI, Vitor Torquato </a:t>
            </a:r>
            <a:r>
              <a:rPr lang="pt-BR" sz="1800" i="1" dirty="0">
                <a:solidFill>
                  <a:srgbClr val="222222"/>
                </a:solidFill>
                <a:highlight>
                  <a:srgbClr val="FFFFFF"/>
                </a:highlight>
              </a:rPr>
              <a:t>et al</a:t>
            </a:r>
            <a:r>
              <a:rPr lang="pt-BR" sz="1800" dirty="0">
                <a:solidFill>
                  <a:srgbClr val="222222"/>
                </a:solidFill>
                <a:highlight>
                  <a:srgbClr val="FFFFFF"/>
                </a:highlight>
              </a:rPr>
              <a:t>. Caracterização do Impacto da Recarga Lenta e Rápida de Veículos Elétricos na Qualidade de Energia da Rede de Distribuição. In: XXII SEMINÁRIO NACIONAL DE DISTRIBUIÇÃO DE ENERGIA ELÉTRICA, 22., 2016, Curitiba. </a:t>
            </a:r>
            <a:r>
              <a:rPr lang="pt-BR" sz="1800" b="1" dirty="0">
                <a:solidFill>
                  <a:srgbClr val="222222"/>
                </a:solidFill>
                <a:highlight>
                  <a:srgbClr val="FFFFFF"/>
                </a:highlight>
              </a:rPr>
              <a:t>Caracterização do Impacto da Recarga Lenta e Rápida de Veículos Elétricos na Qualidade de Energia da Rede de Distribuição. </a:t>
            </a:r>
            <a:r>
              <a:rPr lang="pt-BR" sz="1800" dirty="0">
                <a:solidFill>
                  <a:srgbClr val="222222"/>
                </a:solidFill>
                <a:highlight>
                  <a:srgbClr val="FFFFFF"/>
                </a:highlight>
              </a:rPr>
              <a:t>Curitiba: -, 2016. p. 1-12</a:t>
            </a:r>
            <a:endParaRPr lang="en-US" sz="1800" dirty="0"/>
          </a:p>
        </p:txBody>
      </p:sp>
      <p:sp>
        <p:nvSpPr>
          <p:cNvPr id="407" name="Google Shape;407;g9d08fb3d75_0_10"/>
          <p:cNvSpPr txBox="1"/>
          <p:nvPr/>
        </p:nvSpPr>
        <p:spPr>
          <a:xfrm>
            <a:off x="838200" y="365125"/>
            <a:ext cx="10515600" cy="119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rgbClr val="2F5496"/>
              </a:solidFill>
              <a:latin typeface="Abadi Extra Light" panose="020B0204020104020204" pitchFamily="34" charset="0"/>
              <a:ea typeface="Calibri"/>
              <a:cs typeface="Calibri"/>
              <a:sym typeface="Calibri"/>
            </a:endParaRPr>
          </a:p>
        </p:txBody>
      </p:sp>
      <p:sp>
        <p:nvSpPr>
          <p:cNvPr id="2" name="Título 1">
            <a:extLst>
              <a:ext uri="{FF2B5EF4-FFF2-40B4-BE49-F238E27FC236}">
                <a16:creationId xmlns:a16="http://schemas.microsoft.com/office/drawing/2014/main" id="{591ADB6D-FFED-4764-8FF1-15DF6CE99B89}"/>
              </a:ext>
            </a:extLst>
          </p:cNvPr>
          <p:cNvSpPr>
            <a:spLocks noGrp="1"/>
          </p:cNvSpPr>
          <p:nvPr>
            <p:ph type="title"/>
          </p:nvPr>
        </p:nvSpPr>
        <p:spPr>
          <a:xfrm>
            <a:off x="692337" y="258101"/>
            <a:ext cx="11083961" cy="1118400"/>
          </a:xfrm>
        </p:spPr>
        <p:txBody>
          <a:bodyPr/>
          <a:lstStyle/>
          <a:p>
            <a:r>
              <a:rPr lang="pt-BR" dirty="0"/>
              <a:t>Bibliografia</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 name="Título 2">
            <a:extLst>
              <a:ext uri="{FF2B5EF4-FFF2-40B4-BE49-F238E27FC236}">
                <a16:creationId xmlns:a16="http://schemas.microsoft.com/office/drawing/2014/main" id="{003BFBE5-44F8-4971-8D61-596C1C3261FF}"/>
              </a:ext>
            </a:extLst>
          </p:cNvPr>
          <p:cNvSpPr>
            <a:spLocks noGrp="1"/>
          </p:cNvSpPr>
          <p:nvPr>
            <p:ph type="title"/>
          </p:nvPr>
        </p:nvSpPr>
        <p:spPr/>
        <p:txBody>
          <a:bodyPr/>
          <a:lstStyle/>
          <a:p>
            <a:r>
              <a:rPr lang="pt-BR" dirty="0"/>
              <a:t>0 - INTRODUÇÃO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8" name="Google Shape;438;g9c19a21fbe_0_42"/>
          <p:cNvPicPr preferRelativeResize="0"/>
          <p:nvPr/>
        </p:nvPicPr>
        <p:blipFill>
          <a:blip r:embed="rId3">
            <a:alphaModFix/>
          </a:blip>
          <a:stretch>
            <a:fillRect/>
          </a:stretch>
        </p:blipFill>
        <p:spPr>
          <a:xfrm>
            <a:off x="269823" y="1757074"/>
            <a:ext cx="9203961" cy="4428701"/>
          </a:xfrm>
          <a:prstGeom prst="rect">
            <a:avLst/>
          </a:prstGeom>
          <a:noFill/>
          <a:ln>
            <a:noFill/>
          </a:ln>
        </p:spPr>
      </p:pic>
      <p:sp>
        <p:nvSpPr>
          <p:cNvPr id="439" name="Google Shape;439;g9c19a21fbe_0_42"/>
          <p:cNvSpPr/>
          <p:nvPr/>
        </p:nvSpPr>
        <p:spPr>
          <a:xfrm>
            <a:off x="8001750" y="2430475"/>
            <a:ext cx="3222000" cy="1715400"/>
          </a:xfrm>
          <a:prstGeom prst="rect">
            <a:avLst/>
          </a:prstGeom>
          <a:solidFill>
            <a:srgbClr val="4EBABB">
              <a:alpha val="76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9c19a21fbe_0_42"/>
          <p:cNvSpPr txBox="1"/>
          <p:nvPr/>
        </p:nvSpPr>
        <p:spPr>
          <a:xfrm>
            <a:off x="8181900" y="1999525"/>
            <a:ext cx="3874500" cy="1971900"/>
          </a:xfrm>
          <a:prstGeom prst="rect">
            <a:avLst/>
          </a:prstGeom>
          <a:solidFill>
            <a:srgbClr val="4EBABB"/>
          </a:solidFill>
          <a:ln>
            <a:noFill/>
          </a:ln>
        </p:spPr>
        <p:txBody>
          <a:bodyPr spcFirstLastPara="1" wrap="square" lIns="18000" tIns="18000" rIns="0" bIns="0" anchor="t" anchorCtr="0">
            <a:noAutofit/>
          </a:bodyPr>
          <a:lstStyle/>
          <a:p>
            <a:pPr marL="266700" marR="571500" lvl="0" indent="0" algn="l" rtl="0">
              <a:lnSpc>
                <a:spcPct val="115000"/>
              </a:lnSpc>
              <a:spcBef>
                <a:spcPts val="0"/>
              </a:spcBef>
              <a:spcAft>
                <a:spcPts val="0"/>
              </a:spcAft>
              <a:buNone/>
            </a:pPr>
            <a:r>
              <a:rPr lang="pt-BR" sz="1500" b="1" dirty="0">
                <a:solidFill>
                  <a:srgbClr val="FFFFFF"/>
                </a:solidFill>
                <a:latin typeface="Roboto"/>
                <a:ea typeface="Roboto"/>
                <a:cs typeface="Roboto"/>
                <a:sym typeface="Roboto"/>
              </a:rPr>
              <a:t>Sem </a:t>
            </a:r>
            <a:r>
              <a:rPr lang="pt-BR" sz="1500" b="1" dirty="0" err="1">
                <a:solidFill>
                  <a:srgbClr val="FFFFFF"/>
                </a:solidFill>
                <a:latin typeface="Roboto"/>
                <a:ea typeface="Roboto"/>
                <a:cs typeface="Roboto"/>
                <a:sym typeface="Roboto"/>
              </a:rPr>
              <a:t>smart</a:t>
            </a:r>
            <a:r>
              <a:rPr lang="pt-BR" sz="1500" b="1" dirty="0">
                <a:solidFill>
                  <a:srgbClr val="FFFFFF"/>
                </a:solidFill>
                <a:latin typeface="Roboto"/>
                <a:ea typeface="Roboto"/>
                <a:cs typeface="Roboto"/>
                <a:sym typeface="Roboto"/>
              </a:rPr>
              <a:t> </a:t>
            </a:r>
            <a:r>
              <a:rPr lang="pt-BR" sz="1500" b="1" dirty="0" err="1">
                <a:solidFill>
                  <a:srgbClr val="FFFFFF"/>
                </a:solidFill>
                <a:latin typeface="Roboto"/>
                <a:ea typeface="Roboto"/>
                <a:cs typeface="Roboto"/>
                <a:sym typeface="Roboto"/>
              </a:rPr>
              <a:t>charging</a:t>
            </a:r>
            <a:r>
              <a:rPr lang="pt-BR" sz="1500" b="1" dirty="0">
                <a:solidFill>
                  <a:srgbClr val="FFFFFF"/>
                </a:solidFill>
                <a:latin typeface="Roboto"/>
                <a:ea typeface="Roboto"/>
                <a:cs typeface="Roboto"/>
                <a:sym typeface="Roboto"/>
              </a:rPr>
              <a:t> e com 250 milhões de </a:t>
            </a:r>
            <a:r>
              <a:rPr lang="pt-BR" sz="1500" b="1" dirty="0" err="1">
                <a:solidFill>
                  <a:srgbClr val="FFFFFF"/>
                </a:solidFill>
                <a:latin typeface="Roboto"/>
                <a:ea typeface="Roboto"/>
                <a:cs typeface="Roboto"/>
                <a:sym typeface="Roboto"/>
              </a:rPr>
              <a:t>VEs</a:t>
            </a:r>
            <a:r>
              <a:rPr lang="pt-BR" sz="1500" b="1" dirty="0">
                <a:solidFill>
                  <a:srgbClr val="FFFFFF"/>
                </a:solidFill>
                <a:latin typeface="Roboto"/>
                <a:ea typeface="Roboto"/>
                <a:cs typeface="Roboto"/>
                <a:sym typeface="Roboto"/>
              </a:rPr>
              <a:t> esperados até 2030, a parcela de carregamento de </a:t>
            </a:r>
            <a:r>
              <a:rPr lang="pt-BR" sz="1500" b="1" dirty="0" err="1">
                <a:solidFill>
                  <a:srgbClr val="FFFFFF"/>
                </a:solidFill>
                <a:latin typeface="Roboto"/>
                <a:ea typeface="Roboto"/>
                <a:cs typeface="Roboto"/>
                <a:sym typeface="Roboto"/>
              </a:rPr>
              <a:t>VEs</a:t>
            </a:r>
            <a:r>
              <a:rPr lang="pt-BR" sz="1500" b="1" dirty="0">
                <a:solidFill>
                  <a:srgbClr val="FFFFFF"/>
                </a:solidFill>
                <a:latin typeface="Roboto"/>
                <a:ea typeface="Roboto"/>
                <a:cs typeface="Roboto"/>
                <a:sym typeface="Roboto"/>
              </a:rPr>
              <a:t> na média da demanda noturna de pico pode chegar a 4-10% nos principais mercados (China, UE e EUA)</a:t>
            </a:r>
            <a:endParaRPr sz="1500" b="1" dirty="0">
              <a:solidFill>
                <a:srgbClr val="FFFFFF"/>
              </a:solidFill>
              <a:latin typeface="Roboto"/>
              <a:ea typeface="Roboto"/>
              <a:cs typeface="Roboto"/>
              <a:sym typeface="Roboto"/>
            </a:endParaRPr>
          </a:p>
        </p:txBody>
      </p:sp>
      <p:sp>
        <p:nvSpPr>
          <p:cNvPr id="3" name="Título 2">
            <a:extLst>
              <a:ext uri="{FF2B5EF4-FFF2-40B4-BE49-F238E27FC236}">
                <a16:creationId xmlns:a16="http://schemas.microsoft.com/office/drawing/2014/main" id="{A6374182-7249-41AD-9AE2-B11FD773A495}"/>
              </a:ext>
            </a:extLst>
          </p:cNvPr>
          <p:cNvSpPr>
            <a:spLocks noGrp="1"/>
          </p:cNvSpPr>
          <p:nvPr>
            <p:ph type="title"/>
          </p:nvPr>
        </p:nvSpPr>
        <p:spPr>
          <a:xfrm>
            <a:off x="692337" y="258101"/>
            <a:ext cx="11286303" cy="1118400"/>
          </a:xfrm>
        </p:spPr>
        <p:txBody>
          <a:bodyPr/>
          <a:lstStyle/>
          <a:p>
            <a:r>
              <a:rPr lang="pt-BR" dirty="0"/>
              <a:t>Contribuição dos </a:t>
            </a:r>
            <a:r>
              <a:rPr lang="pt-BR" dirty="0" err="1"/>
              <a:t>VEs</a:t>
            </a:r>
            <a:r>
              <a:rPr lang="pt-BR" dirty="0"/>
              <a:t> para a demanda de pico</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496FF5F-CBE8-46D2-BBD8-DAC600F2C6E0}"/>
              </a:ext>
            </a:extLst>
          </p:cNvPr>
          <p:cNvSpPr>
            <a:spLocks noGrp="1"/>
          </p:cNvSpPr>
          <p:nvPr>
            <p:ph type="title"/>
          </p:nvPr>
        </p:nvSpPr>
        <p:spPr/>
        <p:txBody>
          <a:bodyPr/>
          <a:lstStyle/>
          <a:p>
            <a:r>
              <a:rPr lang="pt-BR" dirty="0"/>
              <a:t>4.1.2 Curva de Carga</a:t>
            </a:r>
          </a:p>
        </p:txBody>
      </p:sp>
    </p:spTree>
    <p:extLst>
      <p:ext uri="{BB962C8B-B14F-4D97-AF65-F5344CB8AC3E}">
        <p14:creationId xmlns:p14="http://schemas.microsoft.com/office/powerpoint/2010/main" val="126639038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7386C36-91D7-4E7B-87C1-CBBA05BA1E6A}"/>
              </a:ext>
            </a:extLst>
          </p:cNvPr>
          <p:cNvSpPr>
            <a:spLocks noGrp="1"/>
          </p:cNvSpPr>
          <p:nvPr>
            <p:ph type="body" idx="13"/>
          </p:nvPr>
        </p:nvSpPr>
        <p:spPr/>
        <p:txBody>
          <a:bodyPr/>
          <a:lstStyle/>
          <a:p>
            <a:pPr marL="457200" lvl="0" indent="-330200" algn="just" rtl="0">
              <a:spcBef>
                <a:spcPts val="0"/>
              </a:spcBef>
              <a:spcAft>
                <a:spcPts val="0"/>
              </a:spcAft>
              <a:buSzPts val="1600"/>
              <a:buChar char="●"/>
            </a:pPr>
            <a:r>
              <a:rPr lang="pt-BR" sz="2000" b="1" dirty="0"/>
              <a:t>Baterias:</a:t>
            </a:r>
            <a:r>
              <a:rPr lang="pt-BR" sz="2000" dirty="0"/>
              <a:t> equipamentos compostos por uma ou mais células eletroquímicas usados para fornecer energia através de reações químicas, o que força o fluxo de elétrons em um caso com circuito fechado.</a:t>
            </a:r>
          </a:p>
          <a:p>
            <a:pPr marL="457200" lvl="0" indent="0" algn="just" rtl="0">
              <a:spcBef>
                <a:spcPts val="0"/>
              </a:spcBef>
              <a:spcAft>
                <a:spcPts val="0"/>
              </a:spcAft>
              <a:buNone/>
            </a:pPr>
            <a:endParaRPr lang="pt-BR" sz="2000" dirty="0"/>
          </a:p>
          <a:p>
            <a:pPr marL="457200" lvl="0" indent="-330200" algn="just" rtl="0">
              <a:spcBef>
                <a:spcPts val="0"/>
              </a:spcBef>
              <a:spcAft>
                <a:spcPts val="0"/>
              </a:spcAft>
              <a:buSzPts val="1600"/>
              <a:buChar char="●"/>
            </a:pPr>
            <a:r>
              <a:rPr lang="pt-BR" sz="2000" dirty="0"/>
              <a:t>Célula eletroquímica utilizada na propulsão dos veículos elétricos: </a:t>
            </a:r>
          </a:p>
          <a:p>
            <a:pPr marL="457200" lvl="0" indent="0" algn="just" rtl="0">
              <a:spcBef>
                <a:spcPts val="0"/>
              </a:spcBef>
              <a:spcAft>
                <a:spcPts val="0"/>
              </a:spcAft>
              <a:buNone/>
            </a:pPr>
            <a:endParaRPr lang="pt-BR" sz="2000" dirty="0"/>
          </a:p>
          <a:p>
            <a:pPr marL="2743200" lvl="0" indent="457200" algn="just" rtl="0">
              <a:spcBef>
                <a:spcPts val="0"/>
              </a:spcBef>
              <a:spcAft>
                <a:spcPts val="0"/>
              </a:spcAft>
              <a:buNone/>
            </a:pPr>
            <a:r>
              <a:rPr lang="pt-BR" sz="2000" b="1" i="1" dirty="0"/>
              <a:t>baterias de íons de lítio do tipo recarregáveis</a:t>
            </a:r>
            <a:endParaRPr lang="en-US" dirty="0"/>
          </a:p>
        </p:txBody>
      </p:sp>
      <p:pic>
        <p:nvPicPr>
          <p:cNvPr id="99" name="Google Shape;99;g9b8f215683_1_0"/>
          <p:cNvPicPr preferRelativeResize="0"/>
          <p:nvPr/>
        </p:nvPicPr>
        <p:blipFill>
          <a:blip r:embed="rId3">
            <a:alphaModFix/>
          </a:blip>
          <a:stretch>
            <a:fillRect/>
          </a:stretch>
        </p:blipFill>
        <p:spPr>
          <a:xfrm>
            <a:off x="558141" y="4293084"/>
            <a:ext cx="3451694" cy="2062349"/>
          </a:xfrm>
          <a:prstGeom prst="rect">
            <a:avLst/>
          </a:prstGeom>
          <a:noFill/>
          <a:ln>
            <a:noFill/>
          </a:ln>
        </p:spPr>
      </p:pic>
      <p:sp>
        <p:nvSpPr>
          <p:cNvPr id="4" name="Título 3">
            <a:extLst>
              <a:ext uri="{FF2B5EF4-FFF2-40B4-BE49-F238E27FC236}">
                <a16:creationId xmlns:a16="http://schemas.microsoft.com/office/drawing/2014/main" id="{BAF56638-918F-429F-8599-BCBF0333BBC1}"/>
              </a:ext>
            </a:extLst>
          </p:cNvPr>
          <p:cNvSpPr>
            <a:spLocks noGrp="1"/>
          </p:cNvSpPr>
          <p:nvPr>
            <p:ph type="title"/>
          </p:nvPr>
        </p:nvSpPr>
        <p:spPr>
          <a:xfrm>
            <a:off x="692337" y="258101"/>
            <a:ext cx="11083961" cy="1118400"/>
          </a:xfrm>
        </p:spPr>
        <p:txBody>
          <a:bodyPr/>
          <a:lstStyle/>
          <a:p>
            <a:r>
              <a:rPr lang="pt-BR" dirty="0"/>
              <a:t>Bateria e Armazenamento de Energia</a:t>
            </a:r>
            <a:endParaRPr lang="en-US"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7" name="Google Shape;107;g9b8f215683_1_6"/>
          <p:cNvSpPr txBox="1"/>
          <p:nvPr/>
        </p:nvSpPr>
        <p:spPr>
          <a:xfrm>
            <a:off x="932438" y="1812817"/>
            <a:ext cx="98631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err="1">
                <a:latin typeface="Abadi Extra Light" panose="020B0204020104020204" pitchFamily="34" charset="0"/>
                <a:ea typeface="Calibri"/>
                <a:cs typeface="Calibri"/>
                <a:sym typeface="Calibri"/>
              </a:rPr>
              <a:t>Parâmetros</a:t>
            </a:r>
            <a:r>
              <a:rPr lang="en-US" sz="2000" dirty="0">
                <a:latin typeface="Abadi Extra Light" panose="020B0204020104020204" pitchFamily="34" charset="0"/>
                <a:ea typeface="Calibri"/>
                <a:cs typeface="Calibri"/>
                <a:sym typeface="Calibri"/>
              </a:rPr>
              <a:t> </a:t>
            </a:r>
            <a:r>
              <a:rPr lang="en-US" sz="2000" dirty="0" err="1">
                <a:latin typeface="Abadi Extra Light" panose="020B0204020104020204" pitchFamily="34" charset="0"/>
                <a:ea typeface="Calibri"/>
                <a:cs typeface="Calibri"/>
                <a:sym typeface="Calibri"/>
              </a:rPr>
              <a:t>importantes</a:t>
            </a:r>
            <a:r>
              <a:rPr lang="en-US" sz="2000" dirty="0">
                <a:latin typeface="Abadi Extra Light" panose="020B0204020104020204" pitchFamily="34" charset="0"/>
                <a:ea typeface="Calibri"/>
                <a:cs typeface="Calibri"/>
                <a:sym typeface="Calibri"/>
              </a:rPr>
              <a:t> para </a:t>
            </a:r>
            <a:r>
              <a:rPr lang="en-US" sz="2000" dirty="0" err="1">
                <a:latin typeface="Abadi Extra Light" panose="020B0204020104020204" pitchFamily="34" charset="0"/>
                <a:ea typeface="Calibri"/>
                <a:cs typeface="Calibri"/>
                <a:sym typeface="Calibri"/>
              </a:rPr>
              <a:t>análise</a:t>
            </a:r>
            <a:r>
              <a:rPr lang="en-US" sz="2000" dirty="0">
                <a:latin typeface="Abadi Extra Light" panose="020B0204020104020204" pitchFamily="34" charset="0"/>
                <a:ea typeface="Calibri"/>
                <a:cs typeface="Calibri"/>
                <a:sym typeface="Calibri"/>
              </a:rPr>
              <a:t> da </a:t>
            </a:r>
            <a:r>
              <a:rPr lang="en-US" sz="2000" dirty="0" err="1">
                <a:latin typeface="Abadi Extra Light" panose="020B0204020104020204" pitchFamily="34" charset="0"/>
                <a:ea typeface="Calibri"/>
                <a:cs typeface="Calibri"/>
                <a:sym typeface="Calibri"/>
              </a:rPr>
              <a:t>curva</a:t>
            </a:r>
            <a:r>
              <a:rPr lang="en-US" sz="2000" dirty="0">
                <a:latin typeface="Abadi Extra Light" panose="020B0204020104020204" pitchFamily="34" charset="0"/>
                <a:ea typeface="Calibri"/>
                <a:cs typeface="Calibri"/>
                <a:sym typeface="Calibri"/>
              </a:rPr>
              <a:t> de carga:</a:t>
            </a:r>
            <a:endParaRPr sz="2000" dirty="0">
              <a:latin typeface="Abadi Extra Light" panose="020B0204020104020204" pitchFamily="34" charset="0"/>
              <a:ea typeface="Calibri"/>
              <a:cs typeface="Calibri"/>
              <a:sym typeface="Calibri"/>
            </a:endParaRPr>
          </a:p>
        </p:txBody>
      </p:sp>
      <p:sp>
        <p:nvSpPr>
          <p:cNvPr id="108" name="Google Shape;108;g9b8f215683_1_6"/>
          <p:cNvSpPr/>
          <p:nvPr/>
        </p:nvSpPr>
        <p:spPr>
          <a:xfrm>
            <a:off x="1722228" y="3171750"/>
            <a:ext cx="2372100" cy="5145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dirty="0">
                <a:solidFill>
                  <a:srgbClr val="D82F22"/>
                </a:solidFill>
              </a:rPr>
              <a:t>CAPACIDADE</a:t>
            </a:r>
            <a:endParaRPr sz="1900" dirty="0">
              <a:solidFill>
                <a:srgbClr val="D82F22"/>
              </a:solidFill>
            </a:endParaRPr>
          </a:p>
        </p:txBody>
      </p:sp>
      <p:sp>
        <p:nvSpPr>
          <p:cNvPr id="2" name="Google Shape;108;g9b8f215683_1_6">
            <a:extLst>
              <a:ext uri="{FF2B5EF4-FFF2-40B4-BE49-F238E27FC236}">
                <a16:creationId xmlns:a16="http://schemas.microsoft.com/office/drawing/2014/main" id="{63DF0064-1514-41ED-A655-DF29D3A0217E}"/>
              </a:ext>
            </a:extLst>
          </p:cNvPr>
          <p:cNvSpPr/>
          <p:nvPr/>
        </p:nvSpPr>
        <p:spPr>
          <a:xfrm>
            <a:off x="4920682" y="3171750"/>
            <a:ext cx="2372100" cy="5145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dirty="0">
                <a:solidFill>
                  <a:srgbClr val="D82F22"/>
                </a:solidFill>
              </a:rPr>
              <a:t>CORRENTE DE CARGA E DESCARGA</a:t>
            </a:r>
            <a:endParaRPr sz="1900" dirty="0">
              <a:solidFill>
                <a:srgbClr val="D82F22"/>
              </a:solidFill>
            </a:endParaRPr>
          </a:p>
        </p:txBody>
      </p:sp>
      <p:sp>
        <p:nvSpPr>
          <p:cNvPr id="3" name="Google Shape;108;g9b8f215683_1_6">
            <a:extLst>
              <a:ext uri="{FF2B5EF4-FFF2-40B4-BE49-F238E27FC236}">
                <a16:creationId xmlns:a16="http://schemas.microsoft.com/office/drawing/2014/main" id="{9B5376B0-4F17-44CF-8F35-3FEA6D29AFF0}"/>
              </a:ext>
            </a:extLst>
          </p:cNvPr>
          <p:cNvSpPr/>
          <p:nvPr/>
        </p:nvSpPr>
        <p:spPr>
          <a:xfrm>
            <a:off x="8097672" y="3171750"/>
            <a:ext cx="2372100" cy="5145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dirty="0">
                <a:solidFill>
                  <a:srgbClr val="D82F22"/>
                </a:solidFill>
              </a:rPr>
              <a:t>TENSÃO</a:t>
            </a:r>
            <a:endParaRPr sz="1900" dirty="0">
              <a:solidFill>
                <a:srgbClr val="D82F22"/>
              </a:solidFill>
            </a:endParaRPr>
          </a:p>
        </p:txBody>
      </p:sp>
      <p:sp>
        <p:nvSpPr>
          <p:cNvPr id="5" name="Título 4">
            <a:extLst>
              <a:ext uri="{FF2B5EF4-FFF2-40B4-BE49-F238E27FC236}">
                <a16:creationId xmlns:a16="http://schemas.microsoft.com/office/drawing/2014/main" id="{CF6D3FF4-5812-4BDC-8558-BDC9ED3A500C}"/>
              </a:ext>
            </a:extLst>
          </p:cNvPr>
          <p:cNvSpPr>
            <a:spLocks noGrp="1"/>
          </p:cNvSpPr>
          <p:nvPr>
            <p:ph type="title"/>
          </p:nvPr>
        </p:nvSpPr>
        <p:spPr>
          <a:xfrm>
            <a:off x="692337" y="258101"/>
            <a:ext cx="10828790" cy="1118400"/>
          </a:xfrm>
        </p:spPr>
        <p:txBody>
          <a:bodyPr/>
          <a:lstStyle/>
          <a:p>
            <a:r>
              <a:rPr lang="pt-BR" dirty="0"/>
              <a:t>Parâmetros da célula eletroquímica</a:t>
            </a:r>
            <a:endParaRPr lang="en-US" dirty="0"/>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DCF588B-9F25-4A52-9251-42ACB044C158}"/>
              </a:ext>
            </a:extLst>
          </p:cNvPr>
          <p:cNvSpPr>
            <a:spLocks noGrp="1"/>
          </p:cNvSpPr>
          <p:nvPr>
            <p:ph type="body" idx="13"/>
          </p:nvPr>
        </p:nvSpPr>
        <p:spPr/>
        <p:txBody>
          <a:bodyPr/>
          <a:lstStyle/>
          <a:p>
            <a:pPr marL="457200" lvl="0" indent="-342900" algn="l" rtl="0">
              <a:spcBef>
                <a:spcPts val="0"/>
              </a:spcBef>
              <a:spcAft>
                <a:spcPts val="0"/>
              </a:spcAft>
              <a:buSzPts val="1800"/>
              <a:buFont typeface="Calibri"/>
              <a:buChar char="●"/>
            </a:pPr>
            <a:r>
              <a:rPr lang="pt-BR" sz="2000" dirty="0">
                <a:ea typeface="Calibri"/>
                <a:cs typeface="Calibri"/>
                <a:sym typeface="Calibri"/>
              </a:rPr>
              <a:t>Capacidade de fornecimento de corrente durante um hora para passar por um ciclo de descarga completo.</a:t>
            </a:r>
          </a:p>
          <a:p>
            <a:pPr marL="457200" lvl="0" indent="-342900" algn="l" rtl="0">
              <a:spcBef>
                <a:spcPts val="0"/>
              </a:spcBef>
              <a:spcAft>
                <a:spcPts val="0"/>
              </a:spcAft>
              <a:buSzPts val="1800"/>
              <a:buFont typeface="Calibri"/>
              <a:buChar char="●"/>
            </a:pPr>
            <a:r>
              <a:rPr lang="pt-BR" sz="2000" dirty="0">
                <a:ea typeface="Calibri"/>
                <a:cs typeface="Calibri"/>
                <a:sym typeface="Calibri"/>
              </a:rPr>
              <a:t>Ajuda a fornecer uma aproximação da capacidade em termos de energia (Wh)</a:t>
            </a:r>
          </a:p>
          <a:p>
            <a:endParaRPr lang="en-US" dirty="0"/>
          </a:p>
        </p:txBody>
      </p:sp>
      <p:pic>
        <p:nvPicPr>
          <p:cNvPr id="119" name="Google Shape;119;g9b8f215683_1_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55022" y="4223475"/>
            <a:ext cx="3081950" cy="1714325"/>
          </a:xfrm>
          <a:prstGeom prst="rect">
            <a:avLst/>
          </a:prstGeom>
          <a:noFill/>
          <a:ln>
            <a:noFill/>
          </a:ln>
        </p:spPr>
      </p:pic>
      <p:sp>
        <p:nvSpPr>
          <p:cNvPr id="120" name="Google Shape;120;g9b8f215683_1_12"/>
          <p:cNvSpPr/>
          <p:nvPr/>
        </p:nvSpPr>
        <p:spPr>
          <a:xfrm>
            <a:off x="4856275" y="3489025"/>
            <a:ext cx="2594100" cy="7344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ítulo 3">
            <a:extLst>
              <a:ext uri="{FF2B5EF4-FFF2-40B4-BE49-F238E27FC236}">
                <a16:creationId xmlns:a16="http://schemas.microsoft.com/office/drawing/2014/main" id="{04F0AF46-609B-42A2-A29F-6E4CEF346EC8}"/>
              </a:ext>
            </a:extLst>
          </p:cNvPr>
          <p:cNvSpPr>
            <a:spLocks noGrp="1"/>
          </p:cNvSpPr>
          <p:nvPr>
            <p:ph type="title"/>
          </p:nvPr>
        </p:nvSpPr>
        <p:spPr>
          <a:xfrm>
            <a:off x="692337" y="258101"/>
            <a:ext cx="11083961" cy="1118400"/>
          </a:xfrm>
        </p:spPr>
        <p:txBody>
          <a:bodyPr/>
          <a:lstStyle/>
          <a:p>
            <a:r>
              <a:rPr lang="pt-BR" dirty="0"/>
              <a:t>Capacidade (Ah)</a:t>
            </a:r>
            <a:endParaRPr lang="en-US" dirty="0"/>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2082B4D-5980-4059-84F9-ACA7FE86F2CD}"/>
              </a:ext>
            </a:extLst>
          </p:cNvPr>
          <p:cNvSpPr>
            <a:spLocks noGrp="1"/>
          </p:cNvSpPr>
          <p:nvPr>
            <p:ph type="body" idx="13"/>
          </p:nvPr>
        </p:nvSpPr>
        <p:spPr/>
        <p:txBody>
          <a:bodyPr/>
          <a:lstStyle/>
          <a:p>
            <a:pPr marL="457200" lvl="0" indent="-342900" algn="l" rtl="0">
              <a:spcBef>
                <a:spcPts val="0"/>
              </a:spcBef>
              <a:spcAft>
                <a:spcPts val="0"/>
              </a:spcAft>
              <a:buClr>
                <a:srgbClr val="D82F22"/>
              </a:buClr>
              <a:buSzPts val="1800"/>
              <a:buFont typeface="Arial" panose="020B0604020202020204" pitchFamily="34" charset="0"/>
              <a:buChar char="•"/>
            </a:pPr>
            <a:r>
              <a:rPr lang="pt-BR" sz="2000" dirty="0">
                <a:ea typeface="Calibri"/>
                <a:cs typeface="Calibri"/>
                <a:sym typeface="Calibri"/>
              </a:rPr>
              <a:t>Indica quanto de corrente uma célula é capaz de fornecer</a:t>
            </a:r>
          </a:p>
          <a:p>
            <a:pPr marL="1257300" lvl="0" indent="-342900" algn="l" rtl="0">
              <a:spcBef>
                <a:spcPts val="0"/>
              </a:spcBef>
              <a:spcAft>
                <a:spcPts val="0"/>
              </a:spcAft>
              <a:buClr>
                <a:srgbClr val="D82F22"/>
              </a:buClr>
              <a:buFont typeface="Arial" panose="020B0604020202020204" pitchFamily="34" charset="0"/>
              <a:buChar char="•"/>
            </a:pPr>
            <a:r>
              <a:rPr lang="pt-BR" sz="2000" i="1" dirty="0">
                <a:ea typeface="Calibri"/>
                <a:cs typeface="Calibri"/>
                <a:sym typeface="Calibri"/>
              </a:rPr>
              <a:t>exemplo: uma bateria de 60 Ah possui uma corrente 1C de 60 A</a:t>
            </a:r>
          </a:p>
          <a:p>
            <a:pPr marL="1257300" lvl="0" indent="-342900" algn="l" rtl="0">
              <a:spcBef>
                <a:spcPts val="0"/>
              </a:spcBef>
              <a:spcAft>
                <a:spcPts val="0"/>
              </a:spcAft>
              <a:buClr>
                <a:srgbClr val="D82F22"/>
              </a:buClr>
              <a:buFont typeface="Arial" panose="020B0604020202020204" pitchFamily="34" charset="0"/>
              <a:buChar char="•"/>
            </a:pPr>
            <a:endParaRPr lang="pt-BR" sz="2000" i="1" dirty="0">
              <a:ea typeface="Calibri"/>
              <a:cs typeface="Calibri"/>
              <a:sym typeface="Calibri"/>
            </a:endParaRPr>
          </a:p>
          <a:p>
            <a:pPr marL="1257300" lvl="0" indent="-342900" algn="l" rtl="0">
              <a:spcBef>
                <a:spcPts val="0"/>
              </a:spcBef>
              <a:spcAft>
                <a:spcPts val="0"/>
              </a:spcAft>
              <a:buClr>
                <a:srgbClr val="D82F22"/>
              </a:buClr>
              <a:buFont typeface="Arial" panose="020B0604020202020204" pitchFamily="34" charset="0"/>
              <a:buChar char="•"/>
            </a:pPr>
            <a:endParaRPr lang="pt-BR" sz="2000" i="1" dirty="0">
              <a:ea typeface="Calibri"/>
              <a:cs typeface="Calibri"/>
              <a:sym typeface="Calibri"/>
            </a:endParaRPr>
          </a:p>
          <a:p>
            <a:pPr marL="457200" lvl="0" indent="-342900" algn="l" rtl="0">
              <a:spcBef>
                <a:spcPts val="0"/>
              </a:spcBef>
              <a:spcAft>
                <a:spcPts val="0"/>
              </a:spcAft>
              <a:buClr>
                <a:srgbClr val="D82F22"/>
              </a:buClr>
              <a:buSzPts val="1800"/>
              <a:buFont typeface="Arial" panose="020B0604020202020204" pitchFamily="34" charset="0"/>
              <a:buChar char="•"/>
            </a:pPr>
            <a:r>
              <a:rPr lang="pt-BR" sz="2000" dirty="0">
                <a:ea typeface="Calibri"/>
                <a:cs typeface="Calibri"/>
                <a:sym typeface="Calibri"/>
              </a:rPr>
              <a:t>Esse parâmetro explica o motivo da utilização de baterias de lítio. A células de lítio possuem em torno de 10C para descarga e casos de 0,5C, 1C ou até maiores para recarga</a:t>
            </a:r>
          </a:p>
          <a:p>
            <a:endParaRPr lang="en-US" dirty="0"/>
          </a:p>
        </p:txBody>
      </p:sp>
      <p:sp>
        <p:nvSpPr>
          <p:cNvPr id="3" name="Google Shape;129;g9b8f215683_1_18">
            <a:extLst>
              <a:ext uri="{FF2B5EF4-FFF2-40B4-BE49-F238E27FC236}">
                <a16:creationId xmlns:a16="http://schemas.microsoft.com/office/drawing/2014/main" id="{B624A047-0624-44AF-9DB2-60CFC4E786B3}"/>
              </a:ext>
            </a:extLst>
          </p:cNvPr>
          <p:cNvSpPr/>
          <p:nvPr/>
        </p:nvSpPr>
        <p:spPr>
          <a:xfrm rot="10800000" flipH="1">
            <a:off x="4429748" y="2511476"/>
            <a:ext cx="499200" cy="336300"/>
          </a:xfrm>
          <a:prstGeom prst="bentArrow">
            <a:avLst>
              <a:gd name="adj1" fmla="val 25000"/>
              <a:gd name="adj2" fmla="val 15623"/>
              <a:gd name="adj3" fmla="val 25000"/>
              <a:gd name="adj4" fmla="val 43750"/>
            </a:avLst>
          </a:prstGeom>
          <a:solidFill>
            <a:srgbClr val="2F5496"/>
          </a:solidFill>
          <a:ln w="9525" cap="flat" cmpd="sng">
            <a:solidFill>
              <a:srgbClr val="2F54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0;g9b8f215683_1_18">
            <a:extLst>
              <a:ext uri="{FF2B5EF4-FFF2-40B4-BE49-F238E27FC236}">
                <a16:creationId xmlns:a16="http://schemas.microsoft.com/office/drawing/2014/main" id="{7C0967B5-353E-4671-8A45-CFFCB23452D3}"/>
              </a:ext>
            </a:extLst>
          </p:cNvPr>
          <p:cNvSpPr txBox="1"/>
          <p:nvPr/>
        </p:nvSpPr>
        <p:spPr>
          <a:xfrm>
            <a:off x="4928948" y="2511476"/>
            <a:ext cx="2334000" cy="655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100" dirty="0">
                <a:solidFill>
                  <a:srgbClr val="2F5496"/>
                </a:solidFill>
                <a:latin typeface="Abadi Extra Light" panose="020B0204020104020204" pitchFamily="34" charset="0"/>
                <a:ea typeface="Calibri"/>
                <a:cs typeface="Calibri"/>
                <a:sym typeface="Calibri"/>
              </a:rPr>
              <a:t>CAPACIDADE</a:t>
            </a:r>
            <a:endParaRPr sz="500" dirty="0"/>
          </a:p>
        </p:txBody>
      </p:sp>
      <p:sp>
        <p:nvSpPr>
          <p:cNvPr id="6" name="Título 5">
            <a:extLst>
              <a:ext uri="{FF2B5EF4-FFF2-40B4-BE49-F238E27FC236}">
                <a16:creationId xmlns:a16="http://schemas.microsoft.com/office/drawing/2014/main" id="{5957A764-A2C5-4FDC-BB4E-BF2FBE6384CF}"/>
              </a:ext>
            </a:extLst>
          </p:cNvPr>
          <p:cNvSpPr>
            <a:spLocks noGrp="1"/>
          </p:cNvSpPr>
          <p:nvPr>
            <p:ph type="title"/>
          </p:nvPr>
        </p:nvSpPr>
        <p:spPr>
          <a:xfrm>
            <a:off x="692337" y="258101"/>
            <a:ext cx="11083961" cy="1118400"/>
          </a:xfrm>
        </p:spPr>
        <p:txBody>
          <a:bodyPr/>
          <a:lstStyle/>
          <a:p>
            <a:r>
              <a:rPr lang="pt-BR" dirty="0"/>
              <a:t>Corrente de Carga e Descarga</a:t>
            </a:r>
            <a:endParaRPr lang="en-US"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A0DD036-2556-4C39-A872-6DAA0B847524}"/>
              </a:ext>
            </a:extLst>
          </p:cNvPr>
          <p:cNvSpPr>
            <a:spLocks noGrp="1"/>
          </p:cNvSpPr>
          <p:nvPr>
            <p:ph type="body" sz="quarter" idx="13"/>
          </p:nvPr>
        </p:nvSpPr>
        <p:spPr/>
        <p:txBody>
          <a:bodyPr/>
          <a:lstStyle/>
          <a:p>
            <a:pPr marL="76200" indent="0" algn="ctr">
              <a:buNone/>
            </a:pPr>
            <a:endParaRPr lang="pt-BR" dirty="0"/>
          </a:p>
          <a:p>
            <a:pPr marL="76200" indent="0" algn="ctr">
              <a:buNone/>
            </a:pPr>
            <a:endParaRPr lang="pt-BR" dirty="0"/>
          </a:p>
          <a:p>
            <a:pPr marL="76200" indent="0" algn="ctr">
              <a:buNone/>
            </a:pPr>
            <a:endParaRPr lang="pt-BR" dirty="0"/>
          </a:p>
          <a:p>
            <a:pPr marL="76200" indent="0" algn="ctr">
              <a:buNone/>
            </a:pPr>
            <a:r>
              <a:rPr lang="pt-BR" dirty="0"/>
              <a:t>Indica qual a tensão de operação da célula</a:t>
            </a:r>
          </a:p>
          <a:p>
            <a:endParaRPr lang="en-US" dirty="0"/>
          </a:p>
        </p:txBody>
      </p:sp>
      <p:sp>
        <p:nvSpPr>
          <p:cNvPr id="3" name="Espaço Reservado para Texto 2">
            <a:extLst>
              <a:ext uri="{FF2B5EF4-FFF2-40B4-BE49-F238E27FC236}">
                <a16:creationId xmlns:a16="http://schemas.microsoft.com/office/drawing/2014/main" id="{49603238-A38E-48DE-8059-9BE28C1EDCC5}"/>
              </a:ext>
            </a:extLst>
          </p:cNvPr>
          <p:cNvSpPr>
            <a:spLocks noGrp="1"/>
          </p:cNvSpPr>
          <p:nvPr>
            <p:ph type="body" sz="quarter" idx="14"/>
          </p:nvPr>
        </p:nvSpPr>
        <p:spPr/>
        <p:txBody>
          <a:bodyPr/>
          <a:lstStyle/>
          <a:p>
            <a:pPr marL="76200" indent="0" algn="ctr">
              <a:buNone/>
            </a:pPr>
            <a:endParaRPr lang="pt-BR" sz="2400" dirty="0"/>
          </a:p>
          <a:p>
            <a:pPr marL="76200" indent="0" algn="ctr">
              <a:buNone/>
            </a:pPr>
            <a:endParaRPr lang="pt-BR" dirty="0"/>
          </a:p>
          <a:p>
            <a:pPr marL="76200" indent="0" algn="ctr">
              <a:buNone/>
            </a:pPr>
            <a:endParaRPr lang="pt-BR" sz="2400" dirty="0"/>
          </a:p>
          <a:p>
            <a:pPr marL="76200" indent="0" algn="ctr">
              <a:buNone/>
            </a:pPr>
            <a:r>
              <a:rPr lang="pt-BR" sz="2400" dirty="0"/>
              <a:t>Auxilia na vida útil do componente</a:t>
            </a:r>
          </a:p>
          <a:p>
            <a:endParaRPr lang="en-US" dirty="0"/>
          </a:p>
        </p:txBody>
      </p:sp>
      <p:sp>
        <p:nvSpPr>
          <p:cNvPr id="4" name="Espaço Reservado para Texto 3">
            <a:extLst>
              <a:ext uri="{FF2B5EF4-FFF2-40B4-BE49-F238E27FC236}">
                <a16:creationId xmlns:a16="http://schemas.microsoft.com/office/drawing/2014/main" id="{7B3BDB16-F4AF-46D2-B408-13BB3EC93832}"/>
              </a:ext>
            </a:extLst>
          </p:cNvPr>
          <p:cNvSpPr>
            <a:spLocks noGrp="1"/>
          </p:cNvSpPr>
          <p:nvPr>
            <p:ph type="body" sz="quarter" idx="15"/>
          </p:nvPr>
        </p:nvSpPr>
        <p:spPr>
          <a:xfrm>
            <a:off x="8126733" y="1724025"/>
            <a:ext cx="2746774" cy="3987800"/>
          </a:xfrm>
        </p:spPr>
        <p:txBody>
          <a:bodyPr/>
          <a:lstStyle/>
          <a:p>
            <a:pPr marL="76200" indent="0" algn="ctr">
              <a:buNone/>
            </a:pPr>
            <a:r>
              <a:rPr lang="pt-BR" dirty="0"/>
              <a:t>A ultrapassagem dos limites (inferior e superior) de tensão nas baterias de lítios interferem consideravelmente na qualidade do componente.</a:t>
            </a:r>
          </a:p>
          <a:p>
            <a:endParaRPr lang="en-US" dirty="0"/>
          </a:p>
        </p:txBody>
      </p:sp>
      <p:sp>
        <p:nvSpPr>
          <p:cNvPr id="6" name="Título 5">
            <a:extLst>
              <a:ext uri="{FF2B5EF4-FFF2-40B4-BE49-F238E27FC236}">
                <a16:creationId xmlns:a16="http://schemas.microsoft.com/office/drawing/2014/main" id="{730CBB4B-553A-4E5F-B198-1A17A8C03059}"/>
              </a:ext>
            </a:extLst>
          </p:cNvPr>
          <p:cNvSpPr>
            <a:spLocks noGrp="1"/>
          </p:cNvSpPr>
          <p:nvPr>
            <p:ph type="title"/>
          </p:nvPr>
        </p:nvSpPr>
        <p:spPr>
          <a:xfrm>
            <a:off x="692337" y="258101"/>
            <a:ext cx="10712960" cy="1118400"/>
          </a:xfrm>
        </p:spPr>
        <p:txBody>
          <a:bodyPr/>
          <a:lstStyle/>
          <a:p>
            <a:r>
              <a:rPr lang="pt-BR" dirty="0"/>
              <a:t>Tensão</a:t>
            </a:r>
            <a:endParaRPr lang="en-US" dirty="0"/>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E434459-A58A-4093-80A6-5AC46EAEBFAE}"/>
              </a:ext>
            </a:extLst>
          </p:cNvPr>
          <p:cNvSpPr>
            <a:spLocks noGrp="1"/>
          </p:cNvSpPr>
          <p:nvPr>
            <p:ph type="body" idx="13"/>
          </p:nvPr>
        </p:nvSpPr>
        <p:spPr>
          <a:xfrm>
            <a:off x="415600" y="1639967"/>
            <a:ext cx="5562120" cy="4452000"/>
          </a:xfrm>
        </p:spPr>
        <p:txBody>
          <a:bodyPr/>
          <a:lstStyle/>
          <a:p>
            <a:pPr marL="457200" lvl="0" indent="-342900" algn="l" rtl="0">
              <a:spcBef>
                <a:spcPts val="0"/>
              </a:spcBef>
              <a:spcAft>
                <a:spcPts val="0"/>
              </a:spcAft>
              <a:buSzPts val="1800"/>
              <a:buChar char="●"/>
            </a:pPr>
            <a:r>
              <a:rPr lang="pt-BR" sz="2000" dirty="0"/>
              <a:t>Fase 1: Corrente constante</a:t>
            </a:r>
          </a:p>
          <a:p>
            <a:pPr marL="457200" lvl="0" indent="0" algn="l" rtl="0">
              <a:spcBef>
                <a:spcPts val="0"/>
              </a:spcBef>
              <a:spcAft>
                <a:spcPts val="0"/>
              </a:spcAft>
              <a:buNone/>
            </a:pPr>
            <a:endParaRPr lang="pt-BR" sz="2000" dirty="0"/>
          </a:p>
          <a:p>
            <a:pPr marL="914400" lvl="0" indent="0" algn="just" rtl="0">
              <a:spcBef>
                <a:spcPts val="0"/>
              </a:spcBef>
              <a:spcAft>
                <a:spcPts val="0"/>
              </a:spcAft>
              <a:buNone/>
            </a:pPr>
            <a:r>
              <a:rPr lang="pt-BR" sz="2000" i="1" dirty="0"/>
              <a:t>Bateria é recarregada rapidamente enquanto o nível de tensão de suas células é normalizado</a:t>
            </a:r>
          </a:p>
          <a:p>
            <a:pPr marL="914400" lvl="0" indent="0" algn="l" rtl="0">
              <a:spcBef>
                <a:spcPts val="0"/>
              </a:spcBef>
              <a:spcAft>
                <a:spcPts val="0"/>
              </a:spcAft>
              <a:buNone/>
            </a:pPr>
            <a:endParaRPr lang="pt-BR" sz="2000" dirty="0"/>
          </a:p>
          <a:p>
            <a:pPr marL="457200" lvl="0" indent="-342900" algn="l" rtl="0">
              <a:spcBef>
                <a:spcPts val="0"/>
              </a:spcBef>
              <a:spcAft>
                <a:spcPts val="0"/>
              </a:spcAft>
              <a:buSzPts val="1800"/>
              <a:buChar char="●"/>
            </a:pPr>
            <a:r>
              <a:rPr lang="pt-BR" sz="2000" dirty="0"/>
              <a:t>Fase 2: Tensão constante</a:t>
            </a:r>
          </a:p>
          <a:p>
            <a:pPr marL="457200" lvl="0" indent="0" algn="l" rtl="0">
              <a:spcBef>
                <a:spcPts val="0"/>
              </a:spcBef>
              <a:spcAft>
                <a:spcPts val="0"/>
              </a:spcAft>
              <a:buNone/>
            </a:pPr>
            <a:endParaRPr lang="pt-BR" sz="2000" dirty="0"/>
          </a:p>
          <a:p>
            <a:pPr marL="457200" lvl="0" indent="0" algn="just" rtl="0">
              <a:spcBef>
                <a:spcPts val="0"/>
              </a:spcBef>
              <a:spcAft>
                <a:spcPts val="0"/>
              </a:spcAft>
              <a:buNone/>
            </a:pPr>
            <a:r>
              <a:rPr lang="pt-BR" sz="2000" dirty="0"/>
              <a:t>	</a:t>
            </a:r>
            <a:r>
              <a:rPr lang="pt-BR" sz="2000" i="1" dirty="0"/>
              <a:t>Alimentação constante até a finalização</a:t>
            </a:r>
          </a:p>
          <a:p>
            <a:pPr marL="457200" lvl="0" indent="0" algn="just" rtl="0">
              <a:spcBef>
                <a:spcPts val="0"/>
              </a:spcBef>
              <a:spcAft>
                <a:spcPts val="0"/>
              </a:spcAft>
              <a:buNone/>
            </a:pPr>
            <a:r>
              <a:rPr lang="pt-BR" sz="2000" i="1" dirty="0"/>
              <a:t> 	da recarga, aumentando a capacidade e </a:t>
            </a:r>
          </a:p>
          <a:p>
            <a:pPr marL="0" lvl="0" indent="0" algn="just" rtl="0">
              <a:spcBef>
                <a:spcPts val="0"/>
              </a:spcBef>
              <a:spcAft>
                <a:spcPts val="0"/>
              </a:spcAft>
              <a:buNone/>
            </a:pPr>
            <a:r>
              <a:rPr lang="pt-BR" sz="2000" i="1" dirty="0"/>
              <a:t>		equalizando as células.</a:t>
            </a:r>
          </a:p>
          <a:p>
            <a:endParaRPr lang="en-US" dirty="0"/>
          </a:p>
        </p:txBody>
      </p:sp>
      <p:pic>
        <p:nvPicPr>
          <p:cNvPr id="146" name="Google Shape;146;g9b8f215683_1_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05674" y="1639967"/>
            <a:ext cx="5370624" cy="3586950"/>
          </a:xfrm>
          <a:prstGeom prst="rect">
            <a:avLst/>
          </a:prstGeom>
          <a:noFill/>
          <a:ln>
            <a:noFill/>
          </a:ln>
        </p:spPr>
      </p:pic>
      <p:sp>
        <p:nvSpPr>
          <p:cNvPr id="4" name="Título 3">
            <a:extLst>
              <a:ext uri="{FF2B5EF4-FFF2-40B4-BE49-F238E27FC236}">
                <a16:creationId xmlns:a16="http://schemas.microsoft.com/office/drawing/2014/main" id="{D9CDF124-AD79-49B3-8787-9F265111FF8D}"/>
              </a:ext>
            </a:extLst>
          </p:cNvPr>
          <p:cNvSpPr>
            <a:spLocks noGrp="1"/>
          </p:cNvSpPr>
          <p:nvPr>
            <p:ph type="title"/>
          </p:nvPr>
        </p:nvSpPr>
        <p:spPr>
          <a:xfrm>
            <a:off x="692337" y="258101"/>
            <a:ext cx="11083961" cy="1118400"/>
          </a:xfrm>
        </p:spPr>
        <p:txBody>
          <a:bodyPr/>
          <a:lstStyle/>
          <a:p>
            <a:r>
              <a:rPr lang="pt-BR" dirty="0"/>
              <a:t>Processo de Recarga</a:t>
            </a:r>
            <a:endParaRPr lang="en-US" dirty="0"/>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5" name="Google Shape;155;g9b8f215683_1_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2037" y="1262720"/>
            <a:ext cx="7948224" cy="2166280"/>
          </a:xfrm>
          <a:prstGeom prst="rect">
            <a:avLst/>
          </a:prstGeom>
          <a:noFill/>
          <a:ln>
            <a:noFill/>
          </a:ln>
        </p:spPr>
      </p:pic>
      <p:pic>
        <p:nvPicPr>
          <p:cNvPr id="156" name="Google Shape;156;g9b8f215683_1_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32037" y="3335219"/>
            <a:ext cx="7948224" cy="2888525"/>
          </a:xfrm>
          <a:prstGeom prst="rect">
            <a:avLst/>
          </a:prstGeom>
          <a:noFill/>
          <a:ln>
            <a:noFill/>
          </a:ln>
        </p:spPr>
      </p:pic>
      <p:sp>
        <p:nvSpPr>
          <p:cNvPr id="157" name="Google Shape;157;g9b8f215683_1_51"/>
          <p:cNvSpPr txBox="1"/>
          <p:nvPr/>
        </p:nvSpPr>
        <p:spPr>
          <a:xfrm>
            <a:off x="692337" y="1910360"/>
            <a:ext cx="20397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err="1">
                <a:solidFill>
                  <a:srgbClr val="F2783B"/>
                </a:solidFill>
                <a:latin typeface="Abadi Extra Light" panose="020B0204020104020204" pitchFamily="34" charset="0"/>
                <a:ea typeface="Calibri"/>
                <a:cs typeface="Calibri"/>
                <a:sym typeface="Calibri"/>
              </a:rPr>
              <a:t>Gráfico</a:t>
            </a:r>
            <a:r>
              <a:rPr lang="en-US" sz="3200" dirty="0">
                <a:solidFill>
                  <a:srgbClr val="F2783B"/>
                </a:solidFill>
                <a:latin typeface="Abadi Extra Light" panose="020B0204020104020204" pitchFamily="34" charset="0"/>
                <a:ea typeface="Calibri"/>
                <a:cs typeface="Calibri"/>
                <a:sym typeface="Calibri"/>
              </a:rPr>
              <a:t> a)</a:t>
            </a:r>
            <a:endParaRPr sz="3200" dirty="0">
              <a:solidFill>
                <a:srgbClr val="F2783B"/>
              </a:solidFill>
              <a:latin typeface="Abadi Extra Light" panose="020B0204020104020204" pitchFamily="34" charset="0"/>
              <a:ea typeface="Calibri"/>
              <a:cs typeface="Calibri"/>
              <a:sym typeface="Calibri"/>
            </a:endParaRPr>
          </a:p>
          <a:p>
            <a:pPr marL="0" lvl="0" indent="0" algn="l" rtl="0">
              <a:spcBef>
                <a:spcPts val="0"/>
              </a:spcBef>
              <a:spcAft>
                <a:spcPts val="0"/>
              </a:spcAft>
              <a:buNone/>
            </a:pPr>
            <a:r>
              <a:rPr lang="en-US" sz="2000" dirty="0">
                <a:solidFill>
                  <a:srgbClr val="F2783B"/>
                </a:solidFill>
                <a:latin typeface="Abadi Extra Light" panose="020B0204020104020204" pitchFamily="34" charset="0"/>
                <a:ea typeface="Calibri"/>
                <a:cs typeface="Calibri"/>
                <a:sym typeface="Calibri"/>
              </a:rPr>
              <a:t>carga </a:t>
            </a:r>
            <a:r>
              <a:rPr lang="en-US" sz="2000" dirty="0" err="1">
                <a:solidFill>
                  <a:srgbClr val="F2783B"/>
                </a:solidFill>
                <a:latin typeface="Abadi Extra Light" panose="020B0204020104020204" pitchFamily="34" charset="0"/>
                <a:ea typeface="Calibri"/>
                <a:cs typeface="Calibri"/>
                <a:sym typeface="Calibri"/>
              </a:rPr>
              <a:t>rápida</a:t>
            </a:r>
            <a:endParaRPr sz="2000" dirty="0">
              <a:solidFill>
                <a:srgbClr val="F2783B"/>
              </a:solidFill>
              <a:latin typeface="Abadi Extra Light" panose="020B0204020104020204" pitchFamily="34" charset="0"/>
              <a:ea typeface="Calibri"/>
              <a:cs typeface="Calibri"/>
              <a:sym typeface="Calibri"/>
            </a:endParaRPr>
          </a:p>
        </p:txBody>
      </p:sp>
      <p:sp>
        <p:nvSpPr>
          <p:cNvPr id="158" name="Google Shape;158;g9b8f215683_1_51"/>
          <p:cNvSpPr txBox="1"/>
          <p:nvPr/>
        </p:nvSpPr>
        <p:spPr>
          <a:xfrm>
            <a:off x="692337" y="4333981"/>
            <a:ext cx="20397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err="1">
                <a:solidFill>
                  <a:srgbClr val="F2783B"/>
                </a:solidFill>
                <a:latin typeface="Abadi Extra Light" panose="020B0204020104020204" pitchFamily="34" charset="0"/>
                <a:ea typeface="Calibri"/>
                <a:cs typeface="Calibri"/>
                <a:sym typeface="Calibri"/>
              </a:rPr>
              <a:t>Gráfico</a:t>
            </a:r>
            <a:r>
              <a:rPr lang="en-US" sz="3200" dirty="0">
                <a:solidFill>
                  <a:srgbClr val="F2783B"/>
                </a:solidFill>
                <a:latin typeface="Abadi Extra Light" panose="020B0204020104020204" pitchFamily="34" charset="0"/>
                <a:ea typeface="Calibri"/>
                <a:cs typeface="Calibri"/>
                <a:sym typeface="Calibri"/>
              </a:rPr>
              <a:t> b)</a:t>
            </a:r>
            <a:endParaRPr sz="3200" dirty="0">
              <a:solidFill>
                <a:srgbClr val="F2783B"/>
              </a:solidFill>
              <a:latin typeface="Abadi Extra Light" panose="020B0204020104020204" pitchFamily="34" charset="0"/>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dirty="0">
                <a:solidFill>
                  <a:srgbClr val="F2783B"/>
                </a:solidFill>
                <a:latin typeface="Abadi Extra Light" panose="020B0204020104020204" pitchFamily="34" charset="0"/>
                <a:ea typeface="Calibri"/>
                <a:cs typeface="Calibri"/>
                <a:sym typeface="Calibri"/>
              </a:rPr>
              <a:t>carga </a:t>
            </a:r>
            <a:r>
              <a:rPr lang="en-US" sz="2000" dirty="0" err="1">
                <a:solidFill>
                  <a:srgbClr val="F2783B"/>
                </a:solidFill>
                <a:latin typeface="Abadi Extra Light" panose="020B0204020104020204" pitchFamily="34" charset="0"/>
                <a:ea typeface="Calibri"/>
                <a:cs typeface="Calibri"/>
                <a:sym typeface="Calibri"/>
              </a:rPr>
              <a:t>lenta</a:t>
            </a:r>
            <a:endParaRPr sz="3200" dirty="0">
              <a:solidFill>
                <a:srgbClr val="F2783B"/>
              </a:solidFill>
              <a:latin typeface="Abadi Extra Light" panose="020B0204020104020204" pitchFamily="34" charset="0"/>
              <a:ea typeface="Calibri"/>
              <a:cs typeface="Calibri"/>
              <a:sym typeface="Calibri"/>
            </a:endParaRPr>
          </a:p>
        </p:txBody>
      </p:sp>
      <p:sp>
        <p:nvSpPr>
          <p:cNvPr id="4" name="Título 3">
            <a:extLst>
              <a:ext uri="{FF2B5EF4-FFF2-40B4-BE49-F238E27FC236}">
                <a16:creationId xmlns:a16="http://schemas.microsoft.com/office/drawing/2014/main" id="{EA912662-02FA-455C-B88E-E68C05661762}"/>
              </a:ext>
            </a:extLst>
          </p:cNvPr>
          <p:cNvSpPr>
            <a:spLocks noGrp="1"/>
          </p:cNvSpPr>
          <p:nvPr>
            <p:ph type="title"/>
          </p:nvPr>
        </p:nvSpPr>
        <p:spPr>
          <a:xfrm>
            <a:off x="692337" y="258101"/>
            <a:ext cx="11083961" cy="1118400"/>
          </a:xfrm>
        </p:spPr>
        <p:txBody>
          <a:bodyPr/>
          <a:lstStyle/>
          <a:p>
            <a:r>
              <a:rPr lang="pt-BR" dirty="0"/>
              <a:t>Curva de Potência</a:t>
            </a:r>
            <a:endParaRPr lang="en-US" dirty="0"/>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F325A44-8F76-4AFE-9908-83ED4DF4D850}"/>
              </a:ext>
            </a:extLst>
          </p:cNvPr>
          <p:cNvSpPr>
            <a:spLocks noGrp="1"/>
          </p:cNvSpPr>
          <p:nvPr>
            <p:ph type="body" idx="13"/>
          </p:nvPr>
        </p:nvSpPr>
        <p:spPr>
          <a:xfrm>
            <a:off x="6782937" y="1639967"/>
            <a:ext cx="4993361" cy="4452000"/>
          </a:xfrm>
        </p:spPr>
        <p:txBody>
          <a:bodyPr/>
          <a:lstStyle/>
          <a:p>
            <a:pPr marL="0" lvl="0" indent="0" algn="ctr" rtl="0">
              <a:spcBef>
                <a:spcPts val="0"/>
              </a:spcBef>
              <a:spcAft>
                <a:spcPts val="0"/>
              </a:spcAft>
              <a:buNone/>
            </a:pPr>
            <a:r>
              <a:rPr lang="pt-BR" sz="2000" b="1" dirty="0">
                <a:ea typeface="Calibri"/>
                <a:cs typeface="Calibri"/>
                <a:sym typeface="Calibri"/>
              </a:rPr>
              <a:t>BMS - </a:t>
            </a:r>
            <a:r>
              <a:rPr lang="pt-BR" sz="2000" b="1" i="1" dirty="0" err="1">
                <a:ea typeface="Calibri"/>
                <a:cs typeface="Calibri"/>
                <a:sym typeface="Calibri"/>
              </a:rPr>
              <a:t>Baterry</a:t>
            </a:r>
            <a:r>
              <a:rPr lang="pt-BR" sz="2000" b="1" i="1" dirty="0">
                <a:ea typeface="Calibri"/>
                <a:cs typeface="Calibri"/>
                <a:sym typeface="Calibri"/>
              </a:rPr>
              <a:t> Management System</a:t>
            </a:r>
          </a:p>
          <a:p>
            <a:pPr marL="0" lvl="0" indent="0" algn="ctr" rtl="0">
              <a:spcBef>
                <a:spcPts val="0"/>
              </a:spcBef>
              <a:spcAft>
                <a:spcPts val="0"/>
              </a:spcAft>
              <a:buNone/>
            </a:pPr>
            <a:endParaRPr lang="pt-BR" sz="2000" i="1" dirty="0">
              <a:ea typeface="Calibri"/>
              <a:cs typeface="Calibri"/>
              <a:sym typeface="Calibri"/>
            </a:endParaRPr>
          </a:p>
          <a:p>
            <a:pPr marL="0" lvl="0" indent="0" algn="l" rtl="0">
              <a:spcBef>
                <a:spcPts val="0"/>
              </a:spcBef>
              <a:spcAft>
                <a:spcPts val="0"/>
              </a:spcAft>
              <a:buNone/>
            </a:pPr>
            <a:r>
              <a:rPr lang="pt-BR" sz="2000" dirty="0">
                <a:ea typeface="Calibri"/>
                <a:cs typeface="Calibri"/>
                <a:sym typeface="Calibri"/>
              </a:rPr>
              <a:t>Funções:</a:t>
            </a:r>
          </a:p>
          <a:p>
            <a:pPr marL="457200" lvl="0" indent="-349250" algn="l" rtl="0">
              <a:spcBef>
                <a:spcPts val="0"/>
              </a:spcBef>
              <a:spcAft>
                <a:spcPts val="0"/>
              </a:spcAft>
              <a:buSzPts val="1900"/>
              <a:buFont typeface="Calibri"/>
              <a:buChar char="●"/>
            </a:pPr>
            <a:r>
              <a:rPr lang="pt-BR" sz="2000" dirty="0">
                <a:ea typeface="Calibri"/>
                <a:cs typeface="Calibri"/>
                <a:sym typeface="Calibri"/>
              </a:rPr>
              <a:t>Monitorar e proteger o banco de baterias</a:t>
            </a:r>
          </a:p>
          <a:p>
            <a:pPr marL="457200" lvl="0" indent="-349250" algn="l" rtl="0">
              <a:spcBef>
                <a:spcPts val="0"/>
              </a:spcBef>
              <a:spcAft>
                <a:spcPts val="0"/>
              </a:spcAft>
              <a:buSzPts val="1900"/>
              <a:buFont typeface="Calibri"/>
              <a:buChar char="●"/>
            </a:pPr>
            <a:r>
              <a:rPr lang="pt-BR" sz="2000" dirty="0">
                <a:ea typeface="Calibri"/>
                <a:cs typeface="Calibri"/>
                <a:sym typeface="Calibri"/>
              </a:rPr>
              <a:t>Verificar tensão, corrente e temperatura</a:t>
            </a:r>
          </a:p>
          <a:p>
            <a:pPr marL="457200" lvl="0" indent="-349250" algn="l" rtl="0">
              <a:spcBef>
                <a:spcPts val="0"/>
              </a:spcBef>
              <a:spcAft>
                <a:spcPts val="0"/>
              </a:spcAft>
              <a:buSzPts val="1900"/>
              <a:buFont typeface="Calibri"/>
              <a:buChar char="●"/>
            </a:pPr>
            <a:r>
              <a:rPr lang="pt-BR" sz="2000" dirty="0">
                <a:ea typeface="Calibri"/>
                <a:cs typeface="Calibri"/>
                <a:sym typeface="Calibri"/>
              </a:rPr>
              <a:t>Determina a corrente de recarga</a:t>
            </a:r>
          </a:p>
          <a:p>
            <a:pPr marL="107950" indent="0">
              <a:buNone/>
            </a:pPr>
            <a:endParaRPr lang="en-US" dirty="0"/>
          </a:p>
        </p:txBody>
      </p:sp>
      <p:pic>
        <p:nvPicPr>
          <p:cNvPr id="172" name="Google Shape;172;g9b8f215683_1_63"/>
          <p:cNvPicPr preferRelativeResize="0"/>
          <p:nvPr/>
        </p:nvPicPr>
        <p:blipFill>
          <a:blip r:embed="rId3">
            <a:alphaModFix/>
          </a:blip>
          <a:stretch>
            <a:fillRect/>
          </a:stretch>
        </p:blipFill>
        <p:spPr>
          <a:xfrm>
            <a:off x="644775" y="2424550"/>
            <a:ext cx="5457825" cy="3457575"/>
          </a:xfrm>
          <a:prstGeom prst="rect">
            <a:avLst/>
          </a:prstGeom>
          <a:noFill/>
          <a:ln>
            <a:noFill/>
          </a:ln>
        </p:spPr>
      </p:pic>
      <p:sp>
        <p:nvSpPr>
          <p:cNvPr id="4" name="Título 3">
            <a:extLst>
              <a:ext uri="{FF2B5EF4-FFF2-40B4-BE49-F238E27FC236}">
                <a16:creationId xmlns:a16="http://schemas.microsoft.com/office/drawing/2014/main" id="{3AB459AE-F405-4C5B-ACE4-FAFF3C39A90E}"/>
              </a:ext>
            </a:extLst>
          </p:cNvPr>
          <p:cNvSpPr>
            <a:spLocks noGrp="1"/>
          </p:cNvSpPr>
          <p:nvPr>
            <p:ph type="title"/>
          </p:nvPr>
        </p:nvSpPr>
        <p:spPr>
          <a:xfrm>
            <a:off x="692337" y="258101"/>
            <a:ext cx="11083961" cy="1118400"/>
          </a:xfrm>
        </p:spPr>
        <p:txBody>
          <a:bodyPr/>
          <a:lstStyle/>
          <a:p>
            <a:r>
              <a:rPr lang="pt-BR" dirty="0"/>
              <a:t>Sistema de Proteção</a:t>
            </a:r>
            <a:endParaRPr lang="en-US" dirty="0"/>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6" name="Google Shape;164;g9b8f215683_1_57" descr="Fueling a combustion engine car takes around 2 min, but charging an electric vehicle battery takes much longer. Why is this? Learn the basics of the EV charging process, look at the basic equations and get an introduction to smart charging. Take the course, test yourself, and earn a certificate on edx.org: https://www.edx.org/course/electric-cars-introduction&#10;&#10;Prepare for the future of electric mobility by learning about the newest technology, business models, and effective policy making to stimulate the industry. &#10;&#10;edX is the trusted platform for education and learning. Founded by Harvard and MIT, edX is home to more than 20 million learners, the majority of top-ranked universities in the world and industry-leading companies. As a global nonprofit, edX is transforming traditional education, removing the barriers of cost, location and access. &#10;&#10;Stay up to date with course offerings—follow edX on social media:&#10;Facebook: https://www.facebook.com/edX/&#10;Twitter: https://twitter.com/edXOnline&#10;LinkedIn: https://www.linkedin.com/school/edx/&#10;Instagram: https://www.instagram.com/edxonline/" title="Electric Cars: Electric Vehicle charging process and smart charging">
            <a:hlinkClick r:id="rId3"/>
          </p:cNvPr>
          <p:cNvPicPr preferRelativeResize="0"/>
          <p:nvPr/>
        </p:nvPicPr>
        <p:blipFill rotWithShape="1">
          <a:blip r:embed="rId4">
            <a:alphaModFix/>
          </a:blip>
          <a:srcRect t="12147" b="13101"/>
          <a:stretch/>
        </p:blipFill>
        <p:spPr>
          <a:xfrm>
            <a:off x="2980208" y="1625600"/>
            <a:ext cx="6889506" cy="3802743"/>
          </a:xfrm>
          <a:prstGeom prst="rect">
            <a:avLst/>
          </a:prstGeom>
          <a:noFill/>
          <a:ln>
            <a:noFill/>
          </a:ln>
        </p:spPr>
      </p:pic>
      <p:sp>
        <p:nvSpPr>
          <p:cNvPr id="3" name="Título 2">
            <a:extLst>
              <a:ext uri="{FF2B5EF4-FFF2-40B4-BE49-F238E27FC236}">
                <a16:creationId xmlns:a16="http://schemas.microsoft.com/office/drawing/2014/main" id="{A3976826-BDC2-4F9C-96E5-779EA9088517}"/>
              </a:ext>
            </a:extLst>
          </p:cNvPr>
          <p:cNvSpPr>
            <a:spLocks noGrp="1"/>
          </p:cNvSpPr>
          <p:nvPr>
            <p:ph type="title"/>
          </p:nvPr>
        </p:nvSpPr>
        <p:spPr/>
        <p:txBody>
          <a:bodyPr/>
          <a:lstStyle/>
          <a:p>
            <a:r>
              <a:rPr lang="pt-BR" dirty="0"/>
              <a:t>Vídeo: Processo de Recarga e </a:t>
            </a:r>
            <a:r>
              <a:rPr lang="pt-BR" dirty="0" err="1"/>
              <a:t>Smart</a:t>
            </a:r>
            <a:r>
              <a:rPr lang="pt-BR" dirty="0"/>
              <a:t> </a:t>
            </a:r>
            <a:r>
              <a:rPr lang="pt-BR" dirty="0" err="1"/>
              <a:t>Charging</a:t>
            </a:r>
            <a:endParaRPr lang="pt-BR" dirty="0"/>
          </a:p>
        </p:txBody>
      </p:sp>
    </p:spTree>
    <p:extLst>
      <p:ext uri="{BB962C8B-B14F-4D97-AF65-F5344CB8AC3E}">
        <p14:creationId xmlns:p14="http://schemas.microsoft.com/office/powerpoint/2010/main" val="4061542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7" name="Google Shape;447;g9c19a21fbe_0_97"/>
          <p:cNvPicPr preferRelativeResize="0"/>
          <p:nvPr/>
        </p:nvPicPr>
        <p:blipFill>
          <a:blip r:embed="rId3">
            <a:alphaModFix/>
          </a:blip>
          <a:stretch>
            <a:fillRect/>
          </a:stretch>
        </p:blipFill>
        <p:spPr>
          <a:xfrm>
            <a:off x="1297804" y="1460406"/>
            <a:ext cx="8880518" cy="4640591"/>
          </a:xfrm>
          <a:prstGeom prst="rect">
            <a:avLst/>
          </a:prstGeom>
          <a:noFill/>
          <a:ln>
            <a:noFill/>
          </a:ln>
        </p:spPr>
      </p:pic>
      <p:sp>
        <p:nvSpPr>
          <p:cNvPr id="3" name="Título 2">
            <a:extLst>
              <a:ext uri="{FF2B5EF4-FFF2-40B4-BE49-F238E27FC236}">
                <a16:creationId xmlns:a16="http://schemas.microsoft.com/office/drawing/2014/main" id="{8E6D735F-496A-4B11-A216-21D185B9E672}"/>
              </a:ext>
            </a:extLst>
          </p:cNvPr>
          <p:cNvSpPr>
            <a:spLocks noGrp="1"/>
          </p:cNvSpPr>
          <p:nvPr>
            <p:ph type="title"/>
          </p:nvPr>
        </p:nvSpPr>
        <p:spPr>
          <a:xfrm>
            <a:off x="692337" y="258101"/>
            <a:ext cx="11758743" cy="1118400"/>
          </a:xfrm>
        </p:spPr>
        <p:txBody>
          <a:bodyPr/>
          <a:lstStyle/>
          <a:p>
            <a:r>
              <a:rPr lang="pt-BR" dirty="0"/>
              <a:t> Integração do Veículo Elétrico no Setor Elétrico</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8569474-0F28-4FFA-A5E2-5E3315FA4E28}"/>
              </a:ext>
            </a:extLst>
          </p:cNvPr>
          <p:cNvSpPr>
            <a:spLocks noGrp="1"/>
          </p:cNvSpPr>
          <p:nvPr>
            <p:ph type="title"/>
          </p:nvPr>
        </p:nvSpPr>
        <p:spPr/>
        <p:txBody>
          <a:bodyPr/>
          <a:lstStyle/>
          <a:p>
            <a:r>
              <a:rPr lang="pt-BR" dirty="0"/>
              <a:t>4.1.3 Sobrecarga de Equipamento</a:t>
            </a:r>
          </a:p>
        </p:txBody>
      </p:sp>
    </p:spTree>
    <p:extLst>
      <p:ext uri="{BB962C8B-B14F-4D97-AF65-F5344CB8AC3E}">
        <p14:creationId xmlns:p14="http://schemas.microsoft.com/office/powerpoint/2010/main" val="307619203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D21D760-77BC-473A-B8A6-C773E601CB0E}"/>
              </a:ext>
            </a:extLst>
          </p:cNvPr>
          <p:cNvSpPr>
            <a:spLocks noGrp="1"/>
          </p:cNvSpPr>
          <p:nvPr>
            <p:ph type="body" idx="13"/>
          </p:nvPr>
        </p:nvSpPr>
        <p:spPr>
          <a:xfrm>
            <a:off x="415599" y="1639967"/>
            <a:ext cx="11360699" cy="1118400"/>
          </a:xfrm>
        </p:spPr>
        <p:txBody>
          <a:bodyPr/>
          <a:lstStyle/>
          <a:p>
            <a:pPr marL="107950" indent="0">
              <a:buNone/>
            </a:pPr>
            <a:r>
              <a:rPr lang="pt-BR" dirty="0"/>
              <a:t>Excesso de carga conectado em um mesmo circuito, elevando a corrente que circula pelos condutores para além do seu limite máximo, causando consequências na instalação.</a:t>
            </a:r>
          </a:p>
          <a:p>
            <a:pPr marL="107950" indent="0">
              <a:buNone/>
            </a:pPr>
            <a:endParaRPr lang="pt-BR" dirty="0"/>
          </a:p>
          <a:p>
            <a:pPr marL="107950" indent="0">
              <a:buNone/>
            </a:pPr>
            <a:endParaRPr lang="pt-BR" dirty="0"/>
          </a:p>
        </p:txBody>
      </p:sp>
      <p:sp>
        <p:nvSpPr>
          <p:cNvPr id="3" name="Título 2">
            <a:extLst>
              <a:ext uri="{FF2B5EF4-FFF2-40B4-BE49-F238E27FC236}">
                <a16:creationId xmlns:a16="http://schemas.microsoft.com/office/drawing/2014/main" id="{CCE858B6-2874-4A0C-A425-5B8E923DB606}"/>
              </a:ext>
            </a:extLst>
          </p:cNvPr>
          <p:cNvSpPr>
            <a:spLocks noGrp="1"/>
          </p:cNvSpPr>
          <p:nvPr>
            <p:ph type="title"/>
          </p:nvPr>
        </p:nvSpPr>
        <p:spPr>
          <a:xfrm>
            <a:off x="692337" y="258101"/>
            <a:ext cx="11083961" cy="1118400"/>
          </a:xfrm>
        </p:spPr>
        <p:txBody>
          <a:bodyPr/>
          <a:lstStyle/>
          <a:p>
            <a:r>
              <a:rPr lang="pt-BR" dirty="0"/>
              <a:t>Sobrecarga </a:t>
            </a:r>
            <a:endParaRPr lang="en-US" dirty="0"/>
          </a:p>
        </p:txBody>
      </p:sp>
      <p:pic>
        <p:nvPicPr>
          <p:cNvPr id="1028" name="Picture 4" descr="5 Common Home Electrical Problems – And How To Manage Them | Home -  Auckland Electrician North Shore | Lloyd Electrical Albany">
            <a:extLst>
              <a:ext uri="{FF2B5EF4-FFF2-40B4-BE49-F238E27FC236}">
                <a16:creationId xmlns:a16="http://schemas.microsoft.com/office/drawing/2014/main" id="{17461573-6E24-4CCA-A109-3884DCF025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4182" y="2481829"/>
            <a:ext cx="3944693" cy="2736204"/>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00217720-3A2B-437B-9AA7-245F5F863060}"/>
              </a:ext>
            </a:extLst>
          </p:cNvPr>
          <p:cNvSpPr txBox="1"/>
          <p:nvPr/>
        </p:nvSpPr>
        <p:spPr>
          <a:xfrm>
            <a:off x="166071" y="5351713"/>
            <a:ext cx="6100916" cy="338554"/>
          </a:xfrm>
          <a:prstGeom prst="rect">
            <a:avLst/>
          </a:prstGeom>
          <a:noFill/>
        </p:spPr>
        <p:txBody>
          <a:bodyPr wrap="square">
            <a:spAutoFit/>
          </a:bodyPr>
          <a:lstStyle/>
          <a:p>
            <a:pPr marL="107950" indent="0">
              <a:buNone/>
            </a:pPr>
            <a:r>
              <a:rPr lang="pt-BR" sz="1600" dirty="0">
                <a:latin typeface="Abadi Extra Light" panose="020B0204020104020204" pitchFamily="34" charset="0"/>
              </a:rPr>
              <a:t>Típico exemplo de sobrecarga com equipamentos simples residenciais</a:t>
            </a:r>
            <a:endParaRPr lang="en-US" sz="1600" dirty="0">
              <a:latin typeface="Abadi Extra Light" panose="020B0204020104020204" pitchFamily="34" charset="0"/>
            </a:endParaRPr>
          </a:p>
        </p:txBody>
      </p:sp>
      <p:pic>
        <p:nvPicPr>
          <p:cNvPr id="7" name="Imagem 6">
            <a:extLst>
              <a:ext uri="{FF2B5EF4-FFF2-40B4-BE49-F238E27FC236}">
                <a16:creationId xmlns:a16="http://schemas.microsoft.com/office/drawing/2014/main" id="{8CB16279-13C9-45B0-A132-6E7C6D54BB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48" y="3373396"/>
            <a:ext cx="5257902" cy="2062426"/>
          </a:xfrm>
          <a:prstGeom prst="rect">
            <a:avLst/>
          </a:prstGeom>
        </p:spPr>
      </p:pic>
      <p:sp>
        <p:nvSpPr>
          <p:cNvPr id="9" name="CaixaDeTexto 8">
            <a:extLst>
              <a:ext uri="{FF2B5EF4-FFF2-40B4-BE49-F238E27FC236}">
                <a16:creationId xmlns:a16="http://schemas.microsoft.com/office/drawing/2014/main" id="{4228F72D-57EC-4D3E-83EC-0F0373006BB2}"/>
              </a:ext>
            </a:extLst>
          </p:cNvPr>
          <p:cNvSpPr txBox="1"/>
          <p:nvPr/>
        </p:nvSpPr>
        <p:spPr>
          <a:xfrm>
            <a:off x="6095948" y="5351713"/>
            <a:ext cx="5490357" cy="338554"/>
          </a:xfrm>
          <a:prstGeom prst="rect">
            <a:avLst/>
          </a:prstGeom>
          <a:noFill/>
        </p:spPr>
        <p:txBody>
          <a:bodyPr wrap="square">
            <a:spAutoFit/>
          </a:bodyPr>
          <a:lstStyle/>
          <a:p>
            <a:pPr marL="107950" indent="0" algn="ctr">
              <a:buNone/>
            </a:pPr>
            <a:r>
              <a:rPr lang="pt-BR" sz="1600" dirty="0">
                <a:latin typeface="Abadi Extra Light" panose="020B0204020104020204" pitchFamily="34" charset="0"/>
              </a:rPr>
              <a:t>Exemplo de uma residência com a presença de um </a:t>
            </a:r>
            <a:r>
              <a:rPr lang="pt-BR" sz="1600" dirty="0" err="1">
                <a:latin typeface="Abadi Extra Light" panose="020B0204020104020204" pitchFamily="34" charset="0"/>
              </a:rPr>
              <a:t>eletroposto</a:t>
            </a:r>
            <a:endParaRPr lang="en-US" sz="1600" dirty="0">
              <a:latin typeface="Abadi Extra Light" panose="020B0204020104020204" pitchFamily="34" charset="0"/>
            </a:endParaRPr>
          </a:p>
        </p:txBody>
      </p:sp>
    </p:spTree>
    <p:extLst>
      <p:ext uri="{BB962C8B-B14F-4D97-AF65-F5344CB8AC3E}">
        <p14:creationId xmlns:p14="http://schemas.microsoft.com/office/powerpoint/2010/main" val="2302193889"/>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D59CF7C-F09D-48A5-9ABA-5936280472BE}"/>
              </a:ext>
            </a:extLst>
          </p:cNvPr>
          <p:cNvSpPr>
            <a:spLocks noGrp="1"/>
          </p:cNvSpPr>
          <p:nvPr>
            <p:ph type="body" idx="13"/>
          </p:nvPr>
        </p:nvSpPr>
        <p:spPr/>
        <p:txBody>
          <a:bodyPr/>
          <a:lstStyle/>
          <a:p>
            <a:r>
              <a:rPr lang="pt-BR" dirty="0"/>
              <a:t>Método da capacidade de condução de corrente para determinar a seção do condutor na instalação:</a:t>
            </a:r>
          </a:p>
          <a:p>
            <a:pPr marL="927100" lvl="1" indent="-342900">
              <a:buFont typeface="+mj-lt"/>
              <a:buAutoNum type="arabicPeriod"/>
            </a:pPr>
            <a:r>
              <a:rPr lang="pt-BR" dirty="0">
                <a:latin typeface="Abadi Extra Light" panose="020B0204020104020204" pitchFamily="34" charset="0"/>
              </a:rPr>
              <a:t>Definição o método de instalação</a:t>
            </a:r>
            <a:endParaRPr lang="en-US" dirty="0">
              <a:latin typeface="Abadi Extra Light" panose="020B0204020104020204" pitchFamily="34" charset="0"/>
            </a:endParaRPr>
          </a:p>
          <a:p>
            <a:pPr marL="927100" lvl="1" indent="-342900">
              <a:buFont typeface="+mj-lt"/>
              <a:buAutoNum type="arabicPeriod"/>
            </a:pPr>
            <a:r>
              <a:rPr lang="en-US" dirty="0" err="1">
                <a:latin typeface="Abadi Extra Light" panose="020B0204020104020204" pitchFamily="34" charset="0"/>
              </a:rPr>
              <a:t>Definição</a:t>
            </a:r>
            <a:r>
              <a:rPr lang="en-US" dirty="0">
                <a:latin typeface="Abadi Extra Light" panose="020B0204020104020204" pitchFamily="34" charset="0"/>
              </a:rPr>
              <a:t> do </a:t>
            </a:r>
            <a:r>
              <a:rPr lang="en-US" dirty="0" err="1">
                <a:latin typeface="Abadi Extra Light" panose="020B0204020104020204" pitchFamily="34" charset="0"/>
              </a:rPr>
              <a:t>tipo</a:t>
            </a:r>
            <a:r>
              <a:rPr lang="en-US" dirty="0">
                <a:latin typeface="Abadi Extra Light" panose="020B0204020104020204" pitchFamily="34" charset="0"/>
              </a:rPr>
              <a:t> de </a:t>
            </a:r>
            <a:r>
              <a:rPr lang="en-US" dirty="0" err="1">
                <a:latin typeface="Abadi Extra Light" panose="020B0204020104020204" pitchFamily="34" charset="0"/>
              </a:rPr>
              <a:t>isolamento</a:t>
            </a:r>
            <a:r>
              <a:rPr lang="en-US" dirty="0">
                <a:latin typeface="Abadi Extra Light" panose="020B0204020104020204" pitchFamily="34" charset="0"/>
              </a:rPr>
              <a:t> do </a:t>
            </a:r>
            <a:r>
              <a:rPr lang="en-US" dirty="0" err="1">
                <a:latin typeface="Abadi Extra Light" panose="020B0204020104020204" pitchFamily="34" charset="0"/>
              </a:rPr>
              <a:t>cabo</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Identificação</a:t>
            </a:r>
            <a:r>
              <a:rPr lang="en-US" dirty="0">
                <a:latin typeface="Abadi Extra Light" panose="020B0204020104020204" pitchFamily="34" charset="0"/>
              </a:rPr>
              <a:t> da </a:t>
            </a:r>
            <a:r>
              <a:rPr lang="en-US" dirty="0" err="1">
                <a:latin typeface="Abadi Extra Light" panose="020B0204020104020204" pitchFamily="34" charset="0"/>
              </a:rPr>
              <a:t>seção</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Correção</a:t>
            </a:r>
            <a:r>
              <a:rPr lang="en-US" dirty="0">
                <a:latin typeface="Abadi Extra Light" panose="020B0204020104020204" pitchFamily="34" charset="0"/>
              </a:rPr>
              <a:t> da </a:t>
            </a:r>
            <a:r>
              <a:rPr lang="en-US" dirty="0" err="1">
                <a:latin typeface="Abadi Extra Light" panose="020B0204020104020204" pitchFamily="34" charset="0"/>
              </a:rPr>
              <a:t>temperatura</a:t>
            </a:r>
            <a:endParaRPr lang="en-US" dirty="0">
              <a:latin typeface="Abadi Extra Light" panose="020B0204020104020204" pitchFamily="34" charset="0"/>
            </a:endParaRPr>
          </a:p>
          <a:p>
            <a:pPr marL="927100" lvl="1" indent="-342900">
              <a:buFont typeface="+mj-lt"/>
              <a:buAutoNum type="arabicPeriod"/>
            </a:pPr>
            <a:r>
              <a:rPr lang="en-US" dirty="0" err="1">
                <a:latin typeface="Abadi Extra Light" panose="020B0204020104020204" pitchFamily="34" charset="0"/>
              </a:rPr>
              <a:t>Correção</a:t>
            </a:r>
            <a:r>
              <a:rPr lang="en-US" dirty="0">
                <a:latin typeface="Abadi Extra Light" panose="020B0204020104020204" pitchFamily="34" charset="0"/>
              </a:rPr>
              <a:t> da </a:t>
            </a:r>
            <a:r>
              <a:rPr lang="en-US" dirty="0" err="1">
                <a:latin typeface="Abadi Extra Light" panose="020B0204020104020204" pitchFamily="34" charset="0"/>
              </a:rPr>
              <a:t>resistividade</a:t>
            </a:r>
            <a:r>
              <a:rPr lang="en-US" dirty="0">
                <a:latin typeface="Abadi Extra Light" panose="020B0204020104020204" pitchFamily="34" charset="0"/>
              </a:rPr>
              <a:t> do solo</a:t>
            </a:r>
          </a:p>
          <a:p>
            <a:pPr marL="927100" lvl="1" indent="-342900">
              <a:buFont typeface="+mj-lt"/>
              <a:buAutoNum type="arabicPeriod"/>
            </a:pPr>
            <a:r>
              <a:rPr lang="en-US" dirty="0" err="1">
                <a:latin typeface="Abadi Extra Light" panose="020B0204020104020204" pitchFamily="34" charset="0"/>
              </a:rPr>
              <a:t>Fator</a:t>
            </a:r>
            <a:r>
              <a:rPr lang="en-US" dirty="0">
                <a:latin typeface="Abadi Extra Light" panose="020B0204020104020204" pitchFamily="34" charset="0"/>
              </a:rPr>
              <a:t> de </a:t>
            </a:r>
            <a:r>
              <a:rPr lang="en-US" dirty="0" err="1">
                <a:latin typeface="Abadi Extra Light" panose="020B0204020104020204" pitchFamily="34" charset="0"/>
              </a:rPr>
              <a:t>agrupamento</a:t>
            </a:r>
            <a:r>
              <a:rPr lang="en-US" dirty="0">
                <a:latin typeface="Abadi Extra Light" panose="020B0204020104020204" pitchFamily="34" charset="0"/>
              </a:rPr>
              <a:t> de </a:t>
            </a:r>
            <a:r>
              <a:rPr lang="en-US" dirty="0" err="1">
                <a:latin typeface="Abadi Extra Light" panose="020B0204020104020204" pitchFamily="34" charset="0"/>
              </a:rPr>
              <a:t>circuitos</a:t>
            </a:r>
            <a:r>
              <a:rPr lang="en-US" dirty="0">
                <a:latin typeface="Abadi Extra Light" panose="020B0204020104020204" pitchFamily="34" charset="0"/>
              </a:rPr>
              <a:t> </a:t>
            </a:r>
          </a:p>
          <a:p>
            <a:pPr marL="927100" lvl="1" indent="-342900">
              <a:buFont typeface="+mj-lt"/>
              <a:buAutoNum type="arabicPeriod"/>
            </a:pPr>
            <a:r>
              <a:rPr lang="en-US" dirty="0" err="1">
                <a:latin typeface="Abadi Extra Light" panose="020B0204020104020204" pitchFamily="34" charset="0"/>
              </a:rPr>
              <a:t>Capacidade</a:t>
            </a:r>
            <a:r>
              <a:rPr lang="en-US" dirty="0">
                <a:latin typeface="Abadi Extra Light" panose="020B0204020104020204" pitchFamily="34" charset="0"/>
              </a:rPr>
              <a:t> de </a:t>
            </a:r>
            <a:r>
              <a:rPr lang="en-US" dirty="0" err="1">
                <a:latin typeface="Abadi Extra Light" panose="020B0204020104020204" pitchFamily="34" charset="0"/>
              </a:rPr>
              <a:t>condução</a:t>
            </a:r>
            <a:r>
              <a:rPr lang="en-US" dirty="0">
                <a:latin typeface="Abadi Extra Light" panose="020B0204020104020204" pitchFamily="34" charset="0"/>
              </a:rPr>
              <a:t> </a:t>
            </a:r>
          </a:p>
        </p:txBody>
      </p:sp>
      <p:sp>
        <p:nvSpPr>
          <p:cNvPr id="3" name="Título 2">
            <a:extLst>
              <a:ext uri="{FF2B5EF4-FFF2-40B4-BE49-F238E27FC236}">
                <a16:creationId xmlns:a16="http://schemas.microsoft.com/office/drawing/2014/main" id="{25EB545B-6C07-4780-8D29-853047F94CC4}"/>
              </a:ext>
            </a:extLst>
          </p:cNvPr>
          <p:cNvSpPr>
            <a:spLocks noGrp="1"/>
          </p:cNvSpPr>
          <p:nvPr>
            <p:ph type="title"/>
          </p:nvPr>
        </p:nvSpPr>
        <p:spPr>
          <a:xfrm>
            <a:off x="692337" y="258101"/>
            <a:ext cx="11083961" cy="1118400"/>
          </a:xfrm>
        </p:spPr>
        <p:txBody>
          <a:bodyPr/>
          <a:lstStyle/>
          <a:p>
            <a:r>
              <a:rPr lang="pt-BR" dirty="0"/>
              <a:t>Sobrecarga na instalação de </a:t>
            </a:r>
            <a:r>
              <a:rPr lang="pt-BR" dirty="0" err="1"/>
              <a:t>eletropostos</a:t>
            </a:r>
            <a:endParaRPr lang="en-US" dirty="0"/>
          </a:p>
        </p:txBody>
      </p:sp>
    </p:spTree>
    <p:extLst>
      <p:ext uri="{BB962C8B-B14F-4D97-AF65-F5344CB8AC3E}">
        <p14:creationId xmlns:p14="http://schemas.microsoft.com/office/powerpoint/2010/main" val="228497800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D59CF7C-F09D-48A5-9ABA-5936280472BE}"/>
              </a:ext>
            </a:extLst>
          </p:cNvPr>
          <p:cNvSpPr>
            <a:spLocks noGrp="1"/>
          </p:cNvSpPr>
          <p:nvPr>
            <p:ph type="body" idx="13"/>
          </p:nvPr>
        </p:nvSpPr>
        <p:spPr/>
        <p:txBody>
          <a:bodyPr/>
          <a:lstStyle/>
          <a:p>
            <a:r>
              <a:rPr lang="pt-BR" dirty="0"/>
              <a:t>A seção dos condutores é dimensionada de acordo com a necessidade de condução de corrente exigida pelo equipamento conectado</a:t>
            </a:r>
          </a:p>
          <a:p>
            <a:r>
              <a:rPr lang="pt-BR" dirty="0"/>
              <a:t>Através do Efeito Joule, o superaquecimento dos condutores é um importante fator a se analisar.</a:t>
            </a:r>
          </a:p>
          <a:p>
            <a:pPr lvl="1"/>
            <a:r>
              <a:rPr lang="pt-BR" i="1" dirty="0">
                <a:latin typeface="Abadi Extra Light" panose="020B0204020104020204" pitchFamily="34" charset="0"/>
              </a:rPr>
              <a:t>Efeito Joule: Parte da potência é dissipada em forma de calor no condutor</a:t>
            </a:r>
            <a:endParaRPr lang="en-US" i="1" dirty="0">
              <a:latin typeface="Abadi Extra Light" panose="020B0204020104020204" pitchFamily="34" charset="0"/>
            </a:endParaRPr>
          </a:p>
          <a:p>
            <a:pPr marL="469900" indent="-342900"/>
            <a:r>
              <a:rPr lang="pt-BR" dirty="0"/>
              <a:t>Cada tipo de condutor terá, então, uma temperatura máxima de sobrecarga associada.</a:t>
            </a:r>
            <a:endParaRPr lang="en-US" dirty="0">
              <a:latin typeface="Abadi Extra Light" panose="020B0204020104020204" pitchFamily="34" charset="0"/>
            </a:endParaRPr>
          </a:p>
        </p:txBody>
      </p:sp>
      <p:sp>
        <p:nvSpPr>
          <p:cNvPr id="3" name="Título 2">
            <a:extLst>
              <a:ext uri="{FF2B5EF4-FFF2-40B4-BE49-F238E27FC236}">
                <a16:creationId xmlns:a16="http://schemas.microsoft.com/office/drawing/2014/main" id="{25EB545B-6C07-4780-8D29-853047F94CC4}"/>
              </a:ext>
            </a:extLst>
          </p:cNvPr>
          <p:cNvSpPr>
            <a:spLocks noGrp="1"/>
          </p:cNvSpPr>
          <p:nvPr>
            <p:ph type="title"/>
          </p:nvPr>
        </p:nvSpPr>
        <p:spPr>
          <a:xfrm>
            <a:off x="692337" y="258101"/>
            <a:ext cx="11083961" cy="1118400"/>
          </a:xfrm>
        </p:spPr>
        <p:txBody>
          <a:bodyPr/>
          <a:lstStyle/>
          <a:p>
            <a:r>
              <a:rPr lang="pt-BR" dirty="0"/>
              <a:t>Influência da Sobrecarga nos Condutores</a:t>
            </a:r>
            <a:endParaRPr lang="en-US" dirty="0"/>
          </a:p>
        </p:txBody>
      </p:sp>
      <p:pic>
        <p:nvPicPr>
          <p:cNvPr id="4" name="Imagem 3">
            <a:extLst>
              <a:ext uri="{FF2B5EF4-FFF2-40B4-BE49-F238E27FC236}">
                <a16:creationId xmlns:a16="http://schemas.microsoft.com/office/drawing/2014/main" id="{80D7B7EC-B174-4846-AC19-A82398BA81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6785" y="3865967"/>
            <a:ext cx="6207760" cy="2037419"/>
          </a:xfrm>
          <a:prstGeom prst="rect">
            <a:avLst/>
          </a:prstGeom>
        </p:spPr>
      </p:pic>
      <p:sp>
        <p:nvSpPr>
          <p:cNvPr id="5" name="Retângulo 4">
            <a:extLst>
              <a:ext uri="{FF2B5EF4-FFF2-40B4-BE49-F238E27FC236}">
                <a16:creationId xmlns:a16="http://schemas.microsoft.com/office/drawing/2014/main" id="{7701F5EF-CEC5-41E3-93D2-C32C571E58F0}"/>
              </a:ext>
            </a:extLst>
          </p:cNvPr>
          <p:cNvSpPr/>
          <p:nvPr/>
        </p:nvSpPr>
        <p:spPr>
          <a:xfrm>
            <a:off x="5069788" y="3937079"/>
            <a:ext cx="1026160" cy="1915513"/>
          </a:xfrm>
          <a:prstGeom prst="rect">
            <a:avLst/>
          </a:prstGeom>
          <a:noFill/>
          <a:ln w="38100">
            <a:solidFill>
              <a:srgbClr val="D82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Cantos Arredondados 7">
            <a:extLst>
              <a:ext uri="{FF2B5EF4-FFF2-40B4-BE49-F238E27FC236}">
                <a16:creationId xmlns:a16="http://schemas.microsoft.com/office/drawing/2014/main" id="{7A8C6B4E-B1A3-4135-89BD-8A373FFDA24D}"/>
              </a:ext>
            </a:extLst>
          </p:cNvPr>
          <p:cNvSpPr/>
          <p:nvPr/>
        </p:nvSpPr>
        <p:spPr>
          <a:xfrm>
            <a:off x="7777760" y="3865967"/>
            <a:ext cx="3373120" cy="1808912"/>
          </a:xfrm>
          <a:prstGeom prst="roundRect">
            <a:avLst/>
          </a:prstGeom>
          <a:solidFill>
            <a:srgbClr val="F2783B">
              <a:alpha val="40000"/>
            </a:srgbClr>
          </a:solidFill>
          <a:ln>
            <a:solidFill>
              <a:srgbClr val="D82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D82F22"/>
                </a:solidFill>
                <a:latin typeface="Abadi" panose="020B0604020104020204" pitchFamily="34" charset="0"/>
              </a:rPr>
              <a:t>Temperatura limite de sobrecarga: </a:t>
            </a:r>
            <a:r>
              <a:rPr lang="pt-BR" sz="1600" dirty="0">
                <a:solidFill>
                  <a:srgbClr val="D82F22"/>
                </a:solidFill>
                <a:latin typeface="Abadi Extra Light" panose="020B0204020104020204" pitchFamily="34" charset="0"/>
              </a:rPr>
              <a:t>Temperatura na qual o condutor pode permanecer por 100 horas ao ano, a cada 12 meses, ou um total de 500 horas durante a sua vida útil</a:t>
            </a:r>
            <a:r>
              <a:rPr lang="pt-BR" sz="1600" dirty="0"/>
              <a:t>	</a:t>
            </a:r>
            <a:endParaRPr lang="en-US" sz="1600" dirty="0"/>
          </a:p>
        </p:txBody>
      </p:sp>
    </p:spTree>
    <p:extLst>
      <p:ext uri="{BB962C8B-B14F-4D97-AF65-F5344CB8AC3E}">
        <p14:creationId xmlns:p14="http://schemas.microsoft.com/office/powerpoint/2010/main" val="4729619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ço Reservado para Texto 1">
                <a:extLst>
                  <a:ext uri="{FF2B5EF4-FFF2-40B4-BE49-F238E27FC236}">
                    <a16:creationId xmlns:a16="http://schemas.microsoft.com/office/drawing/2014/main" id="{4D59CF7C-F09D-48A5-9ABA-5936280472BE}"/>
                  </a:ext>
                </a:extLst>
              </p:cNvPr>
              <p:cNvSpPr>
                <a:spLocks noGrp="1"/>
              </p:cNvSpPr>
              <p:nvPr>
                <p:ph type="body" idx="13"/>
              </p:nvPr>
            </p:nvSpPr>
            <p:spPr>
              <a:xfrm>
                <a:off x="415650" y="1558687"/>
                <a:ext cx="11360699" cy="4452000"/>
              </a:xfrm>
            </p:spPr>
            <p:txBody>
              <a:bodyPr/>
              <a:lstStyle/>
              <a:p>
                <a:r>
                  <a:rPr lang="pt-BR" dirty="0"/>
                  <a:t>A proteção contra sobrecargas tem o objetivo de proteger os condutores da instalação e os usuários dos equipamentos conectados. </a:t>
                </a:r>
              </a:p>
              <a:p>
                <a:r>
                  <a:rPr lang="pt-BR" dirty="0"/>
                  <a:t>De acordo com a NBR 5410: </a:t>
                </a:r>
              </a:p>
              <a:p>
                <a:pPr lvl="1"/>
                <a14:m>
                  <m:oMathPara xmlns:m="http://schemas.openxmlformats.org/officeDocument/2006/math">
                    <m:oMathParaPr>
                      <m:jc m:val="centerGroup"/>
                    </m:oMathParaPr>
                    <m:oMath xmlns:m="http://schemas.openxmlformats.org/officeDocument/2006/math">
                      <m:r>
                        <a:rPr lang="pt-BR" b="0" i="1" smtClean="0">
                          <a:latin typeface="Cambria Math" panose="02040503050406030204" pitchFamily="18" charset="0"/>
                        </a:rPr>
                        <m:t>𝐼𝑏</m:t>
                      </m:r>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𝐼𝑛</m:t>
                      </m:r>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ea typeface="Cambria Math" panose="02040503050406030204" pitchFamily="18" charset="0"/>
                        </a:rPr>
                        <m:t>𝐼𝑧</m:t>
                      </m:r>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𝑒</m:t>
                      </m:r>
                    </m:oMath>
                  </m:oMathPara>
                </a14:m>
                <a:endParaRPr lang="pt-BR" b="0" dirty="0">
                  <a:ea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pt-BR" b="0" i="1" smtClean="0">
                              <a:latin typeface="Cambria Math" panose="02040503050406030204" pitchFamily="18" charset="0"/>
                            </a:rPr>
                            <m:t>𝐼</m:t>
                          </m:r>
                        </m:e>
                        <m:sub>
                          <m:r>
                            <a:rPr lang="pt-BR" b="0" i="1" smtClean="0">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1,45 </m:t>
                      </m:r>
                      <m:r>
                        <a:rPr lang="pt-BR" b="0" i="1" smtClean="0">
                          <a:latin typeface="Cambria Math" panose="02040503050406030204" pitchFamily="18" charset="0"/>
                          <a:ea typeface="Cambria Math" panose="02040503050406030204" pitchFamily="18" charset="0"/>
                        </a:rPr>
                        <m:t>𝐼𝑧</m:t>
                      </m:r>
                    </m:oMath>
                  </m:oMathPara>
                </a14:m>
                <a:endParaRPr lang="en-US" dirty="0"/>
              </a:p>
              <a:p>
                <a:pPr marL="584200" lvl="1" indent="0">
                  <a:lnSpc>
                    <a:spcPct val="100000"/>
                  </a:lnSpc>
                  <a:buNone/>
                </a:pPr>
                <a14:m>
                  <m:oMath xmlns:m="http://schemas.openxmlformats.org/officeDocument/2006/math">
                    <m:r>
                      <a:rPr lang="pt-BR" b="0" i="1" smtClean="0">
                        <a:latin typeface="Cambria Math" panose="02040503050406030204" pitchFamily="18" charset="0"/>
                      </a:rPr>
                      <m:t>𝐼𝑏</m:t>
                    </m:r>
                  </m:oMath>
                </a14:m>
                <a:r>
                  <a:rPr lang="en-US" dirty="0">
                    <a:latin typeface="Abadi Extra Light" panose="020B0204020104020204" pitchFamily="34" charset="0"/>
                  </a:rPr>
                  <a:t> = </a:t>
                </a:r>
                <a:r>
                  <a:rPr lang="en-US" dirty="0" err="1">
                    <a:latin typeface="Abadi Extra Light" panose="020B0204020104020204" pitchFamily="34" charset="0"/>
                  </a:rPr>
                  <a:t>Corrente</a:t>
                </a:r>
                <a:r>
                  <a:rPr lang="en-US" dirty="0">
                    <a:latin typeface="Abadi Extra Light" panose="020B0204020104020204" pitchFamily="34" charset="0"/>
                  </a:rPr>
                  <a:t> de </a:t>
                </a:r>
                <a:r>
                  <a:rPr lang="en-US" dirty="0" err="1">
                    <a:latin typeface="Abadi Extra Light" panose="020B0204020104020204" pitchFamily="34" charset="0"/>
                  </a:rPr>
                  <a:t>projeto</a:t>
                </a:r>
                <a:endParaRPr lang="en-US" dirty="0">
                  <a:latin typeface="Abadi Extra Light" panose="020B0204020104020204" pitchFamily="34" charset="0"/>
                </a:endParaRPr>
              </a:p>
              <a:p>
                <a:pPr marL="584200" lvl="1" indent="0">
                  <a:lnSpc>
                    <a:spcPct val="100000"/>
                  </a:lnSpc>
                  <a:buNone/>
                </a:pPr>
                <a14:m>
                  <m:oMath xmlns:m="http://schemas.openxmlformats.org/officeDocument/2006/math">
                    <m:r>
                      <a:rPr lang="pt-BR" b="0" i="1" smtClean="0">
                        <a:latin typeface="Cambria Math" panose="02040503050406030204" pitchFamily="18" charset="0"/>
                        <a:ea typeface="Cambria Math" panose="02040503050406030204" pitchFamily="18" charset="0"/>
                      </a:rPr>
                      <m:t>𝐼𝑛</m:t>
                    </m:r>
                  </m:oMath>
                </a14:m>
                <a:r>
                  <a:rPr lang="en-US" dirty="0">
                    <a:latin typeface="Abadi Extra Light" panose="020B0204020104020204" pitchFamily="34" charset="0"/>
                  </a:rPr>
                  <a:t> = </a:t>
                </a:r>
                <a:r>
                  <a:rPr lang="pt-BR" dirty="0">
                    <a:latin typeface="Abadi Extra Light" panose="020B0204020104020204" pitchFamily="34" charset="0"/>
                  </a:rPr>
                  <a:t>Corrente nominal do dispositivo de proteção (ou corrente de ajuste, para dispositivos ajustáveis), nas condições previstas para sua instalação; </a:t>
                </a:r>
              </a:p>
              <a:p>
                <a:pPr marL="584200" lvl="1" indent="0">
                  <a:lnSpc>
                    <a:spcPct val="100000"/>
                  </a:lnSpc>
                  <a:buNone/>
                </a:pPr>
                <a14:m>
                  <m:oMath xmlns:m="http://schemas.openxmlformats.org/officeDocument/2006/math">
                    <m:r>
                      <a:rPr lang="pt-BR" b="0" i="1" smtClean="0">
                        <a:latin typeface="Cambria Math" panose="02040503050406030204" pitchFamily="18" charset="0"/>
                        <a:ea typeface="Cambria Math" panose="02040503050406030204" pitchFamily="18" charset="0"/>
                      </a:rPr>
                      <m:t>𝐼𝑧</m:t>
                    </m:r>
                  </m:oMath>
                </a14:m>
                <a:r>
                  <a:rPr lang="en-US" dirty="0">
                    <a:latin typeface="Abadi Extra Light" panose="020B0204020104020204" pitchFamily="34" charset="0"/>
                  </a:rPr>
                  <a:t> = </a:t>
                </a:r>
                <a:r>
                  <a:rPr lang="en-US" dirty="0" err="1">
                    <a:latin typeface="Abadi Extra Light" panose="020B0204020104020204" pitchFamily="34" charset="0"/>
                  </a:rPr>
                  <a:t>Capacidade</a:t>
                </a:r>
                <a:r>
                  <a:rPr lang="en-US" dirty="0">
                    <a:latin typeface="Abadi Extra Light" panose="020B0204020104020204" pitchFamily="34" charset="0"/>
                  </a:rPr>
                  <a:t> de </a:t>
                </a:r>
                <a:r>
                  <a:rPr lang="en-US" dirty="0" err="1">
                    <a:latin typeface="Abadi Extra Light" panose="020B0204020104020204" pitchFamily="34" charset="0"/>
                  </a:rPr>
                  <a:t>condução</a:t>
                </a:r>
                <a:r>
                  <a:rPr lang="en-US" dirty="0">
                    <a:latin typeface="Abadi Extra Light" panose="020B0204020104020204" pitchFamily="34" charset="0"/>
                  </a:rPr>
                  <a:t> de </a:t>
                </a:r>
                <a:r>
                  <a:rPr lang="en-US" dirty="0" err="1">
                    <a:latin typeface="Abadi Extra Light" panose="020B0204020104020204" pitchFamily="34" charset="0"/>
                  </a:rPr>
                  <a:t>corrente</a:t>
                </a:r>
                <a:r>
                  <a:rPr lang="en-US" dirty="0">
                    <a:latin typeface="Abadi Extra Light" panose="020B0204020104020204" pitchFamily="34" charset="0"/>
                  </a:rPr>
                  <a:t> </a:t>
                </a:r>
              </a:p>
              <a:p>
                <a:pPr marL="584200" lvl="1" indent="0">
                  <a:lnSpc>
                    <a:spcPct val="100000"/>
                  </a:lnSpc>
                  <a:buNone/>
                </a:pPr>
                <a14:m>
                  <m:oMath xmlns:m="http://schemas.openxmlformats.org/officeDocument/2006/math">
                    <m:sSub>
                      <m:sSubPr>
                        <m:ctrlPr>
                          <a:rPr lang="en-US" i="1" smtClean="0">
                            <a:latin typeface="Cambria Math" panose="02040503050406030204" pitchFamily="18" charset="0"/>
                          </a:rPr>
                        </m:ctrlPr>
                      </m:sSubPr>
                      <m:e>
                        <m:r>
                          <a:rPr lang="pt-BR" b="0" i="1" smtClean="0">
                            <a:latin typeface="Cambria Math" panose="02040503050406030204" pitchFamily="18" charset="0"/>
                          </a:rPr>
                          <m:t>𝐼</m:t>
                        </m:r>
                      </m:e>
                      <m:sub>
                        <m:r>
                          <a:rPr lang="pt-BR" b="0" i="1" smtClean="0">
                            <a:latin typeface="Cambria Math" panose="02040503050406030204" pitchFamily="18" charset="0"/>
                          </a:rPr>
                          <m:t>2</m:t>
                        </m:r>
                      </m:sub>
                    </m:sSub>
                  </m:oMath>
                </a14:m>
                <a:r>
                  <a:rPr lang="en-US" dirty="0">
                    <a:latin typeface="Abadi Extra Light" panose="020B0204020104020204" pitchFamily="34" charset="0"/>
                  </a:rPr>
                  <a:t> = </a:t>
                </a:r>
                <a:r>
                  <a:rPr lang="pt-BR" dirty="0">
                    <a:latin typeface="Abadi Extra Light" panose="020B0204020104020204" pitchFamily="34" charset="0"/>
                  </a:rPr>
                  <a:t>Corrente convencional de atuação, para disjuntores, ou corrente convencional de fusão, para fusíveis. </a:t>
                </a:r>
                <a:endParaRPr lang="en-US" dirty="0">
                  <a:latin typeface="Abadi Extra Light" panose="020B0204020104020204" pitchFamily="34" charset="0"/>
                </a:endParaRPr>
              </a:p>
            </p:txBody>
          </p:sp>
        </mc:Choice>
        <mc:Fallback xmlns="">
          <p:sp>
            <p:nvSpPr>
              <p:cNvPr id="2" name="Espaço Reservado para Texto 1">
                <a:extLst>
                  <a:ext uri="{FF2B5EF4-FFF2-40B4-BE49-F238E27FC236}">
                    <a16:creationId xmlns:a16="http://schemas.microsoft.com/office/drawing/2014/main" id="{4D59CF7C-F09D-48A5-9ABA-5936280472BE}"/>
                  </a:ext>
                </a:extLst>
              </p:cNvPr>
              <p:cNvSpPr>
                <a:spLocks noGrp="1" noRot="1" noChangeAspect="1" noMove="1" noResize="1" noEditPoints="1" noAdjustHandles="1" noChangeArrowheads="1" noChangeShapeType="1" noTextEdit="1"/>
              </p:cNvSpPr>
              <p:nvPr>
                <p:ph type="body" idx="13"/>
              </p:nvPr>
            </p:nvSpPr>
            <p:spPr>
              <a:xfrm>
                <a:off x="415650" y="1558687"/>
                <a:ext cx="11360699" cy="4452000"/>
              </a:xfrm>
              <a:blipFill>
                <a:blip r:embed="rId3"/>
                <a:stretch>
                  <a:fillRect r="-54" b="-3836"/>
                </a:stretch>
              </a:blipFill>
            </p:spPr>
            <p:txBody>
              <a:bodyPr/>
              <a:lstStyle/>
              <a:p>
                <a:r>
                  <a:rPr lang="en-US">
                    <a:noFill/>
                  </a:rPr>
                  <a:t> </a:t>
                </a:r>
              </a:p>
            </p:txBody>
          </p:sp>
        </mc:Fallback>
      </mc:AlternateContent>
      <p:sp>
        <p:nvSpPr>
          <p:cNvPr id="3" name="Título 2">
            <a:extLst>
              <a:ext uri="{FF2B5EF4-FFF2-40B4-BE49-F238E27FC236}">
                <a16:creationId xmlns:a16="http://schemas.microsoft.com/office/drawing/2014/main" id="{25EB545B-6C07-4780-8D29-853047F94CC4}"/>
              </a:ext>
            </a:extLst>
          </p:cNvPr>
          <p:cNvSpPr>
            <a:spLocks noGrp="1"/>
          </p:cNvSpPr>
          <p:nvPr>
            <p:ph type="title"/>
          </p:nvPr>
        </p:nvSpPr>
        <p:spPr>
          <a:xfrm>
            <a:off x="692337" y="258101"/>
            <a:ext cx="11083961" cy="1118400"/>
          </a:xfrm>
        </p:spPr>
        <p:txBody>
          <a:bodyPr/>
          <a:lstStyle/>
          <a:p>
            <a:r>
              <a:rPr lang="pt-BR" dirty="0"/>
              <a:t>Proteção contra sobrecargas </a:t>
            </a:r>
            <a:endParaRPr lang="en-US" dirty="0"/>
          </a:p>
        </p:txBody>
      </p:sp>
    </p:spTree>
    <p:extLst>
      <p:ext uri="{BB962C8B-B14F-4D97-AF65-F5344CB8AC3E}">
        <p14:creationId xmlns:p14="http://schemas.microsoft.com/office/powerpoint/2010/main" val="203647755"/>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D59CF7C-F09D-48A5-9ABA-5936280472BE}"/>
              </a:ext>
            </a:extLst>
          </p:cNvPr>
          <p:cNvSpPr>
            <a:spLocks noGrp="1"/>
          </p:cNvSpPr>
          <p:nvPr>
            <p:ph type="body" idx="13"/>
          </p:nvPr>
        </p:nvSpPr>
        <p:spPr/>
        <p:txBody>
          <a:bodyPr/>
          <a:lstStyle/>
          <a:p>
            <a:r>
              <a:rPr lang="pt-BR" dirty="0"/>
              <a:t>Equipamento elétrico capaz de inverter sinais elétricos, como por exemplo um sinal CC e um sinal CA</a:t>
            </a:r>
          </a:p>
          <a:p>
            <a:endParaRPr lang="pt-BR" dirty="0"/>
          </a:p>
          <a:p>
            <a:r>
              <a:rPr lang="pt-BR" dirty="0"/>
              <a:t>Outros exemplos: </a:t>
            </a:r>
          </a:p>
          <a:p>
            <a:pPr lvl="1"/>
            <a:r>
              <a:rPr lang="pt-BR" sz="1800" dirty="0">
                <a:latin typeface="Abadi Extra Light" panose="020B0204020104020204" pitchFamily="34" charset="0"/>
              </a:rPr>
              <a:t>Inversores fotovoltaicos (CC - CA)</a:t>
            </a:r>
          </a:p>
          <a:p>
            <a:pPr lvl="1"/>
            <a:r>
              <a:rPr lang="pt-BR" sz="1800" dirty="0">
                <a:latin typeface="Abadi Extra Light" panose="020B0204020104020204" pitchFamily="34" charset="0"/>
              </a:rPr>
              <a:t>Inversores de frequência</a:t>
            </a:r>
          </a:p>
        </p:txBody>
      </p:sp>
      <p:sp>
        <p:nvSpPr>
          <p:cNvPr id="3" name="Título 2">
            <a:extLst>
              <a:ext uri="{FF2B5EF4-FFF2-40B4-BE49-F238E27FC236}">
                <a16:creationId xmlns:a16="http://schemas.microsoft.com/office/drawing/2014/main" id="{25EB545B-6C07-4780-8D29-853047F94CC4}"/>
              </a:ext>
            </a:extLst>
          </p:cNvPr>
          <p:cNvSpPr>
            <a:spLocks noGrp="1"/>
          </p:cNvSpPr>
          <p:nvPr>
            <p:ph type="title"/>
          </p:nvPr>
        </p:nvSpPr>
        <p:spPr>
          <a:xfrm>
            <a:off x="692337" y="258101"/>
            <a:ext cx="11083961" cy="1118400"/>
          </a:xfrm>
        </p:spPr>
        <p:txBody>
          <a:bodyPr/>
          <a:lstStyle/>
          <a:p>
            <a:r>
              <a:rPr lang="pt-BR" dirty="0"/>
              <a:t>Inversores</a:t>
            </a:r>
            <a:endParaRPr lang="en-US" dirty="0"/>
          </a:p>
        </p:txBody>
      </p:sp>
      <p:pic>
        <p:nvPicPr>
          <p:cNvPr id="1026" name="Picture 2" descr="Entenda tudo sobre as características do inversor solar grid-tie">
            <a:extLst>
              <a:ext uri="{FF2B5EF4-FFF2-40B4-BE49-F238E27FC236}">
                <a16:creationId xmlns:a16="http://schemas.microsoft.com/office/drawing/2014/main" id="{7EEC4EBF-6AAF-41CA-9218-BF09BC23B4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1106" y="2423368"/>
            <a:ext cx="2626595" cy="2626595"/>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1">
            <a:extLst>
              <a:ext uri="{FF2B5EF4-FFF2-40B4-BE49-F238E27FC236}">
                <a16:creationId xmlns:a16="http://schemas.microsoft.com/office/drawing/2014/main" id="{42C716B9-3C9F-4B15-A134-7406427A2C83}"/>
              </a:ext>
            </a:extLst>
          </p:cNvPr>
          <p:cNvSpPr txBox="1">
            <a:spLocks/>
          </p:cNvSpPr>
          <p:nvPr/>
        </p:nvSpPr>
        <p:spPr>
          <a:xfrm>
            <a:off x="6765057" y="4933703"/>
            <a:ext cx="2038692" cy="5223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lgn="ctr">
              <a:buNone/>
            </a:pPr>
            <a:r>
              <a:rPr lang="pt-BR" sz="1600" dirty="0"/>
              <a:t>Inversor fotovoltaico</a:t>
            </a:r>
          </a:p>
          <a:p>
            <a:pPr marL="107950" indent="0" algn="ctr">
              <a:buNone/>
            </a:pPr>
            <a:endParaRPr lang="en-US" sz="1400" dirty="0"/>
          </a:p>
        </p:txBody>
      </p:sp>
      <p:pic>
        <p:nvPicPr>
          <p:cNvPr id="1028" name="Picture 4" descr="Inversor de Frequencia Weg CFW700 Tri 40CV 58,5A | View Tech">
            <a:extLst>
              <a:ext uri="{FF2B5EF4-FFF2-40B4-BE49-F238E27FC236}">
                <a16:creationId xmlns:a16="http://schemas.microsoft.com/office/drawing/2014/main" id="{3513B4B2-66DA-48E9-AFA8-EDEBA2200F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97701" y="2590122"/>
            <a:ext cx="1979512" cy="1979512"/>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1">
            <a:extLst>
              <a:ext uri="{FF2B5EF4-FFF2-40B4-BE49-F238E27FC236}">
                <a16:creationId xmlns:a16="http://schemas.microsoft.com/office/drawing/2014/main" id="{122C76E4-7D9E-4D12-A0BE-675E9E6979B4}"/>
              </a:ext>
            </a:extLst>
          </p:cNvPr>
          <p:cNvSpPr txBox="1">
            <a:spLocks/>
          </p:cNvSpPr>
          <p:nvPr/>
        </p:nvSpPr>
        <p:spPr>
          <a:xfrm>
            <a:off x="8960509" y="4933703"/>
            <a:ext cx="2253897" cy="5223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lgn="ctr">
              <a:buNone/>
            </a:pPr>
            <a:r>
              <a:rPr lang="pt-BR" sz="1600" dirty="0"/>
              <a:t>Inversor de frequência</a:t>
            </a:r>
          </a:p>
          <a:p>
            <a:pPr marL="107950" indent="0" algn="ctr">
              <a:buNone/>
            </a:pPr>
            <a:endParaRPr lang="en-US" sz="1400" dirty="0"/>
          </a:p>
        </p:txBody>
      </p:sp>
    </p:spTree>
    <p:extLst>
      <p:ext uri="{BB962C8B-B14F-4D97-AF65-F5344CB8AC3E}">
        <p14:creationId xmlns:p14="http://schemas.microsoft.com/office/powerpoint/2010/main" val="314041119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0D779DA-EC35-4301-980C-CF3706609A9B}"/>
              </a:ext>
            </a:extLst>
          </p:cNvPr>
          <p:cNvSpPr>
            <a:spLocks noGrp="1"/>
          </p:cNvSpPr>
          <p:nvPr>
            <p:ph type="body" idx="13"/>
          </p:nvPr>
        </p:nvSpPr>
        <p:spPr>
          <a:xfrm>
            <a:off x="415600" y="1639967"/>
            <a:ext cx="6176270" cy="4452000"/>
          </a:xfrm>
        </p:spPr>
        <p:txBody>
          <a:bodyPr/>
          <a:lstStyle/>
          <a:p>
            <a:r>
              <a:rPr lang="pt-BR" dirty="0"/>
              <a:t>Na mobilidade elétrica os inversores bidirecionais podem estar em um sistema embarcado (dentro do veículo) ou em um sistema desembarcado (no próprio </a:t>
            </a:r>
            <a:r>
              <a:rPr lang="pt-BR" dirty="0" err="1"/>
              <a:t>eletroposto</a:t>
            </a:r>
            <a:r>
              <a:rPr lang="pt-BR" dirty="0"/>
              <a:t>)</a:t>
            </a:r>
          </a:p>
          <a:p>
            <a:r>
              <a:rPr lang="pt-BR" dirty="0"/>
              <a:t>Inversores bidirecionais monofásicos são indicados para sistemas de baixa potência e os trifásicos para alta potência</a:t>
            </a:r>
          </a:p>
          <a:p>
            <a:r>
              <a:rPr lang="pt-BR" dirty="0"/>
              <a:t>Uma das funções dos inversores bidirecionais na mobilidade elétrica é viabilizar sistemas de integração com a rede, como por exemplo o sistema </a:t>
            </a:r>
            <a:r>
              <a:rPr lang="pt-BR" i="1" dirty="0" err="1"/>
              <a:t>vehicle</a:t>
            </a:r>
            <a:r>
              <a:rPr lang="pt-BR" i="1" dirty="0"/>
              <a:t>-</a:t>
            </a:r>
            <a:r>
              <a:rPr lang="pt-BR" i="1" dirty="0" err="1"/>
              <a:t>to</a:t>
            </a:r>
            <a:r>
              <a:rPr lang="pt-BR" i="1" dirty="0"/>
              <a:t>-grid </a:t>
            </a:r>
            <a:r>
              <a:rPr lang="pt-BR" dirty="0"/>
              <a:t>(V2G), onde além de consumir energia da rede, nos horários de pico esse sistema habilita o carro “injetar” energia na rede.</a:t>
            </a:r>
            <a:endParaRPr lang="pt-BR" i="1" dirty="0"/>
          </a:p>
          <a:p>
            <a:endParaRPr lang="en-US" dirty="0"/>
          </a:p>
        </p:txBody>
      </p:sp>
      <p:sp>
        <p:nvSpPr>
          <p:cNvPr id="3" name="Título 2">
            <a:extLst>
              <a:ext uri="{FF2B5EF4-FFF2-40B4-BE49-F238E27FC236}">
                <a16:creationId xmlns:a16="http://schemas.microsoft.com/office/drawing/2014/main" id="{719E530D-2853-41F5-9D56-31FB53D9EF5B}"/>
              </a:ext>
            </a:extLst>
          </p:cNvPr>
          <p:cNvSpPr>
            <a:spLocks noGrp="1"/>
          </p:cNvSpPr>
          <p:nvPr>
            <p:ph type="title"/>
          </p:nvPr>
        </p:nvSpPr>
        <p:spPr>
          <a:xfrm>
            <a:off x="692337" y="258101"/>
            <a:ext cx="11083961" cy="1118400"/>
          </a:xfrm>
        </p:spPr>
        <p:txBody>
          <a:bodyPr/>
          <a:lstStyle/>
          <a:p>
            <a:r>
              <a:rPr lang="pt-BR" dirty="0"/>
              <a:t>Inversores bidirecionais</a:t>
            </a:r>
            <a:endParaRPr lang="en-US" dirty="0"/>
          </a:p>
        </p:txBody>
      </p:sp>
      <p:grpSp>
        <p:nvGrpSpPr>
          <p:cNvPr id="8" name="Agrupar 7">
            <a:extLst>
              <a:ext uri="{FF2B5EF4-FFF2-40B4-BE49-F238E27FC236}">
                <a16:creationId xmlns:a16="http://schemas.microsoft.com/office/drawing/2014/main" id="{953C5A6B-AC70-473D-BC12-71B791DFE9EF}"/>
              </a:ext>
            </a:extLst>
          </p:cNvPr>
          <p:cNvGrpSpPr/>
          <p:nvPr/>
        </p:nvGrpSpPr>
        <p:grpSpPr>
          <a:xfrm>
            <a:off x="6485896" y="1852683"/>
            <a:ext cx="5496838" cy="3152633"/>
            <a:chOff x="2200500" y="1376501"/>
            <a:chExt cx="7790999" cy="4451999"/>
          </a:xfrm>
        </p:grpSpPr>
        <p:pic>
          <p:nvPicPr>
            <p:cNvPr id="5" name="Picture 2" descr="The Future of Charging: Bidirectional V2G - MyEv.online">
              <a:extLst>
                <a:ext uri="{FF2B5EF4-FFF2-40B4-BE49-F238E27FC236}">
                  <a16:creationId xmlns:a16="http://schemas.microsoft.com/office/drawing/2014/main" id="{3200F958-CDF1-4632-92C7-F186295684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0500" y="1376501"/>
              <a:ext cx="7790999" cy="445199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D4A09F6B-17BD-412D-AA52-D3F1BF3E4B19}"/>
                </a:ext>
              </a:extLst>
            </p:cNvPr>
            <p:cNvSpPr/>
            <p:nvPr/>
          </p:nvSpPr>
          <p:spPr>
            <a:xfrm>
              <a:off x="7987186" y="3165534"/>
              <a:ext cx="1203691" cy="2662966"/>
            </a:xfrm>
            <a:prstGeom prst="rect">
              <a:avLst/>
            </a:prstGeom>
            <a:noFill/>
            <a:ln w="38100">
              <a:solidFill>
                <a:srgbClr val="D82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580695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C2BC4BE-1269-4991-A7A1-6398FC7BB81C}"/>
              </a:ext>
            </a:extLst>
          </p:cNvPr>
          <p:cNvSpPr>
            <a:spLocks noGrp="1"/>
          </p:cNvSpPr>
          <p:nvPr>
            <p:ph type="body" idx="13"/>
          </p:nvPr>
        </p:nvSpPr>
        <p:spPr/>
        <p:txBody>
          <a:bodyPr/>
          <a:lstStyle/>
          <a:p>
            <a:r>
              <a:rPr lang="pt-BR" dirty="0"/>
              <a:t>Topologia clássica de um inversor bidirecional trifásico CA-CC</a:t>
            </a:r>
          </a:p>
          <a:p>
            <a:r>
              <a:rPr lang="pt-BR" dirty="0"/>
              <a:t>Desvantagem: produção de distorção harmônica, vibrações, ruídos e superaquecimento </a:t>
            </a:r>
            <a:endParaRPr lang="en-US" dirty="0"/>
          </a:p>
        </p:txBody>
      </p:sp>
      <p:sp>
        <p:nvSpPr>
          <p:cNvPr id="3" name="Título 2">
            <a:extLst>
              <a:ext uri="{FF2B5EF4-FFF2-40B4-BE49-F238E27FC236}">
                <a16:creationId xmlns:a16="http://schemas.microsoft.com/office/drawing/2014/main" id="{90479CAB-0567-40C0-8E3C-76FDE3F945A1}"/>
              </a:ext>
            </a:extLst>
          </p:cNvPr>
          <p:cNvSpPr>
            <a:spLocks noGrp="1"/>
          </p:cNvSpPr>
          <p:nvPr>
            <p:ph type="title"/>
          </p:nvPr>
        </p:nvSpPr>
        <p:spPr>
          <a:xfrm>
            <a:off x="692337" y="258101"/>
            <a:ext cx="11083961" cy="1118400"/>
          </a:xfrm>
        </p:spPr>
        <p:txBody>
          <a:bodyPr/>
          <a:lstStyle/>
          <a:p>
            <a:r>
              <a:rPr lang="pt-BR" dirty="0"/>
              <a:t>Topologias dos inversores bidirecionais</a:t>
            </a:r>
            <a:endParaRPr lang="en-US" dirty="0"/>
          </a:p>
        </p:txBody>
      </p:sp>
      <p:pic>
        <p:nvPicPr>
          <p:cNvPr id="4" name="Imagem 3">
            <a:extLst>
              <a:ext uri="{FF2B5EF4-FFF2-40B4-BE49-F238E27FC236}">
                <a16:creationId xmlns:a16="http://schemas.microsoft.com/office/drawing/2014/main" id="{2F5B7E3C-FFB7-423B-AEEC-7C7EB2D459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1425" y="2516011"/>
            <a:ext cx="6069045" cy="3141674"/>
          </a:xfrm>
          <a:prstGeom prst="rect">
            <a:avLst/>
          </a:prstGeom>
        </p:spPr>
      </p:pic>
      <p:sp>
        <p:nvSpPr>
          <p:cNvPr id="6" name="CaixaDeTexto 5">
            <a:extLst>
              <a:ext uri="{FF2B5EF4-FFF2-40B4-BE49-F238E27FC236}">
                <a16:creationId xmlns:a16="http://schemas.microsoft.com/office/drawing/2014/main" id="{4ED6F4A3-4A56-4113-BA00-56FA07B7A8C3}"/>
              </a:ext>
            </a:extLst>
          </p:cNvPr>
          <p:cNvSpPr txBox="1"/>
          <p:nvPr/>
        </p:nvSpPr>
        <p:spPr>
          <a:xfrm>
            <a:off x="2520387" y="5655019"/>
            <a:ext cx="6866681" cy="461665"/>
          </a:xfrm>
          <a:prstGeom prst="rect">
            <a:avLst/>
          </a:prstGeom>
          <a:noFill/>
        </p:spPr>
        <p:txBody>
          <a:bodyPr wrap="square">
            <a:spAutoFit/>
          </a:bodyPr>
          <a:lstStyle/>
          <a:p>
            <a:pPr marL="0" lvl="0" indent="0" algn="ctr" rtl="0">
              <a:spcBef>
                <a:spcPts val="0"/>
              </a:spcBef>
              <a:spcAft>
                <a:spcPts val="0"/>
              </a:spcAft>
              <a:buNone/>
            </a:pPr>
            <a:r>
              <a:rPr lang="pt-BR" sz="1200" dirty="0">
                <a:latin typeface="Abadi Extra Light" panose="020B0204020104020204" pitchFamily="34" charset="0"/>
                <a:ea typeface="Calibri"/>
                <a:cs typeface="Calibri"/>
                <a:sym typeface="Calibri"/>
              </a:rPr>
              <a:t>Fonte: </a:t>
            </a:r>
            <a:r>
              <a:rPr lang="pt-BR" sz="1200" dirty="0">
                <a:latin typeface="Abadi Extra Light" panose="020B0204020104020204" pitchFamily="34" charset="0"/>
              </a:rPr>
              <a:t>PROJETO DE UM INVERSOR BIDIRECIONAL APLICADO EM CARREGADORES DE VEÍCULOS ELÉTRICOS PARA CONFIGURAÇÃO G2V E V2G</a:t>
            </a:r>
            <a:endParaRPr lang="pt-BR" sz="1200" dirty="0">
              <a:latin typeface="Abadi Extra Light" panose="020B0204020104020204" pitchFamily="34" charset="0"/>
              <a:ea typeface="Calibri"/>
              <a:cs typeface="Calibri"/>
              <a:sym typeface="Calibri"/>
            </a:endParaRPr>
          </a:p>
        </p:txBody>
      </p:sp>
    </p:spTree>
    <p:extLst>
      <p:ext uri="{BB962C8B-B14F-4D97-AF65-F5344CB8AC3E}">
        <p14:creationId xmlns:p14="http://schemas.microsoft.com/office/powerpoint/2010/main" val="382982814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F946EAC-4A52-48A1-8284-90271296539C}"/>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499663" cy="1118400"/>
          </a:xfrm>
        </p:spPr>
        <p:txBody>
          <a:bodyPr/>
          <a:lstStyle/>
          <a:p>
            <a:r>
              <a:rPr lang="pt-BR" sz="2800" dirty="0"/>
              <a:t>Como mitigar os impactos da integração dos </a:t>
            </a:r>
            <a:r>
              <a:rPr lang="pt-BR" sz="2800" dirty="0" err="1"/>
              <a:t>VEs</a:t>
            </a:r>
            <a:r>
              <a:rPr lang="pt-BR" sz="2800" dirty="0"/>
              <a:t> no sistema elétrico?</a:t>
            </a:r>
            <a:endParaRPr lang="es-MX" sz="2800" dirty="0"/>
          </a:p>
        </p:txBody>
      </p:sp>
      <p:graphicFrame>
        <p:nvGraphicFramePr>
          <p:cNvPr id="8" name="Diagrama 7"/>
          <p:cNvGraphicFramePr/>
          <p:nvPr>
            <p:extLst>
              <p:ext uri="{D42A27DB-BD31-4B8C-83A1-F6EECF244321}">
                <p14:modId xmlns:p14="http://schemas.microsoft.com/office/powerpoint/2010/main" val="945019558"/>
              </p:ext>
            </p:extLst>
          </p:nvPr>
        </p:nvGraphicFramePr>
        <p:xfrm>
          <a:off x="1303336" y="1749572"/>
          <a:ext cx="8515881" cy="3127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1"/>
          <p:cNvSpPr txBox="1"/>
          <p:nvPr/>
        </p:nvSpPr>
        <p:spPr>
          <a:xfrm>
            <a:off x="1015473" y="5694270"/>
            <a:ext cx="3816351"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da-DK" sz="2400" b="1" dirty="0"/>
              <a:t>Reforço na rede </a:t>
            </a:r>
          </a:p>
        </p:txBody>
      </p:sp>
      <p:sp>
        <p:nvSpPr>
          <p:cNvPr id="10" name="TextBox 8"/>
          <p:cNvSpPr txBox="1"/>
          <p:nvPr/>
        </p:nvSpPr>
        <p:spPr>
          <a:xfrm>
            <a:off x="6382546" y="5694270"/>
            <a:ext cx="381634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da-DK" sz="2400" b="1" dirty="0"/>
              <a:t>Smart charging</a:t>
            </a:r>
          </a:p>
        </p:txBody>
      </p:sp>
      <p:sp>
        <p:nvSpPr>
          <p:cNvPr id="5" name="Flecha abajo 4"/>
          <p:cNvSpPr/>
          <p:nvPr/>
        </p:nvSpPr>
        <p:spPr>
          <a:xfrm>
            <a:off x="2571750" y="4910665"/>
            <a:ext cx="643467" cy="6989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1" name="Flecha abajo 10"/>
          <p:cNvSpPr/>
          <p:nvPr/>
        </p:nvSpPr>
        <p:spPr>
          <a:xfrm>
            <a:off x="7968988" y="4910664"/>
            <a:ext cx="643467" cy="6989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03162384"/>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C2BC4BE-1269-4991-A7A1-6398FC7BB81C}"/>
              </a:ext>
            </a:extLst>
          </p:cNvPr>
          <p:cNvSpPr>
            <a:spLocks noGrp="1"/>
          </p:cNvSpPr>
          <p:nvPr>
            <p:ph type="body" idx="13"/>
          </p:nvPr>
        </p:nvSpPr>
        <p:spPr/>
        <p:txBody>
          <a:bodyPr/>
          <a:lstStyle/>
          <a:p>
            <a:r>
              <a:rPr lang="pt-BR" dirty="0"/>
              <a:t>Topologia de um conversor bidirecional CC-CC </a:t>
            </a:r>
            <a:r>
              <a:rPr lang="pt-BR" i="1" dirty="0" err="1"/>
              <a:t>buck-boost</a:t>
            </a:r>
            <a:r>
              <a:rPr lang="pt-BR" dirty="0"/>
              <a:t> controlado por PWM</a:t>
            </a:r>
            <a:endParaRPr lang="en-US" i="1" dirty="0"/>
          </a:p>
          <a:p>
            <a:r>
              <a:rPr lang="en-US" dirty="0" err="1"/>
              <a:t>Desvantagem</a:t>
            </a:r>
            <a:r>
              <a:rPr lang="en-US" dirty="0"/>
              <a:t>: não </a:t>
            </a:r>
            <a:r>
              <a:rPr lang="en-US" dirty="0" err="1"/>
              <a:t>há</a:t>
            </a:r>
            <a:r>
              <a:rPr lang="en-US" dirty="0"/>
              <a:t> </a:t>
            </a:r>
            <a:r>
              <a:rPr lang="en-US" dirty="0" err="1"/>
              <a:t>isolação</a:t>
            </a:r>
            <a:r>
              <a:rPr lang="en-US" dirty="0"/>
              <a:t> entre as </a:t>
            </a:r>
            <a:r>
              <a:rPr lang="en-US" dirty="0" err="1"/>
              <a:t>duas</a:t>
            </a:r>
            <a:r>
              <a:rPr lang="en-US" dirty="0"/>
              <a:t> </a:t>
            </a:r>
            <a:r>
              <a:rPr lang="en-US" dirty="0" err="1"/>
              <a:t>seções</a:t>
            </a:r>
            <a:r>
              <a:rPr lang="en-US" dirty="0"/>
              <a:t> do </a:t>
            </a:r>
            <a:r>
              <a:rPr lang="en-US" dirty="0" err="1"/>
              <a:t>circuito</a:t>
            </a:r>
            <a:r>
              <a:rPr lang="en-US" dirty="0"/>
              <a:t>, </a:t>
            </a:r>
            <a:r>
              <a:rPr lang="en-US" dirty="0" err="1"/>
              <a:t>comprometendo</a:t>
            </a:r>
            <a:r>
              <a:rPr lang="en-US" dirty="0"/>
              <a:t> o </a:t>
            </a:r>
            <a:r>
              <a:rPr lang="en-US" dirty="0" err="1"/>
              <a:t>circuito</a:t>
            </a:r>
            <a:r>
              <a:rPr lang="en-US" dirty="0"/>
              <a:t> com </a:t>
            </a:r>
            <a:r>
              <a:rPr lang="en-US" dirty="0" err="1"/>
              <a:t>correntes</a:t>
            </a:r>
            <a:r>
              <a:rPr lang="en-US" dirty="0"/>
              <a:t> </a:t>
            </a:r>
            <a:r>
              <a:rPr lang="en-US" dirty="0" err="1"/>
              <a:t>indesejadas</a:t>
            </a:r>
            <a:r>
              <a:rPr lang="en-US" dirty="0"/>
              <a:t> por </a:t>
            </a:r>
            <a:r>
              <a:rPr lang="en-US" dirty="0" err="1"/>
              <a:t>influencia</a:t>
            </a:r>
            <a:r>
              <a:rPr lang="en-US" dirty="0"/>
              <a:t> da </a:t>
            </a:r>
            <a:r>
              <a:rPr lang="en-US" dirty="0" err="1"/>
              <a:t>outra</a:t>
            </a:r>
            <a:r>
              <a:rPr lang="en-US" dirty="0"/>
              <a:t> </a:t>
            </a:r>
            <a:r>
              <a:rPr lang="en-US" dirty="0" err="1"/>
              <a:t>seção</a:t>
            </a:r>
            <a:r>
              <a:rPr lang="en-US" dirty="0"/>
              <a:t>.</a:t>
            </a:r>
            <a:endParaRPr lang="pt-BR" dirty="0"/>
          </a:p>
        </p:txBody>
      </p:sp>
      <p:sp>
        <p:nvSpPr>
          <p:cNvPr id="3" name="Título 2">
            <a:extLst>
              <a:ext uri="{FF2B5EF4-FFF2-40B4-BE49-F238E27FC236}">
                <a16:creationId xmlns:a16="http://schemas.microsoft.com/office/drawing/2014/main" id="{90479CAB-0567-40C0-8E3C-76FDE3F945A1}"/>
              </a:ext>
            </a:extLst>
          </p:cNvPr>
          <p:cNvSpPr>
            <a:spLocks noGrp="1"/>
          </p:cNvSpPr>
          <p:nvPr>
            <p:ph type="title"/>
          </p:nvPr>
        </p:nvSpPr>
        <p:spPr>
          <a:xfrm>
            <a:off x="692337" y="258101"/>
            <a:ext cx="11083961" cy="1118400"/>
          </a:xfrm>
        </p:spPr>
        <p:txBody>
          <a:bodyPr/>
          <a:lstStyle/>
          <a:p>
            <a:r>
              <a:rPr lang="pt-BR" dirty="0"/>
              <a:t>Topologias dos inversores bidirecionais</a:t>
            </a:r>
            <a:endParaRPr lang="en-US" dirty="0"/>
          </a:p>
        </p:txBody>
      </p:sp>
      <p:pic>
        <p:nvPicPr>
          <p:cNvPr id="5" name="Imagem 4">
            <a:extLst>
              <a:ext uri="{FF2B5EF4-FFF2-40B4-BE49-F238E27FC236}">
                <a16:creationId xmlns:a16="http://schemas.microsoft.com/office/drawing/2014/main" id="{7FF429C2-F737-4522-BF4E-FC5BBFA522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2358" y="3140320"/>
            <a:ext cx="6227179" cy="2393124"/>
          </a:xfrm>
          <a:prstGeom prst="rect">
            <a:avLst/>
          </a:prstGeom>
        </p:spPr>
      </p:pic>
      <p:sp>
        <p:nvSpPr>
          <p:cNvPr id="9" name="CaixaDeTexto 8">
            <a:extLst>
              <a:ext uri="{FF2B5EF4-FFF2-40B4-BE49-F238E27FC236}">
                <a16:creationId xmlns:a16="http://schemas.microsoft.com/office/drawing/2014/main" id="{EE33E8A7-7713-438D-983A-03C14E947906}"/>
              </a:ext>
            </a:extLst>
          </p:cNvPr>
          <p:cNvSpPr txBox="1"/>
          <p:nvPr/>
        </p:nvSpPr>
        <p:spPr>
          <a:xfrm>
            <a:off x="2520386" y="5643994"/>
            <a:ext cx="6866681" cy="461665"/>
          </a:xfrm>
          <a:prstGeom prst="rect">
            <a:avLst/>
          </a:prstGeom>
          <a:noFill/>
        </p:spPr>
        <p:txBody>
          <a:bodyPr wrap="square">
            <a:spAutoFit/>
          </a:bodyPr>
          <a:lstStyle/>
          <a:p>
            <a:pPr marL="0" lvl="0" indent="0" algn="ctr" rtl="0">
              <a:spcBef>
                <a:spcPts val="0"/>
              </a:spcBef>
              <a:spcAft>
                <a:spcPts val="0"/>
              </a:spcAft>
              <a:buNone/>
            </a:pPr>
            <a:r>
              <a:rPr lang="pt-BR" sz="1200" dirty="0">
                <a:latin typeface="Abadi Extra Light" panose="020B0204020104020204" pitchFamily="34" charset="0"/>
                <a:ea typeface="Calibri"/>
                <a:cs typeface="Calibri"/>
                <a:sym typeface="Calibri"/>
              </a:rPr>
              <a:t>Fonte: </a:t>
            </a:r>
            <a:r>
              <a:rPr lang="pt-BR" sz="1200" dirty="0">
                <a:latin typeface="Abadi Extra Light" panose="020B0204020104020204" pitchFamily="34" charset="0"/>
              </a:rPr>
              <a:t>PROJETO DE UM INVERSOR BIDIRECIONAL APLICADO EM CARREGADORES DE VEÍCULOS ELÉTRICOS PARA CONFIGURAÇÃO G2V E V2G</a:t>
            </a:r>
            <a:endParaRPr lang="pt-BR" sz="1200" dirty="0">
              <a:latin typeface="Abadi Extra Light" panose="020B0204020104020204" pitchFamily="34" charset="0"/>
              <a:ea typeface="Calibri"/>
              <a:cs typeface="Calibri"/>
              <a:sym typeface="Calibri"/>
            </a:endParaRPr>
          </a:p>
        </p:txBody>
      </p:sp>
    </p:spTree>
    <p:extLst>
      <p:ext uri="{BB962C8B-B14F-4D97-AF65-F5344CB8AC3E}">
        <p14:creationId xmlns:p14="http://schemas.microsoft.com/office/powerpoint/2010/main" val="3717714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ídia Online 5" title="How does Vehicle to Grid (V2G) work?">
            <a:hlinkClick r:id="" action="ppaction://media"/>
            <a:extLst>
              <a:ext uri="{FF2B5EF4-FFF2-40B4-BE49-F238E27FC236}">
                <a16:creationId xmlns:a16="http://schemas.microsoft.com/office/drawing/2014/main" id="{BEFDFCC5-1948-4E1C-BB8B-9D0DCAB53531}"/>
              </a:ext>
            </a:extLst>
          </p:cNvPr>
          <p:cNvPicPr>
            <a:picLocks noRot="1" noChangeAspect="1"/>
          </p:cNvPicPr>
          <p:nvPr>
            <a:videoFile r:link="rId1"/>
          </p:nvPr>
        </p:nvPicPr>
        <p:blipFill>
          <a:blip r:embed="rId3"/>
          <a:stretch>
            <a:fillRect/>
          </a:stretch>
        </p:blipFill>
        <p:spPr>
          <a:xfrm>
            <a:off x="2595378" y="1485505"/>
            <a:ext cx="7156731" cy="4025661"/>
          </a:xfrm>
          <a:prstGeom prst="rect">
            <a:avLst/>
          </a:prstGeom>
        </p:spPr>
      </p:pic>
      <p:sp>
        <p:nvSpPr>
          <p:cNvPr id="2" name="Retângulo 1"/>
          <p:cNvSpPr/>
          <p:nvPr/>
        </p:nvSpPr>
        <p:spPr>
          <a:xfrm>
            <a:off x="3452659" y="5606366"/>
            <a:ext cx="5500224" cy="369332"/>
          </a:xfrm>
          <a:prstGeom prst="rect">
            <a:avLst/>
          </a:prstGeom>
        </p:spPr>
        <p:txBody>
          <a:bodyPr wrap="none">
            <a:spAutoFit/>
          </a:bodyPr>
          <a:lstStyle/>
          <a:p>
            <a:r>
              <a:rPr lang="pt-BR" sz="1800" dirty="0"/>
              <a:t>https://www.youtube.com/watch?v=wHNFYMPFUv4</a:t>
            </a:r>
          </a:p>
        </p:txBody>
      </p:sp>
      <p:sp>
        <p:nvSpPr>
          <p:cNvPr id="5" name="Título 4">
            <a:extLst>
              <a:ext uri="{FF2B5EF4-FFF2-40B4-BE49-F238E27FC236}">
                <a16:creationId xmlns:a16="http://schemas.microsoft.com/office/drawing/2014/main" id="{C490EF9C-9659-4ADE-9925-F9BB60A6A24B}"/>
              </a:ext>
            </a:extLst>
          </p:cNvPr>
          <p:cNvSpPr>
            <a:spLocks noGrp="1"/>
          </p:cNvSpPr>
          <p:nvPr>
            <p:ph type="title"/>
          </p:nvPr>
        </p:nvSpPr>
        <p:spPr>
          <a:xfrm>
            <a:off x="692337" y="258101"/>
            <a:ext cx="11499663" cy="1118400"/>
          </a:xfrm>
        </p:spPr>
        <p:txBody>
          <a:bodyPr/>
          <a:lstStyle/>
          <a:p>
            <a:r>
              <a:rPr lang="pt-BR" dirty="0"/>
              <a:t>Vídeo: Tendência e o </a:t>
            </a:r>
            <a:r>
              <a:rPr lang="pt-BR" dirty="0" err="1"/>
              <a:t>Vehicle</a:t>
            </a:r>
            <a:r>
              <a:rPr lang="pt-BR" dirty="0"/>
              <a:t>-</a:t>
            </a:r>
            <a:r>
              <a:rPr lang="pt-BR" dirty="0" err="1"/>
              <a:t>to</a:t>
            </a:r>
            <a:r>
              <a:rPr lang="pt-BR" dirty="0"/>
              <a:t>-Grid V2G</a:t>
            </a:r>
          </a:p>
        </p:txBody>
      </p:sp>
    </p:spTree>
    <p:extLst>
      <p:ext uri="{BB962C8B-B14F-4D97-AF65-F5344CB8AC3E}">
        <p14:creationId xmlns:p14="http://schemas.microsoft.com/office/powerpoint/2010/main" val="24165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3E97656-89C8-4D52-94F5-B749CB0E753D}"/>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EV </a:t>
            </a:r>
            <a:r>
              <a:rPr lang="pt-BR" dirty="0" err="1"/>
              <a:t>demonstrations</a:t>
            </a:r>
            <a:r>
              <a:rPr lang="pt-BR" dirty="0"/>
              <a:t>: </a:t>
            </a:r>
            <a:r>
              <a:rPr lang="pt-BR" dirty="0" err="1"/>
              <a:t>Projects</a:t>
            </a:r>
            <a:r>
              <a:rPr lang="pt-BR"/>
              <a:t> in </a:t>
            </a:r>
            <a:r>
              <a:rPr lang="pt-BR" i="1" dirty="0" err="1"/>
              <a:t>Denmark</a:t>
            </a:r>
            <a:endParaRPr lang="es-MX" dirty="0"/>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378" y="1456450"/>
            <a:ext cx="8146450" cy="4591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373317"/>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C2BC4BE-1269-4991-A7A1-6398FC7BB81C}"/>
              </a:ext>
            </a:extLst>
          </p:cNvPr>
          <p:cNvSpPr>
            <a:spLocks noGrp="1"/>
          </p:cNvSpPr>
          <p:nvPr>
            <p:ph type="body" idx="13"/>
          </p:nvPr>
        </p:nvSpPr>
        <p:spPr/>
        <p:txBody>
          <a:bodyPr/>
          <a:lstStyle/>
          <a:p>
            <a:r>
              <a:rPr lang="pt-BR" dirty="0"/>
              <a:t>Topologia do inversor bidirecional de dois estágios: monofásico CC-CA e </a:t>
            </a:r>
            <a:r>
              <a:rPr lang="pt-BR" i="1" dirty="0"/>
              <a:t>dual-</a:t>
            </a:r>
            <a:r>
              <a:rPr lang="pt-BR" i="1" dirty="0" err="1"/>
              <a:t>active</a:t>
            </a:r>
            <a:r>
              <a:rPr lang="pt-BR" i="1" dirty="0"/>
              <a:t>-bridge</a:t>
            </a:r>
            <a:r>
              <a:rPr lang="pt-BR" dirty="0"/>
              <a:t> (DAB) com isolamento</a:t>
            </a:r>
          </a:p>
        </p:txBody>
      </p:sp>
      <p:sp>
        <p:nvSpPr>
          <p:cNvPr id="3" name="Título 2">
            <a:extLst>
              <a:ext uri="{FF2B5EF4-FFF2-40B4-BE49-F238E27FC236}">
                <a16:creationId xmlns:a16="http://schemas.microsoft.com/office/drawing/2014/main" id="{90479CAB-0567-40C0-8E3C-76FDE3F945A1}"/>
              </a:ext>
            </a:extLst>
          </p:cNvPr>
          <p:cNvSpPr>
            <a:spLocks noGrp="1"/>
          </p:cNvSpPr>
          <p:nvPr>
            <p:ph type="title"/>
          </p:nvPr>
        </p:nvSpPr>
        <p:spPr>
          <a:xfrm>
            <a:off x="692337" y="258101"/>
            <a:ext cx="11083961" cy="1118400"/>
          </a:xfrm>
        </p:spPr>
        <p:txBody>
          <a:bodyPr/>
          <a:lstStyle/>
          <a:p>
            <a:r>
              <a:rPr lang="pt-BR" dirty="0"/>
              <a:t>Topologias dos inversores bidirecionais</a:t>
            </a:r>
            <a:endParaRPr lang="en-US" dirty="0"/>
          </a:p>
        </p:txBody>
      </p:sp>
      <p:pic>
        <p:nvPicPr>
          <p:cNvPr id="4" name="Imagem 3">
            <a:extLst>
              <a:ext uri="{FF2B5EF4-FFF2-40B4-BE49-F238E27FC236}">
                <a16:creationId xmlns:a16="http://schemas.microsoft.com/office/drawing/2014/main" id="{EAD3BD88-866D-4C8A-AE3E-04D3D425E8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8876" y="2997843"/>
            <a:ext cx="7994248" cy="2352475"/>
          </a:xfrm>
          <a:prstGeom prst="rect">
            <a:avLst/>
          </a:prstGeom>
        </p:spPr>
      </p:pic>
      <p:sp>
        <p:nvSpPr>
          <p:cNvPr id="7" name="CaixaDeTexto 6">
            <a:extLst>
              <a:ext uri="{FF2B5EF4-FFF2-40B4-BE49-F238E27FC236}">
                <a16:creationId xmlns:a16="http://schemas.microsoft.com/office/drawing/2014/main" id="{2A66D689-3FCC-4DD8-B2CA-12A35A52E903}"/>
              </a:ext>
            </a:extLst>
          </p:cNvPr>
          <p:cNvSpPr txBox="1"/>
          <p:nvPr/>
        </p:nvSpPr>
        <p:spPr>
          <a:xfrm>
            <a:off x="2520386" y="5366200"/>
            <a:ext cx="6866681" cy="461665"/>
          </a:xfrm>
          <a:prstGeom prst="rect">
            <a:avLst/>
          </a:prstGeom>
          <a:noFill/>
        </p:spPr>
        <p:txBody>
          <a:bodyPr wrap="square">
            <a:spAutoFit/>
          </a:bodyPr>
          <a:lstStyle/>
          <a:p>
            <a:pPr marL="0" lvl="0" indent="0" algn="ctr" rtl="0">
              <a:spcBef>
                <a:spcPts val="0"/>
              </a:spcBef>
              <a:spcAft>
                <a:spcPts val="0"/>
              </a:spcAft>
              <a:buNone/>
            </a:pPr>
            <a:r>
              <a:rPr lang="pt-BR" sz="1200" dirty="0">
                <a:latin typeface="Abadi Extra Light" panose="020B0204020104020204" pitchFamily="34" charset="0"/>
                <a:ea typeface="Calibri"/>
                <a:cs typeface="Calibri"/>
                <a:sym typeface="Calibri"/>
              </a:rPr>
              <a:t>Fonte: </a:t>
            </a:r>
            <a:r>
              <a:rPr lang="pt-BR" sz="1200" dirty="0">
                <a:latin typeface="Abadi Extra Light" panose="020B0204020104020204" pitchFamily="34" charset="0"/>
              </a:rPr>
              <a:t>PROJETO DE UM INVERSOR BIDIRECIONAL APLICADO EM CARREGADORES DE VEÍCULOS ELÉTRICOS PARA CONFIGURAÇÃO G2V E V2G</a:t>
            </a:r>
            <a:endParaRPr lang="pt-BR" sz="1200" dirty="0">
              <a:latin typeface="Abadi Extra Light" panose="020B0204020104020204" pitchFamily="34" charset="0"/>
              <a:ea typeface="Calibri"/>
              <a:cs typeface="Calibri"/>
              <a:sym typeface="Calibri"/>
            </a:endParaRPr>
          </a:p>
        </p:txBody>
      </p:sp>
    </p:spTree>
    <p:extLst>
      <p:ext uri="{BB962C8B-B14F-4D97-AF65-F5344CB8AC3E}">
        <p14:creationId xmlns:p14="http://schemas.microsoft.com/office/powerpoint/2010/main" val="1222374311"/>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B65ADBBA-D4FC-428B-B3CF-1986D164ADAB}"/>
              </a:ext>
            </a:extLst>
          </p:cNvPr>
          <p:cNvGrpSpPr/>
          <p:nvPr/>
        </p:nvGrpSpPr>
        <p:grpSpPr>
          <a:xfrm>
            <a:off x="7792219" y="1475837"/>
            <a:ext cx="4196696" cy="2053349"/>
            <a:chOff x="7386224" y="176733"/>
            <a:chExt cx="5159660" cy="2524506"/>
          </a:xfrm>
        </p:grpSpPr>
        <p:pic>
          <p:nvPicPr>
            <p:cNvPr id="14" name="Picture 13"/>
            <p:cNvPicPr>
              <a:picLocks noChangeAspect="1"/>
            </p:cNvPicPr>
            <p:nvPr/>
          </p:nvPicPr>
          <p:blipFill>
            <a:blip r:embed="rId3"/>
            <a:stretch>
              <a:fillRect/>
            </a:stretch>
          </p:blipFill>
          <p:spPr>
            <a:xfrm>
              <a:off x="8851729" y="549796"/>
              <a:ext cx="2151443" cy="2151443"/>
            </a:xfrm>
            <a:prstGeom prst="rect">
              <a:avLst/>
            </a:prstGeom>
          </p:spPr>
        </p:pic>
        <p:sp>
          <p:nvSpPr>
            <p:cNvPr id="15" name="TextBox 15"/>
            <p:cNvSpPr txBox="1"/>
            <p:nvPr/>
          </p:nvSpPr>
          <p:spPr>
            <a:xfrm>
              <a:off x="9961451" y="1784073"/>
              <a:ext cx="1086318" cy="340559"/>
            </a:xfrm>
            <a:prstGeom prst="rect">
              <a:avLst/>
            </a:prstGeom>
            <a:noFill/>
          </p:spPr>
          <p:txBody>
            <a:bodyPr wrap="none" rtlCol="0">
              <a:spAutoFit/>
            </a:bodyPr>
            <a:lstStyle/>
            <a:p>
              <a:r>
                <a:rPr lang="en-US" sz="1200" b="1" dirty="0">
                  <a:solidFill>
                    <a:srgbClr val="008000"/>
                  </a:solidFill>
                  <a:latin typeface="Abadi" panose="020B0604020104020204" pitchFamily="34" charset="0"/>
                  <a:cs typeface="Century Gothic"/>
                </a:rPr>
                <a:t>Generation</a:t>
              </a:r>
            </a:p>
          </p:txBody>
        </p:sp>
        <p:sp>
          <p:nvSpPr>
            <p:cNvPr id="16" name="TextBox 16"/>
            <p:cNvSpPr txBox="1"/>
            <p:nvPr/>
          </p:nvSpPr>
          <p:spPr>
            <a:xfrm>
              <a:off x="9114764" y="1784073"/>
              <a:ext cx="619234" cy="340559"/>
            </a:xfrm>
            <a:prstGeom prst="rect">
              <a:avLst/>
            </a:prstGeom>
            <a:noFill/>
          </p:spPr>
          <p:txBody>
            <a:bodyPr wrap="none" rtlCol="0">
              <a:spAutoFit/>
            </a:bodyPr>
            <a:lstStyle/>
            <a:p>
              <a:r>
                <a:rPr lang="en-US" sz="1200" b="1" dirty="0">
                  <a:solidFill>
                    <a:srgbClr val="FF0000"/>
                  </a:solidFill>
                  <a:latin typeface="Abadi" panose="020B0604020104020204" pitchFamily="34" charset="0"/>
                  <a:cs typeface="Century Gothic"/>
                </a:rPr>
                <a:t>Load</a:t>
              </a:r>
            </a:p>
          </p:txBody>
        </p:sp>
        <p:cxnSp>
          <p:nvCxnSpPr>
            <p:cNvPr id="17" name="Straight Connector 17"/>
            <p:cNvCxnSpPr/>
            <p:nvPr/>
          </p:nvCxnSpPr>
          <p:spPr>
            <a:xfrm rot="5400000" flipH="1" flipV="1">
              <a:off x="10617852" y="1997799"/>
              <a:ext cx="1227783" cy="1588"/>
            </a:xfrm>
            <a:prstGeom prst="line">
              <a:avLst/>
            </a:prstGeom>
            <a:ln>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8"/>
            <p:cNvSpPr txBox="1"/>
            <p:nvPr/>
          </p:nvSpPr>
          <p:spPr>
            <a:xfrm>
              <a:off x="11230950" y="1745111"/>
              <a:ext cx="1314934" cy="794637"/>
            </a:xfrm>
            <a:prstGeom prst="rect">
              <a:avLst/>
            </a:prstGeom>
            <a:noFill/>
          </p:spPr>
          <p:txBody>
            <a:bodyPr wrap="none" rtlCol="0">
              <a:spAutoFit/>
            </a:bodyPr>
            <a:lstStyle/>
            <a:p>
              <a:r>
                <a:rPr lang="en-US" sz="1200" dirty="0">
                  <a:solidFill>
                    <a:srgbClr val="008000"/>
                  </a:solidFill>
                  <a:latin typeface="Abadi" panose="020B0604020104020204" pitchFamily="34" charset="0"/>
                  <a:cs typeface="Century Gothic"/>
                </a:rPr>
                <a:t>Up or down </a:t>
              </a:r>
            </a:p>
            <a:p>
              <a:r>
                <a:rPr lang="en-US" sz="1200" dirty="0">
                  <a:solidFill>
                    <a:srgbClr val="008000"/>
                  </a:solidFill>
                  <a:latin typeface="Abadi" panose="020B0604020104020204" pitchFamily="34" charset="0"/>
                  <a:cs typeface="Century Gothic"/>
                </a:rPr>
                <a:t>regulation of </a:t>
              </a:r>
            </a:p>
            <a:p>
              <a:r>
                <a:rPr lang="en-US" sz="1200" dirty="0">
                  <a:solidFill>
                    <a:srgbClr val="008000"/>
                  </a:solidFill>
                  <a:latin typeface="Abadi" panose="020B0604020104020204" pitchFamily="34" charset="0"/>
                  <a:cs typeface="Century Gothic"/>
                </a:rPr>
                <a:t>production</a:t>
              </a:r>
            </a:p>
          </p:txBody>
        </p:sp>
        <p:cxnSp>
          <p:nvCxnSpPr>
            <p:cNvPr id="19" name="Straight Connector 19"/>
            <p:cNvCxnSpPr/>
            <p:nvPr/>
          </p:nvCxnSpPr>
          <p:spPr>
            <a:xfrm rot="5400000" flipH="1" flipV="1">
              <a:off x="7992256" y="1997799"/>
              <a:ext cx="1227783" cy="1588"/>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20"/>
            <p:cNvSpPr txBox="1"/>
            <p:nvPr/>
          </p:nvSpPr>
          <p:spPr>
            <a:xfrm>
              <a:off x="7386224" y="1745111"/>
              <a:ext cx="1314936" cy="794637"/>
            </a:xfrm>
            <a:prstGeom prst="rect">
              <a:avLst/>
            </a:prstGeom>
            <a:noFill/>
          </p:spPr>
          <p:txBody>
            <a:bodyPr wrap="none" rtlCol="0">
              <a:spAutoFit/>
            </a:bodyPr>
            <a:lstStyle/>
            <a:p>
              <a:pPr algn="ctr"/>
              <a:r>
                <a:rPr lang="en-US" sz="1200" dirty="0">
                  <a:solidFill>
                    <a:srgbClr val="FF0000"/>
                  </a:solidFill>
                  <a:latin typeface="Abadi" panose="020B0604020104020204" pitchFamily="34" charset="0"/>
                  <a:cs typeface="Century Gothic"/>
                </a:rPr>
                <a:t>Up or down </a:t>
              </a:r>
            </a:p>
            <a:p>
              <a:pPr algn="ctr"/>
              <a:r>
                <a:rPr lang="en-US" sz="1200" dirty="0">
                  <a:solidFill>
                    <a:srgbClr val="FF0000"/>
                  </a:solidFill>
                  <a:latin typeface="Abadi" panose="020B0604020104020204" pitchFamily="34" charset="0"/>
                  <a:cs typeface="Century Gothic"/>
                </a:rPr>
                <a:t>regulation of </a:t>
              </a:r>
            </a:p>
            <a:p>
              <a:pPr algn="ctr"/>
              <a:r>
                <a:rPr lang="en-US" sz="1200" dirty="0">
                  <a:solidFill>
                    <a:srgbClr val="FF0000"/>
                  </a:solidFill>
                  <a:latin typeface="Abadi" panose="020B0604020104020204" pitchFamily="34" charset="0"/>
                  <a:cs typeface="Century Gothic"/>
                </a:rPr>
                <a:t>load</a:t>
              </a:r>
            </a:p>
          </p:txBody>
        </p:sp>
        <p:sp>
          <p:nvSpPr>
            <p:cNvPr id="21" name="TextBox 21"/>
            <p:cNvSpPr txBox="1"/>
            <p:nvPr/>
          </p:nvSpPr>
          <p:spPr>
            <a:xfrm>
              <a:off x="9572562" y="176733"/>
              <a:ext cx="777777" cy="338554"/>
            </a:xfrm>
            <a:prstGeom prst="rect">
              <a:avLst/>
            </a:prstGeom>
            <a:noFill/>
          </p:spPr>
          <p:txBody>
            <a:bodyPr wrap="none" rtlCol="0">
              <a:spAutoFit/>
            </a:bodyPr>
            <a:lstStyle/>
            <a:p>
              <a:r>
                <a:rPr lang="en-US" dirty="0"/>
                <a:t>50 Hz</a:t>
              </a:r>
            </a:p>
          </p:txBody>
        </p:sp>
      </p:grpSp>
      <p:sp>
        <p:nvSpPr>
          <p:cNvPr id="2" name="Título 1"/>
          <p:cNvSpPr>
            <a:spLocks noGrp="1"/>
          </p:cNvSpPr>
          <p:nvPr>
            <p:ph type="title"/>
          </p:nvPr>
        </p:nvSpPr>
        <p:spPr>
          <a:xfrm>
            <a:off x="692337" y="258101"/>
            <a:ext cx="11083961" cy="1118400"/>
          </a:xfrm>
        </p:spPr>
        <p:txBody>
          <a:bodyPr/>
          <a:lstStyle/>
          <a:p>
            <a:r>
              <a:rPr lang="pt-BR" dirty="0"/>
              <a:t>VIDEO: Implementação (</a:t>
            </a:r>
            <a:r>
              <a:rPr lang="pt-BR" i="1" dirty="0"/>
              <a:t>TSO </a:t>
            </a:r>
            <a:r>
              <a:rPr lang="pt-BR" i="1" dirty="0" err="1"/>
              <a:t>services</a:t>
            </a:r>
            <a:r>
              <a:rPr lang="pt-BR" dirty="0"/>
              <a:t>)</a:t>
            </a:r>
            <a:endParaRPr lang="es-MX" dirty="0"/>
          </a:p>
        </p:txBody>
      </p:sp>
      <p:sp>
        <p:nvSpPr>
          <p:cNvPr id="12" name="Rectangle 2"/>
          <p:cNvSpPr txBox="1">
            <a:spLocks noChangeArrowheads="1"/>
          </p:cNvSpPr>
          <p:nvPr/>
        </p:nvSpPr>
        <p:spPr>
          <a:xfrm>
            <a:off x="7846248" y="4080304"/>
            <a:ext cx="3118066"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latin typeface="Abadi" panose="020B0604020104020204" pitchFamily="34" charset="0"/>
              </a:rPr>
              <a:t>The Parker Project: The grid integrated electric vehicle</a:t>
            </a:r>
            <a:endParaRPr lang="en-GB" sz="1800" i="1" dirty="0">
              <a:latin typeface="Abadi" panose="020B0604020104020204" pitchFamily="34" charset="0"/>
            </a:endParaRPr>
          </a:p>
        </p:txBody>
      </p:sp>
      <p:pic>
        <p:nvPicPr>
          <p:cNvPr id="13"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7776" y="4871081"/>
            <a:ext cx="2495537" cy="1701465"/>
          </a:xfrm>
          <a:prstGeom prst="rect">
            <a:avLst/>
          </a:prstGeom>
        </p:spPr>
      </p:pic>
      <p:pic>
        <p:nvPicPr>
          <p:cNvPr id="3" name="Imagen 2"/>
          <p:cNvPicPr>
            <a:picLocks noChangeAspect="1"/>
          </p:cNvPicPr>
          <p:nvPr/>
        </p:nvPicPr>
        <p:blipFill>
          <a:blip r:embed="rId5"/>
          <a:stretch>
            <a:fillRect/>
          </a:stretch>
        </p:blipFill>
        <p:spPr>
          <a:xfrm>
            <a:off x="573373" y="1401850"/>
            <a:ext cx="6908219" cy="3843249"/>
          </a:xfrm>
          <a:prstGeom prst="rect">
            <a:avLst/>
          </a:prstGeom>
        </p:spPr>
      </p:pic>
    </p:spTree>
    <p:extLst>
      <p:ext uri="{BB962C8B-B14F-4D97-AF65-F5344CB8AC3E}">
        <p14:creationId xmlns:p14="http://schemas.microsoft.com/office/powerpoint/2010/main" val="209064069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VIDEO: Implementação (</a:t>
            </a:r>
            <a:r>
              <a:rPr lang="pt-BR" i="1" dirty="0"/>
              <a:t>TSO </a:t>
            </a:r>
            <a:r>
              <a:rPr lang="pt-BR" i="1" dirty="0" err="1"/>
              <a:t>services</a:t>
            </a:r>
            <a:r>
              <a:rPr lang="pt-BR" dirty="0"/>
              <a:t>)</a:t>
            </a:r>
            <a:endParaRPr lang="es-MX" dirty="0"/>
          </a:p>
        </p:txBody>
      </p:sp>
      <p:pic>
        <p:nvPicPr>
          <p:cNvPr id="4" name="Imagen 3"/>
          <p:cNvPicPr>
            <a:picLocks noChangeAspect="1"/>
          </p:cNvPicPr>
          <p:nvPr/>
        </p:nvPicPr>
        <p:blipFill>
          <a:blip r:embed="rId3"/>
          <a:stretch>
            <a:fillRect/>
          </a:stretch>
        </p:blipFill>
        <p:spPr>
          <a:xfrm>
            <a:off x="7971333" y="4562796"/>
            <a:ext cx="1581150" cy="1924050"/>
          </a:xfrm>
          <a:prstGeom prst="rect">
            <a:avLst/>
          </a:prstGeom>
        </p:spPr>
      </p:pic>
      <p:pic>
        <p:nvPicPr>
          <p:cNvPr id="5" name="Imagen 4"/>
          <p:cNvPicPr>
            <a:picLocks noChangeAspect="1"/>
          </p:cNvPicPr>
          <p:nvPr/>
        </p:nvPicPr>
        <p:blipFill>
          <a:blip r:embed="rId4"/>
          <a:stretch>
            <a:fillRect/>
          </a:stretch>
        </p:blipFill>
        <p:spPr>
          <a:xfrm>
            <a:off x="568799" y="1362672"/>
            <a:ext cx="6908219" cy="3877308"/>
          </a:xfrm>
          <a:prstGeom prst="rect">
            <a:avLst/>
          </a:prstGeom>
        </p:spPr>
      </p:pic>
      <p:sp>
        <p:nvSpPr>
          <p:cNvPr id="31" name="Rectangle 2">
            <a:extLst>
              <a:ext uri="{FF2B5EF4-FFF2-40B4-BE49-F238E27FC236}">
                <a16:creationId xmlns:a16="http://schemas.microsoft.com/office/drawing/2014/main" id="{8A4B7E26-991A-4993-ADDE-D9E3C2A8A470}"/>
              </a:ext>
            </a:extLst>
          </p:cNvPr>
          <p:cNvSpPr txBox="1">
            <a:spLocks noChangeArrowheads="1"/>
          </p:cNvSpPr>
          <p:nvPr/>
        </p:nvSpPr>
        <p:spPr>
          <a:xfrm>
            <a:off x="7846248" y="3670998"/>
            <a:ext cx="4142552" cy="1080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Abadi" panose="020B0604020104020204" pitchFamily="34" charset="0"/>
              </a:rPr>
              <a:t>The ACES Project (Across Continents Electric vehicle Services): The grid integrated electric vehicle</a:t>
            </a:r>
          </a:p>
        </p:txBody>
      </p:sp>
      <p:grpSp>
        <p:nvGrpSpPr>
          <p:cNvPr id="33" name="Agrupar 32">
            <a:extLst>
              <a:ext uri="{FF2B5EF4-FFF2-40B4-BE49-F238E27FC236}">
                <a16:creationId xmlns:a16="http://schemas.microsoft.com/office/drawing/2014/main" id="{05101DD1-E6CB-4FCD-A0B8-2288CED39393}"/>
              </a:ext>
            </a:extLst>
          </p:cNvPr>
          <p:cNvGrpSpPr/>
          <p:nvPr/>
        </p:nvGrpSpPr>
        <p:grpSpPr>
          <a:xfrm>
            <a:off x="7792219" y="1475837"/>
            <a:ext cx="4196696" cy="2053349"/>
            <a:chOff x="7386224" y="176733"/>
            <a:chExt cx="5159660" cy="2524506"/>
          </a:xfrm>
        </p:grpSpPr>
        <p:pic>
          <p:nvPicPr>
            <p:cNvPr id="34" name="Picture 13">
              <a:extLst>
                <a:ext uri="{FF2B5EF4-FFF2-40B4-BE49-F238E27FC236}">
                  <a16:creationId xmlns:a16="http://schemas.microsoft.com/office/drawing/2014/main" id="{8C6A2E49-A12C-441D-AC9F-62525DD96AC5}"/>
                </a:ext>
              </a:extLst>
            </p:cNvPr>
            <p:cNvPicPr>
              <a:picLocks noChangeAspect="1"/>
            </p:cNvPicPr>
            <p:nvPr/>
          </p:nvPicPr>
          <p:blipFill>
            <a:blip r:embed="rId5"/>
            <a:stretch>
              <a:fillRect/>
            </a:stretch>
          </p:blipFill>
          <p:spPr>
            <a:xfrm>
              <a:off x="8851729" y="549796"/>
              <a:ext cx="2151443" cy="2151443"/>
            </a:xfrm>
            <a:prstGeom prst="rect">
              <a:avLst/>
            </a:prstGeom>
          </p:spPr>
        </p:pic>
        <p:sp>
          <p:nvSpPr>
            <p:cNvPr id="35" name="TextBox 15">
              <a:extLst>
                <a:ext uri="{FF2B5EF4-FFF2-40B4-BE49-F238E27FC236}">
                  <a16:creationId xmlns:a16="http://schemas.microsoft.com/office/drawing/2014/main" id="{75CC99E1-7A5D-4E7D-A5A9-4E87B5159552}"/>
                </a:ext>
              </a:extLst>
            </p:cNvPr>
            <p:cNvSpPr txBox="1"/>
            <p:nvPr/>
          </p:nvSpPr>
          <p:spPr>
            <a:xfrm>
              <a:off x="9961451" y="1784073"/>
              <a:ext cx="1086318" cy="340559"/>
            </a:xfrm>
            <a:prstGeom prst="rect">
              <a:avLst/>
            </a:prstGeom>
            <a:noFill/>
          </p:spPr>
          <p:txBody>
            <a:bodyPr wrap="none" rtlCol="0">
              <a:spAutoFit/>
            </a:bodyPr>
            <a:lstStyle/>
            <a:p>
              <a:r>
                <a:rPr lang="en-US" sz="1200" b="1" dirty="0">
                  <a:solidFill>
                    <a:srgbClr val="008000"/>
                  </a:solidFill>
                  <a:latin typeface="Abadi" panose="020B0604020104020204" pitchFamily="34" charset="0"/>
                  <a:cs typeface="Century Gothic"/>
                </a:rPr>
                <a:t>Generation</a:t>
              </a:r>
            </a:p>
          </p:txBody>
        </p:sp>
        <p:sp>
          <p:nvSpPr>
            <p:cNvPr id="36" name="TextBox 16">
              <a:extLst>
                <a:ext uri="{FF2B5EF4-FFF2-40B4-BE49-F238E27FC236}">
                  <a16:creationId xmlns:a16="http://schemas.microsoft.com/office/drawing/2014/main" id="{03DF7276-62AE-498B-B613-C2078CA4479C}"/>
                </a:ext>
              </a:extLst>
            </p:cNvPr>
            <p:cNvSpPr txBox="1"/>
            <p:nvPr/>
          </p:nvSpPr>
          <p:spPr>
            <a:xfrm>
              <a:off x="9114764" y="1784073"/>
              <a:ext cx="619234" cy="340559"/>
            </a:xfrm>
            <a:prstGeom prst="rect">
              <a:avLst/>
            </a:prstGeom>
            <a:noFill/>
          </p:spPr>
          <p:txBody>
            <a:bodyPr wrap="none" rtlCol="0">
              <a:spAutoFit/>
            </a:bodyPr>
            <a:lstStyle/>
            <a:p>
              <a:r>
                <a:rPr lang="en-US" sz="1200" b="1" dirty="0">
                  <a:solidFill>
                    <a:srgbClr val="FF0000"/>
                  </a:solidFill>
                  <a:latin typeface="Abadi" panose="020B0604020104020204" pitchFamily="34" charset="0"/>
                  <a:cs typeface="Century Gothic"/>
                </a:rPr>
                <a:t>Load</a:t>
              </a:r>
            </a:p>
          </p:txBody>
        </p:sp>
        <p:cxnSp>
          <p:nvCxnSpPr>
            <p:cNvPr id="37" name="Straight Connector 17">
              <a:extLst>
                <a:ext uri="{FF2B5EF4-FFF2-40B4-BE49-F238E27FC236}">
                  <a16:creationId xmlns:a16="http://schemas.microsoft.com/office/drawing/2014/main" id="{1CD92EBD-661A-4F03-A696-400CF0503607}"/>
                </a:ext>
              </a:extLst>
            </p:cNvPr>
            <p:cNvCxnSpPr/>
            <p:nvPr/>
          </p:nvCxnSpPr>
          <p:spPr>
            <a:xfrm rot="5400000" flipH="1" flipV="1">
              <a:off x="10617852" y="1997799"/>
              <a:ext cx="1227783" cy="1588"/>
            </a:xfrm>
            <a:prstGeom prst="line">
              <a:avLst/>
            </a:prstGeom>
            <a:ln>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TextBox 18">
              <a:extLst>
                <a:ext uri="{FF2B5EF4-FFF2-40B4-BE49-F238E27FC236}">
                  <a16:creationId xmlns:a16="http://schemas.microsoft.com/office/drawing/2014/main" id="{128B7533-1F80-4144-916C-C7AE3837A081}"/>
                </a:ext>
              </a:extLst>
            </p:cNvPr>
            <p:cNvSpPr txBox="1"/>
            <p:nvPr/>
          </p:nvSpPr>
          <p:spPr>
            <a:xfrm>
              <a:off x="11230950" y="1745111"/>
              <a:ext cx="1314934" cy="794637"/>
            </a:xfrm>
            <a:prstGeom prst="rect">
              <a:avLst/>
            </a:prstGeom>
            <a:noFill/>
          </p:spPr>
          <p:txBody>
            <a:bodyPr wrap="none" rtlCol="0">
              <a:spAutoFit/>
            </a:bodyPr>
            <a:lstStyle/>
            <a:p>
              <a:r>
                <a:rPr lang="en-US" sz="1200" dirty="0">
                  <a:solidFill>
                    <a:srgbClr val="008000"/>
                  </a:solidFill>
                  <a:latin typeface="Abadi" panose="020B0604020104020204" pitchFamily="34" charset="0"/>
                  <a:cs typeface="Century Gothic"/>
                </a:rPr>
                <a:t>Up or down </a:t>
              </a:r>
            </a:p>
            <a:p>
              <a:r>
                <a:rPr lang="en-US" sz="1200" dirty="0">
                  <a:solidFill>
                    <a:srgbClr val="008000"/>
                  </a:solidFill>
                  <a:latin typeface="Abadi" panose="020B0604020104020204" pitchFamily="34" charset="0"/>
                  <a:cs typeface="Century Gothic"/>
                </a:rPr>
                <a:t>regulation of </a:t>
              </a:r>
            </a:p>
            <a:p>
              <a:r>
                <a:rPr lang="en-US" sz="1200" dirty="0">
                  <a:solidFill>
                    <a:srgbClr val="008000"/>
                  </a:solidFill>
                  <a:latin typeface="Abadi" panose="020B0604020104020204" pitchFamily="34" charset="0"/>
                  <a:cs typeface="Century Gothic"/>
                </a:rPr>
                <a:t>production</a:t>
              </a:r>
            </a:p>
          </p:txBody>
        </p:sp>
        <p:cxnSp>
          <p:nvCxnSpPr>
            <p:cNvPr id="39" name="Straight Connector 19">
              <a:extLst>
                <a:ext uri="{FF2B5EF4-FFF2-40B4-BE49-F238E27FC236}">
                  <a16:creationId xmlns:a16="http://schemas.microsoft.com/office/drawing/2014/main" id="{B154DE66-C837-4DAA-A543-380CDA104211}"/>
                </a:ext>
              </a:extLst>
            </p:cNvPr>
            <p:cNvCxnSpPr/>
            <p:nvPr/>
          </p:nvCxnSpPr>
          <p:spPr>
            <a:xfrm rot="5400000" flipH="1" flipV="1">
              <a:off x="7992256" y="1997799"/>
              <a:ext cx="1227783" cy="1588"/>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0" name="TextBox 20">
              <a:extLst>
                <a:ext uri="{FF2B5EF4-FFF2-40B4-BE49-F238E27FC236}">
                  <a16:creationId xmlns:a16="http://schemas.microsoft.com/office/drawing/2014/main" id="{5BBBA8F3-0540-4C33-BAD2-D736BF5FF75B}"/>
                </a:ext>
              </a:extLst>
            </p:cNvPr>
            <p:cNvSpPr txBox="1"/>
            <p:nvPr/>
          </p:nvSpPr>
          <p:spPr>
            <a:xfrm>
              <a:off x="7386224" y="1745111"/>
              <a:ext cx="1314936" cy="794637"/>
            </a:xfrm>
            <a:prstGeom prst="rect">
              <a:avLst/>
            </a:prstGeom>
            <a:noFill/>
          </p:spPr>
          <p:txBody>
            <a:bodyPr wrap="none" rtlCol="0">
              <a:spAutoFit/>
            </a:bodyPr>
            <a:lstStyle/>
            <a:p>
              <a:pPr algn="ctr"/>
              <a:r>
                <a:rPr lang="en-US" sz="1200" dirty="0">
                  <a:solidFill>
                    <a:srgbClr val="FF0000"/>
                  </a:solidFill>
                  <a:latin typeface="Abadi" panose="020B0604020104020204" pitchFamily="34" charset="0"/>
                  <a:cs typeface="Century Gothic"/>
                </a:rPr>
                <a:t>Up or down </a:t>
              </a:r>
            </a:p>
            <a:p>
              <a:pPr algn="ctr"/>
              <a:r>
                <a:rPr lang="en-US" sz="1200" dirty="0">
                  <a:solidFill>
                    <a:srgbClr val="FF0000"/>
                  </a:solidFill>
                  <a:latin typeface="Abadi" panose="020B0604020104020204" pitchFamily="34" charset="0"/>
                  <a:cs typeface="Century Gothic"/>
                </a:rPr>
                <a:t>regulation of </a:t>
              </a:r>
            </a:p>
            <a:p>
              <a:pPr algn="ctr"/>
              <a:r>
                <a:rPr lang="en-US" sz="1200" dirty="0">
                  <a:solidFill>
                    <a:srgbClr val="FF0000"/>
                  </a:solidFill>
                  <a:latin typeface="Abadi" panose="020B0604020104020204" pitchFamily="34" charset="0"/>
                  <a:cs typeface="Century Gothic"/>
                </a:rPr>
                <a:t>load</a:t>
              </a:r>
            </a:p>
          </p:txBody>
        </p:sp>
        <p:sp>
          <p:nvSpPr>
            <p:cNvPr id="41" name="TextBox 21">
              <a:extLst>
                <a:ext uri="{FF2B5EF4-FFF2-40B4-BE49-F238E27FC236}">
                  <a16:creationId xmlns:a16="http://schemas.microsoft.com/office/drawing/2014/main" id="{E722A08A-BA86-43A0-8F37-20579E003360}"/>
                </a:ext>
              </a:extLst>
            </p:cNvPr>
            <p:cNvSpPr txBox="1"/>
            <p:nvPr/>
          </p:nvSpPr>
          <p:spPr>
            <a:xfrm>
              <a:off x="9572562" y="176733"/>
              <a:ext cx="777777" cy="338554"/>
            </a:xfrm>
            <a:prstGeom prst="rect">
              <a:avLst/>
            </a:prstGeom>
            <a:noFill/>
          </p:spPr>
          <p:txBody>
            <a:bodyPr wrap="none" rtlCol="0">
              <a:spAutoFit/>
            </a:bodyPr>
            <a:lstStyle/>
            <a:p>
              <a:r>
                <a:rPr lang="en-US" dirty="0"/>
                <a:t>50 Hz</a:t>
              </a:r>
            </a:p>
          </p:txBody>
        </p:sp>
      </p:grpSp>
    </p:spTree>
    <p:extLst>
      <p:ext uri="{BB962C8B-B14F-4D97-AF65-F5344CB8AC3E}">
        <p14:creationId xmlns:p14="http://schemas.microsoft.com/office/powerpoint/2010/main" val="356645775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BA3A988-E495-4EB0-84EA-3FC8B4843E08}"/>
              </a:ext>
            </a:extLst>
          </p:cNvPr>
          <p:cNvSpPr>
            <a:spLocks noGrp="1"/>
          </p:cNvSpPr>
          <p:nvPr>
            <p:ph type="body" idx="13"/>
          </p:nvPr>
        </p:nvSpPr>
        <p:spPr/>
        <p:txBody>
          <a:bodyPr/>
          <a:lstStyle/>
          <a:p>
            <a:endParaRPr lang="en-US"/>
          </a:p>
        </p:txBody>
      </p:sp>
      <p:pic>
        <p:nvPicPr>
          <p:cNvPr id="4" name="Mídia Online 3" title="The benefits of bi-directional charging">
            <a:hlinkClick r:id="" action="ppaction://media"/>
            <a:extLst>
              <a:ext uri="{FF2B5EF4-FFF2-40B4-BE49-F238E27FC236}">
                <a16:creationId xmlns:a16="http://schemas.microsoft.com/office/drawing/2014/main" id="{F4B9CCC2-9B88-46BA-AB83-3C85D09D73FC}"/>
              </a:ext>
            </a:extLst>
          </p:cNvPr>
          <p:cNvPicPr>
            <a:picLocks noRot="1" noChangeAspect="1"/>
          </p:cNvPicPr>
          <p:nvPr>
            <a:videoFile r:link="rId1"/>
          </p:nvPr>
        </p:nvPicPr>
        <p:blipFill>
          <a:blip r:embed="rId3"/>
          <a:stretch>
            <a:fillRect/>
          </a:stretch>
        </p:blipFill>
        <p:spPr>
          <a:xfrm>
            <a:off x="1974850" y="1258094"/>
            <a:ext cx="8242300" cy="4636293"/>
          </a:xfrm>
          <a:prstGeom prst="rect">
            <a:avLst/>
          </a:prstGeom>
        </p:spPr>
      </p:pic>
      <p:sp>
        <p:nvSpPr>
          <p:cNvPr id="6" name="Título 5">
            <a:extLst>
              <a:ext uri="{FF2B5EF4-FFF2-40B4-BE49-F238E27FC236}">
                <a16:creationId xmlns:a16="http://schemas.microsoft.com/office/drawing/2014/main" id="{0002EEF7-4F86-4924-BC64-B7780AE8D09E}"/>
              </a:ext>
            </a:extLst>
          </p:cNvPr>
          <p:cNvSpPr>
            <a:spLocks noGrp="1"/>
          </p:cNvSpPr>
          <p:nvPr>
            <p:ph type="title"/>
          </p:nvPr>
        </p:nvSpPr>
        <p:spPr/>
        <p:txBody>
          <a:bodyPr/>
          <a:lstStyle/>
          <a:p>
            <a:r>
              <a:rPr lang="en-US" dirty="0" err="1"/>
              <a:t>Vídeo</a:t>
            </a:r>
            <a:r>
              <a:rPr lang="en-US" dirty="0"/>
              <a:t>: The Benefits of bi-directional Charging</a:t>
            </a:r>
            <a:endParaRPr lang="pt-BR" dirty="0"/>
          </a:p>
        </p:txBody>
      </p:sp>
    </p:spTree>
    <p:extLst>
      <p:ext uri="{BB962C8B-B14F-4D97-AF65-F5344CB8AC3E}">
        <p14:creationId xmlns:p14="http://schemas.microsoft.com/office/powerpoint/2010/main" val="32337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0;ga08a3145cf_0_14">
            <a:extLst>
              <a:ext uri="{FF2B5EF4-FFF2-40B4-BE49-F238E27FC236}">
                <a16:creationId xmlns:a16="http://schemas.microsoft.com/office/drawing/2014/main" id="{A26BCB83-0112-48DD-BC31-523F4C726D09}"/>
              </a:ext>
            </a:extLst>
          </p:cNvPr>
          <p:cNvSpPr txBox="1">
            <a:spLocks noGrp="1"/>
          </p:cNvSpPr>
          <p:nvPr>
            <p:ph type="title"/>
          </p:nvPr>
        </p:nvSpPr>
        <p:spPr>
          <a:xfrm>
            <a:off x="965200" y="590550"/>
            <a:ext cx="7975600" cy="1119188"/>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2"/>
              </a:buClr>
              <a:buSzPts val="5600"/>
              <a:buNone/>
              <a:defRPr sz="5600" b="1" i="1">
                <a:solidFill>
                  <a:schemeClr val="bg1"/>
                </a:solidFill>
                <a:latin typeface="HK Grotesk" panose="00000500000000000000" pitchFamily="50" charset="0"/>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a:r>
              <a:rPr lang="pt-BR" dirty="0"/>
              <a:t>4) INTEGRAÇÃO COM O SISTEMA ELÉTRICO</a:t>
            </a:r>
          </a:p>
        </p:txBody>
      </p:sp>
    </p:spTree>
    <p:extLst>
      <p:ext uri="{BB962C8B-B14F-4D97-AF65-F5344CB8AC3E}">
        <p14:creationId xmlns:p14="http://schemas.microsoft.com/office/powerpoint/2010/main" val="600089908"/>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E9A64B8-43CB-44C6-8970-66EB332265E1}"/>
              </a:ext>
            </a:extLst>
          </p:cNvPr>
          <p:cNvSpPr>
            <a:spLocks noGrp="1"/>
          </p:cNvSpPr>
          <p:nvPr>
            <p:ph type="title"/>
          </p:nvPr>
        </p:nvSpPr>
        <p:spPr/>
        <p:txBody>
          <a:bodyPr/>
          <a:lstStyle/>
          <a:p>
            <a:r>
              <a:rPr lang="pt-BR" dirty="0"/>
              <a:t>4.2 Recarga Inteligente</a:t>
            </a:r>
          </a:p>
        </p:txBody>
      </p:sp>
    </p:spTree>
    <p:extLst>
      <p:ext uri="{BB962C8B-B14F-4D97-AF65-F5344CB8AC3E}">
        <p14:creationId xmlns:p14="http://schemas.microsoft.com/office/powerpoint/2010/main" val="2944422660"/>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p:cNvSpPr/>
          <p:nvPr/>
        </p:nvSpPr>
        <p:spPr>
          <a:xfrm>
            <a:off x="772423" y="2691807"/>
            <a:ext cx="4855618" cy="33406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5641929" y="2691807"/>
            <a:ext cx="5177905" cy="3340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p:cNvSpPr>
            <a:spLocks noGrp="1"/>
          </p:cNvSpPr>
          <p:nvPr>
            <p:ph type="body" idx="13"/>
          </p:nvPr>
        </p:nvSpPr>
        <p:spPr>
          <a:xfrm>
            <a:off x="436251" y="1225734"/>
            <a:ext cx="11360699" cy="4452000"/>
          </a:xfrm>
        </p:spPr>
        <p:txBody>
          <a:bodyPr/>
          <a:lstStyle/>
          <a:p>
            <a:r>
              <a:rPr lang="pt-BR" sz="1600" dirty="0"/>
              <a:t>Recarga Inteligente (</a:t>
            </a:r>
            <a:r>
              <a:rPr lang="pt-BR" sz="1600" dirty="0" err="1"/>
              <a:t>Smart</a:t>
            </a:r>
            <a:r>
              <a:rPr lang="pt-BR" sz="1600" dirty="0"/>
              <a:t> </a:t>
            </a:r>
            <a:r>
              <a:rPr lang="pt-BR" sz="1600" dirty="0" err="1"/>
              <a:t>Charging</a:t>
            </a:r>
            <a:r>
              <a:rPr lang="pt-BR" sz="1600" dirty="0"/>
              <a:t>) significa </a:t>
            </a:r>
            <a:r>
              <a:rPr lang="pt-BR" sz="1600" b="1" dirty="0"/>
              <a:t>adaptar o ciclo de recarga de </a:t>
            </a:r>
            <a:r>
              <a:rPr lang="pt-BR" sz="1600" b="1" dirty="0" err="1"/>
              <a:t>VEs</a:t>
            </a:r>
            <a:r>
              <a:rPr lang="pt-BR" sz="1600" b="1" dirty="0"/>
              <a:t> de modo a atender condições de operação </a:t>
            </a:r>
            <a:r>
              <a:rPr lang="pt-BR" sz="1600" dirty="0"/>
              <a:t>sob a perspectiva do </a:t>
            </a:r>
            <a:r>
              <a:rPr lang="pt-BR" sz="1600" b="1" dirty="0"/>
              <a:t>sistema elétrico e/ou da unidade consumidora </a:t>
            </a:r>
            <a:r>
              <a:rPr lang="pt-BR" sz="1600" dirty="0"/>
              <a:t>onde é realizada a recarga.</a:t>
            </a:r>
          </a:p>
          <a:p>
            <a:r>
              <a:rPr lang="pt-BR" sz="1600" dirty="0"/>
              <a:t>A adaptação do </a:t>
            </a:r>
            <a:r>
              <a:rPr lang="pt-BR" sz="1600" b="1" dirty="0"/>
              <a:t>ciclo de carregamento de um VE pode se dar por diversos meios</a:t>
            </a:r>
            <a:r>
              <a:rPr lang="pt-BR" sz="1600" dirty="0"/>
              <a:t>, </a:t>
            </a:r>
            <a:r>
              <a:rPr lang="pt-BR" sz="1600" dirty="0" err="1"/>
              <a:t>p.ex</a:t>
            </a:r>
            <a:r>
              <a:rPr lang="pt-BR" sz="1600" dirty="0"/>
              <a:t>, por definição de limites de potência ou curvas de recarga, pré-programadas ou determinadas dinamicamente em função de condições de operação</a:t>
            </a:r>
          </a:p>
        </p:txBody>
      </p:sp>
      <p:sp>
        <p:nvSpPr>
          <p:cNvPr id="3" name="Título 2"/>
          <p:cNvSpPr>
            <a:spLocks noGrp="1"/>
          </p:cNvSpPr>
          <p:nvPr>
            <p:ph type="title"/>
          </p:nvPr>
        </p:nvSpPr>
        <p:spPr>
          <a:xfrm>
            <a:off x="692337" y="258101"/>
            <a:ext cx="11083961" cy="1118400"/>
          </a:xfrm>
        </p:spPr>
        <p:txBody>
          <a:bodyPr/>
          <a:lstStyle/>
          <a:p>
            <a:r>
              <a:rPr lang="en-US" sz="3600" dirty="0" err="1"/>
              <a:t>Recarga</a:t>
            </a:r>
            <a:r>
              <a:rPr lang="en-US" sz="3600" dirty="0"/>
              <a:t> </a:t>
            </a:r>
            <a:r>
              <a:rPr lang="en-US" sz="3600" dirty="0" err="1"/>
              <a:t>Inteligente</a:t>
            </a:r>
            <a:r>
              <a:rPr lang="en-US" sz="3600" dirty="0"/>
              <a:t>: </a:t>
            </a:r>
            <a:r>
              <a:rPr lang="en-US" sz="3600" dirty="0" err="1"/>
              <a:t>Visão</a:t>
            </a:r>
            <a:r>
              <a:rPr lang="en-US" sz="3600" dirty="0"/>
              <a:t> </a:t>
            </a:r>
            <a:r>
              <a:rPr lang="en-US" sz="3600" dirty="0" err="1"/>
              <a:t>Geral</a:t>
            </a:r>
            <a:r>
              <a:rPr lang="en-US" sz="3600" dirty="0"/>
              <a:t> e </a:t>
            </a:r>
            <a:r>
              <a:rPr lang="en-US" sz="3600" dirty="0" err="1"/>
              <a:t>Perspectivas</a:t>
            </a:r>
            <a:endParaRPr lang="pt-BR" sz="3600" dirty="0"/>
          </a:p>
        </p:txBody>
      </p:sp>
      <p:cxnSp>
        <p:nvCxnSpPr>
          <p:cNvPr id="5" name="Conector reto 4"/>
          <p:cNvCxnSpPr/>
          <p:nvPr/>
        </p:nvCxnSpPr>
        <p:spPr>
          <a:xfrm flipH="1" flipV="1">
            <a:off x="5628044" y="2691412"/>
            <a:ext cx="2305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8" name="Imagem 7"/>
          <p:cNvPicPr>
            <a:picLocks noChangeAspect="1"/>
          </p:cNvPicPr>
          <p:nvPr/>
        </p:nvPicPr>
        <p:blipFill rotWithShape="1">
          <a:blip r:embed="rId2"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flipH="1">
            <a:off x="6023270" y="3005983"/>
            <a:ext cx="1016090" cy="489293"/>
          </a:xfrm>
          <a:prstGeom prst="rect">
            <a:avLst/>
          </a:prstGeom>
        </p:spPr>
      </p:pic>
      <p:pic>
        <p:nvPicPr>
          <p:cNvPr id="9" name="Imagem 8"/>
          <p:cNvPicPr>
            <a:picLocks noChangeAspect="1"/>
          </p:cNvPicPr>
          <p:nvPr/>
        </p:nvPicPr>
        <p:blipFill rotWithShape="1">
          <a:blip r:embed="rId2"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flipH="1">
            <a:off x="6023270" y="3607229"/>
            <a:ext cx="1016090" cy="489293"/>
          </a:xfrm>
          <a:prstGeom prst="rect">
            <a:avLst/>
          </a:prstGeom>
        </p:spPr>
      </p:pic>
      <p:pic>
        <p:nvPicPr>
          <p:cNvPr id="11" name="Imagem 10"/>
          <p:cNvPicPr>
            <a:picLocks noChangeAspect="1"/>
          </p:cNvPicPr>
          <p:nvPr/>
        </p:nvPicPr>
        <p:blipFill rotWithShape="1">
          <a:blip r:embed="rId2"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flipH="1">
            <a:off x="6023270" y="4208475"/>
            <a:ext cx="1016090" cy="489293"/>
          </a:xfrm>
          <a:prstGeom prst="rect">
            <a:avLst/>
          </a:prstGeom>
        </p:spPr>
      </p:pic>
      <p:pic>
        <p:nvPicPr>
          <p:cNvPr id="12" name="Imagem 11"/>
          <p:cNvPicPr>
            <a:picLocks noChangeAspect="1"/>
          </p:cNvPicPr>
          <p:nvPr/>
        </p:nvPicPr>
        <p:blipFill rotWithShape="1">
          <a:blip r:embed="rId2"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flipH="1">
            <a:off x="6023270" y="4809721"/>
            <a:ext cx="1016090" cy="489293"/>
          </a:xfrm>
          <a:prstGeom prst="rect">
            <a:avLst/>
          </a:prstGeom>
        </p:spPr>
      </p:pic>
      <p:sp>
        <p:nvSpPr>
          <p:cNvPr id="13" name="Elipse 12"/>
          <p:cNvSpPr/>
          <p:nvPr/>
        </p:nvSpPr>
        <p:spPr>
          <a:xfrm>
            <a:off x="5590274" y="3177909"/>
            <a:ext cx="144000" cy="144000"/>
          </a:xfrm>
          <a:prstGeom prst="ellipse">
            <a:avLst/>
          </a:prstGeom>
          <a:solidFill>
            <a:srgbClr val="41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5" name="Conector reto 14"/>
          <p:cNvCxnSpPr>
            <a:stCxn id="13" idx="6"/>
            <a:endCxn id="8" idx="3"/>
          </p:cNvCxnSpPr>
          <p:nvPr/>
        </p:nvCxnSpPr>
        <p:spPr>
          <a:xfrm>
            <a:off x="5734274" y="3249909"/>
            <a:ext cx="288996" cy="721"/>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sp>
        <p:nvSpPr>
          <p:cNvPr id="16" name="Elipse 15"/>
          <p:cNvSpPr/>
          <p:nvPr/>
        </p:nvSpPr>
        <p:spPr>
          <a:xfrm>
            <a:off x="5590274" y="3770054"/>
            <a:ext cx="144000" cy="144000"/>
          </a:xfrm>
          <a:prstGeom prst="ellipse">
            <a:avLst/>
          </a:prstGeom>
          <a:solidFill>
            <a:srgbClr val="41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 name="Conector reto 16"/>
          <p:cNvCxnSpPr>
            <a:stCxn id="16" idx="6"/>
          </p:cNvCxnSpPr>
          <p:nvPr/>
        </p:nvCxnSpPr>
        <p:spPr>
          <a:xfrm>
            <a:off x="5734274" y="3842054"/>
            <a:ext cx="298520" cy="721"/>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sp>
        <p:nvSpPr>
          <p:cNvPr id="18" name="Elipse 17"/>
          <p:cNvSpPr/>
          <p:nvPr/>
        </p:nvSpPr>
        <p:spPr>
          <a:xfrm>
            <a:off x="5590274" y="4354139"/>
            <a:ext cx="144000" cy="144000"/>
          </a:xfrm>
          <a:prstGeom prst="ellipse">
            <a:avLst/>
          </a:prstGeom>
          <a:solidFill>
            <a:srgbClr val="41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reto 18"/>
          <p:cNvCxnSpPr>
            <a:stCxn id="18" idx="6"/>
          </p:cNvCxnSpPr>
          <p:nvPr/>
        </p:nvCxnSpPr>
        <p:spPr>
          <a:xfrm>
            <a:off x="5734274" y="4426139"/>
            <a:ext cx="298520" cy="721"/>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sp>
        <p:nvSpPr>
          <p:cNvPr id="20" name="Elipse 19"/>
          <p:cNvSpPr/>
          <p:nvPr/>
        </p:nvSpPr>
        <p:spPr>
          <a:xfrm>
            <a:off x="5590274" y="4920966"/>
            <a:ext cx="144000" cy="144000"/>
          </a:xfrm>
          <a:prstGeom prst="ellipse">
            <a:avLst/>
          </a:prstGeom>
          <a:solidFill>
            <a:srgbClr val="41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1" name="Conector reto 20"/>
          <p:cNvCxnSpPr>
            <a:stCxn id="20" idx="6"/>
          </p:cNvCxnSpPr>
          <p:nvPr/>
        </p:nvCxnSpPr>
        <p:spPr>
          <a:xfrm>
            <a:off x="5734274" y="4992966"/>
            <a:ext cx="298520" cy="721"/>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5469010" y="3250630"/>
            <a:ext cx="159031" cy="0"/>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5469010" y="3851875"/>
            <a:ext cx="159031" cy="0"/>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a:off x="5469010" y="4429628"/>
            <a:ext cx="159031" cy="0"/>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5469010" y="4992966"/>
            <a:ext cx="159031" cy="0"/>
          </a:xfrm>
          <a:prstGeom prst="line">
            <a:avLst/>
          </a:prstGeom>
          <a:ln>
            <a:solidFill>
              <a:srgbClr val="475F9A"/>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flipV="1">
            <a:off x="5454852" y="3127264"/>
            <a:ext cx="26058" cy="1980000"/>
          </a:xfrm>
          <a:prstGeom prst="line">
            <a:avLst/>
          </a:prstGeom>
          <a:ln w="12700">
            <a:solidFill>
              <a:srgbClr val="677EB9"/>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5321879" y="4120656"/>
            <a:ext cx="159031" cy="0"/>
          </a:xfrm>
          <a:prstGeom prst="line">
            <a:avLst/>
          </a:prstGeom>
          <a:ln w="38100">
            <a:solidFill>
              <a:srgbClr val="677EB9"/>
            </a:solidFill>
            <a:prstDash val="solid"/>
          </a:ln>
        </p:spPr>
        <p:style>
          <a:lnRef idx="1">
            <a:schemeClr val="accent1"/>
          </a:lnRef>
          <a:fillRef idx="0">
            <a:schemeClr val="accent1"/>
          </a:fillRef>
          <a:effectRef idx="0">
            <a:schemeClr val="accent1"/>
          </a:effectRef>
          <a:fontRef idx="minor">
            <a:schemeClr val="tx1"/>
          </a:fontRef>
        </p:style>
      </p:cxnSp>
      <p:pic>
        <p:nvPicPr>
          <p:cNvPr id="34" name="Imagem 33"/>
          <p:cNvPicPr>
            <a:picLocks noChangeAspect="1"/>
          </p:cNvPicPr>
          <p:nvPr/>
        </p:nvPicPr>
        <p:blipFill rotWithShape="1">
          <a:blip r:embed="rId3" cstate="print">
            <a:clrChange>
              <a:clrFrom>
                <a:srgbClr val="FAFAFA"/>
              </a:clrFrom>
              <a:clrTo>
                <a:srgbClr val="FAFAFA">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864063" y="4946875"/>
            <a:ext cx="504801" cy="369301"/>
          </a:xfrm>
          <a:prstGeom prst="rect">
            <a:avLst/>
          </a:prstGeom>
        </p:spPr>
      </p:pic>
      <p:pic>
        <p:nvPicPr>
          <p:cNvPr id="37" name="Imagem 36"/>
          <p:cNvPicPr>
            <a:picLocks noChangeAspect="1"/>
          </p:cNvPicPr>
          <p:nvPr/>
        </p:nvPicPr>
        <p:blipFill rotWithShape="1">
          <a:blip r:embed="rId4" cstate="print">
            <a:clrChange>
              <a:clrFrom>
                <a:srgbClr val="F8FAFB"/>
              </a:clrFrom>
              <a:clrTo>
                <a:srgbClr val="F8FAFB">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504647" y="3538162"/>
            <a:ext cx="752690" cy="615870"/>
          </a:xfrm>
          <a:prstGeom prst="rect">
            <a:avLst/>
          </a:prstGeom>
        </p:spPr>
      </p:pic>
      <p:pic>
        <p:nvPicPr>
          <p:cNvPr id="39" name="Imagem 38"/>
          <p:cNvPicPr>
            <a:picLocks noChangeAspect="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273013" y="4187444"/>
            <a:ext cx="621389" cy="621389"/>
          </a:xfrm>
          <a:prstGeom prst="rect">
            <a:avLst/>
          </a:prstGeom>
        </p:spPr>
      </p:pic>
      <p:pic>
        <p:nvPicPr>
          <p:cNvPr id="40" name="Imagem 39"/>
          <p:cNvPicPr>
            <a:picLocks noChangeAspect="1"/>
          </p:cNvPicPr>
          <p:nvPr/>
        </p:nvPicPr>
        <p:blipFill rotWithShape="1">
          <a:blip r:embed="rId6" cstate="print">
            <a:clrChange>
              <a:clrFrom>
                <a:srgbClr val="FAFAFA"/>
              </a:clrFrom>
              <a:clrTo>
                <a:srgbClr val="FAFAFA">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393109" y="2887643"/>
            <a:ext cx="581618" cy="387863"/>
          </a:xfrm>
          <a:prstGeom prst="rect">
            <a:avLst/>
          </a:prstGeom>
        </p:spPr>
      </p:pic>
      <p:sp>
        <p:nvSpPr>
          <p:cNvPr id="41" name="CaixaDeTexto 40"/>
          <p:cNvSpPr txBox="1"/>
          <p:nvPr/>
        </p:nvSpPr>
        <p:spPr>
          <a:xfrm>
            <a:off x="786311" y="2746705"/>
            <a:ext cx="3509000" cy="3539430"/>
          </a:xfrm>
          <a:prstGeom prst="rect">
            <a:avLst/>
          </a:prstGeom>
          <a:noFill/>
        </p:spPr>
        <p:txBody>
          <a:bodyPr wrap="square" rtlCol="0">
            <a:spAutoFit/>
          </a:bodyPr>
          <a:lstStyle/>
          <a:p>
            <a:r>
              <a:rPr lang="pt-BR" sz="1600" b="1" dirty="0">
                <a:solidFill>
                  <a:srgbClr val="475F9A"/>
                </a:solidFill>
                <a:latin typeface="Abadi Extra Light" panose="020B0604020202020204" charset="0"/>
              </a:rPr>
              <a:t>PERSPECTIVA SISTEMA ELÉTRICO</a:t>
            </a:r>
          </a:p>
          <a:p>
            <a:pPr>
              <a:spcBef>
                <a:spcPts val="600"/>
              </a:spcBef>
              <a:spcAft>
                <a:spcPts val="1200"/>
              </a:spcAft>
            </a:pPr>
            <a:r>
              <a:rPr lang="pt-BR" sz="1200" b="1" i="1" dirty="0">
                <a:solidFill>
                  <a:srgbClr val="475F9A"/>
                </a:solidFill>
                <a:latin typeface="Abadi Extra Light" panose="020B0604020202020204" charset="0"/>
              </a:rPr>
              <a:t>APLICAÇÕES DA RECARGA INTELIGENTE</a:t>
            </a:r>
          </a:p>
          <a:p>
            <a:pPr marL="171450" indent="-171450">
              <a:spcBef>
                <a:spcPts val="600"/>
              </a:spcBef>
              <a:buFont typeface="Wingdings" panose="05000000000000000000" pitchFamily="2" charset="2"/>
              <a:buChar char="§"/>
            </a:pPr>
            <a:r>
              <a:rPr lang="pt-BR" dirty="0">
                <a:solidFill>
                  <a:srgbClr val="475F9A"/>
                </a:solidFill>
                <a:latin typeface="Abadi Extra Light" panose="020B0604020202020204" charset="0"/>
              </a:rPr>
              <a:t>Controle agregado do ciclo de carregamento de múltiplos pontos de recarga a favor de condições de operação técnica ou comercial do sistema de elétrico..</a:t>
            </a:r>
          </a:p>
          <a:p>
            <a:pPr marL="171450" indent="-171450">
              <a:spcBef>
                <a:spcPts val="600"/>
              </a:spcBef>
              <a:buFont typeface="Wingdings" panose="05000000000000000000" pitchFamily="2" charset="2"/>
              <a:buChar char="§"/>
            </a:pPr>
            <a:r>
              <a:rPr lang="pt-BR" dirty="0">
                <a:solidFill>
                  <a:srgbClr val="475F9A"/>
                </a:solidFill>
                <a:latin typeface="Abadi Extra Light" panose="020B0604020202020204" charset="0"/>
              </a:rPr>
              <a:t>Gerenciamento com finalidade de mitigação de problemas de qualidade de energia e postergação de investimentos em infraestrutura de T&amp;D.</a:t>
            </a:r>
          </a:p>
          <a:p>
            <a:pPr marL="171450" indent="-171450">
              <a:spcBef>
                <a:spcPts val="600"/>
              </a:spcBef>
              <a:buFont typeface="Wingdings" panose="05000000000000000000" pitchFamily="2" charset="2"/>
              <a:buChar char="§"/>
            </a:pPr>
            <a:r>
              <a:rPr lang="pt-BR" dirty="0">
                <a:solidFill>
                  <a:srgbClr val="475F9A"/>
                </a:solidFill>
                <a:latin typeface="Abadi Extra Light" panose="020B0604020202020204" charset="0"/>
              </a:rPr>
              <a:t>Uso das baterias dos </a:t>
            </a:r>
            <a:r>
              <a:rPr lang="pt-BR" dirty="0" err="1">
                <a:solidFill>
                  <a:srgbClr val="475F9A"/>
                </a:solidFill>
                <a:latin typeface="Abadi Extra Light" panose="020B0604020202020204" charset="0"/>
              </a:rPr>
              <a:t>VEs</a:t>
            </a:r>
            <a:r>
              <a:rPr lang="pt-BR" dirty="0">
                <a:solidFill>
                  <a:srgbClr val="475F9A"/>
                </a:solidFill>
                <a:latin typeface="Abadi Extra Light" panose="020B0604020202020204" charset="0"/>
              </a:rPr>
              <a:t> para melhor aproveitamento da geração renovável (e intermitente) e novos modelos de negócios</a:t>
            </a:r>
          </a:p>
          <a:p>
            <a:endParaRPr lang="pt-BR" sz="1200" b="1" dirty="0">
              <a:solidFill>
                <a:srgbClr val="475F9A"/>
              </a:solidFill>
              <a:latin typeface="Abadi Extra Light" panose="020B0604020202020204" charset="0"/>
            </a:endParaRPr>
          </a:p>
        </p:txBody>
      </p:sp>
      <p:sp>
        <p:nvSpPr>
          <p:cNvPr id="43" name="CaixaDeTexto 42"/>
          <p:cNvSpPr txBox="1"/>
          <p:nvPr/>
        </p:nvSpPr>
        <p:spPr>
          <a:xfrm>
            <a:off x="7035575" y="2746705"/>
            <a:ext cx="3748457" cy="3508653"/>
          </a:xfrm>
          <a:prstGeom prst="rect">
            <a:avLst/>
          </a:prstGeom>
          <a:noFill/>
        </p:spPr>
        <p:txBody>
          <a:bodyPr wrap="square" rtlCol="0">
            <a:spAutoFit/>
          </a:bodyPr>
          <a:lstStyle/>
          <a:p>
            <a:pPr algn="r"/>
            <a:r>
              <a:rPr lang="pt-BR" sz="1600" b="1" dirty="0">
                <a:solidFill>
                  <a:srgbClr val="475F9A"/>
                </a:solidFill>
                <a:latin typeface="Abadi Extra Light" panose="020B0604020202020204" charset="0"/>
              </a:rPr>
              <a:t>PERSPECTIVA UNIDADE CONSUMIDORA</a:t>
            </a:r>
          </a:p>
          <a:p>
            <a:pPr algn="r">
              <a:spcBef>
                <a:spcPts val="600"/>
              </a:spcBef>
              <a:spcAft>
                <a:spcPts val="1200"/>
              </a:spcAft>
            </a:pPr>
            <a:r>
              <a:rPr lang="pt-BR" sz="1200" b="1" i="1" dirty="0">
                <a:solidFill>
                  <a:srgbClr val="475F9A"/>
                </a:solidFill>
                <a:latin typeface="Abadi Extra Light" panose="020B0604020202020204" charset="0"/>
              </a:rPr>
              <a:t>APLICAÇÕES DA RECARGA INTELIGENTE</a:t>
            </a:r>
          </a:p>
          <a:p>
            <a:pPr marL="171450" indent="-171450" algn="r">
              <a:spcBef>
                <a:spcPts val="600"/>
              </a:spcBef>
              <a:buFont typeface="Wingdings" panose="05000000000000000000" pitchFamily="2" charset="2"/>
              <a:buChar char="§"/>
            </a:pPr>
            <a:r>
              <a:rPr lang="pt-BR" dirty="0">
                <a:solidFill>
                  <a:srgbClr val="475F9A"/>
                </a:solidFill>
                <a:latin typeface="Abadi Extra Light" panose="020B0604020202020204" charset="0"/>
              </a:rPr>
              <a:t>Balanceamento de potência entre estação(</a:t>
            </a:r>
            <a:r>
              <a:rPr lang="pt-BR" dirty="0" err="1">
                <a:solidFill>
                  <a:srgbClr val="475F9A"/>
                </a:solidFill>
                <a:latin typeface="Abadi Extra Light" panose="020B0604020202020204" charset="0"/>
              </a:rPr>
              <a:t>ões</a:t>
            </a:r>
            <a:r>
              <a:rPr lang="pt-BR" dirty="0">
                <a:solidFill>
                  <a:srgbClr val="475F9A"/>
                </a:solidFill>
                <a:latin typeface="Abadi Extra Light" panose="020B0604020202020204" charset="0"/>
              </a:rPr>
              <a:t>) e a unidade consumidora, de modo a evitar ultrapassagens de demanda contratada e/ou limitações técnicas da instalação.</a:t>
            </a:r>
          </a:p>
          <a:p>
            <a:pPr marL="171450" indent="-171450" algn="r">
              <a:spcBef>
                <a:spcPts val="600"/>
              </a:spcBef>
              <a:buFont typeface="Wingdings" panose="05000000000000000000" pitchFamily="2" charset="2"/>
              <a:buChar char="§"/>
            </a:pPr>
            <a:r>
              <a:rPr lang="pt-BR" dirty="0">
                <a:solidFill>
                  <a:srgbClr val="475F9A"/>
                </a:solidFill>
                <a:latin typeface="Abadi Extra Light" panose="020B0604020202020204" charset="0"/>
              </a:rPr>
              <a:t>Controle de recarga para mitigação de problemas de qualidade de energia.</a:t>
            </a:r>
          </a:p>
          <a:p>
            <a:pPr marL="171450" indent="-171450" algn="r">
              <a:spcBef>
                <a:spcPts val="600"/>
              </a:spcBef>
              <a:buFont typeface="Wingdings" panose="05000000000000000000" pitchFamily="2" charset="2"/>
              <a:buChar char="§"/>
            </a:pPr>
            <a:r>
              <a:rPr lang="pt-BR" dirty="0">
                <a:solidFill>
                  <a:srgbClr val="475F9A"/>
                </a:solidFill>
                <a:latin typeface="Abadi Extra Light" panose="020B0604020202020204" charset="0"/>
              </a:rPr>
              <a:t>Adequação de curva de recarga para melhor aproveitamento de geração local de energia.</a:t>
            </a:r>
          </a:p>
          <a:p>
            <a:pPr marL="171450" indent="-171450" algn="r">
              <a:spcBef>
                <a:spcPts val="600"/>
              </a:spcBef>
              <a:buFont typeface="Wingdings" panose="05000000000000000000" pitchFamily="2" charset="2"/>
              <a:buChar char="§"/>
            </a:pPr>
            <a:r>
              <a:rPr lang="pt-BR" dirty="0">
                <a:solidFill>
                  <a:srgbClr val="475F9A"/>
                </a:solidFill>
                <a:latin typeface="Abadi Extra Light" panose="020B0604020202020204" charset="0"/>
              </a:rPr>
              <a:t>Participação em programas de resposta da demanda via (V1G ou V2G).</a:t>
            </a:r>
          </a:p>
          <a:p>
            <a:pPr algn="r">
              <a:spcBef>
                <a:spcPts val="600"/>
              </a:spcBef>
              <a:spcAft>
                <a:spcPts val="1800"/>
              </a:spcAft>
            </a:pPr>
            <a:endParaRPr lang="pt-BR" dirty="0">
              <a:latin typeface="Abadi Extra Light" panose="020B0604020202020204" charset="0"/>
            </a:endParaRPr>
          </a:p>
        </p:txBody>
      </p:sp>
      <p:sp>
        <p:nvSpPr>
          <p:cNvPr id="48" name="Seta para a esquerda e para a direita 47"/>
          <p:cNvSpPr/>
          <p:nvPr/>
        </p:nvSpPr>
        <p:spPr>
          <a:xfrm>
            <a:off x="5449165" y="5447811"/>
            <a:ext cx="400543" cy="237531"/>
          </a:xfrm>
          <a:prstGeom prst="leftRightArrow">
            <a:avLst>
              <a:gd name="adj1" fmla="val 37185"/>
              <a:gd name="adj2" fmla="val 51339"/>
            </a:avLst>
          </a:prstGeom>
          <a:solidFill>
            <a:srgbClr val="899BC9"/>
          </a:solidFill>
          <a:ln w="9525">
            <a:solidFill>
              <a:srgbClr val="677E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19933740"/>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BR" sz="2400" dirty="0"/>
              <a:t>Do ponto de vista da </a:t>
            </a:r>
            <a:r>
              <a:rPr lang="pt-BR" sz="2400" b="1" dirty="0"/>
              <a:t>unidade consumidora (</a:t>
            </a:r>
            <a:r>
              <a:rPr lang="pt-BR" sz="2400" b="1" i="1" dirty="0" err="1"/>
              <a:t>behind</a:t>
            </a:r>
            <a:r>
              <a:rPr lang="pt-BR" sz="2400" b="1" i="1" dirty="0"/>
              <a:t>-</a:t>
            </a:r>
            <a:r>
              <a:rPr lang="pt-BR" sz="2400" b="1" i="1" dirty="0" err="1"/>
              <a:t>the</a:t>
            </a:r>
            <a:r>
              <a:rPr lang="pt-BR" sz="2400" b="1" i="1" dirty="0"/>
              <a:t>-meter</a:t>
            </a:r>
            <a:r>
              <a:rPr lang="pt-BR" sz="2400" b="1" dirty="0"/>
              <a:t>)</a:t>
            </a:r>
            <a:r>
              <a:rPr lang="pt-BR" sz="2400" dirty="0"/>
              <a:t>, a recarga inteligente pode ser aplicada em cenários, tais como:</a:t>
            </a:r>
          </a:p>
          <a:p>
            <a:pPr marL="717550" lvl="1" indent="-266700">
              <a:spcBef>
                <a:spcPts val="1200"/>
              </a:spcBef>
            </a:pPr>
            <a:r>
              <a:rPr lang="pt-BR" sz="2000" b="1" dirty="0">
                <a:latin typeface="Abadi Extra Light" panose="020B0604020202020204" charset="0"/>
              </a:rPr>
              <a:t>Gestão de demanda </a:t>
            </a:r>
            <a:r>
              <a:rPr lang="pt-BR" sz="2000" dirty="0">
                <a:latin typeface="Abadi Extra Light" panose="020B0604020202020204" charset="0"/>
              </a:rPr>
              <a:t>entre um ou mais carregadores e a instalação elétrica da unidade consumidora, de modo a evitar ultrapassagens de limites técnicos e/ou contratados de potência e energia da rede elétrica, bem como problemas de qualidade de energia.</a:t>
            </a:r>
          </a:p>
          <a:p>
            <a:pPr marL="717550" lvl="1" indent="-266700">
              <a:spcBef>
                <a:spcPts val="1200"/>
              </a:spcBef>
            </a:pPr>
            <a:r>
              <a:rPr lang="pt-BR" sz="2000" b="1" dirty="0">
                <a:latin typeface="Abadi Extra Light" panose="020B0604020202020204" charset="0"/>
              </a:rPr>
              <a:t>Otimização do uso da geração renovável </a:t>
            </a:r>
            <a:r>
              <a:rPr lang="pt-BR" sz="2000" dirty="0">
                <a:latin typeface="Abadi Extra Light" panose="020B0604020202020204" charset="0"/>
              </a:rPr>
              <a:t>local para o carregamento dos </a:t>
            </a:r>
            <a:r>
              <a:rPr lang="pt-BR" sz="2000" dirty="0" err="1">
                <a:latin typeface="Abadi Extra Light" panose="020B0604020202020204" charset="0"/>
              </a:rPr>
              <a:t>VEs</a:t>
            </a:r>
            <a:r>
              <a:rPr lang="pt-BR" sz="2000" dirty="0">
                <a:latin typeface="Abadi Extra Light" panose="020B0604020202020204" charset="0"/>
              </a:rPr>
              <a:t>, por meio de programação das recargas em horários mais favoráveis, de acordo com a produção local de energia.</a:t>
            </a:r>
          </a:p>
          <a:p>
            <a:pPr marL="717550" lvl="1" indent="-266700">
              <a:spcBef>
                <a:spcPts val="1200"/>
              </a:spcBef>
            </a:pPr>
            <a:r>
              <a:rPr lang="pt-BR" sz="2000" b="1" dirty="0">
                <a:latin typeface="Abadi Extra Light" panose="020B0604020202020204" charset="0"/>
              </a:rPr>
              <a:t>Integração com sistema de armazenamento estacionário </a:t>
            </a:r>
            <a:r>
              <a:rPr lang="pt-BR" sz="2000" dirty="0">
                <a:latin typeface="Abadi Extra Light" panose="020B0604020202020204" charset="0"/>
              </a:rPr>
              <a:t>instalados na unidade consumidora, contribuindo com o </a:t>
            </a:r>
            <a:r>
              <a:rPr lang="pt-BR" sz="2000" dirty="0" err="1">
                <a:latin typeface="Abadi Extra Light" panose="020B0604020202020204" charset="0"/>
              </a:rPr>
              <a:t>peak</a:t>
            </a:r>
            <a:r>
              <a:rPr lang="pt-BR" sz="2000" dirty="0">
                <a:latin typeface="Abadi Extra Light" panose="020B0604020202020204" charset="0"/>
              </a:rPr>
              <a:t> </a:t>
            </a:r>
            <a:r>
              <a:rPr lang="pt-BR" sz="2000" dirty="0" err="1">
                <a:latin typeface="Abadi Extra Light" panose="020B0604020202020204" charset="0"/>
              </a:rPr>
              <a:t>shaving</a:t>
            </a:r>
            <a:r>
              <a:rPr lang="pt-BR" sz="2000" dirty="0">
                <a:latin typeface="Abadi Extra Light" panose="020B0604020202020204" charset="0"/>
              </a:rPr>
              <a:t> (principalmente em eletropostos de recarga rápida e ultrarrápida)</a:t>
            </a:r>
          </a:p>
          <a:p>
            <a:pPr marL="717550" lvl="1" indent="-266700">
              <a:spcBef>
                <a:spcPts val="1200"/>
              </a:spcBef>
            </a:pPr>
            <a:r>
              <a:rPr lang="pt-BR" sz="2000" b="1" dirty="0">
                <a:latin typeface="Abadi Extra Light" panose="020B0604020202020204" charset="0"/>
              </a:rPr>
              <a:t>Participação em programas de resposta da demanda </a:t>
            </a:r>
            <a:r>
              <a:rPr lang="pt-BR" sz="2000" dirty="0">
                <a:latin typeface="Abadi Extra Light" panose="020B0604020202020204" charset="0"/>
              </a:rPr>
              <a:t>por meio do V1G e V2’X’..</a:t>
            </a:r>
          </a:p>
        </p:txBody>
      </p:sp>
      <p:sp>
        <p:nvSpPr>
          <p:cNvPr id="5" name="Título 4">
            <a:extLst>
              <a:ext uri="{FF2B5EF4-FFF2-40B4-BE49-F238E27FC236}">
                <a16:creationId xmlns:a16="http://schemas.microsoft.com/office/drawing/2014/main" id="{66633E67-0345-487C-89FA-A952A99341DA}"/>
              </a:ext>
            </a:extLst>
          </p:cNvPr>
          <p:cNvSpPr>
            <a:spLocks noGrp="1"/>
          </p:cNvSpPr>
          <p:nvPr>
            <p:ph type="title"/>
          </p:nvPr>
        </p:nvSpPr>
        <p:spPr/>
        <p:txBody>
          <a:bodyPr/>
          <a:lstStyle/>
          <a:p>
            <a:r>
              <a:rPr lang="pt-BR" sz="3600" dirty="0"/>
              <a:t>Recarga Inteligente: Perspectiva ‘</a:t>
            </a:r>
            <a:r>
              <a:rPr lang="pt-BR" sz="3600" dirty="0" err="1"/>
              <a:t>Behind</a:t>
            </a:r>
            <a:r>
              <a:rPr lang="pt-BR" sz="3600" dirty="0"/>
              <a:t>-</a:t>
            </a:r>
            <a:r>
              <a:rPr lang="pt-BR" sz="3600" dirty="0" err="1"/>
              <a:t>the</a:t>
            </a:r>
            <a:r>
              <a:rPr lang="pt-BR" sz="3600" dirty="0"/>
              <a:t>-Meter’</a:t>
            </a:r>
          </a:p>
        </p:txBody>
      </p:sp>
    </p:spTree>
    <p:extLst>
      <p:ext uri="{BB962C8B-B14F-4D97-AF65-F5344CB8AC3E}">
        <p14:creationId xmlns:p14="http://schemas.microsoft.com/office/powerpoint/2010/main" val="1497164520"/>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9477" y="1732159"/>
            <a:ext cx="8004518" cy="4274577"/>
          </a:xfrm>
          <a:prstGeom prst="rect">
            <a:avLst/>
          </a:prstGeom>
        </p:spPr>
      </p:pic>
      <p:sp>
        <p:nvSpPr>
          <p:cNvPr id="2" name="Espaço Reservado para Texto 1"/>
          <p:cNvSpPr>
            <a:spLocks noGrp="1"/>
          </p:cNvSpPr>
          <p:nvPr>
            <p:ph type="body" idx="13"/>
          </p:nvPr>
        </p:nvSpPr>
        <p:spPr>
          <a:xfrm>
            <a:off x="415650" y="1487567"/>
            <a:ext cx="11360699" cy="4452000"/>
          </a:xfrm>
        </p:spPr>
        <p:txBody>
          <a:bodyPr/>
          <a:lstStyle/>
          <a:p>
            <a:pPr marL="107950" indent="0">
              <a:buNone/>
            </a:pPr>
            <a:r>
              <a:rPr lang="pt-BR" sz="2400" b="1" i="1" dirty="0"/>
              <a:t>Gestão de demanda (</a:t>
            </a:r>
            <a:r>
              <a:rPr lang="pt-BR" sz="2400" b="1" i="1" dirty="0" err="1"/>
              <a:t>Load</a:t>
            </a:r>
            <a:r>
              <a:rPr lang="pt-BR" sz="2400" b="1" i="1" dirty="0"/>
              <a:t> </a:t>
            </a:r>
            <a:r>
              <a:rPr lang="pt-BR" sz="2400" b="1" i="1" dirty="0" err="1"/>
              <a:t>Balancing</a:t>
            </a:r>
            <a:r>
              <a:rPr lang="pt-BR" sz="2400" b="1" i="1" dirty="0"/>
              <a:t>)</a:t>
            </a:r>
          </a:p>
        </p:txBody>
      </p:sp>
      <p:sp>
        <p:nvSpPr>
          <p:cNvPr id="5" name="Título 4">
            <a:extLst>
              <a:ext uri="{FF2B5EF4-FFF2-40B4-BE49-F238E27FC236}">
                <a16:creationId xmlns:a16="http://schemas.microsoft.com/office/drawing/2014/main" id="{841D143D-894B-4832-A5EF-9DC0A20BD3D7}"/>
              </a:ext>
            </a:extLst>
          </p:cNvPr>
          <p:cNvSpPr>
            <a:spLocks noGrp="1"/>
          </p:cNvSpPr>
          <p:nvPr>
            <p:ph type="title"/>
          </p:nvPr>
        </p:nvSpPr>
        <p:spPr/>
        <p:txBody>
          <a:bodyPr/>
          <a:lstStyle/>
          <a:p>
            <a:r>
              <a:rPr lang="pt-BR" sz="3600" dirty="0"/>
              <a:t>Recarga Inteligente: Perspectiva ‘</a:t>
            </a:r>
            <a:r>
              <a:rPr lang="pt-BR" sz="3600" dirty="0" err="1"/>
              <a:t>Behind</a:t>
            </a:r>
            <a:r>
              <a:rPr lang="pt-BR" sz="3600" dirty="0"/>
              <a:t>-</a:t>
            </a:r>
            <a:r>
              <a:rPr lang="pt-BR" sz="3600" dirty="0" err="1"/>
              <a:t>the</a:t>
            </a:r>
            <a:r>
              <a:rPr lang="pt-BR" sz="3600" dirty="0"/>
              <a:t>-Meter’</a:t>
            </a:r>
          </a:p>
        </p:txBody>
      </p:sp>
    </p:spTree>
    <p:extLst>
      <p:ext uri="{BB962C8B-B14F-4D97-AF65-F5344CB8AC3E}">
        <p14:creationId xmlns:p14="http://schemas.microsoft.com/office/powerpoint/2010/main" val="2929813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12974EF-0783-455B-BA95-3E77904AFC5B}"/>
              </a:ext>
            </a:extLst>
          </p:cNvPr>
          <p:cNvSpPr>
            <a:spLocks noGrp="1"/>
          </p:cNvSpPr>
          <p:nvPr>
            <p:ph type="title"/>
          </p:nvPr>
        </p:nvSpPr>
        <p:spPr>
          <a:xfrm>
            <a:off x="692337" y="258101"/>
            <a:ext cx="5394989" cy="1118400"/>
          </a:xfrm>
        </p:spPr>
        <p:txBody>
          <a:bodyPr/>
          <a:lstStyle/>
          <a:p>
            <a:r>
              <a:rPr lang="en-US" dirty="0" err="1"/>
              <a:t>Ementa</a:t>
            </a:r>
            <a:endParaRPr lang="en-US" dirty="0"/>
          </a:p>
        </p:txBody>
      </p:sp>
    </p:spTree>
    <p:extLst>
      <p:ext uri="{BB962C8B-B14F-4D97-AF65-F5344CB8AC3E}">
        <p14:creationId xmlns:p14="http://schemas.microsoft.com/office/powerpoint/2010/main" val="136659552"/>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1"/>
          <p:cNvSpPr>
            <a:spLocks noGrp="1"/>
          </p:cNvSpPr>
          <p:nvPr>
            <p:ph type="body" idx="13"/>
          </p:nvPr>
        </p:nvSpPr>
        <p:spPr/>
        <p:txBody>
          <a:bodyPr/>
          <a:lstStyle/>
          <a:p>
            <a:pPr marL="107950" indent="0">
              <a:buNone/>
            </a:pPr>
            <a:r>
              <a:rPr lang="pt-BR" sz="2400" b="1" i="1" dirty="0"/>
              <a:t>Otimização da geração renovável local (c/ </a:t>
            </a:r>
            <a:r>
              <a:rPr lang="pt-BR" sz="2400" b="1" i="1" dirty="0" err="1"/>
              <a:t>Load</a:t>
            </a:r>
            <a:r>
              <a:rPr lang="pt-BR" sz="2400" b="1" i="1" dirty="0"/>
              <a:t> </a:t>
            </a:r>
            <a:r>
              <a:rPr lang="pt-BR" sz="2400" b="1" i="1" dirty="0" err="1"/>
              <a:t>Shifting</a:t>
            </a:r>
            <a:r>
              <a:rPr lang="pt-BR" sz="2400" b="1" i="1" dirty="0"/>
              <a:t>)</a:t>
            </a: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8801" y="2771685"/>
            <a:ext cx="4482059" cy="2188564"/>
          </a:xfrm>
          <a:prstGeom prst="rect">
            <a:avLst/>
          </a:prstGeom>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4924" y="2710229"/>
            <a:ext cx="5251554" cy="2246038"/>
          </a:xfrm>
          <a:prstGeom prst="rect">
            <a:avLst/>
          </a:prstGeom>
        </p:spPr>
      </p:pic>
      <p:sp>
        <p:nvSpPr>
          <p:cNvPr id="6" name="Retângulo 5"/>
          <p:cNvSpPr/>
          <p:nvPr/>
        </p:nvSpPr>
        <p:spPr>
          <a:xfrm>
            <a:off x="2320899" y="5065844"/>
            <a:ext cx="7550098" cy="307777"/>
          </a:xfrm>
          <a:prstGeom prst="rect">
            <a:avLst/>
          </a:prstGeom>
        </p:spPr>
        <p:txBody>
          <a:bodyPr wrap="square">
            <a:spAutoFit/>
          </a:bodyPr>
          <a:lstStyle/>
          <a:p>
            <a:r>
              <a:rPr lang="pt-BR" dirty="0"/>
              <a:t>Integração com Geração Distribuída de Energia Fotovoltaica (aplicação de </a:t>
            </a:r>
            <a:r>
              <a:rPr lang="pt-BR" i="1" dirty="0" err="1"/>
              <a:t>Load</a:t>
            </a:r>
            <a:r>
              <a:rPr lang="pt-BR" i="1" dirty="0"/>
              <a:t> </a:t>
            </a:r>
            <a:r>
              <a:rPr lang="pt-BR" i="1" dirty="0" err="1"/>
              <a:t>Shifting</a:t>
            </a:r>
            <a:r>
              <a:rPr lang="pt-BR" dirty="0"/>
              <a:t>)</a:t>
            </a:r>
          </a:p>
        </p:txBody>
      </p:sp>
      <p:sp>
        <p:nvSpPr>
          <p:cNvPr id="7" name="Título 6">
            <a:extLst>
              <a:ext uri="{FF2B5EF4-FFF2-40B4-BE49-F238E27FC236}">
                <a16:creationId xmlns:a16="http://schemas.microsoft.com/office/drawing/2014/main" id="{3D89619D-3485-42C5-BF39-7B42FE054274}"/>
              </a:ext>
            </a:extLst>
          </p:cNvPr>
          <p:cNvSpPr>
            <a:spLocks noGrp="1"/>
          </p:cNvSpPr>
          <p:nvPr>
            <p:ph type="title"/>
          </p:nvPr>
        </p:nvSpPr>
        <p:spPr/>
        <p:txBody>
          <a:bodyPr/>
          <a:lstStyle/>
          <a:p>
            <a:r>
              <a:rPr lang="pt-BR" sz="3600" dirty="0"/>
              <a:t>Recarga Inteligente: Perspectiva ‘</a:t>
            </a:r>
            <a:r>
              <a:rPr lang="pt-BR" sz="3600" dirty="0" err="1"/>
              <a:t>Behind</a:t>
            </a:r>
            <a:r>
              <a:rPr lang="pt-BR" sz="3600" dirty="0"/>
              <a:t>-</a:t>
            </a:r>
            <a:r>
              <a:rPr lang="pt-BR" sz="3600" dirty="0" err="1"/>
              <a:t>the</a:t>
            </a:r>
            <a:r>
              <a:rPr lang="pt-BR" sz="3600" dirty="0"/>
              <a:t>-Meter’</a:t>
            </a:r>
          </a:p>
        </p:txBody>
      </p:sp>
    </p:spTree>
    <p:extLst>
      <p:ext uri="{BB962C8B-B14F-4D97-AF65-F5344CB8AC3E}">
        <p14:creationId xmlns:p14="http://schemas.microsoft.com/office/powerpoint/2010/main" val="2638683983"/>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a:spLocks noGrp="1"/>
          </p:cNvSpPr>
          <p:nvPr>
            <p:ph type="body" idx="13"/>
          </p:nvPr>
        </p:nvSpPr>
        <p:spPr/>
        <p:txBody>
          <a:bodyPr/>
          <a:lstStyle/>
          <a:p>
            <a:pPr marL="107950" indent="0">
              <a:buNone/>
            </a:pPr>
            <a:r>
              <a:rPr lang="pt-BR" sz="2400" b="1" i="1" dirty="0"/>
              <a:t>Integração com Sistema de Armazenamento Local (c/ </a:t>
            </a:r>
            <a:r>
              <a:rPr lang="pt-BR" sz="2400" b="1" i="1" dirty="0" err="1"/>
              <a:t>Peak</a:t>
            </a:r>
            <a:r>
              <a:rPr lang="pt-BR" sz="2400" b="1" i="1" dirty="0"/>
              <a:t> </a:t>
            </a:r>
            <a:r>
              <a:rPr lang="pt-BR" sz="2400" b="1" i="1" dirty="0" err="1"/>
              <a:t>Shaving</a:t>
            </a:r>
            <a:r>
              <a:rPr lang="pt-BR" sz="2400" b="1" i="1" dirty="0"/>
              <a:t>)</a:t>
            </a:r>
          </a:p>
        </p:txBody>
      </p:sp>
      <p:pic>
        <p:nvPicPr>
          <p:cNvPr id="7" name="Imagem 6"/>
          <p:cNvPicPr>
            <a:picLocks noChangeAspect="1"/>
          </p:cNvPicPr>
          <p:nvPr/>
        </p:nvPicPr>
        <p:blipFill rotWithShape="1">
          <a:blip r:embed="rId3" cstate="print">
            <a:extLst>
              <a:ext uri="{28A0092B-C50C-407E-A947-70E740481C1C}">
                <a14:useLocalDpi xmlns:a14="http://schemas.microsoft.com/office/drawing/2010/main"/>
              </a:ext>
            </a:extLst>
          </a:blip>
          <a:srcRect l="10343"/>
          <a:stretch/>
        </p:blipFill>
        <p:spPr>
          <a:xfrm>
            <a:off x="8128000" y="2318632"/>
            <a:ext cx="3648296" cy="2278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upo 10"/>
          <p:cNvGrpSpPr/>
          <p:nvPr/>
        </p:nvGrpSpPr>
        <p:grpSpPr>
          <a:xfrm>
            <a:off x="576774" y="2350404"/>
            <a:ext cx="7174153" cy="3571999"/>
            <a:chOff x="576774" y="2350404"/>
            <a:chExt cx="7174153" cy="3571999"/>
          </a:xfrm>
        </p:grpSpPr>
        <p:pic>
          <p:nvPicPr>
            <p:cNvPr id="4" name="Imagem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337" y="2350404"/>
              <a:ext cx="7058590" cy="3571999"/>
            </a:xfrm>
            <a:prstGeom prst="rect">
              <a:avLst/>
            </a:prstGeom>
          </p:spPr>
        </p:pic>
        <p:sp>
          <p:nvSpPr>
            <p:cNvPr id="8" name="Retângulo 7"/>
            <p:cNvSpPr/>
            <p:nvPr/>
          </p:nvSpPr>
          <p:spPr>
            <a:xfrm>
              <a:off x="576775" y="2790178"/>
              <a:ext cx="889168" cy="129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76774" y="3402694"/>
              <a:ext cx="1266241" cy="733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6972300" y="4448175"/>
              <a:ext cx="166688" cy="149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Seta para a esquerda e para a direita 11"/>
          <p:cNvSpPr/>
          <p:nvPr/>
        </p:nvSpPr>
        <p:spPr>
          <a:xfrm>
            <a:off x="3454400" y="5156200"/>
            <a:ext cx="508000" cy="23570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6">
            <a:extLst>
              <a:ext uri="{FF2B5EF4-FFF2-40B4-BE49-F238E27FC236}">
                <a16:creationId xmlns:a16="http://schemas.microsoft.com/office/drawing/2014/main" id="{9B68A92B-6944-482A-BFAD-57EBF39F59B3}"/>
              </a:ext>
            </a:extLst>
          </p:cNvPr>
          <p:cNvSpPr>
            <a:spLocks noGrp="1"/>
          </p:cNvSpPr>
          <p:nvPr>
            <p:ph type="title"/>
          </p:nvPr>
        </p:nvSpPr>
        <p:spPr>
          <a:xfrm>
            <a:off x="692337" y="258101"/>
            <a:ext cx="11083961" cy="1118400"/>
          </a:xfrm>
        </p:spPr>
        <p:txBody>
          <a:bodyPr/>
          <a:lstStyle/>
          <a:p>
            <a:r>
              <a:rPr lang="pt-BR" sz="3600" dirty="0"/>
              <a:t>Recarga Inteligente: Perspectiva ‘</a:t>
            </a:r>
            <a:r>
              <a:rPr lang="pt-BR" sz="3600" dirty="0" err="1"/>
              <a:t>Behind</a:t>
            </a:r>
            <a:r>
              <a:rPr lang="pt-BR" sz="3600" dirty="0"/>
              <a:t>-</a:t>
            </a:r>
            <a:r>
              <a:rPr lang="pt-BR" sz="3600" dirty="0" err="1"/>
              <a:t>the</a:t>
            </a:r>
            <a:r>
              <a:rPr lang="pt-BR" sz="3600" dirty="0"/>
              <a:t>-Meter’</a:t>
            </a:r>
          </a:p>
        </p:txBody>
      </p:sp>
    </p:spTree>
    <p:extLst>
      <p:ext uri="{BB962C8B-B14F-4D97-AF65-F5344CB8AC3E}">
        <p14:creationId xmlns:p14="http://schemas.microsoft.com/office/powerpoint/2010/main" val="359950869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a:spLocks noGrp="1"/>
          </p:cNvSpPr>
          <p:nvPr>
            <p:ph type="body" idx="13"/>
          </p:nvPr>
        </p:nvSpPr>
        <p:spPr/>
        <p:txBody>
          <a:bodyPr/>
          <a:lstStyle/>
          <a:p>
            <a:pPr marL="107950" indent="0">
              <a:buNone/>
            </a:pPr>
            <a:r>
              <a:rPr lang="pt-BR" sz="2400" b="1" i="1" dirty="0"/>
              <a:t>Participação em Resposta da Demanda (V1G, V2X ...)</a:t>
            </a:r>
          </a:p>
        </p:txBody>
      </p:sp>
      <p:pic>
        <p:nvPicPr>
          <p:cNvPr id="2050" name="Picture 2" descr="Schematic of the vehicle-to-grid (V2G) concept, it is noted the... |  Download Scientific 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0350" y="1790491"/>
            <a:ext cx="7321870" cy="389351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a:extLst>
              <a:ext uri="{FF2B5EF4-FFF2-40B4-BE49-F238E27FC236}">
                <a16:creationId xmlns:a16="http://schemas.microsoft.com/office/drawing/2014/main" id="{A1E5E63B-1728-4866-B525-4757D2B41841}"/>
              </a:ext>
            </a:extLst>
          </p:cNvPr>
          <p:cNvSpPr>
            <a:spLocks noGrp="1"/>
          </p:cNvSpPr>
          <p:nvPr>
            <p:ph type="title"/>
          </p:nvPr>
        </p:nvSpPr>
        <p:spPr>
          <a:xfrm>
            <a:off x="692337" y="258101"/>
            <a:ext cx="11083961" cy="1118400"/>
          </a:xfrm>
        </p:spPr>
        <p:txBody>
          <a:bodyPr/>
          <a:lstStyle/>
          <a:p>
            <a:r>
              <a:rPr lang="pt-BR" sz="3600" dirty="0"/>
              <a:t>Recarga Inteligente: Perspectiva ‘</a:t>
            </a:r>
            <a:r>
              <a:rPr lang="pt-BR" sz="3600" dirty="0" err="1"/>
              <a:t>Behind</a:t>
            </a:r>
            <a:r>
              <a:rPr lang="pt-BR" sz="3600" dirty="0"/>
              <a:t>-</a:t>
            </a:r>
            <a:r>
              <a:rPr lang="pt-BR" sz="3600" dirty="0" err="1"/>
              <a:t>the</a:t>
            </a:r>
            <a:r>
              <a:rPr lang="pt-BR" sz="3600" dirty="0"/>
              <a:t>-Meter’</a:t>
            </a:r>
          </a:p>
        </p:txBody>
      </p:sp>
    </p:spTree>
    <p:extLst>
      <p:ext uri="{BB962C8B-B14F-4D97-AF65-F5344CB8AC3E}">
        <p14:creationId xmlns:p14="http://schemas.microsoft.com/office/powerpoint/2010/main" val="197528335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BR" sz="2400" dirty="0"/>
              <a:t>Do ponto de vista da integração com o </a:t>
            </a:r>
            <a:r>
              <a:rPr lang="pt-BR" sz="2400" b="1" dirty="0"/>
              <a:t>sistema elétrico</a:t>
            </a:r>
            <a:r>
              <a:rPr lang="pt-BR" sz="2400" dirty="0"/>
              <a:t>, a recarga inteligente pode ser aplicada em cenários, tais como:</a:t>
            </a:r>
          </a:p>
          <a:p>
            <a:pPr marL="717550" lvl="1" indent="-266700">
              <a:spcBef>
                <a:spcPts val="1200"/>
              </a:spcBef>
            </a:pPr>
            <a:r>
              <a:rPr lang="pt-BR" sz="2000" b="1" dirty="0">
                <a:latin typeface="Abadi Extra Light" panose="020B0604020202020204" charset="0"/>
              </a:rPr>
              <a:t>Controle agregado de múltiplos pontos de recarga </a:t>
            </a:r>
            <a:r>
              <a:rPr lang="pt-BR" sz="2000" dirty="0">
                <a:latin typeface="Abadi Extra Light" panose="020B0604020202020204" charset="0"/>
              </a:rPr>
              <a:t>a favor de condições de operação técnica ou comercial do sistema de elétrico, .</a:t>
            </a:r>
          </a:p>
          <a:p>
            <a:pPr marL="717550" lvl="1" indent="-266700">
              <a:spcBef>
                <a:spcPts val="1200"/>
              </a:spcBef>
            </a:pPr>
            <a:r>
              <a:rPr lang="pt-BR" sz="2000" b="1" dirty="0">
                <a:latin typeface="Abadi Extra Light" panose="020B0604020202020204" charset="0"/>
              </a:rPr>
              <a:t>Gerenciamento para mitigação de problemas de qualidade de energia </a:t>
            </a:r>
            <a:r>
              <a:rPr lang="pt-BR" sz="2000" dirty="0">
                <a:latin typeface="Abadi Extra Light" panose="020B0604020202020204" charset="0"/>
              </a:rPr>
              <a:t>e postergação de investimentos em infraestrutura de T&amp;D.</a:t>
            </a:r>
          </a:p>
          <a:p>
            <a:pPr marL="717550" lvl="1" indent="-266700">
              <a:spcBef>
                <a:spcPts val="1200"/>
              </a:spcBef>
            </a:pPr>
            <a:r>
              <a:rPr lang="pt-BR" sz="2000" b="1" dirty="0">
                <a:latin typeface="Abadi Extra Light" panose="020B0604020202020204" charset="0"/>
              </a:rPr>
              <a:t>Uso das baterias dos </a:t>
            </a:r>
            <a:r>
              <a:rPr lang="pt-BR" sz="2000" b="1" dirty="0" err="1">
                <a:latin typeface="Abadi Extra Light" panose="020B0604020202020204" charset="0"/>
              </a:rPr>
              <a:t>VEs</a:t>
            </a:r>
            <a:r>
              <a:rPr lang="pt-BR" sz="2000" b="1" dirty="0">
                <a:latin typeface="Abadi Extra Light" panose="020B0604020202020204" charset="0"/>
              </a:rPr>
              <a:t> para melhor aproveitamento da geração renovável </a:t>
            </a:r>
            <a:r>
              <a:rPr lang="pt-BR" sz="2000" dirty="0">
                <a:latin typeface="Abadi Extra Light" panose="020B0604020202020204" charset="0"/>
              </a:rPr>
              <a:t>(e intermitente).</a:t>
            </a:r>
          </a:p>
          <a:p>
            <a:pPr marL="717550" lvl="1" indent="-266700">
              <a:spcBef>
                <a:spcPts val="1200"/>
              </a:spcBef>
            </a:pPr>
            <a:r>
              <a:rPr lang="pt-BR" sz="2000" b="1" dirty="0">
                <a:latin typeface="Abadi Extra Light" panose="020B0604020202020204" charset="0"/>
              </a:rPr>
              <a:t>Novos modelos de negócios </a:t>
            </a:r>
            <a:r>
              <a:rPr lang="pt-BR" sz="2000" dirty="0">
                <a:latin typeface="Abadi Extra Light" panose="020B0604020202020204" charset="0"/>
              </a:rPr>
              <a:t>por meio de estratégias de resposta da demanda com V2X</a:t>
            </a:r>
          </a:p>
          <a:p>
            <a:pPr marL="717550" lvl="1" indent="-266700">
              <a:spcBef>
                <a:spcPts val="1200"/>
              </a:spcBef>
            </a:pPr>
            <a:endParaRPr lang="pt-BR" sz="2000" b="1" dirty="0">
              <a:latin typeface="Abadi Extra Light" panose="020B0604020202020204" charset="0"/>
            </a:endParaRPr>
          </a:p>
        </p:txBody>
      </p:sp>
      <p:sp>
        <p:nvSpPr>
          <p:cNvPr id="3" name="Título 2"/>
          <p:cNvSpPr>
            <a:spLocks noGrp="1"/>
          </p:cNvSpPr>
          <p:nvPr>
            <p:ph type="title"/>
          </p:nvPr>
        </p:nvSpPr>
        <p:spPr>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1080702866"/>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6" name="Espaço Reservado para Texto 1"/>
          <p:cNvSpPr>
            <a:spLocks noGrp="1"/>
          </p:cNvSpPr>
          <p:nvPr>
            <p:ph type="body" idx="13"/>
          </p:nvPr>
        </p:nvSpPr>
        <p:spPr>
          <a:xfrm>
            <a:off x="415650" y="1328817"/>
            <a:ext cx="11360699" cy="4452000"/>
          </a:xfrm>
        </p:spPr>
        <p:txBody>
          <a:bodyPr/>
          <a:lstStyle/>
          <a:p>
            <a:pPr marL="107950" indent="0">
              <a:buNone/>
            </a:pPr>
            <a:r>
              <a:rPr lang="pt-BR" sz="2400" b="1" i="1" dirty="0"/>
              <a:t>Conceitos e método de Recarga Inteligente vs. Flexibilidade para a rede </a:t>
            </a:r>
          </a:p>
        </p:txBody>
      </p:sp>
      <p:pic>
        <p:nvPicPr>
          <p:cNvPr id="5" name="Imagem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0199" y="1947881"/>
            <a:ext cx="9176173" cy="4242746"/>
          </a:xfrm>
          <a:prstGeom prst="rect">
            <a:avLst/>
          </a:prstGeom>
        </p:spPr>
      </p:pic>
      <p:sp>
        <p:nvSpPr>
          <p:cNvPr id="7" name="Título 2">
            <a:extLst>
              <a:ext uri="{FF2B5EF4-FFF2-40B4-BE49-F238E27FC236}">
                <a16:creationId xmlns:a16="http://schemas.microsoft.com/office/drawing/2014/main" id="{C44BE08F-6691-492B-862F-C0FE14EF75C3}"/>
              </a:ext>
            </a:extLst>
          </p:cNvPr>
          <p:cNvSpPr>
            <a:spLocks noGrp="1"/>
          </p:cNvSpPr>
          <p:nvPr>
            <p:ph type="title"/>
          </p:nvPr>
        </p:nvSpPr>
        <p:spPr>
          <a:xfrm>
            <a:off x="692337" y="258101"/>
            <a:ext cx="11083961" cy="11184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3576036005"/>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5" name="Imagem 4"/>
          <p:cNvPicPr>
            <a:picLocks noChangeAspect="1"/>
          </p:cNvPicPr>
          <p:nvPr/>
        </p:nvPicPr>
        <p:blipFill rotWithShape="1">
          <a:blip r:embed="rId3" cstate="print">
            <a:extLst>
              <a:ext uri="{28A0092B-C50C-407E-A947-70E740481C1C}">
                <a14:useLocalDpi xmlns:a14="http://schemas.microsoft.com/office/drawing/2010/main"/>
              </a:ext>
            </a:extLst>
          </a:blip>
          <a:srcRect t="2245" b="3048"/>
          <a:stretch/>
        </p:blipFill>
        <p:spPr>
          <a:xfrm>
            <a:off x="1725650" y="1943101"/>
            <a:ext cx="8854896" cy="4034566"/>
          </a:xfrm>
          <a:prstGeom prst="rect">
            <a:avLst/>
          </a:prstGeom>
        </p:spPr>
      </p:pic>
      <p:sp>
        <p:nvSpPr>
          <p:cNvPr id="6" name="Espaço Reservado para Texto 1"/>
          <p:cNvSpPr txBox="1">
            <a:spLocks/>
          </p:cNvSpPr>
          <p:nvPr/>
        </p:nvSpPr>
        <p:spPr>
          <a:xfrm>
            <a:off x="576775" y="1232004"/>
            <a:ext cx="11199521" cy="44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buFont typeface="Roboto"/>
              <a:buNone/>
            </a:pPr>
            <a:r>
              <a:rPr lang="pt-BR" sz="2400" b="1" i="1" dirty="0"/>
              <a:t>Integração com Geração Renovável e Intermitente na Rede Elétrica  </a:t>
            </a:r>
          </a:p>
        </p:txBody>
      </p:sp>
      <p:sp>
        <p:nvSpPr>
          <p:cNvPr id="8" name="Título 2">
            <a:extLst>
              <a:ext uri="{FF2B5EF4-FFF2-40B4-BE49-F238E27FC236}">
                <a16:creationId xmlns:a16="http://schemas.microsoft.com/office/drawing/2014/main" id="{283DF56D-125D-438F-B189-DAD11E4878EE}"/>
              </a:ext>
            </a:extLst>
          </p:cNvPr>
          <p:cNvSpPr>
            <a:spLocks noGrp="1"/>
          </p:cNvSpPr>
          <p:nvPr>
            <p:ph type="title"/>
          </p:nvPr>
        </p:nvSpPr>
        <p:spPr>
          <a:xfrm>
            <a:off x="692337" y="258101"/>
            <a:ext cx="11083961" cy="11184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511881753"/>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59248" y="1866549"/>
            <a:ext cx="8257419" cy="4225418"/>
          </a:xfrm>
          <a:prstGeom prst="rect">
            <a:avLst/>
          </a:prstGeom>
        </p:spPr>
      </p:pic>
      <p:sp>
        <p:nvSpPr>
          <p:cNvPr id="5" name="Espaço Reservado para Texto 1"/>
          <p:cNvSpPr txBox="1">
            <a:spLocks/>
          </p:cNvSpPr>
          <p:nvPr/>
        </p:nvSpPr>
        <p:spPr>
          <a:xfrm>
            <a:off x="576775" y="1232004"/>
            <a:ext cx="11199521" cy="44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buFont typeface="Roboto"/>
              <a:buNone/>
            </a:pPr>
            <a:r>
              <a:rPr lang="pt-BR" sz="2400" b="1" i="1" dirty="0"/>
              <a:t>Modelos de </a:t>
            </a:r>
            <a:r>
              <a:rPr lang="pt-BR" sz="2400" b="1" i="1" dirty="0" err="1"/>
              <a:t>Smart</a:t>
            </a:r>
            <a:r>
              <a:rPr lang="pt-BR" sz="2400" b="1" i="1" dirty="0"/>
              <a:t> </a:t>
            </a:r>
            <a:r>
              <a:rPr lang="pt-BR" sz="2400" b="1" i="1" dirty="0" err="1"/>
              <a:t>Charging</a:t>
            </a:r>
            <a:endParaRPr lang="pt-BR" sz="2400" b="1" i="1" dirty="0"/>
          </a:p>
        </p:txBody>
      </p:sp>
      <p:sp>
        <p:nvSpPr>
          <p:cNvPr id="8" name="Título 2">
            <a:extLst>
              <a:ext uri="{FF2B5EF4-FFF2-40B4-BE49-F238E27FC236}">
                <a16:creationId xmlns:a16="http://schemas.microsoft.com/office/drawing/2014/main" id="{3BCED005-DF65-4AA7-916B-8117B061E387}"/>
              </a:ext>
            </a:extLst>
          </p:cNvPr>
          <p:cNvSpPr>
            <a:spLocks noGrp="1"/>
          </p:cNvSpPr>
          <p:nvPr>
            <p:ph type="title"/>
          </p:nvPr>
        </p:nvSpPr>
        <p:spPr>
          <a:xfrm>
            <a:off x="692337" y="258101"/>
            <a:ext cx="11083961" cy="11184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1026688635"/>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Título 1">
            <a:extLst>
              <a:ext uri="{FF2B5EF4-FFF2-40B4-BE49-F238E27FC236}">
                <a16:creationId xmlns:a16="http://schemas.microsoft.com/office/drawing/2014/main" id="{705A1E79-D92E-44C8-AB94-C69318583224}"/>
              </a:ext>
            </a:extLst>
          </p:cNvPr>
          <p:cNvSpPr>
            <a:spLocks noGrp="1"/>
          </p:cNvSpPr>
          <p:nvPr>
            <p:ph type="title" idx="4294967295"/>
          </p:nvPr>
        </p:nvSpPr>
        <p:spPr>
          <a:xfrm>
            <a:off x="1108075" y="258763"/>
            <a:ext cx="11083925" cy="1117600"/>
          </a:xfrm>
        </p:spPr>
        <p:txBody>
          <a:bodyPr/>
          <a:lstStyle/>
          <a:p>
            <a:r>
              <a:rPr lang="en-US" dirty="0" err="1"/>
              <a:t>Níveis</a:t>
            </a:r>
            <a:r>
              <a:rPr lang="en-US" dirty="0"/>
              <a:t> de </a:t>
            </a:r>
            <a:r>
              <a:rPr lang="en-US" dirty="0" err="1"/>
              <a:t>Integração</a:t>
            </a:r>
            <a:r>
              <a:rPr lang="en-US" dirty="0"/>
              <a:t> do VE com a </a:t>
            </a:r>
            <a:r>
              <a:rPr lang="en-US" dirty="0" err="1"/>
              <a:t>Rede</a:t>
            </a:r>
            <a:r>
              <a:rPr lang="en-US" dirty="0"/>
              <a:t> </a:t>
            </a:r>
            <a:r>
              <a:rPr lang="en-US" dirty="0" err="1"/>
              <a:t>Elétrica</a:t>
            </a:r>
            <a:endParaRPr lang="en-US" dirty="0"/>
          </a:p>
        </p:txBody>
      </p:sp>
      <p:pic>
        <p:nvPicPr>
          <p:cNvPr id="5" name="Imagem 4">
            <a:extLst>
              <a:ext uri="{FF2B5EF4-FFF2-40B4-BE49-F238E27FC236}">
                <a16:creationId xmlns:a16="http://schemas.microsoft.com/office/drawing/2014/main" id="{2BB35F01-B248-4674-A65F-FC7CC2B1A9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410" y="0"/>
            <a:ext cx="11917179" cy="6858000"/>
          </a:xfrm>
          <a:prstGeom prst="rect">
            <a:avLst/>
          </a:prstGeom>
        </p:spPr>
      </p:pic>
    </p:spTree>
    <p:extLst>
      <p:ext uri="{BB962C8B-B14F-4D97-AF65-F5344CB8AC3E}">
        <p14:creationId xmlns:p14="http://schemas.microsoft.com/office/powerpoint/2010/main" val="1113052777"/>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2FD5ABE-4B92-4C1C-BCC9-D73CEC58E348}"/>
              </a:ext>
            </a:extLst>
          </p:cNvPr>
          <p:cNvSpPr>
            <a:spLocks noGrp="1"/>
          </p:cNvSpPr>
          <p:nvPr>
            <p:ph type="body" idx="13"/>
          </p:nvPr>
        </p:nvSpPr>
        <p:spPr/>
        <p:txBody>
          <a:bodyPr/>
          <a:lstStyle/>
          <a:p>
            <a:endParaRPr lang="pt-B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45109" y="1302091"/>
            <a:ext cx="8484433" cy="4827976"/>
          </a:xfrm>
          <a:prstGeom prst="rect">
            <a:avLst/>
          </a:prstGeom>
        </p:spPr>
      </p:pic>
      <p:sp>
        <p:nvSpPr>
          <p:cNvPr id="5" name="Espaço Reservado para Texto 1"/>
          <p:cNvSpPr txBox="1">
            <a:spLocks/>
          </p:cNvSpPr>
          <p:nvPr/>
        </p:nvSpPr>
        <p:spPr>
          <a:xfrm>
            <a:off x="576775" y="1232004"/>
            <a:ext cx="11199521" cy="44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buFont typeface="Roboto"/>
              <a:buNone/>
            </a:pPr>
            <a:r>
              <a:rPr lang="pt-BR" sz="2400" b="1" i="1" dirty="0"/>
              <a:t>Serviços para a Rede Elétrica</a:t>
            </a:r>
          </a:p>
        </p:txBody>
      </p:sp>
      <p:sp>
        <p:nvSpPr>
          <p:cNvPr id="8" name="Título 2">
            <a:extLst>
              <a:ext uri="{FF2B5EF4-FFF2-40B4-BE49-F238E27FC236}">
                <a16:creationId xmlns:a16="http://schemas.microsoft.com/office/drawing/2014/main" id="{8E0AFACE-8CD5-4966-80A8-0D204BB0031D}"/>
              </a:ext>
            </a:extLst>
          </p:cNvPr>
          <p:cNvSpPr>
            <a:spLocks noGrp="1"/>
          </p:cNvSpPr>
          <p:nvPr>
            <p:ph type="title"/>
          </p:nvPr>
        </p:nvSpPr>
        <p:spPr>
          <a:xfrm>
            <a:off x="692337" y="258101"/>
            <a:ext cx="11083961" cy="11184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362807706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F2452D4-9D97-41AD-B6D5-36FAC385DBCF}"/>
              </a:ext>
            </a:extLst>
          </p:cNvPr>
          <p:cNvSpPr>
            <a:spLocks noGrp="1"/>
          </p:cNvSpPr>
          <p:nvPr>
            <p:ph type="body" idx="13"/>
          </p:nvPr>
        </p:nvSpPr>
        <p:spPr/>
        <p:txBody>
          <a:bodyPr/>
          <a:lstStyle/>
          <a:p>
            <a:endParaRPr lang="pt-B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a:ext>
            </a:extLst>
          </a:blip>
          <a:srcRect t="1510" b="15208"/>
          <a:stretch/>
        </p:blipFill>
        <p:spPr>
          <a:xfrm>
            <a:off x="2362200" y="1935480"/>
            <a:ext cx="7779698" cy="4171372"/>
          </a:xfrm>
          <a:prstGeom prst="rect">
            <a:avLst/>
          </a:prstGeom>
        </p:spPr>
      </p:pic>
      <p:sp>
        <p:nvSpPr>
          <p:cNvPr id="5" name="Espaço Reservado para Texto 1"/>
          <p:cNvSpPr txBox="1">
            <a:spLocks/>
          </p:cNvSpPr>
          <p:nvPr/>
        </p:nvSpPr>
        <p:spPr>
          <a:xfrm>
            <a:off x="576775" y="1232004"/>
            <a:ext cx="11199521" cy="44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buFont typeface="Roboto"/>
              <a:buNone/>
            </a:pPr>
            <a:r>
              <a:rPr lang="pt-BR" sz="2400" b="1" i="1" dirty="0"/>
              <a:t>Relação entre atores envolvidos</a:t>
            </a:r>
          </a:p>
        </p:txBody>
      </p:sp>
      <p:sp>
        <p:nvSpPr>
          <p:cNvPr id="8" name="Título 2">
            <a:extLst>
              <a:ext uri="{FF2B5EF4-FFF2-40B4-BE49-F238E27FC236}">
                <a16:creationId xmlns:a16="http://schemas.microsoft.com/office/drawing/2014/main" id="{B4EE2EB4-56D9-4FB0-8B4F-7FE284E7465C}"/>
              </a:ext>
            </a:extLst>
          </p:cNvPr>
          <p:cNvSpPr>
            <a:spLocks noGrp="1"/>
          </p:cNvSpPr>
          <p:nvPr>
            <p:ph type="title"/>
          </p:nvPr>
        </p:nvSpPr>
        <p:spPr>
          <a:xfrm>
            <a:off x="692150" y="258763"/>
            <a:ext cx="11083925" cy="11176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1558639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title" idx="4294967295"/>
          </p:nvPr>
        </p:nvSpPr>
        <p:spPr>
          <a:xfrm>
            <a:off x="137811" y="928992"/>
            <a:ext cx="5394989" cy="1118400"/>
          </a:xfrm>
          <a:prstGeom prst="rect">
            <a:avLst/>
          </a:prstGeom>
        </p:spPr>
        <p:txBody>
          <a:bodyPr spcFirstLastPara="1" wrap="square" lIns="121900" tIns="121900" rIns="121900" bIns="121900" anchor="b" anchorCtr="0">
            <a:noAutofit/>
          </a:bodyPr>
          <a:lstStyle/>
          <a:p>
            <a:br>
              <a:rPr lang="pt-BR" sz="4800" dirty="0"/>
            </a:br>
            <a:endParaRPr lang="pt-BR" sz="4800" dirty="0"/>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05456" y="1303349"/>
            <a:ext cx="7664504" cy="4715466"/>
          </a:xfrm>
          <a:prstGeom prst="rect">
            <a:avLst/>
          </a:prstGeom>
        </p:spPr>
      </p:pic>
      <p:sp>
        <p:nvSpPr>
          <p:cNvPr id="5" name="Espaço Reservado para Texto 1"/>
          <p:cNvSpPr txBox="1">
            <a:spLocks/>
          </p:cNvSpPr>
          <p:nvPr/>
        </p:nvSpPr>
        <p:spPr>
          <a:xfrm>
            <a:off x="576775" y="1232004"/>
            <a:ext cx="11199521" cy="44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Abadi Extra Light" panose="020B0204020104020204" pitchFamily="34" charset="0"/>
                <a:ea typeface="Roboto"/>
                <a:cs typeface="Roboto"/>
                <a:sym typeface="Roboto"/>
              </a:defRPr>
            </a:lvl1pPr>
            <a:lvl2pPr marL="914400" marR="0" lvl="1"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2pPr>
            <a:lvl3pPr marL="1371600" marR="0" lvl="2"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3pPr>
            <a:lvl4pPr marL="1828800" marR="0" lvl="3"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4pPr>
            <a:lvl5pPr marL="2286000" marR="0" lvl="4"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5pPr>
            <a:lvl6pPr marL="2743200" marR="0" lvl="5"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6pPr>
            <a:lvl7pPr marL="3200400" marR="0" lvl="6"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7pPr>
            <a:lvl8pPr marL="3657600" marR="0" lvl="7" indent="-330200" algn="l" rtl="0">
              <a:lnSpc>
                <a:spcPct val="115000"/>
              </a:lnSpc>
              <a:spcBef>
                <a:spcPts val="2100"/>
              </a:spcBef>
              <a:spcAft>
                <a:spcPts val="0"/>
              </a:spcAft>
              <a:buClr>
                <a:schemeClr val="dk2"/>
              </a:buClr>
              <a:buSzPts val="1600"/>
              <a:buFont typeface="Roboto"/>
              <a:buChar char="○"/>
              <a:defRPr sz="1600" b="0" i="0" u="none" strike="noStrike" cap="none">
                <a:solidFill>
                  <a:schemeClr val="dk2"/>
                </a:solidFill>
                <a:latin typeface="Roboto"/>
                <a:ea typeface="Roboto"/>
                <a:cs typeface="Roboto"/>
                <a:sym typeface="Roboto"/>
              </a:defRPr>
            </a:lvl8pPr>
            <a:lvl9pPr marL="4114800" marR="0" lvl="8" indent="-330200" algn="l" rtl="0">
              <a:lnSpc>
                <a:spcPct val="115000"/>
              </a:lnSpc>
              <a:spcBef>
                <a:spcPts val="2100"/>
              </a:spcBef>
              <a:spcAft>
                <a:spcPts val="2100"/>
              </a:spcAft>
              <a:buClr>
                <a:schemeClr val="dk2"/>
              </a:buClr>
              <a:buSzPts val="1600"/>
              <a:buFont typeface="Roboto"/>
              <a:buChar char="■"/>
              <a:defRPr sz="1600" b="0" i="0" u="none" strike="noStrike" cap="none">
                <a:solidFill>
                  <a:schemeClr val="dk2"/>
                </a:solidFill>
                <a:latin typeface="Roboto"/>
                <a:ea typeface="Roboto"/>
                <a:cs typeface="Roboto"/>
                <a:sym typeface="Roboto"/>
              </a:defRPr>
            </a:lvl9pPr>
          </a:lstStyle>
          <a:p>
            <a:pPr marL="107950" indent="0">
              <a:buFont typeface="Roboto"/>
              <a:buNone/>
            </a:pPr>
            <a:r>
              <a:rPr lang="pt-BR" sz="2400" b="1" i="1" dirty="0"/>
              <a:t>Possíveis fluxos de receitas</a:t>
            </a:r>
          </a:p>
        </p:txBody>
      </p:sp>
      <p:sp>
        <p:nvSpPr>
          <p:cNvPr id="9" name="Título 2">
            <a:extLst>
              <a:ext uri="{FF2B5EF4-FFF2-40B4-BE49-F238E27FC236}">
                <a16:creationId xmlns:a16="http://schemas.microsoft.com/office/drawing/2014/main" id="{CB630B86-CFFD-4A02-9D28-21D9772D8B9E}"/>
              </a:ext>
            </a:extLst>
          </p:cNvPr>
          <p:cNvSpPr>
            <a:spLocks noGrp="1"/>
          </p:cNvSpPr>
          <p:nvPr>
            <p:ph type="title"/>
          </p:nvPr>
        </p:nvSpPr>
        <p:spPr>
          <a:xfrm>
            <a:off x="692150" y="258763"/>
            <a:ext cx="11083925" cy="1117600"/>
          </a:xfrm>
          <a:noFill/>
          <a:ln>
            <a:noFill/>
          </a:ln>
        </p:spPr>
        <p:txBody>
          <a:bodyPr spcFirstLastPara="1" wrap="square" lIns="121900" tIns="121900" rIns="121900" bIns="121900" anchor="ctr" anchorCtr="0">
            <a:noAutofit/>
          </a:bodyPr>
          <a:lstStyle/>
          <a:p>
            <a:r>
              <a:rPr lang="pt-BR" sz="3600" dirty="0"/>
              <a:t>Recarga Inteligente: Perspectiva Sistema Elétrico</a:t>
            </a:r>
          </a:p>
        </p:txBody>
      </p:sp>
    </p:spTree>
    <p:extLst>
      <p:ext uri="{BB962C8B-B14F-4D97-AF65-F5344CB8AC3E}">
        <p14:creationId xmlns:p14="http://schemas.microsoft.com/office/powerpoint/2010/main" val="2890447403"/>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4" name="Espaço Reservado para Texto 1"/>
          <p:cNvSpPr>
            <a:spLocks noGrp="1"/>
          </p:cNvSpPr>
          <p:nvPr>
            <p:ph type="body" idx="13"/>
          </p:nvPr>
        </p:nvSpPr>
        <p:spPr/>
        <p:txBody>
          <a:bodyPr/>
          <a:lstStyle/>
          <a:p>
            <a:r>
              <a:rPr lang="pt-BR" sz="2400" dirty="0"/>
              <a:t>Para que as aplicações de Recarga Inteligente avancem, são necessárias evoluções em aspectos, tais como:</a:t>
            </a:r>
          </a:p>
          <a:p>
            <a:pPr marL="717550" lvl="1" indent="-266700">
              <a:spcBef>
                <a:spcPts val="1200"/>
              </a:spcBef>
            </a:pPr>
            <a:r>
              <a:rPr lang="pt-BR" sz="2000" b="1" dirty="0">
                <a:latin typeface="Abadi Extra Light" panose="020B0604020202020204" charset="0"/>
              </a:rPr>
              <a:t>Desenvolvimento e implantação de infraestrutura de recarga com inteligência embarcada, </a:t>
            </a:r>
            <a:r>
              <a:rPr lang="pt-BR" sz="2000" dirty="0">
                <a:latin typeface="Abadi Extra Light" panose="020B0604020202020204" charset="0"/>
              </a:rPr>
              <a:t>incluindo avanços nos protocolos de comunicação, como o OCPP, controle </a:t>
            </a:r>
            <a:r>
              <a:rPr lang="pt-BR" sz="2000" dirty="0" err="1">
                <a:latin typeface="Abadi Extra Light" panose="020B0604020202020204" charset="0"/>
              </a:rPr>
              <a:t>plug</a:t>
            </a:r>
            <a:r>
              <a:rPr lang="pt-BR" sz="2000" dirty="0">
                <a:latin typeface="Abadi Extra Light" panose="020B0604020202020204" charset="0"/>
              </a:rPr>
              <a:t>-</a:t>
            </a:r>
            <a:r>
              <a:rPr lang="pt-BR" sz="2000" dirty="0" err="1">
                <a:latin typeface="Abadi Extra Light" panose="020B0604020202020204" charset="0"/>
              </a:rPr>
              <a:t>and</a:t>
            </a:r>
            <a:r>
              <a:rPr lang="pt-BR" sz="2000" dirty="0">
                <a:latin typeface="Abadi Extra Light" panose="020B0604020202020204" charset="0"/>
              </a:rPr>
              <a:t>-charge e conectividade para programas de resposta da demanda,</a:t>
            </a:r>
          </a:p>
          <a:p>
            <a:pPr marL="717550" lvl="1" indent="-266700">
              <a:spcBef>
                <a:spcPts val="1200"/>
              </a:spcBef>
            </a:pPr>
            <a:r>
              <a:rPr lang="pt-BR" sz="2000" b="1" dirty="0">
                <a:latin typeface="Abadi Extra Light" panose="020B0604020202020204" charset="0"/>
              </a:rPr>
              <a:t>Avanços tecnológicos de soluções relacionadas</a:t>
            </a:r>
            <a:r>
              <a:rPr lang="pt-BR" sz="2000" dirty="0">
                <a:latin typeface="Abadi Extra Light" panose="020B0604020202020204" charset="0"/>
              </a:rPr>
              <a:t> ao tema de </a:t>
            </a:r>
            <a:r>
              <a:rPr lang="pt-BR" sz="2000" dirty="0" err="1">
                <a:latin typeface="Abadi Extra Light" panose="020B0604020202020204" charset="0"/>
              </a:rPr>
              <a:t>smart</a:t>
            </a:r>
            <a:r>
              <a:rPr lang="pt-BR" sz="2000" dirty="0">
                <a:latin typeface="Abadi Extra Light" panose="020B0604020202020204" charset="0"/>
              </a:rPr>
              <a:t> </a:t>
            </a:r>
            <a:r>
              <a:rPr lang="pt-BR" sz="2000" dirty="0" err="1">
                <a:latin typeface="Abadi Extra Light" panose="020B0604020202020204" charset="0"/>
              </a:rPr>
              <a:t>charging</a:t>
            </a:r>
            <a:r>
              <a:rPr lang="pt-BR" sz="2000" dirty="0">
                <a:latin typeface="Abadi Extra Light" panose="020B0604020202020204" charset="0"/>
              </a:rPr>
              <a:t>: big data, cyber segurança, técnicas de </a:t>
            </a:r>
            <a:r>
              <a:rPr lang="pt-BR" sz="2000" dirty="0" err="1">
                <a:latin typeface="Abadi Extra Light" panose="020B0604020202020204" charset="0"/>
              </a:rPr>
              <a:t>inteligencia</a:t>
            </a:r>
            <a:r>
              <a:rPr lang="pt-BR" sz="2000" dirty="0">
                <a:latin typeface="Abadi Extra Light" panose="020B0604020202020204" charset="0"/>
              </a:rPr>
              <a:t> artificial.</a:t>
            </a:r>
          </a:p>
          <a:p>
            <a:pPr marL="717550" lvl="1" indent="-266700">
              <a:spcBef>
                <a:spcPts val="1200"/>
              </a:spcBef>
            </a:pPr>
            <a:r>
              <a:rPr lang="pt-BR" sz="2000" b="1" dirty="0">
                <a:latin typeface="Abadi Extra Light" panose="020B0604020202020204" charset="0"/>
              </a:rPr>
              <a:t>Mudanças regulatórias e novos modelos de negócios </a:t>
            </a:r>
            <a:r>
              <a:rPr lang="pt-BR" sz="2000" dirty="0">
                <a:latin typeface="Abadi Extra Light" panose="020B0604020202020204" charset="0"/>
              </a:rPr>
              <a:t>para os cenários viáveis de </a:t>
            </a:r>
            <a:r>
              <a:rPr lang="pt-BR" sz="2000" dirty="0" err="1">
                <a:latin typeface="Abadi Extra Light" panose="020B0604020202020204" charset="0"/>
              </a:rPr>
              <a:t>smart</a:t>
            </a:r>
            <a:r>
              <a:rPr lang="pt-BR" sz="2000" dirty="0">
                <a:latin typeface="Abadi Extra Light" panose="020B0604020202020204" charset="0"/>
              </a:rPr>
              <a:t> </a:t>
            </a:r>
            <a:r>
              <a:rPr lang="pt-BR" sz="2000" dirty="0" err="1">
                <a:latin typeface="Abadi Extra Light" panose="020B0604020202020204" charset="0"/>
              </a:rPr>
              <a:t>charging</a:t>
            </a:r>
            <a:r>
              <a:rPr lang="pt-BR" sz="2000" dirty="0">
                <a:latin typeface="Abadi Extra Light" panose="020B0604020202020204" charset="0"/>
              </a:rPr>
              <a:t>.</a:t>
            </a:r>
          </a:p>
          <a:p>
            <a:pPr marL="717550" lvl="1" indent="-266700">
              <a:spcBef>
                <a:spcPts val="1200"/>
              </a:spcBef>
            </a:pPr>
            <a:endParaRPr lang="pt-BR" sz="2000" b="1" dirty="0">
              <a:latin typeface="Abadi Extra Light" panose="020B0604020202020204" charset="0"/>
            </a:endParaRPr>
          </a:p>
        </p:txBody>
      </p:sp>
      <p:sp>
        <p:nvSpPr>
          <p:cNvPr id="2" name="Título 1">
            <a:extLst>
              <a:ext uri="{FF2B5EF4-FFF2-40B4-BE49-F238E27FC236}">
                <a16:creationId xmlns:a16="http://schemas.microsoft.com/office/drawing/2014/main" id="{705A1E79-D92E-44C8-AB94-C69318583224}"/>
              </a:ext>
            </a:extLst>
          </p:cNvPr>
          <p:cNvSpPr>
            <a:spLocks noGrp="1"/>
          </p:cNvSpPr>
          <p:nvPr>
            <p:ph type="title"/>
          </p:nvPr>
        </p:nvSpPr>
        <p:spPr>
          <a:noFill/>
          <a:ln>
            <a:noFill/>
          </a:ln>
        </p:spPr>
        <p:txBody>
          <a:bodyPr spcFirstLastPara="1" wrap="square" lIns="121900" tIns="121900" rIns="121900" bIns="121900" anchor="ctr" anchorCtr="0">
            <a:noAutofit/>
          </a:bodyPr>
          <a:lstStyle/>
          <a:p>
            <a:r>
              <a:rPr lang="en-US" dirty="0" err="1"/>
              <a:t>Fatores</a:t>
            </a:r>
            <a:r>
              <a:rPr lang="en-US" dirty="0"/>
              <a:t> para </a:t>
            </a:r>
            <a:r>
              <a:rPr lang="en-US" dirty="0" err="1"/>
              <a:t>viabilizar</a:t>
            </a:r>
            <a:r>
              <a:rPr lang="en-US" dirty="0"/>
              <a:t> o </a:t>
            </a:r>
            <a:r>
              <a:rPr lang="en-US" i="1" dirty="0"/>
              <a:t>Smart Charging</a:t>
            </a:r>
          </a:p>
        </p:txBody>
      </p:sp>
    </p:spTree>
    <p:extLst>
      <p:ext uri="{BB962C8B-B14F-4D97-AF65-F5344CB8AC3E}">
        <p14:creationId xmlns:p14="http://schemas.microsoft.com/office/powerpoint/2010/main" val="2122689282"/>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type="body" idx="13"/>
          </p:nvPr>
        </p:nvSpPr>
        <p:spPr/>
        <p:txBody>
          <a:bodyPr>
            <a:normAutofit/>
          </a:bodyPr>
          <a:lstStyle/>
          <a:p>
            <a:r>
              <a:rPr lang="en-US" sz="2000" dirty="0" err="1"/>
              <a:t>Desde</a:t>
            </a:r>
            <a:r>
              <a:rPr lang="en-US" sz="2000" dirty="0"/>
              <a:t> o </a:t>
            </a:r>
            <a:r>
              <a:rPr lang="en-US" sz="2000" dirty="0" err="1"/>
              <a:t>ponto</a:t>
            </a:r>
            <a:r>
              <a:rPr lang="en-US" sz="2000" dirty="0"/>
              <a:t> de vista do </a:t>
            </a:r>
            <a:r>
              <a:rPr lang="en-US" sz="2000" dirty="0" err="1"/>
              <a:t>operador</a:t>
            </a:r>
            <a:r>
              <a:rPr lang="en-US" sz="2000" dirty="0"/>
              <a:t> dos </a:t>
            </a:r>
            <a:r>
              <a:rPr lang="en-US" sz="2000" dirty="0" err="1"/>
              <a:t>pontos</a:t>
            </a:r>
            <a:r>
              <a:rPr lang="en-US" sz="2000" dirty="0"/>
              <a:t> de </a:t>
            </a:r>
            <a:r>
              <a:rPr lang="en-US" sz="2000" dirty="0" err="1"/>
              <a:t>recarga</a:t>
            </a:r>
            <a:r>
              <a:rPr lang="en-US" sz="2000" dirty="0"/>
              <a:t> (charging point operator - CPO)</a:t>
            </a:r>
          </a:p>
          <a:p>
            <a:endParaRPr lang="en-US" sz="2000" dirty="0"/>
          </a:p>
          <a:p>
            <a:r>
              <a:rPr lang="en-US" sz="2000" dirty="0" err="1"/>
              <a:t>Desde</a:t>
            </a:r>
            <a:r>
              <a:rPr lang="en-US" sz="2000" dirty="0"/>
              <a:t> o </a:t>
            </a:r>
            <a:r>
              <a:rPr lang="en-US" sz="2000" dirty="0" err="1"/>
              <a:t>ponto</a:t>
            </a:r>
            <a:r>
              <a:rPr lang="en-US" sz="2000" dirty="0"/>
              <a:t> de vista do </a:t>
            </a:r>
            <a:r>
              <a:rPr lang="en-US" sz="2000" dirty="0" err="1"/>
              <a:t>provedor</a:t>
            </a:r>
            <a:r>
              <a:rPr lang="en-US" sz="2000" dirty="0"/>
              <a:t> de </a:t>
            </a:r>
            <a:r>
              <a:rPr lang="en-US" sz="2000" dirty="0" err="1"/>
              <a:t>serviços</a:t>
            </a:r>
            <a:r>
              <a:rPr lang="en-US" sz="2000" dirty="0"/>
              <a:t> de </a:t>
            </a:r>
            <a:r>
              <a:rPr lang="en-US" sz="2000" dirty="0" err="1"/>
              <a:t>mobilidade</a:t>
            </a:r>
            <a:r>
              <a:rPr lang="en-US" sz="2000" dirty="0"/>
              <a:t> </a:t>
            </a:r>
            <a:r>
              <a:rPr lang="en-US" sz="2000" dirty="0" err="1"/>
              <a:t>elétrica</a:t>
            </a:r>
            <a:r>
              <a:rPr lang="en-US" sz="2000" dirty="0"/>
              <a:t> (e-mobility service provider - </a:t>
            </a:r>
            <a:r>
              <a:rPr lang="en-US" sz="2000" dirty="0" err="1"/>
              <a:t>eMSP</a:t>
            </a:r>
            <a:r>
              <a:rPr lang="en-US" sz="2000" dirty="0"/>
              <a:t>)</a:t>
            </a:r>
          </a:p>
          <a:p>
            <a:endParaRPr lang="en-US" sz="2000" dirty="0"/>
          </a:p>
          <a:p>
            <a:r>
              <a:rPr lang="en-US" sz="2000" dirty="0" err="1"/>
              <a:t>Plataforma</a:t>
            </a:r>
            <a:r>
              <a:rPr lang="en-US" sz="2000" dirty="0"/>
              <a:t> de </a:t>
            </a:r>
            <a:r>
              <a:rPr lang="en-US" sz="2000" dirty="0" err="1"/>
              <a:t>eletromobilidade</a:t>
            </a:r>
            <a:r>
              <a:rPr lang="en-US" sz="2000" dirty="0"/>
              <a:t> </a:t>
            </a:r>
            <a:r>
              <a:rPr lang="en-US" sz="2000" dirty="0" err="1"/>
              <a:t>modalidade</a:t>
            </a:r>
            <a:r>
              <a:rPr lang="en-US" sz="2000" dirty="0"/>
              <a:t> “roaming”</a:t>
            </a:r>
            <a:endParaRPr lang="pt-BR" sz="2000" dirty="0"/>
          </a:p>
          <a:p>
            <a:endParaRPr lang="pt-BR" dirty="0"/>
          </a:p>
        </p:txBody>
      </p:sp>
      <p:sp>
        <p:nvSpPr>
          <p:cNvPr id="2" name="Título 1"/>
          <p:cNvSpPr>
            <a:spLocks noGrp="1"/>
          </p:cNvSpPr>
          <p:nvPr>
            <p:ph type="title"/>
          </p:nvPr>
        </p:nvSpPr>
        <p:spPr>
          <a:xfrm>
            <a:off x="692337" y="258101"/>
            <a:ext cx="11083961" cy="1118400"/>
          </a:xfrm>
        </p:spPr>
        <p:txBody>
          <a:bodyPr/>
          <a:lstStyle/>
          <a:p>
            <a:r>
              <a:rPr lang="pt-BR" sz="3600" dirty="0"/>
              <a:t>Modelos de negócio genéricos para recarga de </a:t>
            </a:r>
            <a:r>
              <a:rPr lang="pt-BR" sz="3600" dirty="0" err="1"/>
              <a:t>VEs</a:t>
            </a:r>
            <a:endParaRPr lang="es-MX" sz="3600" dirty="0"/>
          </a:p>
        </p:txBody>
      </p:sp>
    </p:spTree>
    <p:extLst>
      <p:ext uri="{BB962C8B-B14F-4D97-AF65-F5344CB8AC3E}">
        <p14:creationId xmlns:p14="http://schemas.microsoft.com/office/powerpoint/2010/main" val="348025547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1EFE8A6-2A94-4989-B0B9-9EC81C733BF6}"/>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sz="3600" dirty="0"/>
              <a:t>Modelos de negócio genéricos para recarga de </a:t>
            </a:r>
            <a:r>
              <a:rPr lang="pt-BR" sz="3600" dirty="0" err="1"/>
              <a:t>VEs</a:t>
            </a:r>
            <a:endParaRPr lang="es-MX" sz="3600" dirty="0"/>
          </a:p>
        </p:txBody>
      </p:sp>
      <p:pic>
        <p:nvPicPr>
          <p:cNvPr id="4" name="Imagen 3"/>
          <p:cNvPicPr>
            <a:picLocks noChangeAspect="1"/>
          </p:cNvPicPr>
          <p:nvPr/>
        </p:nvPicPr>
        <p:blipFill>
          <a:blip r:embed="rId3"/>
          <a:stretch>
            <a:fillRect/>
          </a:stretch>
        </p:blipFill>
        <p:spPr>
          <a:xfrm>
            <a:off x="641350" y="1425796"/>
            <a:ext cx="10210772" cy="4626885"/>
          </a:xfrm>
          <a:prstGeom prst="rect">
            <a:avLst/>
          </a:prstGeom>
        </p:spPr>
      </p:pic>
    </p:spTree>
    <p:extLst>
      <p:ext uri="{BB962C8B-B14F-4D97-AF65-F5344CB8AC3E}">
        <p14:creationId xmlns:p14="http://schemas.microsoft.com/office/powerpoint/2010/main" val="1419216251"/>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276F42C-2355-42DF-A28F-931C431EB4A9}"/>
              </a:ext>
            </a:extLst>
          </p:cNvPr>
          <p:cNvSpPr>
            <a:spLocks noGrp="1"/>
          </p:cNvSpPr>
          <p:nvPr>
            <p:ph type="title"/>
          </p:nvPr>
        </p:nvSpPr>
        <p:spPr/>
        <p:txBody>
          <a:bodyPr/>
          <a:lstStyle/>
          <a:p>
            <a:r>
              <a:rPr lang="pt-BR" sz="6000" dirty="0"/>
              <a:t>4) INTEGRAÇÃO COM O SISTEMA ELÉTRICO</a:t>
            </a:r>
            <a:endParaRPr lang="pt-BR" dirty="0"/>
          </a:p>
        </p:txBody>
      </p:sp>
    </p:spTree>
    <p:extLst>
      <p:ext uri="{BB962C8B-B14F-4D97-AF65-F5344CB8AC3E}">
        <p14:creationId xmlns:p14="http://schemas.microsoft.com/office/powerpoint/2010/main" val="124349574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01219CB-0E10-4E91-9A9B-7331E8B52AF7}"/>
              </a:ext>
            </a:extLst>
          </p:cNvPr>
          <p:cNvSpPr>
            <a:spLocks noGrp="1"/>
          </p:cNvSpPr>
          <p:nvPr>
            <p:ph type="title"/>
          </p:nvPr>
        </p:nvSpPr>
        <p:spPr>
          <a:xfrm>
            <a:off x="2343729" y="2869800"/>
            <a:ext cx="7390821" cy="1118400"/>
          </a:xfrm>
        </p:spPr>
        <p:txBody>
          <a:bodyPr/>
          <a:lstStyle/>
          <a:p>
            <a:r>
              <a:rPr lang="pt-BR" dirty="0"/>
              <a:t>4.3 Transbordamento e outros impactos</a:t>
            </a:r>
          </a:p>
        </p:txBody>
      </p:sp>
    </p:spTree>
    <p:extLst>
      <p:ext uri="{BB962C8B-B14F-4D97-AF65-F5344CB8AC3E}">
        <p14:creationId xmlns:p14="http://schemas.microsoft.com/office/powerpoint/2010/main" val="3745344484"/>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107950" indent="0">
              <a:buNone/>
            </a:pPr>
            <a:r>
              <a:rPr lang="pt-BR" dirty="0"/>
              <a:t>O desenvolvimento da eletromobilidade no mundo, além de aspectos técnicos e de mercado próprios do tema,  devem ser avaliados sob o ponto de vista de demais transbordamentos e potenciais impactos em aspectos, como:</a:t>
            </a:r>
          </a:p>
          <a:p>
            <a:pPr marL="107950" indent="0">
              <a:buNone/>
            </a:pPr>
            <a:endParaRPr lang="pt-BR" dirty="0"/>
          </a:p>
          <a:p>
            <a:pPr marL="869950" lvl="1" indent="-285750">
              <a:buFont typeface="Arial" panose="020B0604020202020204" pitchFamily="34" charset="0"/>
              <a:buChar char="•"/>
            </a:pPr>
            <a:r>
              <a:rPr lang="pt-BR" dirty="0">
                <a:latin typeface="Abadi Extra Light" panose="020B0204020104020204" pitchFamily="34" charset="0"/>
              </a:rPr>
              <a:t>Impactos ambientais e energéticos</a:t>
            </a:r>
          </a:p>
          <a:p>
            <a:pPr marL="869950" lvl="1" indent="-285750">
              <a:buFont typeface="Arial" panose="020B0604020202020204" pitchFamily="34" charset="0"/>
              <a:buChar char="•"/>
            </a:pPr>
            <a:r>
              <a:rPr lang="pt-BR" dirty="0">
                <a:latin typeface="Abadi Extra Light" panose="020B0204020104020204" pitchFamily="34" charset="0"/>
              </a:rPr>
              <a:t>Impactos socioeconômicos</a:t>
            </a:r>
          </a:p>
          <a:p>
            <a:pPr marL="869950" lvl="1" indent="-285750">
              <a:buFont typeface="Arial" panose="020B0604020202020204" pitchFamily="34" charset="0"/>
              <a:buChar char="•"/>
            </a:pPr>
            <a:r>
              <a:rPr lang="pt-BR" dirty="0">
                <a:latin typeface="Abadi Extra Light" panose="020B0204020104020204" pitchFamily="34" charset="0"/>
              </a:rPr>
              <a:t>Impactos nas cidades</a:t>
            </a:r>
          </a:p>
          <a:p>
            <a:pPr marL="869950" lvl="1" indent="-285750">
              <a:buFont typeface="Arial" panose="020B0604020202020204" pitchFamily="34" charset="0"/>
              <a:buChar char="•"/>
            </a:pPr>
            <a:r>
              <a:rPr lang="pt-BR" dirty="0">
                <a:latin typeface="Abadi Extra Light" panose="020B0204020104020204" pitchFamily="34" charset="0"/>
              </a:rPr>
              <a:t>Impactos na segurança</a:t>
            </a:r>
          </a:p>
        </p:txBody>
      </p:sp>
      <p:sp>
        <p:nvSpPr>
          <p:cNvPr id="3" name="Título 2"/>
          <p:cNvSpPr>
            <a:spLocks noGrp="1"/>
          </p:cNvSpPr>
          <p:nvPr>
            <p:ph type="title"/>
          </p:nvPr>
        </p:nvSpPr>
        <p:spPr>
          <a:noFill/>
          <a:ln>
            <a:noFill/>
          </a:ln>
        </p:spPr>
        <p:txBody>
          <a:bodyPr spcFirstLastPara="1" wrap="square" lIns="121900" tIns="121900" rIns="121900" bIns="121900" anchor="ctr" anchorCtr="0">
            <a:noAutofit/>
          </a:bodyPr>
          <a:lstStyle/>
          <a:p>
            <a:r>
              <a:rPr lang="pt-BR" dirty="0"/>
              <a:t>Transbordamentos da Mobilidade Elétrica</a:t>
            </a:r>
          </a:p>
        </p:txBody>
      </p:sp>
    </p:spTree>
    <p:extLst>
      <p:ext uri="{BB962C8B-B14F-4D97-AF65-F5344CB8AC3E}">
        <p14:creationId xmlns:p14="http://schemas.microsoft.com/office/powerpoint/2010/main" val="268494281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2FC3BFB-E43D-4869-A3B9-2F5F3B5328F5}"/>
              </a:ext>
            </a:extLst>
          </p:cNvPr>
          <p:cNvSpPr>
            <a:spLocks noGrp="1"/>
          </p:cNvSpPr>
          <p:nvPr>
            <p:ph type="body" idx="13"/>
          </p:nvPr>
        </p:nvSpPr>
        <p:spPr/>
        <p:txBody>
          <a:bodyPr/>
          <a:lstStyle/>
          <a:p>
            <a:endParaRPr lang="pt-BR"/>
          </a:p>
        </p:txBody>
      </p:sp>
      <p:sp>
        <p:nvSpPr>
          <p:cNvPr id="3" name="Título 2"/>
          <p:cNvSpPr>
            <a:spLocks noGrp="1"/>
          </p:cNvSpPr>
          <p:nvPr>
            <p:ph type="title"/>
          </p:nvPr>
        </p:nvSpPr>
        <p:spPr>
          <a:noFill/>
          <a:ln>
            <a:noFill/>
          </a:ln>
        </p:spPr>
        <p:txBody>
          <a:bodyPr spcFirstLastPara="1" wrap="square" lIns="121900" tIns="121900" rIns="121900" bIns="121900" anchor="ctr" anchorCtr="0">
            <a:noAutofit/>
          </a:bodyPr>
          <a:lstStyle/>
          <a:p>
            <a:r>
              <a:rPr lang="pt-BR" dirty="0"/>
              <a:t>Transbordamentos da Mobilidade Elétrica</a:t>
            </a:r>
          </a:p>
        </p:txBody>
      </p:sp>
      <p:grpSp>
        <p:nvGrpSpPr>
          <p:cNvPr id="7" name="Grupo 6"/>
          <p:cNvGrpSpPr/>
          <p:nvPr/>
        </p:nvGrpSpPr>
        <p:grpSpPr>
          <a:xfrm>
            <a:off x="131951" y="1376501"/>
            <a:ext cx="11927529" cy="4801970"/>
            <a:chOff x="-569" y="1376501"/>
            <a:chExt cx="11927529" cy="4801970"/>
          </a:xfrm>
        </p:grpSpPr>
        <p:pic>
          <p:nvPicPr>
            <p:cNvPr id="5" name="Imagem 4"/>
            <p:cNvPicPr>
              <a:picLocks noChangeAspect="1"/>
            </p:cNvPicPr>
            <p:nvPr/>
          </p:nvPicPr>
          <p:blipFill rotWithShape="1">
            <a:blip r:embed="rId3"/>
            <a:srcRect l="3914" t="3902" r="3478" b="6075"/>
            <a:stretch/>
          </p:blipFill>
          <p:spPr>
            <a:xfrm>
              <a:off x="-569" y="1553462"/>
              <a:ext cx="11927529" cy="4625009"/>
            </a:xfrm>
            <a:prstGeom prst="rect">
              <a:avLst/>
            </a:prstGeom>
          </p:spPr>
        </p:pic>
        <p:sp>
          <p:nvSpPr>
            <p:cNvPr id="6" name="Retângulo 5"/>
            <p:cNvSpPr/>
            <p:nvPr/>
          </p:nvSpPr>
          <p:spPr>
            <a:xfrm>
              <a:off x="0" y="1376501"/>
              <a:ext cx="1722782" cy="730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CaixaDeTexto 1"/>
          <p:cNvSpPr txBox="1"/>
          <p:nvPr/>
        </p:nvSpPr>
        <p:spPr>
          <a:xfrm>
            <a:off x="692337" y="1418110"/>
            <a:ext cx="4499428" cy="338554"/>
          </a:xfrm>
          <a:prstGeom prst="rect">
            <a:avLst/>
          </a:prstGeom>
          <a:solidFill>
            <a:schemeClr val="bg1">
              <a:lumMod val="95000"/>
            </a:schemeClr>
          </a:solidFill>
        </p:spPr>
        <p:txBody>
          <a:bodyPr wrap="square" rtlCol="0">
            <a:spAutoFit/>
          </a:bodyPr>
          <a:lstStyle/>
          <a:p>
            <a:r>
              <a:rPr lang="pt-BR" sz="1600" dirty="0">
                <a:latin typeface="Abadi" panose="020B0604020202020204" charset="0"/>
              </a:rPr>
              <a:t>Impactos Positivos da Mobilidade Elétrica</a:t>
            </a:r>
          </a:p>
        </p:txBody>
      </p:sp>
      <p:pic>
        <p:nvPicPr>
          <p:cNvPr id="8" name="Gráfico 7">
            <a:extLst>
              <a:ext uri="{FF2B5EF4-FFF2-40B4-BE49-F238E27FC236}">
                <a16:creationId xmlns:a16="http://schemas.microsoft.com/office/drawing/2014/main" id="{E0E97361-3B98-420E-86DE-8E784ACB5B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090729204"/>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D3C6417-F73E-459D-A691-7D01D7B1772A}"/>
              </a:ext>
            </a:extLst>
          </p:cNvPr>
          <p:cNvSpPr>
            <a:spLocks noGrp="1"/>
          </p:cNvSpPr>
          <p:nvPr>
            <p:ph type="body" idx="13"/>
          </p:nvPr>
        </p:nvSpPr>
        <p:spPr>
          <a:xfrm>
            <a:off x="415702" y="1376501"/>
            <a:ext cx="3356301" cy="4452000"/>
          </a:xfrm>
        </p:spPr>
        <p:txBody>
          <a:bodyPr/>
          <a:lstStyle/>
          <a:p>
            <a:pPr marL="285750" indent="-285750">
              <a:buFont typeface="Wingdings" panose="05000000000000000000" pitchFamily="2" charset="2"/>
              <a:buChar char="§"/>
            </a:pPr>
            <a:r>
              <a:rPr lang="pt-BR" sz="1600" dirty="0">
                <a:latin typeface="Abadi Extra Light" panose="020B0204020104020204" pitchFamily="34" charset="0"/>
              </a:rPr>
              <a:t>A intensidade da redução de emissões com o uso de veículos elétricos depende da matriz energética adotada em cada região ou país.</a:t>
            </a:r>
          </a:p>
          <a:p>
            <a:pPr marL="285750" indent="-285750">
              <a:spcBef>
                <a:spcPts val="600"/>
              </a:spcBef>
              <a:buFont typeface="Wingdings" panose="05000000000000000000" pitchFamily="2" charset="2"/>
              <a:buChar char="§"/>
            </a:pPr>
            <a:r>
              <a:rPr lang="pt-BR" sz="1600" dirty="0">
                <a:latin typeface="Abadi Extra Light" panose="020B0204020104020204" pitchFamily="34" charset="0"/>
              </a:rPr>
              <a:t>De qualquer forma, o uso de VE será sempre menos poluente em comparação a veículos convencionais.</a:t>
            </a:r>
          </a:p>
          <a:p>
            <a:pPr marL="285750" indent="-285750">
              <a:spcBef>
                <a:spcPts val="600"/>
              </a:spcBef>
              <a:buFont typeface="Wingdings" panose="05000000000000000000" pitchFamily="2" charset="2"/>
              <a:buChar char="§"/>
            </a:pPr>
            <a:r>
              <a:rPr lang="pt-BR" sz="1600" dirty="0">
                <a:latin typeface="Abadi Extra Light" panose="020B0204020104020204" pitchFamily="34" charset="0"/>
              </a:rPr>
              <a:t>No caso do Brasil, com uma matriz energética majoritariamente limpa, a; redução de emissões deverá ser semelhante aos melhores casos no cenário europeu</a:t>
            </a:r>
          </a:p>
          <a:p>
            <a:endParaRPr lang="pt-BR" dirty="0"/>
          </a:p>
        </p:txBody>
      </p:sp>
      <p:sp>
        <p:nvSpPr>
          <p:cNvPr id="3" name="Título 2"/>
          <p:cNvSpPr>
            <a:spLocks noGrp="1"/>
          </p:cNvSpPr>
          <p:nvPr>
            <p:ph type="title"/>
          </p:nvPr>
        </p:nvSpPr>
        <p:spPr>
          <a:noFill/>
          <a:ln>
            <a:noFill/>
          </a:ln>
        </p:spPr>
        <p:txBody>
          <a:bodyPr spcFirstLastPara="1" wrap="square" lIns="121900" tIns="121900" rIns="121900" bIns="121900" anchor="ctr" anchorCtr="0">
            <a:noAutofit/>
          </a:bodyPr>
          <a:lstStyle/>
          <a:p>
            <a:r>
              <a:rPr lang="pt-BR" dirty="0"/>
              <a:t>Redução de Emissões com Veículos Elétricos</a:t>
            </a:r>
          </a:p>
        </p:txBody>
      </p:sp>
      <p:pic>
        <p:nvPicPr>
          <p:cNvPr id="4" name="Imagem 3"/>
          <p:cNvPicPr>
            <a:picLocks noChangeAspect="1"/>
          </p:cNvPicPr>
          <p:nvPr/>
        </p:nvPicPr>
        <p:blipFill rotWithShape="1">
          <a:blip r:embed="rId3"/>
          <a:srcRect t="12369" b="9518"/>
          <a:stretch/>
        </p:blipFill>
        <p:spPr>
          <a:xfrm>
            <a:off x="3845623" y="1376502"/>
            <a:ext cx="7539928" cy="4219774"/>
          </a:xfrm>
          <a:prstGeom prst="rect">
            <a:avLst/>
          </a:prstGeom>
        </p:spPr>
      </p:pic>
      <p:sp>
        <p:nvSpPr>
          <p:cNvPr id="6" name="CaixaDeTexto 5"/>
          <p:cNvSpPr txBox="1"/>
          <p:nvPr/>
        </p:nvSpPr>
        <p:spPr>
          <a:xfrm>
            <a:off x="5461000" y="1562100"/>
            <a:ext cx="4533900" cy="584775"/>
          </a:xfrm>
          <a:prstGeom prst="rect">
            <a:avLst/>
          </a:prstGeom>
          <a:solidFill>
            <a:schemeClr val="tx2">
              <a:lumMod val="20000"/>
              <a:lumOff val="80000"/>
            </a:schemeClr>
          </a:solidFill>
        </p:spPr>
        <p:txBody>
          <a:bodyPr wrap="square" rtlCol="0">
            <a:spAutoFit/>
          </a:bodyPr>
          <a:lstStyle/>
          <a:p>
            <a:r>
              <a:rPr lang="pt-BR" sz="1600" dirty="0">
                <a:latin typeface="Abadi" panose="020B0604020202020204" charset="0"/>
              </a:rPr>
              <a:t>Impacto Ambiental dos VE para diferentes países (e respectivas matrizes de energéticas)</a:t>
            </a:r>
          </a:p>
        </p:txBody>
      </p:sp>
    </p:spTree>
    <p:extLst>
      <p:ext uri="{BB962C8B-B14F-4D97-AF65-F5344CB8AC3E}">
        <p14:creationId xmlns:p14="http://schemas.microsoft.com/office/powerpoint/2010/main" val="34094028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92337" y="258101"/>
            <a:ext cx="11083961" cy="1118400"/>
          </a:xfrm>
        </p:spPr>
        <p:txBody>
          <a:bodyPr/>
          <a:lstStyle/>
          <a:p>
            <a:r>
              <a:rPr lang="pt-BR" dirty="0"/>
              <a:t>Empregos no mercado de eletromobilidade</a:t>
            </a:r>
          </a:p>
        </p:txBody>
      </p:sp>
      <p:pic>
        <p:nvPicPr>
          <p:cNvPr id="4" name="Imagem 3"/>
          <p:cNvPicPr>
            <a:picLocks noChangeAspect="1"/>
          </p:cNvPicPr>
          <p:nvPr/>
        </p:nvPicPr>
        <p:blipFill rotWithShape="1">
          <a:blip r:embed="rId3"/>
          <a:srcRect l="24726" t="23176" r="26459" b="33242"/>
          <a:stretch/>
        </p:blipFill>
        <p:spPr>
          <a:xfrm>
            <a:off x="430219" y="2206170"/>
            <a:ext cx="6522124" cy="3773715"/>
          </a:xfrm>
          <a:prstGeom prst="rect">
            <a:avLst/>
          </a:prstGeom>
        </p:spPr>
      </p:pic>
      <p:sp>
        <p:nvSpPr>
          <p:cNvPr id="5" name="CaixaDeTexto 4"/>
          <p:cNvSpPr txBox="1"/>
          <p:nvPr/>
        </p:nvSpPr>
        <p:spPr>
          <a:xfrm>
            <a:off x="307457" y="1498283"/>
            <a:ext cx="7056548" cy="584775"/>
          </a:xfrm>
          <a:prstGeom prst="rect">
            <a:avLst/>
          </a:prstGeom>
          <a:noFill/>
        </p:spPr>
        <p:txBody>
          <a:bodyPr wrap="square" rtlCol="0">
            <a:spAutoFit/>
          </a:bodyPr>
          <a:lstStyle/>
          <a:p>
            <a:pPr algn="ctr"/>
            <a:r>
              <a:rPr lang="pt-BR" sz="1600" dirty="0">
                <a:latin typeface="Abadi" panose="020B0604020202020204" charset="0"/>
              </a:rPr>
              <a:t>Cenários de Empregos na Indústria de Fabricação de Automóveis para 2030</a:t>
            </a:r>
          </a:p>
          <a:p>
            <a:pPr algn="ctr"/>
            <a:r>
              <a:rPr lang="pt-BR" sz="1600" dirty="0">
                <a:latin typeface="Abadi" panose="020B0604020202020204" charset="0"/>
              </a:rPr>
              <a:t>(Caso do Mercado Europeu)</a:t>
            </a:r>
          </a:p>
        </p:txBody>
      </p:sp>
      <p:sp>
        <p:nvSpPr>
          <p:cNvPr id="6" name="Seta para a direita 5"/>
          <p:cNvSpPr/>
          <p:nvPr/>
        </p:nvSpPr>
        <p:spPr>
          <a:xfrm>
            <a:off x="7082971" y="2844800"/>
            <a:ext cx="522515" cy="2235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7775666" y="1375173"/>
            <a:ext cx="4279110" cy="830997"/>
          </a:xfrm>
          <a:prstGeom prst="rect">
            <a:avLst/>
          </a:prstGeom>
          <a:noFill/>
        </p:spPr>
        <p:txBody>
          <a:bodyPr wrap="square" rtlCol="0">
            <a:spAutoFit/>
          </a:bodyPr>
          <a:lstStyle/>
          <a:p>
            <a:pPr algn="ctr"/>
            <a:r>
              <a:rPr lang="pt-BR" sz="1600" dirty="0">
                <a:latin typeface="Abadi" panose="020B0604020202020204" charset="0"/>
              </a:rPr>
              <a:t>Novas Competências e Oportunidades de Empregos em Cenários de Eletrificação do Transporte</a:t>
            </a:r>
          </a:p>
        </p:txBody>
      </p:sp>
      <p:sp>
        <p:nvSpPr>
          <p:cNvPr id="8" name="CaixaDeTexto 7"/>
          <p:cNvSpPr txBox="1"/>
          <p:nvPr/>
        </p:nvSpPr>
        <p:spPr>
          <a:xfrm>
            <a:off x="8278355" y="2254240"/>
            <a:ext cx="3497943" cy="3170099"/>
          </a:xfrm>
          <a:prstGeom prst="rect">
            <a:avLst/>
          </a:prstGeom>
          <a:solidFill>
            <a:schemeClr val="tx2">
              <a:lumMod val="20000"/>
              <a:lumOff val="80000"/>
            </a:schemeClr>
          </a:solidFill>
        </p:spPr>
        <p:txBody>
          <a:bodyPr wrap="square" rtlCol="0">
            <a:spAutoFit/>
          </a:bodyPr>
          <a:lstStyle/>
          <a:p>
            <a:pPr marL="285750" indent="-285750">
              <a:spcBef>
                <a:spcPts val="1200"/>
              </a:spcBef>
              <a:buFont typeface="Arial" panose="020B0604020202020204" pitchFamily="34" charset="0"/>
              <a:buChar char="•"/>
            </a:pPr>
            <a:r>
              <a:rPr lang="pt-BR" sz="1600" dirty="0">
                <a:latin typeface="Abadi Extra Light" panose="020B0204020104020204" pitchFamily="34" charset="0"/>
              </a:rPr>
              <a:t>Inovação em tecnologias e componentes para os </a:t>
            </a:r>
            <a:r>
              <a:rPr lang="pt-BR" sz="1600" dirty="0" err="1">
                <a:latin typeface="Abadi Extra Light" panose="020B0204020104020204" pitchFamily="34" charset="0"/>
              </a:rPr>
              <a:t>VEs</a:t>
            </a:r>
            <a:endParaRPr lang="pt-BR" sz="1600" dirty="0">
              <a:latin typeface="Abadi Extra Light" panose="020B0204020104020204" pitchFamily="34" charset="0"/>
            </a:endParaRPr>
          </a:p>
          <a:p>
            <a:pPr marL="285750" indent="-285750">
              <a:spcBef>
                <a:spcPts val="1200"/>
              </a:spcBef>
              <a:buFont typeface="Arial" panose="020B0604020202020204" pitchFamily="34" charset="0"/>
              <a:buChar char="•"/>
            </a:pPr>
            <a:r>
              <a:rPr lang="pt-BR" sz="1600" dirty="0">
                <a:latin typeface="Abadi Extra Light" panose="020B0204020104020204" pitchFamily="34" charset="0"/>
              </a:rPr>
              <a:t>Serviços digitais para a mobilidade elétrica.</a:t>
            </a:r>
          </a:p>
          <a:p>
            <a:pPr marL="285750" indent="-285750">
              <a:spcBef>
                <a:spcPts val="1200"/>
              </a:spcBef>
              <a:buFont typeface="Arial" panose="020B0604020202020204" pitchFamily="34" charset="0"/>
              <a:buChar char="•"/>
            </a:pPr>
            <a:r>
              <a:rPr lang="pt-BR" sz="1600" dirty="0">
                <a:latin typeface="Abadi Extra Light" panose="020B0204020104020204" pitchFamily="34" charset="0"/>
              </a:rPr>
              <a:t>Soluções para integração da eletromobilidade com o setor elétrico.</a:t>
            </a:r>
          </a:p>
          <a:p>
            <a:pPr marL="285750" indent="-285750">
              <a:spcBef>
                <a:spcPts val="1200"/>
              </a:spcBef>
              <a:buFont typeface="Arial" panose="020B0604020202020204" pitchFamily="34" charset="0"/>
              <a:buChar char="•"/>
            </a:pPr>
            <a:r>
              <a:rPr lang="pt-BR" sz="1600" dirty="0">
                <a:latin typeface="Abadi Extra Light" panose="020B0204020104020204" pitchFamily="34" charset="0"/>
              </a:rPr>
              <a:t>Modelos de negócios associados (</a:t>
            </a:r>
            <a:r>
              <a:rPr lang="pt-BR" sz="1600" dirty="0" err="1">
                <a:latin typeface="Abadi Extra Light" panose="020B0204020104020204" pitchFamily="34" charset="0"/>
              </a:rPr>
              <a:t>car-sharing</a:t>
            </a:r>
            <a:r>
              <a:rPr lang="pt-BR" sz="1600" dirty="0">
                <a:latin typeface="Abadi Extra Light" panose="020B0204020104020204" pitchFamily="34" charset="0"/>
              </a:rPr>
              <a:t>, levíssimos, outros)</a:t>
            </a:r>
          </a:p>
          <a:p>
            <a:pPr marL="285750" indent="-285750">
              <a:spcBef>
                <a:spcPts val="1200"/>
              </a:spcBef>
              <a:buFont typeface="Arial" panose="020B0604020202020204" pitchFamily="34" charset="0"/>
              <a:buChar char="•"/>
            </a:pPr>
            <a:r>
              <a:rPr lang="pt-BR" sz="1600" dirty="0">
                <a:latin typeface="Abadi Extra Light" panose="020B0204020104020204" pitchFamily="34" charset="0"/>
              </a:rPr>
              <a:t>Indústria de veículos elétricos pesados</a:t>
            </a:r>
          </a:p>
        </p:txBody>
      </p:sp>
    </p:spTree>
    <p:extLst>
      <p:ext uri="{BB962C8B-B14F-4D97-AF65-F5344CB8AC3E}">
        <p14:creationId xmlns:p14="http://schemas.microsoft.com/office/powerpoint/2010/main" val="722559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title" idx="4294967295"/>
          </p:nvPr>
        </p:nvSpPr>
        <p:spPr>
          <a:xfrm>
            <a:off x="137811" y="928992"/>
            <a:ext cx="5394989" cy="1118400"/>
          </a:xfrm>
          <a:prstGeom prst="rect">
            <a:avLst/>
          </a:prstGeom>
        </p:spPr>
        <p:txBody>
          <a:bodyPr spcFirstLastPara="1" wrap="square" lIns="121900" tIns="121900" rIns="121900" bIns="121900" anchor="b" anchorCtr="0">
            <a:noAutofit/>
          </a:bodyPr>
          <a:lstStyle/>
          <a:p>
            <a:br>
              <a:rPr lang="pt-BR" sz="4800" dirty="0"/>
            </a:br>
            <a:endParaRPr lang="pt-BR" sz="4800" dirty="0"/>
          </a:p>
        </p:txBody>
      </p:sp>
    </p:spTree>
    <p:extLst>
      <p:ext uri="{BB962C8B-B14F-4D97-AF65-F5344CB8AC3E}">
        <p14:creationId xmlns:p14="http://schemas.microsoft.com/office/powerpoint/2010/main" val="329624688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E1995AA-801E-4946-93AE-B48EC213A30A}"/>
              </a:ext>
            </a:extLst>
          </p:cNvPr>
          <p:cNvSpPr>
            <a:spLocks noGrp="1"/>
          </p:cNvSpPr>
          <p:nvPr>
            <p:ph type="body" idx="13"/>
          </p:nvPr>
        </p:nvSpPr>
        <p:spPr/>
        <p:txBody>
          <a:bodyPr/>
          <a:lstStyle/>
          <a:p>
            <a:endParaRPr lang="pt-BR"/>
          </a:p>
        </p:txBody>
      </p:sp>
      <p:sp>
        <p:nvSpPr>
          <p:cNvPr id="3" name="Título 2"/>
          <p:cNvSpPr>
            <a:spLocks noGrp="1"/>
          </p:cNvSpPr>
          <p:nvPr>
            <p:ph type="title"/>
          </p:nvPr>
        </p:nvSpPr>
        <p:spPr>
          <a:noFill/>
          <a:ln>
            <a:noFill/>
          </a:ln>
        </p:spPr>
        <p:txBody>
          <a:bodyPr spcFirstLastPara="1" wrap="square" lIns="121900" tIns="121900" rIns="121900" bIns="121900" anchor="ctr" anchorCtr="0">
            <a:noAutofit/>
          </a:bodyPr>
          <a:lstStyle/>
          <a:p>
            <a:r>
              <a:rPr lang="pt-BR" dirty="0"/>
              <a:t>Impacto da eletromobilidade na saúde</a:t>
            </a:r>
          </a:p>
        </p:txBody>
      </p:sp>
      <p:grpSp>
        <p:nvGrpSpPr>
          <p:cNvPr id="10" name="Grupo 9"/>
          <p:cNvGrpSpPr/>
          <p:nvPr/>
        </p:nvGrpSpPr>
        <p:grpSpPr>
          <a:xfrm>
            <a:off x="603250" y="1881187"/>
            <a:ext cx="10477500" cy="2790825"/>
            <a:chOff x="603250" y="1881187"/>
            <a:chExt cx="10477500" cy="2790825"/>
          </a:xfrm>
        </p:grpSpPr>
        <p:pic>
          <p:nvPicPr>
            <p:cNvPr id="2" name="Imagem 1"/>
            <p:cNvPicPr>
              <a:picLocks noChangeAspect="1"/>
            </p:cNvPicPr>
            <p:nvPr/>
          </p:nvPicPr>
          <p:blipFill>
            <a:blip r:embed="rId3"/>
            <a:stretch>
              <a:fillRect/>
            </a:stretch>
          </p:blipFill>
          <p:spPr>
            <a:xfrm>
              <a:off x="603250" y="1881187"/>
              <a:ext cx="10477500" cy="2790825"/>
            </a:xfrm>
            <a:prstGeom prst="rect">
              <a:avLst/>
            </a:prstGeom>
          </p:spPr>
        </p:pic>
        <p:sp>
          <p:nvSpPr>
            <p:cNvPr id="9" name="CaixaDeTexto 8"/>
            <p:cNvSpPr txBox="1"/>
            <p:nvPr/>
          </p:nvSpPr>
          <p:spPr>
            <a:xfrm>
              <a:off x="1082338" y="2118310"/>
              <a:ext cx="9445962" cy="400110"/>
            </a:xfrm>
            <a:prstGeom prst="rect">
              <a:avLst/>
            </a:prstGeom>
            <a:solidFill>
              <a:srgbClr val="0063FF"/>
            </a:solidFill>
          </p:spPr>
          <p:txBody>
            <a:bodyPr wrap="square" rtlCol="0">
              <a:spAutoFit/>
            </a:bodyPr>
            <a:lstStyle/>
            <a:p>
              <a:pPr algn="ctr"/>
              <a:r>
                <a:rPr lang="pt-BR" sz="2000" b="1" dirty="0">
                  <a:solidFill>
                    <a:schemeClr val="bg1"/>
                  </a:solidFill>
                  <a:latin typeface="Abadi" panose="020B0604020202020204" charset="0"/>
                </a:rPr>
                <a:t>Benefícios na Saúde com a Eletromobilidade em 2050 (Cenário Norte Americano)</a:t>
              </a:r>
            </a:p>
          </p:txBody>
        </p:sp>
      </p:grpSp>
    </p:spTree>
    <p:extLst>
      <p:ext uri="{BB962C8B-B14F-4D97-AF65-F5344CB8AC3E}">
        <p14:creationId xmlns:p14="http://schemas.microsoft.com/office/powerpoint/2010/main" val="419174483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8B953F1-49D9-4714-90C8-4AB91371295D}"/>
              </a:ext>
            </a:extLst>
          </p:cNvPr>
          <p:cNvSpPr>
            <a:spLocks noGrp="1"/>
          </p:cNvSpPr>
          <p:nvPr>
            <p:ph type="title"/>
          </p:nvPr>
        </p:nvSpPr>
        <p:spPr>
          <a:xfrm>
            <a:off x="692337" y="258101"/>
            <a:ext cx="5394989" cy="1118400"/>
          </a:xfrm>
        </p:spPr>
        <p:txBody>
          <a:bodyPr/>
          <a:lstStyle/>
          <a:p>
            <a:r>
              <a:rPr lang="en-US" dirty="0" err="1"/>
              <a:t>Ementa</a:t>
            </a:r>
            <a:endParaRPr lang="en-US" dirty="0"/>
          </a:p>
        </p:txBody>
      </p:sp>
    </p:spTree>
    <p:extLst>
      <p:ext uri="{BB962C8B-B14F-4D97-AF65-F5344CB8AC3E}">
        <p14:creationId xmlns:p14="http://schemas.microsoft.com/office/powerpoint/2010/main" val="1554444416"/>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13508"/>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17376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E803EA3-CDB1-4A71-AEC5-193828FC449B}"/>
              </a:ext>
            </a:extLst>
          </p:cNvPr>
          <p:cNvSpPr>
            <a:spLocks noGrp="1"/>
          </p:cNvSpPr>
          <p:nvPr>
            <p:ph type="title"/>
          </p:nvPr>
        </p:nvSpPr>
        <p:spPr>
          <a:xfrm>
            <a:off x="2343729" y="2869800"/>
            <a:ext cx="9359321" cy="1118400"/>
          </a:xfrm>
        </p:spPr>
        <p:txBody>
          <a:bodyPr/>
          <a:lstStyle/>
          <a:p>
            <a:r>
              <a:rPr lang="pt-BR" dirty="0"/>
              <a:t>5.1 Resoluções Normativas</a:t>
            </a:r>
          </a:p>
        </p:txBody>
      </p:sp>
    </p:spTree>
    <p:extLst>
      <p:ext uri="{BB962C8B-B14F-4D97-AF65-F5344CB8AC3E}">
        <p14:creationId xmlns:p14="http://schemas.microsoft.com/office/powerpoint/2010/main" val="2389957732"/>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40" name="Agrupar 39">
            <a:extLst>
              <a:ext uri="{FF2B5EF4-FFF2-40B4-BE49-F238E27FC236}">
                <a16:creationId xmlns:a16="http://schemas.microsoft.com/office/drawing/2014/main" id="{8886580B-9192-4EF8-A212-281F7AFA6A0C}"/>
              </a:ext>
            </a:extLst>
          </p:cNvPr>
          <p:cNvGrpSpPr/>
          <p:nvPr/>
        </p:nvGrpSpPr>
        <p:grpSpPr>
          <a:xfrm>
            <a:off x="692150" y="1474665"/>
            <a:ext cx="10069220" cy="4463966"/>
            <a:chOff x="486137" y="1340486"/>
            <a:chExt cx="10949650" cy="5459639"/>
          </a:xfrm>
        </p:grpSpPr>
        <p:sp>
          <p:nvSpPr>
            <p:cNvPr id="3" name="Rectangle 7">
              <a:extLst>
                <a:ext uri="{FF2B5EF4-FFF2-40B4-BE49-F238E27FC236}">
                  <a16:creationId xmlns:a16="http://schemas.microsoft.com/office/drawing/2014/main" id="{EFD2496F-E0BF-4C58-AE59-1DD8EE6C9847}"/>
                </a:ext>
              </a:extLst>
            </p:cNvPr>
            <p:cNvSpPr/>
            <p:nvPr/>
          </p:nvSpPr>
          <p:spPr>
            <a:xfrm>
              <a:off x="809769" y="4227777"/>
              <a:ext cx="4086322" cy="2534931"/>
            </a:xfrm>
            <a:prstGeom prst="rect">
              <a:avLst/>
            </a:prstGeom>
            <a:solidFill>
              <a:srgbClr val="B9D0F7"/>
            </a:solidFill>
            <a:ln>
              <a:noFill/>
            </a:ln>
            <a:effectLst>
              <a:outerShdw blurRad="50800" dist="38100" dir="8100000" algn="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Rectangle 30">
              <a:extLst>
                <a:ext uri="{FF2B5EF4-FFF2-40B4-BE49-F238E27FC236}">
                  <a16:creationId xmlns:a16="http://schemas.microsoft.com/office/drawing/2014/main" id="{D3E54A15-F33C-449E-8468-7D5F9ADE994F}"/>
                </a:ext>
              </a:extLst>
            </p:cNvPr>
            <p:cNvSpPr/>
            <p:nvPr/>
          </p:nvSpPr>
          <p:spPr>
            <a:xfrm>
              <a:off x="808351" y="1398361"/>
              <a:ext cx="4087740" cy="2520072"/>
            </a:xfrm>
            <a:prstGeom prst="rect">
              <a:avLst/>
            </a:prstGeom>
            <a:solidFill>
              <a:srgbClr val="0F3B83"/>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34">
              <a:extLst>
                <a:ext uri="{FF2B5EF4-FFF2-40B4-BE49-F238E27FC236}">
                  <a16:creationId xmlns:a16="http://schemas.microsoft.com/office/drawing/2014/main" id="{F10D554F-7542-4066-935C-2A776838F921}"/>
                </a:ext>
              </a:extLst>
            </p:cNvPr>
            <p:cNvSpPr txBox="1"/>
            <p:nvPr/>
          </p:nvSpPr>
          <p:spPr>
            <a:xfrm>
              <a:off x="1126290" y="5814879"/>
              <a:ext cx="3453277" cy="803297"/>
            </a:xfrm>
            <a:prstGeom prst="rect">
              <a:avLst/>
            </a:prstGeom>
            <a:noFill/>
          </p:spPr>
          <p:txBody>
            <a:bodyPr wrap="square" rtlCol="0">
              <a:spAutoFit/>
            </a:bodyPr>
            <a:lstStyle/>
            <a:p>
              <a:pPr algn="ctr">
                <a:lnSpc>
                  <a:spcPct val="110000"/>
                </a:lnSpc>
              </a:pPr>
              <a:r>
                <a:rPr lang="pt-BR" sz="1400" dirty="0">
                  <a:latin typeface="Roboto" panose="02000000000000000000" pitchFamily="2" charset="0"/>
                  <a:ea typeface="Roboto" panose="02000000000000000000" pitchFamily="2" charset="0"/>
                  <a:cs typeface="Roboto" panose="02000000000000000000" pitchFamily="2" charset="0"/>
                </a:rPr>
                <a:t>As normas são desenvolvidas pela sociedade e são votadas. Sua aplicação é opcional.</a:t>
              </a:r>
            </a:p>
          </p:txBody>
        </p:sp>
        <p:sp>
          <p:nvSpPr>
            <p:cNvPr id="18" name="TextBox 36">
              <a:extLst>
                <a:ext uri="{FF2B5EF4-FFF2-40B4-BE49-F238E27FC236}">
                  <a16:creationId xmlns:a16="http://schemas.microsoft.com/office/drawing/2014/main" id="{BDA5935A-9F32-4963-955D-2DB51E48EAA9}"/>
                </a:ext>
              </a:extLst>
            </p:cNvPr>
            <p:cNvSpPr txBox="1"/>
            <p:nvPr/>
          </p:nvSpPr>
          <p:spPr>
            <a:xfrm>
              <a:off x="1133692" y="5441454"/>
              <a:ext cx="3438475" cy="400110"/>
            </a:xfrm>
            <a:prstGeom prst="rect">
              <a:avLst/>
            </a:prstGeom>
            <a:noFill/>
          </p:spPr>
          <p:txBody>
            <a:bodyPr wrap="square" rtlCol="0">
              <a:spAutoFit/>
            </a:bodyPr>
            <a:lstStyle/>
            <a:p>
              <a:pPr algn="ctr"/>
              <a:r>
                <a:rPr lang="en-IN" sz="2000" b="1" dirty="0">
                  <a:latin typeface="Roboto" panose="02000000000000000000" pitchFamily="2" charset="0"/>
                  <a:ea typeface="Roboto" panose="02000000000000000000" pitchFamily="2" charset="0"/>
                  <a:cs typeface="Roboto" panose="02000000000000000000" pitchFamily="2" charset="0"/>
                </a:rPr>
                <a:t>NORMAS</a:t>
              </a:r>
            </a:p>
          </p:txBody>
        </p:sp>
        <p:sp>
          <p:nvSpPr>
            <p:cNvPr id="20" name="TextBox 37">
              <a:extLst>
                <a:ext uri="{FF2B5EF4-FFF2-40B4-BE49-F238E27FC236}">
                  <a16:creationId xmlns:a16="http://schemas.microsoft.com/office/drawing/2014/main" id="{467051CC-F183-4B2C-970D-646EB9E4783A}"/>
                </a:ext>
              </a:extLst>
            </p:cNvPr>
            <p:cNvSpPr txBox="1"/>
            <p:nvPr/>
          </p:nvSpPr>
          <p:spPr>
            <a:xfrm>
              <a:off x="1132274" y="2885550"/>
              <a:ext cx="3454475" cy="803297"/>
            </a:xfrm>
            <a:prstGeom prst="rect">
              <a:avLst/>
            </a:prstGeom>
            <a:noFill/>
          </p:spPr>
          <p:txBody>
            <a:bodyPr wrap="square" rtlCol="0">
              <a:spAutoFit/>
            </a:bodyPr>
            <a:lstStyle/>
            <a:p>
              <a:pPr algn="ctr">
                <a:lnSpc>
                  <a:spcPct val="110000"/>
                </a:lnSpc>
              </a:pPr>
              <a:r>
                <a:rPr lang="pt-BR" sz="1400" dirty="0">
                  <a:solidFill>
                    <a:schemeClr val="bg1"/>
                  </a:solidFill>
                  <a:latin typeface="Roboto" panose="02000000000000000000" pitchFamily="2" charset="0"/>
                  <a:ea typeface="Roboto" panose="02000000000000000000" pitchFamily="2" charset="0"/>
                  <a:cs typeface="Roboto" panose="02000000000000000000" pitchFamily="2" charset="0"/>
                </a:rPr>
                <a:t>Os regulamentos são emitidos pelo governo, através dos ministérios, e são outorgados. Sua aplicação é obrigatória.</a:t>
              </a:r>
            </a:p>
          </p:txBody>
        </p:sp>
        <p:sp>
          <p:nvSpPr>
            <p:cNvPr id="22" name="TextBox 38">
              <a:extLst>
                <a:ext uri="{FF2B5EF4-FFF2-40B4-BE49-F238E27FC236}">
                  <a16:creationId xmlns:a16="http://schemas.microsoft.com/office/drawing/2014/main" id="{C722CB02-61ED-477C-B063-A55EC669775A}"/>
                </a:ext>
              </a:extLst>
            </p:cNvPr>
            <p:cNvSpPr txBox="1"/>
            <p:nvPr/>
          </p:nvSpPr>
          <p:spPr>
            <a:xfrm>
              <a:off x="1099216" y="2455909"/>
              <a:ext cx="3439668" cy="400110"/>
            </a:xfrm>
            <a:prstGeom prst="rect">
              <a:avLst/>
            </a:prstGeom>
            <a:noFill/>
          </p:spPr>
          <p:txBody>
            <a:bodyPr wrap="square" rtlCol="0">
              <a:spAutoFit/>
            </a:bodyPr>
            <a:lstStyle/>
            <a:p>
              <a:pPr algn="ctr"/>
              <a:r>
                <a:rPr lang="en-IN" sz="2000" b="1" dirty="0">
                  <a:solidFill>
                    <a:schemeClr val="bg1"/>
                  </a:solidFill>
                  <a:latin typeface="Roboto" panose="02000000000000000000" pitchFamily="2" charset="0"/>
                  <a:ea typeface="Roboto" panose="02000000000000000000" pitchFamily="2" charset="0"/>
                  <a:cs typeface="Roboto" panose="02000000000000000000" pitchFamily="2" charset="0"/>
                </a:rPr>
                <a:t>REGULAMENTOS</a:t>
              </a:r>
            </a:p>
          </p:txBody>
        </p:sp>
        <p:pic>
          <p:nvPicPr>
            <p:cNvPr id="24" name="Imagem 23">
              <a:extLst>
                <a:ext uri="{FF2B5EF4-FFF2-40B4-BE49-F238E27FC236}">
                  <a16:creationId xmlns:a16="http://schemas.microsoft.com/office/drawing/2014/main" id="{E5C8327A-62D9-47A5-87F9-3DF1FAA8B18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2212" y="4334274"/>
              <a:ext cx="2252236" cy="1163465"/>
            </a:xfrm>
            <a:prstGeom prst="rect">
              <a:avLst/>
            </a:prstGeom>
            <a:ln>
              <a:noFill/>
            </a:ln>
            <a:effectLst/>
          </p:spPr>
        </p:pic>
        <p:pic>
          <p:nvPicPr>
            <p:cNvPr id="26" name="Imagem 25">
              <a:extLst>
                <a:ext uri="{FF2B5EF4-FFF2-40B4-BE49-F238E27FC236}">
                  <a16:creationId xmlns:a16="http://schemas.microsoft.com/office/drawing/2014/main" id="{7EFD6142-973A-4C2B-B3FE-65C8563CEB15}"/>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425649" y="1505150"/>
              <a:ext cx="867724" cy="867724"/>
            </a:xfrm>
            <a:prstGeom prst="rect">
              <a:avLst/>
            </a:prstGeom>
          </p:spPr>
        </p:pic>
        <p:sp>
          <p:nvSpPr>
            <p:cNvPr id="28" name="Retângulo de cantos arredondados 3">
              <a:extLst>
                <a:ext uri="{FF2B5EF4-FFF2-40B4-BE49-F238E27FC236}">
                  <a16:creationId xmlns:a16="http://schemas.microsoft.com/office/drawing/2014/main" id="{D3EC8C42-6F8A-4CE4-ACC8-42F1C9D457DD}"/>
                </a:ext>
              </a:extLst>
            </p:cNvPr>
            <p:cNvSpPr/>
            <p:nvPr/>
          </p:nvSpPr>
          <p:spPr>
            <a:xfrm>
              <a:off x="6400800" y="1867214"/>
              <a:ext cx="4664597" cy="1582365"/>
            </a:xfrm>
            <a:prstGeom prst="roundRect">
              <a:avLst/>
            </a:prstGeom>
            <a:solidFill>
              <a:srgbClr val="B9D0F7">
                <a:alpha val="40000"/>
              </a:srgbClr>
            </a:solidFill>
            <a:ln>
              <a:noFill/>
            </a:ln>
            <a:effectLst>
              <a:outerShdw blurRad="50800" dist="38100" dir="8100000" algn="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rgbClr val="000000"/>
                  </a:solidFill>
                </a:rPr>
                <a:t>O que fazer: requisitos essenciais</a:t>
              </a:r>
            </a:p>
          </p:txBody>
        </p:sp>
        <p:sp>
          <p:nvSpPr>
            <p:cNvPr id="30" name="Retângulo de cantos arredondados 16">
              <a:extLst>
                <a:ext uri="{FF2B5EF4-FFF2-40B4-BE49-F238E27FC236}">
                  <a16:creationId xmlns:a16="http://schemas.microsoft.com/office/drawing/2014/main" id="{F5EA4C6F-79D2-450B-9502-5EEFD2879084}"/>
                </a:ext>
              </a:extLst>
            </p:cNvPr>
            <p:cNvSpPr/>
            <p:nvPr/>
          </p:nvSpPr>
          <p:spPr>
            <a:xfrm>
              <a:off x="6400800" y="4702669"/>
              <a:ext cx="4664597" cy="1582365"/>
            </a:xfrm>
            <a:prstGeom prst="roundRect">
              <a:avLst/>
            </a:prstGeom>
            <a:solidFill>
              <a:srgbClr val="B9D0F7">
                <a:alpha val="40000"/>
              </a:srgbClr>
            </a:solidFill>
            <a:ln>
              <a:noFill/>
            </a:ln>
            <a:effectLst>
              <a:outerShdw blurRad="50800" dist="38100" dir="8100000" algn="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rgbClr val="000000"/>
                  </a:solidFill>
                </a:rPr>
                <a:t>Como fazer</a:t>
              </a:r>
            </a:p>
          </p:txBody>
        </p:sp>
        <p:sp>
          <p:nvSpPr>
            <p:cNvPr id="32" name="Retângulo de cantos arredondados 12">
              <a:extLst>
                <a:ext uri="{FF2B5EF4-FFF2-40B4-BE49-F238E27FC236}">
                  <a16:creationId xmlns:a16="http://schemas.microsoft.com/office/drawing/2014/main" id="{41DEB9A3-29EE-4034-967A-2F5EB1ADBC7F}"/>
                </a:ext>
              </a:extLst>
            </p:cNvPr>
            <p:cNvSpPr/>
            <p:nvPr/>
          </p:nvSpPr>
          <p:spPr>
            <a:xfrm>
              <a:off x="486137" y="1340486"/>
              <a:ext cx="10949650" cy="2618774"/>
            </a:xfrm>
            <a:prstGeom prst="round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de cantos arredondados 18">
              <a:extLst>
                <a:ext uri="{FF2B5EF4-FFF2-40B4-BE49-F238E27FC236}">
                  <a16:creationId xmlns:a16="http://schemas.microsoft.com/office/drawing/2014/main" id="{801B1675-51A6-472B-9B3C-554856659F37}"/>
                </a:ext>
              </a:extLst>
            </p:cNvPr>
            <p:cNvSpPr/>
            <p:nvPr/>
          </p:nvSpPr>
          <p:spPr>
            <a:xfrm>
              <a:off x="486137" y="4187579"/>
              <a:ext cx="10949650" cy="2612546"/>
            </a:xfrm>
            <a:prstGeom prst="round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C33AF425-186F-4C6A-95F2-868529D09ACB}"/>
                </a:ext>
              </a:extLst>
            </p:cNvPr>
            <p:cNvSpPr/>
            <p:nvPr/>
          </p:nvSpPr>
          <p:spPr>
            <a:xfrm>
              <a:off x="10212278" y="1342420"/>
              <a:ext cx="853119" cy="307777"/>
            </a:xfrm>
            <a:prstGeom prst="rect">
              <a:avLst/>
            </a:prstGeom>
          </p:spPr>
          <p:txBody>
            <a:bodyPr wrap="none">
              <a:spAutoFit/>
            </a:bodyPr>
            <a:lstStyle/>
            <a:p>
              <a:r>
                <a:rPr lang="pt-BR" b="1" dirty="0">
                  <a:latin typeface="Roboto" panose="02000000000000000000" pitchFamily="2" charset="0"/>
                  <a:ea typeface="Roboto" panose="02000000000000000000" pitchFamily="2" charset="0"/>
                  <a:cs typeface="Roboto" panose="02000000000000000000" pitchFamily="2" charset="0"/>
                </a:rPr>
                <a:t>Governo</a:t>
              </a:r>
              <a:endParaRPr lang="pt-BR" b="1" dirty="0"/>
            </a:p>
          </p:txBody>
        </p:sp>
        <p:sp>
          <p:nvSpPr>
            <p:cNvPr id="38" name="Retângulo 37">
              <a:extLst>
                <a:ext uri="{FF2B5EF4-FFF2-40B4-BE49-F238E27FC236}">
                  <a16:creationId xmlns:a16="http://schemas.microsoft.com/office/drawing/2014/main" id="{8C1066E9-A974-43FE-B70F-52B0B05C0BD4}"/>
                </a:ext>
              </a:extLst>
            </p:cNvPr>
            <p:cNvSpPr/>
            <p:nvPr/>
          </p:nvSpPr>
          <p:spPr>
            <a:xfrm>
              <a:off x="10212277" y="4208899"/>
              <a:ext cx="1007007" cy="307777"/>
            </a:xfrm>
            <a:prstGeom prst="rect">
              <a:avLst/>
            </a:prstGeom>
          </p:spPr>
          <p:txBody>
            <a:bodyPr wrap="none">
              <a:spAutoFit/>
            </a:bodyPr>
            <a:lstStyle/>
            <a:p>
              <a:r>
                <a:rPr lang="pt-BR" b="1" dirty="0">
                  <a:latin typeface="Roboto" panose="02000000000000000000" pitchFamily="2" charset="0"/>
                  <a:ea typeface="Roboto" panose="02000000000000000000" pitchFamily="2" charset="0"/>
                  <a:cs typeface="Roboto" panose="02000000000000000000" pitchFamily="2" charset="0"/>
                </a:rPr>
                <a:t>Sociedade</a:t>
              </a:r>
              <a:endParaRPr lang="pt-BR" b="1" dirty="0"/>
            </a:p>
          </p:txBody>
        </p:sp>
      </p:grpSp>
      <p:sp>
        <p:nvSpPr>
          <p:cNvPr id="45" name="Título 2">
            <a:extLst>
              <a:ext uri="{FF2B5EF4-FFF2-40B4-BE49-F238E27FC236}">
                <a16:creationId xmlns:a16="http://schemas.microsoft.com/office/drawing/2014/main" id="{6A6908FA-333E-443D-9D8A-A89121145DBD}"/>
              </a:ext>
            </a:extLst>
          </p:cNvPr>
          <p:cNvSpPr>
            <a:spLocks noGrp="1"/>
          </p:cNvSpPr>
          <p:nvPr>
            <p:ph type="title"/>
          </p:nvPr>
        </p:nvSpPr>
        <p:spPr>
          <a:xfrm>
            <a:off x="692150" y="258763"/>
            <a:ext cx="11083925" cy="1117600"/>
          </a:xfrm>
        </p:spPr>
        <p:txBody>
          <a:bodyPr/>
          <a:lstStyle/>
          <a:p>
            <a:r>
              <a:rPr lang="pt-BR" dirty="0"/>
              <a:t>Normas e Regulamentação </a:t>
            </a:r>
          </a:p>
        </p:txBody>
      </p:sp>
    </p:spTree>
    <p:extLst>
      <p:ext uri="{BB962C8B-B14F-4D97-AF65-F5344CB8AC3E}">
        <p14:creationId xmlns:p14="http://schemas.microsoft.com/office/powerpoint/2010/main" val="397131903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76200" indent="0">
              <a:buNone/>
            </a:pPr>
            <a:r>
              <a:rPr lang="pt-BR" sz="1800" b="1" dirty="0">
                <a:solidFill>
                  <a:srgbClr val="000000"/>
                </a:solidFill>
              </a:rPr>
              <a:t>PREMISSAS</a:t>
            </a:r>
          </a:p>
          <a:p>
            <a:pPr marL="76200" indent="0">
              <a:buNone/>
            </a:pPr>
            <a:endParaRPr lang="pt-BR" sz="1800" b="1" dirty="0">
              <a:solidFill>
                <a:srgbClr val="000000"/>
              </a:solidFill>
            </a:endParaRPr>
          </a:p>
          <a:p>
            <a:pPr marL="76200" indent="0">
              <a:buNone/>
            </a:pPr>
            <a:endParaRPr lang="pt-BR" sz="1800" b="1" dirty="0">
              <a:solidFill>
                <a:srgbClr val="000000"/>
              </a:solidFill>
            </a:endParaRPr>
          </a:p>
          <a:p>
            <a:pPr marL="76200" indent="0">
              <a:buNone/>
            </a:pPr>
            <a:endParaRPr lang="pt-BR" sz="1800" dirty="0">
              <a:solidFill>
                <a:srgbClr val="000000"/>
              </a:solidFill>
            </a:endParaRPr>
          </a:p>
          <a:p>
            <a:pPr marL="76200" indent="0">
              <a:buNone/>
            </a:pPr>
            <a:r>
              <a:rPr lang="pt-BR" sz="1800" b="1" dirty="0">
                <a:solidFill>
                  <a:srgbClr val="000000"/>
                </a:solidFill>
              </a:rPr>
              <a:t>DEMANDA DE MERCADO PARA NORMAS</a:t>
            </a:r>
          </a:p>
          <a:p>
            <a:pPr>
              <a:buFont typeface="Courier New" panose="02070309020205020404" pitchFamily="49" charset="0"/>
              <a:buChar char="o"/>
            </a:pPr>
            <a:r>
              <a:rPr lang="pt-BR" sz="1600" dirty="0">
                <a:solidFill>
                  <a:srgbClr val="000000"/>
                </a:solidFill>
              </a:rPr>
              <a:t>Provê liberdade de escolha aos clientes na seleção do equipamento/soluções</a:t>
            </a:r>
          </a:p>
          <a:p>
            <a:pPr>
              <a:buFont typeface="Courier New" panose="02070309020205020404" pitchFamily="49" charset="0"/>
              <a:buChar char="o"/>
            </a:pPr>
            <a:r>
              <a:rPr lang="pt-BR" sz="1600" dirty="0">
                <a:solidFill>
                  <a:srgbClr val="000000"/>
                </a:solidFill>
              </a:rPr>
              <a:t>Assegura múltiplos fornecedores → minimiza uma fonte exclusiva</a:t>
            </a:r>
          </a:p>
          <a:p>
            <a:pPr>
              <a:buFont typeface="Courier New" panose="02070309020205020404" pitchFamily="49" charset="0"/>
              <a:buChar char="o"/>
            </a:pPr>
            <a:r>
              <a:rPr lang="pt-BR" sz="1600" dirty="0">
                <a:solidFill>
                  <a:srgbClr val="000000"/>
                </a:solidFill>
              </a:rPr>
              <a:t>Abre o mercado → promove a competição → melhora o produto</a:t>
            </a:r>
          </a:p>
          <a:p>
            <a:pPr>
              <a:buFont typeface="Courier New" panose="02070309020205020404" pitchFamily="49" charset="0"/>
              <a:buChar char="o"/>
            </a:pPr>
            <a:r>
              <a:rPr lang="pt-BR" sz="1600" dirty="0">
                <a:solidFill>
                  <a:srgbClr val="000000"/>
                </a:solidFill>
              </a:rPr>
              <a:t>Nivela as regras do jogo e assegura competição justa → fornecedores devem atender mesmos requisitos</a:t>
            </a:r>
          </a:p>
          <a:p>
            <a:pPr>
              <a:buFont typeface="Courier New" panose="02070309020205020404" pitchFamily="49" charset="0"/>
              <a:buChar char="o"/>
            </a:pPr>
            <a:r>
              <a:rPr lang="pt-BR" sz="1600" dirty="0">
                <a:solidFill>
                  <a:srgbClr val="000000"/>
                </a:solidFill>
              </a:rPr>
              <a:t>Torna possíveis as aplicações, comunicações e compatibilidade de conexão</a:t>
            </a:r>
          </a:p>
          <a:p>
            <a:pPr>
              <a:buFont typeface="Courier New" panose="02070309020205020404" pitchFamily="49" charset="0"/>
              <a:buChar char="o"/>
            </a:pPr>
            <a:r>
              <a:rPr lang="pt-BR" sz="1600" dirty="0">
                <a:solidFill>
                  <a:srgbClr val="000000"/>
                </a:solidFill>
              </a:rPr>
              <a:t>Acelera a taxa de implementação de novas tecnologias e reduz custos de desenvolvimentos</a:t>
            </a:r>
          </a:p>
          <a:p>
            <a:pPr>
              <a:buFont typeface="Courier New" panose="02070309020205020404" pitchFamily="49" charset="0"/>
              <a:buChar char="o"/>
            </a:pPr>
            <a:r>
              <a:rPr lang="pt-BR" sz="1600" dirty="0">
                <a:solidFill>
                  <a:srgbClr val="000000"/>
                </a:solidFill>
              </a:rPr>
              <a:t>Analisa as barreiras ao comércio, provê estabilidade à indústria e encoraja o comércio e os negócios</a:t>
            </a:r>
          </a:p>
          <a:p>
            <a:endParaRPr lang="pt-BR" sz="1800" dirty="0">
              <a:solidFill>
                <a:srgbClr val="000000"/>
              </a:solidFill>
            </a:endParaRPr>
          </a:p>
          <a:p>
            <a:pPr marL="76200" indent="0">
              <a:buNone/>
            </a:pPr>
            <a:r>
              <a:rPr lang="pt-BR" sz="1800" b="1" dirty="0">
                <a:solidFill>
                  <a:srgbClr val="000000"/>
                </a:solidFill>
              </a:rPr>
              <a:t>AS NORMAS SÃO FACILITADORAS DAS MUDANÇAS</a:t>
            </a:r>
          </a:p>
        </p:txBody>
      </p:sp>
      <p:sp>
        <p:nvSpPr>
          <p:cNvPr id="3" name="Título 2"/>
          <p:cNvSpPr>
            <a:spLocks noGrp="1"/>
          </p:cNvSpPr>
          <p:nvPr>
            <p:ph type="title"/>
          </p:nvPr>
        </p:nvSpPr>
        <p:spPr>
          <a:xfrm>
            <a:off x="692337" y="258101"/>
            <a:ext cx="11083961" cy="1118400"/>
          </a:xfrm>
        </p:spPr>
        <p:txBody>
          <a:bodyPr/>
          <a:lstStyle/>
          <a:p>
            <a:r>
              <a:rPr lang="pt-BR" dirty="0"/>
              <a:t>Normas e Regulamentação </a:t>
            </a:r>
          </a:p>
        </p:txBody>
      </p:sp>
      <p:graphicFrame>
        <p:nvGraphicFramePr>
          <p:cNvPr id="4" name="Tabela 3"/>
          <p:cNvGraphicFramePr>
            <a:graphicFrameLocks noGrp="1"/>
          </p:cNvGraphicFramePr>
          <p:nvPr>
            <p:extLst>
              <p:ext uri="{D42A27DB-BD31-4B8C-83A1-F6EECF244321}">
                <p14:modId xmlns:p14="http://schemas.microsoft.com/office/powerpoint/2010/main" val="2642663914"/>
              </p:ext>
            </p:extLst>
          </p:nvPr>
        </p:nvGraphicFramePr>
        <p:xfrm>
          <a:off x="426381" y="1448925"/>
          <a:ext cx="11360700" cy="736600"/>
        </p:xfrm>
        <a:graphic>
          <a:graphicData uri="http://schemas.openxmlformats.org/drawingml/2006/table">
            <a:tbl>
              <a:tblPr firstRow="1" bandRow="1">
                <a:tableStyleId>{5C22544A-7EE6-4342-B048-85BDC9FD1C3A}</a:tableStyleId>
              </a:tblPr>
              <a:tblGrid>
                <a:gridCol w="2429620">
                  <a:extLst>
                    <a:ext uri="{9D8B030D-6E8A-4147-A177-3AD203B41FA5}">
                      <a16:colId xmlns:a16="http://schemas.microsoft.com/office/drawing/2014/main" val="20000"/>
                    </a:ext>
                  </a:extLst>
                </a:gridCol>
                <a:gridCol w="8931080">
                  <a:extLst>
                    <a:ext uri="{9D8B030D-6E8A-4147-A177-3AD203B41FA5}">
                      <a16:colId xmlns:a16="http://schemas.microsoft.com/office/drawing/2014/main" val="20001"/>
                    </a:ext>
                  </a:extLst>
                </a:gridCol>
              </a:tblGrid>
              <a:tr h="224232">
                <a:tc>
                  <a:txBody>
                    <a:bodyPr/>
                    <a:lstStyle/>
                    <a:p>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Mercado globalizado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 → norma única tecnicamente válida e internacionalmente reconhecida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pt-BR" dirty="0">
                        <a:solidFill>
                          <a:srgbClr val="000000"/>
                        </a:solidFill>
                        <a:latin typeface="Abadi Extra Light" panose="020B02040201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76200" indent="0">
                        <a:buNone/>
                      </a:pPr>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 permite produtos e serviços serem utilizados mundialmente sem modificações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06753512"/>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76200" indent="0">
              <a:buNone/>
            </a:pPr>
            <a:r>
              <a:rPr lang="pt-BR" sz="1800" b="1" dirty="0">
                <a:solidFill>
                  <a:srgbClr val="000000"/>
                </a:solidFill>
              </a:rPr>
              <a:t>ABNT – Associação Brasileira de Normas Técnicas</a:t>
            </a:r>
          </a:p>
          <a:p>
            <a:r>
              <a:rPr lang="pt-BR" sz="1800" dirty="0"/>
              <a:t>Entidade privada sem fins lucrativos, é o Foro Nacional de Normalização desde sua fundação (1940), responsável pela elaboração das Normas Técnicas Brasileiras (ABNT NBR)</a:t>
            </a:r>
          </a:p>
          <a:p>
            <a:r>
              <a:rPr lang="pt-BR" sz="1800" dirty="0"/>
              <a:t>Membro da IEC, ISO, AMN (Mercosul) e COPANT (Pan-americana)</a:t>
            </a:r>
            <a:endParaRPr lang="pt-BR" sz="1800" b="1" dirty="0">
              <a:solidFill>
                <a:srgbClr val="000000"/>
              </a:solidFill>
            </a:endParaRPr>
          </a:p>
          <a:p>
            <a:pPr marL="76200" indent="0">
              <a:buNone/>
            </a:pPr>
            <a:endParaRPr lang="pt-BR" sz="1800" dirty="0">
              <a:solidFill>
                <a:srgbClr val="000000"/>
              </a:solidFill>
            </a:endParaRPr>
          </a:p>
          <a:p>
            <a:pPr marL="76200" indent="0">
              <a:buNone/>
            </a:pPr>
            <a:r>
              <a:rPr lang="pt-BR" sz="1800" b="1" dirty="0">
                <a:solidFill>
                  <a:srgbClr val="000000"/>
                </a:solidFill>
              </a:rPr>
              <a:t>SINMETRO - CONMETRO / INMETRO – Instituto Nacional de Metrologia, Qualidade e Tecnologia</a:t>
            </a:r>
          </a:p>
          <a:p>
            <a:r>
              <a:rPr lang="pt-BR" sz="1800" dirty="0">
                <a:solidFill>
                  <a:srgbClr val="000000"/>
                </a:solidFill>
              </a:rPr>
              <a:t> Metrologia, normalização, acreditação de laboratórios, qualidade industrial e certificação da conformidade, órgão regulamentador do Governo Federal (MDIC)</a:t>
            </a:r>
          </a:p>
          <a:p>
            <a:endParaRPr lang="pt-BR" sz="1800" dirty="0">
              <a:solidFill>
                <a:srgbClr val="000000"/>
              </a:solidFill>
            </a:endParaRPr>
          </a:p>
          <a:p>
            <a:pPr marL="76200" indent="0">
              <a:buNone/>
            </a:pPr>
            <a:r>
              <a:rPr lang="pt-BR" sz="1800" b="1" dirty="0">
                <a:solidFill>
                  <a:srgbClr val="000000"/>
                </a:solidFill>
              </a:rPr>
              <a:t>ANEEL – Agência Nacional de Energia Elétrica</a:t>
            </a:r>
          </a:p>
        </p:txBody>
      </p:sp>
      <p:sp>
        <p:nvSpPr>
          <p:cNvPr id="3" name="Título 2"/>
          <p:cNvSpPr>
            <a:spLocks noGrp="1"/>
          </p:cNvSpPr>
          <p:nvPr>
            <p:ph type="title"/>
          </p:nvPr>
        </p:nvSpPr>
        <p:spPr>
          <a:xfrm>
            <a:off x="692337" y="258101"/>
            <a:ext cx="11083961" cy="1118400"/>
          </a:xfrm>
        </p:spPr>
        <p:txBody>
          <a:bodyPr/>
          <a:lstStyle/>
          <a:p>
            <a:r>
              <a:rPr lang="pt-BR" dirty="0"/>
              <a:t>Padrões e Regulamentação no Brasil</a:t>
            </a:r>
          </a:p>
        </p:txBody>
      </p:sp>
      <p:graphicFrame>
        <p:nvGraphicFramePr>
          <p:cNvPr id="4" name="Tabela 3"/>
          <p:cNvGraphicFramePr>
            <a:graphicFrameLocks noGrp="1"/>
          </p:cNvGraphicFramePr>
          <p:nvPr>
            <p:extLst>
              <p:ext uri="{D42A27DB-BD31-4B8C-83A1-F6EECF244321}">
                <p14:modId xmlns:p14="http://schemas.microsoft.com/office/powerpoint/2010/main" val="320819827"/>
              </p:ext>
            </p:extLst>
          </p:nvPr>
        </p:nvGraphicFramePr>
        <p:xfrm>
          <a:off x="546229" y="4944155"/>
          <a:ext cx="7713639" cy="1010920"/>
        </p:xfrm>
        <a:graphic>
          <a:graphicData uri="http://schemas.openxmlformats.org/drawingml/2006/table">
            <a:tbl>
              <a:tblPr firstRow="1" bandRow="1">
                <a:tableStyleId>{5C22544A-7EE6-4342-B048-85BDC9FD1C3A}</a:tableStyleId>
              </a:tblPr>
              <a:tblGrid>
                <a:gridCol w="1953721">
                  <a:extLst>
                    <a:ext uri="{9D8B030D-6E8A-4147-A177-3AD203B41FA5}">
                      <a16:colId xmlns:a16="http://schemas.microsoft.com/office/drawing/2014/main" val="20000"/>
                    </a:ext>
                  </a:extLst>
                </a:gridCol>
                <a:gridCol w="5759918">
                  <a:extLst>
                    <a:ext uri="{9D8B030D-6E8A-4147-A177-3AD203B41FA5}">
                      <a16:colId xmlns:a16="http://schemas.microsoft.com/office/drawing/2014/main" val="20001"/>
                    </a:ext>
                  </a:extLst>
                </a:gridCol>
              </a:tblGrid>
              <a:tr h="224232">
                <a:tc>
                  <a:txBody>
                    <a:bodyPr/>
                    <a:lstStyle/>
                    <a:p>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Regulação do Setor Elétrico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 →  políticas e diretrizes do Governo Federal (MME) nos serviços de energia elétrica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pt-BR" dirty="0">
                        <a:solidFill>
                          <a:srgbClr val="000000"/>
                        </a:solidFill>
                        <a:latin typeface="Abadi Extra Light" panose="020B02040201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76200" indent="0">
                        <a:buNone/>
                      </a:pPr>
                      <a:r>
                        <a:rPr lang="pt-BR" sz="1800" b="0" dirty="0">
                          <a:solidFill>
                            <a:srgbClr val="000000"/>
                          </a:solidFill>
                          <a:latin typeface="Abadi Extra Light" panose="020B0204020104020204" pitchFamily="34" charset="0"/>
                          <a:ea typeface="Roboto" panose="02000000000000000000" pitchFamily="2" charset="0"/>
                          <a:cs typeface="Roboto" panose="02000000000000000000" pitchFamily="2" charset="0"/>
                        </a:rPr>
                        <a:t>→ padrões de qualidade do atendimento e de segurança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78840955"/>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917E7D7-759D-4CEE-942E-D8B605D0625B}"/>
              </a:ext>
            </a:extLst>
          </p:cNvPr>
          <p:cNvSpPr>
            <a:spLocks noGrp="1"/>
          </p:cNvSpPr>
          <p:nvPr>
            <p:ph type="title"/>
          </p:nvPr>
        </p:nvSpPr>
        <p:spPr>
          <a:xfrm>
            <a:off x="692337" y="258101"/>
            <a:ext cx="11083961" cy="1118400"/>
          </a:xfrm>
        </p:spPr>
        <p:txBody>
          <a:bodyPr/>
          <a:lstStyle/>
          <a:p>
            <a:r>
              <a:rPr lang="pt-BR" dirty="0"/>
              <a:t>ANEEL</a:t>
            </a:r>
            <a:endParaRPr lang="en-US" dirty="0"/>
          </a:p>
        </p:txBody>
      </p:sp>
      <p:sp>
        <p:nvSpPr>
          <p:cNvPr id="4" name="Espaço Reservado para Texto 2">
            <a:extLst>
              <a:ext uri="{FF2B5EF4-FFF2-40B4-BE49-F238E27FC236}">
                <a16:creationId xmlns:a16="http://schemas.microsoft.com/office/drawing/2014/main" id="{32CEDDFC-AF29-42CD-9C62-208D43B2385E}"/>
              </a:ext>
            </a:extLst>
          </p:cNvPr>
          <p:cNvSpPr txBox="1">
            <a:spLocks/>
          </p:cNvSpPr>
          <p:nvPr/>
        </p:nvSpPr>
        <p:spPr>
          <a:xfrm>
            <a:off x="415600" y="1534575"/>
            <a:ext cx="6066000" cy="4452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7950"/>
            <a:r>
              <a:rPr lang="pt-BR" sz="2000" dirty="0">
                <a:latin typeface="Abadi Extra Light" panose="020B0204020104020204" pitchFamily="34" charset="0"/>
              </a:rPr>
              <a:t>As principais atribuições da ANEEL são: </a:t>
            </a:r>
          </a:p>
          <a:p>
            <a:pPr marL="107950"/>
            <a:endParaRPr lang="pt-BR" sz="2000" dirty="0">
              <a:latin typeface="Abadi Extra Light" panose="020B0204020104020204" pitchFamily="34" charset="0"/>
            </a:endParaRPr>
          </a:p>
          <a:p>
            <a:r>
              <a:rPr lang="pt-BR" sz="2000" dirty="0">
                <a:latin typeface="Abadi Extra Light" panose="020B0204020104020204" pitchFamily="34" charset="0"/>
              </a:rPr>
              <a:t>Regular assuntos de energia elétrica;</a:t>
            </a:r>
          </a:p>
          <a:p>
            <a:r>
              <a:rPr lang="pt-BR" sz="2000" dirty="0">
                <a:latin typeface="Abadi Extra Light" panose="020B0204020104020204" pitchFamily="34" charset="0"/>
              </a:rPr>
              <a:t>Fiscalizar as concessões, as permissões e os serviços de energia elétrica;</a:t>
            </a:r>
          </a:p>
          <a:p>
            <a:r>
              <a:rPr lang="pt-BR" sz="2000" dirty="0">
                <a:latin typeface="Abadi Extra Light" panose="020B0204020104020204" pitchFamily="34" charset="0"/>
              </a:rPr>
              <a:t>Implementar as políticas e relativas à exploração da energia elétrica; e</a:t>
            </a:r>
          </a:p>
          <a:p>
            <a:r>
              <a:rPr lang="pt-BR" sz="2000" dirty="0">
                <a:latin typeface="Abadi Extra Light" panose="020B0204020104020204" pitchFamily="34" charset="0"/>
              </a:rPr>
              <a:t>Estabelecer tarifas.</a:t>
            </a:r>
          </a:p>
        </p:txBody>
      </p:sp>
      <p:sp>
        <p:nvSpPr>
          <p:cNvPr id="5" name="Rectangle 7">
            <a:extLst>
              <a:ext uri="{FF2B5EF4-FFF2-40B4-BE49-F238E27FC236}">
                <a16:creationId xmlns:a16="http://schemas.microsoft.com/office/drawing/2014/main" id="{C3658764-6047-47F8-9719-AF21B4247CAA}"/>
              </a:ext>
            </a:extLst>
          </p:cNvPr>
          <p:cNvSpPr/>
          <p:nvPr/>
        </p:nvSpPr>
        <p:spPr>
          <a:xfrm>
            <a:off x="7178367" y="1816783"/>
            <a:ext cx="4086322" cy="2534931"/>
          </a:xfrm>
          <a:prstGeom prst="rect">
            <a:avLst/>
          </a:prstGeom>
          <a:solidFill>
            <a:srgbClr val="B9D0F7">
              <a:alpha val="80000"/>
            </a:srgbClr>
          </a:solidFill>
          <a:ln>
            <a:noFill/>
          </a:ln>
          <a:effectLst>
            <a:outerShdw blurRad="50800" dist="38100" dir="8100000" algn="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34">
            <a:extLst>
              <a:ext uri="{FF2B5EF4-FFF2-40B4-BE49-F238E27FC236}">
                <a16:creationId xmlns:a16="http://schemas.microsoft.com/office/drawing/2014/main" id="{A31EA6EE-90F5-4FA2-A3B3-6F2D9FA4796C}"/>
              </a:ext>
            </a:extLst>
          </p:cNvPr>
          <p:cNvSpPr txBox="1"/>
          <p:nvPr/>
        </p:nvSpPr>
        <p:spPr>
          <a:xfrm>
            <a:off x="7401103" y="3073652"/>
            <a:ext cx="3453277" cy="1200329"/>
          </a:xfrm>
          <a:prstGeom prst="rect">
            <a:avLst/>
          </a:prstGeom>
          <a:noFill/>
        </p:spPr>
        <p:txBody>
          <a:bodyPr wrap="square" rtlCol="0">
            <a:spAutoFit/>
          </a:bodyPr>
          <a:lstStyle/>
          <a:p>
            <a:pPr marL="107950" indent="0" algn="ctr">
              <a:buNone/>
            </a:pPr>
            <a:r>
              <a:rPr lang="pt-BR" sz="1800" dirty="0">
                <a:latin typeface="Abadi Extra Light" panose="020B0204020104020204" pitchFamily="34" charset="0"/>
              </a:rPr>
              <a:t>No Brasil, o papel de </a:t>
            </a:r>
            <a:r>
              <a:rPr lang="pt-BR" sz="1800" b="1" dirty="0">
                <a:latin typeface="Abadi Extra Light" panose="020B0204020104020204" pitchFamily="34" charset="0"/>
              </a:rPr>
              <a:t>regular</a:t>
            </a:r>
            <a:r>
              <a:rPr lang="pt-BR" sz="1800" dirty="0">
                <a:latin typeface="Abadi Extra Light" panose="020B0204020104020204" pitchFamily="34" charset="0"/>
              </a:rPr>
              <a:t> assuntos relacionados a energia elétrica é de responsabilidade da ANEEL</a:t>
            </a:r>
          </a:p>
        </p:txBody>
      </p:sp>
      <p:pic>
        <p:nvPicPr>
          <p:cNvPr id="7" name="Picture 2" descr="ANEEL">
            <a:extLst>
              <a:ext uri="{FF2B5EF4-FFF2-40B4-BE49-F238E27FC236}">
                <a16:creationId xmlns:a16="http://schemas.microsoft.com/office/drawing/2014/main" id="{E0274C86-F078-493D-978B-92B7D0CC0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226" y="2163395"/>
            <a:ext cx="2514600" cy="666751"/>
          </a:xfrm>
          <a:prstGeom prst="rect">
            <a:avLst/>
          </a:prstGeom>
          <a:noFill/>
          <a:effectLst>
            <a:outerShdw blurRad="50800" dist="38100" dir="16200000"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76544"/>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56F10E4-9764-4FD6-BBC7-C462639FF1C8}"/>
              </a:ext>
            </a:extLst>
          </p:cNvPr>
          <p:cNvSpPr>
            <a:spLocks noGrp="1"/>
          </p:cNvSpPr>
          <p:nvPr>
            <p:ph type="body" idx="13"/>
          </p:nvPr>
        </p:nvSpPr>
        <p:spPr/>
        <p:txBody>
          <a:bodyPr/>
          <a:lstStyle/>
          <a:p>
            <a:pPr algn="just"/>
            <a:r>
              <a:rPr lang="pt-BR" sz="2000" dirty="0"/>
              <a:t>A ANEEL definiu o tema da Mobilidade Elétrica como uma área prioritária de fomento em Pesquisa &amp; Desenvolvimento e Eficiência Energética como primeiro Programa da RISE em 2018.</a:t>
            </a:r>
          </a:p>
          <a:p>
            <a:pPr algn="just"/>
            <a:endParaRPr lang="pt-BR" sz="2000" dirty="0"/>
          </a:p>
          <a:p>
            <a:pPr algn="just"/>
            <a:r>
              <a:rPr lang="pt-BR" sz="2000" dirty="0"/>
              <a:t>Motivando o lançamento do edital da Chamada de Projeto de P&amp;D Estratégico nº 22/2018: “Desenvolvimento de Soluções em Mobilidade Elétrica Eficiente”.</a:t>
            </a:r>
          </a:p>
          <a:p>
            <a:pPr algn="just"/>
            <a:endParaRPr lang="pt-BR" sz="2000" dirty="0"/>
          </a:p>
          <a:p>
            <a:pPr algn="just"/>
            <a:r>
              <a:rPr lang="pt-BR" sz="2000" dirty="0"/>
              <a:t>O Programa de Mobilidade Elétrica da Rede de Inovação do Setor Elétrico – RISE ME, tem o objetivo de incentivar e desenvolver projetos para difusão da Mobilidade Elétrica através da inserção de novos produtos, processos e metodologias no mercado de energia elétrica.</a:t>
            </a:r>
          </a:p>
          <a:p>
            <a:pPr marL="107950" indent="0" algn="just">
              <a:buNone/>
            </a:pPr>
            <a:endParaRPr lang="en-US" dirty="0"/>
          </a:p>
        </p:txBody>
      </p:sp>
      <p:sp>
        <p:nvSpPr>
          <p:cNvPr id="3" name="Título 2">
            <a:extLst>
              <a:ext uri="{FF2B5EF4-FFF2-40B4-BE49-F238E27FC236}">
                <a16:creationId xmlns:a16="http://schemas.microsoft.com/office/drawing/2014/main" id="{946D5CEF-8005-4559-9061-5F5A88B8991A}"/>
              </a:ext>
            </a:extLst>
          </p:cNvPr>
          <p:cNvSpPr>
            <a:spLocks noGrp="1"/>
          </p:cNvSpPr>
          <p:nvPr>
            <p:ph type="title"/>
          </p:nvPr>
        </p:nvSpPr>
        <p:spPr>
          <a:xfrm>
            <a:off x="692337" y="258101"/>
            <a:ext cx="11083961" cy="1118400"/>
          </a:xfrm>
        </p:spPr>
        <p:txBody>
          <a:bodyPr/>
          <a:lstStyle/>
          <a:p>
            <a:r>
              <a:rPr lang="pt-BR" sz="3200" dirty="0"/>
              <a:t>Rede de Inovação do Setor Elétrico – Mobilidade Elétrica</a:t>
            </a:r>
            <a:endParaRPr lang="en-US" sz="3200" dirty="0"/>
          </a:p>
        </p:txBody>
      </p:sp>
    </p:spTree>
    <p:extLst>
      <p:ext uri="{BB962C8B-B14F-4D97-AF65-F5344CB8AC3E}">
        <p14:creationId xmlns:p14="http://schemas.microsoft.com/office/powerpoint/2010/main" val="1490482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886B02D-9A10-4C03-989A-6563E28AD354}"/>
              </a:ext>
            </a:extLst>
          </p:cNvPr>
          <p:cNvSpPr>
            <a:spLocks noGrp="1"/>
          </p:cNvSpPr>
          <p:nvPr>
            <p:ph type="title"/>
          </p:nvPr>
        </p:nvSpPr>
        <p:spPr>
          <a:xfrm>
            <a:off x="2343729" y="2869800"/>
            <a:ext cx="8573191" cy="1118400"/>
          </a:xfrm>
        </p:spPr>
        <p:txBody>
          <a:bodyPr/>
          <a:lstStyle/>
          <a:p>
            <a:r>
              <a:rPr lang="pt-BR" dirty="0"/>
              <a:t>1.1 Breve Histórico do Setor Elétrico: Aspectos da Transição Tecnológica</a:t>
            </a:r>
          </a:p>
        </p:txBody>
      </p:sp>
    </p:spTree>
    <p:extLst>
      <p:ext uri="{BB962C8B-B14F-4D97-AF65-F5344CB8AC3E}">
        <p14:creationId xmlns:p14="http://schemas.microsoft.com/office/powerpoint/2010/main" val="2149207276"/>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type="body" idx="13"/>
          </p:nvPr>
        </p:nvSpPr>
        <p:spPr>
          <a:xfrm>
            <a:off x="5723467" y="1639967"/>
            <a:ext cx="6052831" cy="4452000"/>
          </a:xfrm>
        </p:spPr>
        <p:txBody>
          <a:bodyPr>
            <a:noAutofit/>
          </a:bodyPr>
          <a:lstStyle/>
          <a:p>
            <a:pPr marL="107918" indent="0">
              <a:buNone/>
            </a:pPr>
            <a:r>
              <a:rPr lang="pt-BR" sz="2800" dirty="0"/>
              <a:t>A Resolução Normativa nº819 de 2018 foi o primeiro regulamento no sentido de apresentar as premissas básicas definindo </a:t>
            </a:r>
            <a:r>
              <a:rPr lang="pt-BR" sz="2800" b="1" dirty="0"/>
              <a:t>responsabilidades</a:t>
            </a:r>
            <a:r>
              <a:rPr lang="pt-BR" sz="2800" dirty="0"/>
              <a:t> sobre instalação de estação de recarga, os equipamentos utilizados na estação de recarga, funcionamento e prestação de serviço de recarga pela distribuidora.</a:t>
            </a:r>
          </a:p>
        </p:txBody>
      </p:sp>
      <p:sp>
        <p:nvSpPr>
          <p:cNvPr id="3" name="Título 2"/>
          <p:cNvSpPr>
            <a:spLocks noGrp="1"/>
          </p:cNvSpPr>
          <p:nvPr>
            <p:ph type="title"/>
          </p:nvPr>
        </p:nvSpPr>
        <p:spPr>
          <a:xfrm>
            <a:off x="692337" y="258101"/>
            <a:ext cx="11083961" cy="1118400"/>
          </a:xfrm>
        </p:spPr>
        <p:txBody>
          <a:bodyPr/>
          <a:lstStyle/>
          <a:p>
            <a:r>
              <a:rPr lang="pt-BR" dirty="0"/>
              <a:t>Resolução Normativa Aneel- REN n° 819/2018</a:t>
            </a:r>
          </a:p>
        </p:txBody>
      </p:sp>
      <p:pic>
        <p:nvPicPr>
          <p:cNvPr id="2" name="Picture 2" descr="https://scontent.ffln1-1.fna.fbcdn.net/v/t1.0-9/69509129_2129578234013464_1068540829057941504_n.jpg?_nc_cat=100&amp;ccb=2&amp;_nc_sid=730e14&amp;_nc_ohc=bKX2UuiHjSMAX-sTuq8&amp;_nc_ht=scontent.ffln1-1.fna&amp;oh=6a9b1380a8d9850a24023b43c62e4b82&amp;oe=5FC42328">
            <a:extLst>
              <a:ext uri="{FF2B5EF4-FFF2-40B4-BE49-F238E27FC236}">
                <a16:creationId xmlns:a16="http://schemas.microsoft.com/office/drawing/2014/main" id="{7A21564C-9E6A-46FD-B4F0-C3AADF417513}"/>
              </a:ext>
            </a:extLst>
          </p:cNvPr>
          <p:cNvPicPr>
            <a:picLocks noChangeAspect="1" noChangeArrowheads="1"/>
          </p:cNvPicPr>
          <p:nvPr/>
        </p:nvPicPr>
        <p:blipFill rotWithShape="1">
          <a:blip r:embed="rId3">
            <a:clrChange>
              <a:clrFrom>
                <a:srgbClr val="F0F1F3"/>
              </a:clrFrom>
              <a:clrTo>
                <a:srgbClr val="F0F1F3">
                  <a:alpha val="0"/>
                </a:srgbClr>
              </a:clrTo>
            </a:clrChange>
            <a:extLst>
              <a:ext uri="{28A0092B-C50C-407E-A947-70E740481C1C}">
                <a14:useLocalDpi xmlns:a14="http://schemas.microsoft.com/office/drawing/2010/main" val="0"/>
              </a:ext>
            </a:extLst>
          </a:blip>
          <a:srcRect b="20766"/>
          <a:stretch/>
        </p:blipFill>
        <p:spPr bwMode="auto">
          <a:xfrm>
            <a:off x="578275" y="1480749"/>
            <a:ext cx="5312052" cy="420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13126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46806190-F80D-4CF6-A7FB-709A90CE95E4}"/>
              </a:ext>
            </a:extLst>
          </p:cNvPr>
          <p:cNvSpPr/>
          <p:nvPr/>
        </p:nvSpPr>
        <p:spPr>
          <a:xfrm>
            <a:off x="4089400" y="4915548"/>
            <a:ext cx="3098800" cy="1600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67" dirty="0"/>
              <a:t>Não há monopólio</a:t>
            </a:r>
          </a:p>
        </p:txBody>
      </p:sp>
      <p:sp>
        <p:nvSpPr>
          <p:cNvPr id="17" name="Oval 16">
            <a:extLst>
              <a:ext uri="{FF2B5EF4-FFF2-40B4-BE49-F238E27FC236}">
                <a16:creationId xmlns:a16="http://schemas.microsoft.com/office/drawing/2014/main" id="{4C935542-7E1C-4631-8FA4-863DDC1BCAE6}"/>
              </a:ext>
            </a:extLst>
          </p:cNvPr>
          <p:cNvSpPr/>
          <p:nvPr/>
        </p:nvSpPr>
        <p:spPr>
          <a:xfrm>
            <a:off x="1507347" y="3114647"/>
            <a:ext cx="3098800" cy="1600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67" dirty="0"/>
              <a:t>Recarga é um serviço que usa energia elétrica</a:t>
            </a:r>
          </a:p>
        </p:txBody>
      </p:sp>
      <p:sp>
        <p:nvSpPr>
          <p:cNvPr id="16" name="Oval 15">
            <a:extLst>
              <a:ext uri="{FF2B5EF4-FFF2-40B4-BE49-F238E27FC236}">
                <a16:creationId xmlns:a16="http://schemas.microsoft.com/office/drawing/2014/main" id="{54838411-5702-478A-8075-0158D7F6CD7D}"/>
              </a:ext>
            </a:extLst>
          </p:cNvPr>
          <p:cNvSpPr/>
          <p:nvPr/>
        </p:nvSpPr>
        <p:spPr>
          <a:xfrm>
            <a:off x="6595253" y="3114647"/>
            <a:ext cx="3098800" cy="1600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67" dirty="0"/>
              <a:t>Relação de consumo não é regulada pela ANEEL</a:t>
            </a:r>
          </a:p>
        </p:txBody>
      </p:sp>
      <p:sp>
        <p:nvSpPr>
          <p:cNvPr id="18" name="Google Shape;268;p38">
            <a:extLst>
              <a:ext uri="{FF2B5EF4-FFF2-40B4-BE49-F238E27FC236}">
                <a16:creationId xmlns:a16="http://schemas.microsoft.com/office/drawing/2014/main" id="{D1258ECE-0EDF-4761-BB8E-517764134359}"/>
              </a:ext>
            </a:extLst>
          </p:cNvPr>
          <p:cNvSpPr txBox="1">
            <a:spLocks/>
          </p:cNvSpPr>
          <p:nvPr/>
        </p:nvSpPr>
        <p:spPr>
          <a:xfrm>
            <a:off x="2619801" y="470467"/>
            <a:ext cx="6952400" cy="126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dk1"/>
              </a:buClr>
              <a:buSzPts val="2000"/>
              <a:buFont typeface="Exo 2"/>
              <a:buNone/>
              <a:defRPr sz="2000" b="1" i="0" u="none" strike="noStrike" cap="none">
                <a:solidFill>
                  <a:schemeClr val="dk1"/>
                </a:solidFill>
                <a:latin typeface="Exo 2"/>
                <a:ea typeface="Exo 2"/>
                <a:cs typeface="Exo 2"/>
                <a:sym typeface="Exo 2"/>
              </a:defRPr>
            </a:lvl1pPr>
            <a:lvl2pPr marR="0" lvl="1"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2pPr>
            <a:lvl3pPr marR="0" lvl="2"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3pPr>
            <a:lvl4pPr marR="0" lvl="3"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4pPr>
            <a:lvl5pPr marR="0" lvl="4"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5pPr>
            <a:lvl6pPr marR="0" lvl="5"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6pPr>
            <a:lvl7pPr marR="0" lvl="6"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7pPr>
            <a:lvl8pPr marR="0" lvl="7"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8pPr>
            <a:lvl9pPr marR="0" lvl="8"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9pPr>
          </a:lstStyle>
          <a:p>
            <a:pPr algn="ctr"/>
            <a:endParaRPr lang="pt-BR" sz="2667" dirty="0"/>
          </a:p>
        </p:txBody>
      </p:sp>
      <p:sp>
        <p:nvSpPr>
          <p:cNvPr id="4" name="Oval 3">
            <a:extLst>
              <a:ext uri="{FF2B5EF4-FFF2-40B4-BE49-F238E27FC236}">
                <a16:creationId xmlns:a16="http://schemas.microsoft.com/office/drawing/2014/main" id="{0DB851A2-994F-4F31-90AF-22C08C3BF903}"/>
              </a:ext>
            </a:extLst>
          </p:cNvPr>
          <p:cNvSpPr/>
          <p:nvPr/>
        </p:nvSpPr>
        <p:spPr>
          <a:xfrm>
            <a:off x="4089400" y="1310163"/>
            <a:ext cx="3098800" cy="1600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67" dirty="0"/>
              <a:t>VE não é unidade consumidora</a:t>
            </a:r>
          </a:p>
        </p:txBody>
      </p:sp>
      <p:sp>
        <p:nvSpPr>
          <p:cNvPr id="6" name="Oval 5">
            <a:extLst>
              <a:ext uri="{FF2B5EF4-FFF2-40B4-BE49-F238E27FC236}">
                <a16:creationId xmlns:a16="http://schemas.microsoft.com/office/drawing/2014/main" id="{9E776469-2EF2-470B-A5C0-C1A1F867C14F}"/>
              </a:ext>
            </a:extLst>
          </p:cNvPr>
          <p:cNvSpPr/>
          <p:nvPr/>
        </p:nvSpPr>
        <p:spPr>
          <a:xfrm>
            <a:off x="4229100" y="2505047"/>
            <a:ext cx="2819400" cy="2819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67" dirty="0"/>
              <a:t>Recarga </a:t>
            </a:r>
            <a:r>
              <a:rPr lang="pt-BR" sz="1867" b="1" dirty="0"/>
              <a:t>NÃO </a:t>
            </a:r>
            <a:r>
              <a:rPr lang="pt-BR" sz="1867" dirty="0"/>
              <a:t>é comercialização de energia elétrica</a:t>
            </a:r>
            <a:endParaRPr lang="pt-BR" sz="1867" b="1" dirty="0"/>
          </a:p>
        </p:txBody>
      </p:sp>
      <p:sp>
        <p:nvSpPr>
          <p:cNvPr id="5" name="Espaço Reservado para Texto 4">
            <a:extLst>
              <a:ext uri="{FF2B5EF4-FFF2-40B4-BE49-F238E27FC236}">
                <a16:creationId xmlns:a16="http://schemas.microsoft.com/office/drawing/2014/main" id="{02BC8710-2E63-4A6B-A8B2-EFA201B1D494}"/>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Resolução Normativa Aneel- REN n° 819/2018</a:t>
            </a:r>
          </a:p>
        </p:txBody>
      </p:sp>
    </p:spTree>
    <p:extLst>
      <p:ext uri="{BB962C8B-B14F-4D97-AF65-F5344CB8AC3E}">
        <p14:creationId xmlns:p14="http://schemas.microsoft.com/office/powerpoint/2010/main" val="245311179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Resolução Normativa Aneel- REN n° 819/2018</a:t>
            </a:r>
          </a:p>
        </p:txBody>
      </p:sp>
      <p:sp>
        <p:nvSpPr>
          <p:cNvPr id="4" name="Oval 5">
            <a:extLst>
              <a:ext uri="{FF2B5EF4-FFF2-40B4-BE49-F238E27FC236}">
                <a16:creationId xmlns:a16="http://schemas.microsoft.com/office/drawing/2014/main" id="{9E776469-2EF2-470B-A5C0-C1A1F867C14F}"/>
              </a:ext>
            </a:extLst>
          </p:cNvPr>
          <p:cNvSpPr/>
          <p:nvPr/>
        </p:nvSpPr>
        <p:spPr>
          <a:xfrm>
            <a:off x="1616262" y="2217689"/>
            <a:ext cx="2638737" cy="26766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800" dirty="0"/>
              <a:t>Recarga </a:t>
            </a:r>
            <a:r>
              <a:rPr lang="pt-BR" sz="1800" b="1" dirty="0"/>
              <a:t>NÃO </a:t>
            </a:r>
            <a:r>
              <a:rPr lang="pt-BR" sz="1800" dirty="0"/>
              <a:t>é comercialização de energia elétrica</a:t>
            </a:r>
            <a:endParaRPr lang="pt-BR" sz="1800" b="1" dirty="0"/>
          </a:p>
        </p:txBody>
      </p:sp>
      <p:graphicFrame>
        <p:nvGraphicFramePr>
          <p:cNvPr id="5" name="Diagrama 4"/>
          <p:cNvGraphicFramePr/>
          <p:nvPr>
            <p:extLst>
              <p:ext uri="{D42A27DB-BD31-4B8C-83A1-F6EECF244321}">
                <p14:modId xmlns:p14="http://schemas.microsoft.com/office/powerpoint/2010/main" val="3603333277"/>
              </p:ext>
            </p:extLst>
          </p:nvPr>
        </p:nvGraphicFramePr>
        <p:xfrm>
          <a:off x="5759637" y="1320912"/>
          <a:ext cx="4952813" cy="514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have dupla 5"/>
          <p:cNvSpPr/>
          <p:nvPr/>
        </p:nvSpPr>
        <p:spPr>
          <a:xfrm>
            <a:off x="692337" y="1636664"/>
            <a:ext cx="4368179" cy="377989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200"/>
          </a:p>
        </p:txBody>
      </p:sp>
    </p:spTree>
    <p:extLst>
      <p:ext uri="{BB962C8B-B14F-4D97-AF65-F5344CB8AC3E}">
        <p14:creationId xmlns:p14="http://schemas.microsoft.com/office/powerpoint/2010/main" val="4154904399"/>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clrChange>
              <a:clrFrom>
                <a:srgbClr val="FFFFFF"/>
              </a:clrFrom>
              <a:clrTo>
                <a:srgbClr val="FFFFFF">
                  <a:alpha val="0"/>
                </a:srgbClr>
              </a:clrTo>
            </a:clrChange>
          </a:blip>
          <a:stretch>
            <a:fillRect/>
          </a:stretch>
        </p:blipFill>
        <p:spPr>
          <a:xfrm>
            <a:off x="253027" y="1715343"/>
            <a:ext cx="6950996" cy="3722678"/>
          </a:xfrm>
          <a:prstGeom prst="hexagon">
            <a:avLst>
              <a:gd name="adj" fmla="val 0"/>
              <a:gd name="vf" fmla="val 115470"/>
            </a:avLst>
          </a:prstGeom>
        </p:spPr>
      </p:pic>
      <p:sp>
        <p:nvSpPr>
          <p:cNvPr id="12" name="Paralelogramo 11"/>
          <p:cNvSpPr/>
          <p:nvPr/>
        </p:nvSpPr>
        <p:spPr>
          <a:xfrm rot="17205295">
            <a:off x="6716448" y="170654"/>
            <a:ext cx="680751" cy="346175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Paralelogramo 5"/>
          <p:cNvSpPr/>
          <p:nvPr/>
        </p:nvSpPr>
        <p:spPr>
          <a:xfrm rot="17205295">
            <a:off x="5965067" y="374790"/>
            <a:ext cx="680751" cy="346175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Google Shape;268;p38">
            <a:extLst>
              <a:ext uri="{FF2B5EF4-FFF2-40B4-BE49-F238E27FC236}">
                <a16:creationId xmlns:a16="http://schemas.microsoft.com/office/drawing/2014/main" id="{D1258ECE-0EDF-4761-BB8E-517764134359}"/>
              </a:ext>
            </a:extLst>
          </p:cNvPr>
          <p:cNvSpPr txBox="1">
            <a:spLocks/>
          </p:cNvSpPr>
          <p:nvPr/>
        </p:nvSpPr>
        <p:spPr>
          <a:xfrm>
            <a:off x="2619801" y="470467"/>
            <a:ext cx="6952400" cy="126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dk1"/>
              </a:buClr>
              <a:buSzPts val="2000"/>
              <a:buFont typeface="Exo 2"/>
              <a:buNone/>
              <a:defRPr sz="2000" b="1" i="0" u="none" strike="noStrike" cap="none">
                <a:solidFill>
                  <a:schemeClr val="dk1"/>
                </a:solidFill>
                <a:latin typeface="Exo 2"/>
                <a:ea typeface="Exo 2"/>
                <a:cs typeface="Exo 2"/>
                <a:sym typeface="Exo 2"/>
              </a:defRPr>
            </a:lvl1pPr>
            <a:lvl2pPr marR="0" lvl="1"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2pPr>
            <a:lvl3pPr marR="0" lvl="2"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3pPr>
            <a:lvl4pPr marR="0" lvl="3"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4pPr>
            <a:lvl5pPr marR="0" lvl="4"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5pPr>
            <a:lvl6pPr marR="0" lvl="5"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6pPr>
            <a:lvl7pPr marR="0" lvl="6"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7pPr>
            <a:lvl8pPr marR="0" lvl="7"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8pPr>
            <a:lvl9pPr marR="0" lvl="8" algn="r" rtl="0" eaLnBrk="1" hangingPunct="1">
              <a:lnSpc>
                <a:spcPct val="100000"/>
              </a:lnSpc>
              <a:spcBef>
                <a:spcPts val="0"/>
              </a:spcBef>
              <a:spcAft>
                <a:spcPts val="0"/>
              </a:spcAft>
              <a:buClr>
                <a:srgbClr val="000000"/>
              </a:buClr>
              <a:buSzPts val="2000"/>
              <a:buFont typeface="Squada One"/>
              <a:buNone/>
              <a:defRPr sz="2000" b="0" i="0" u="none" strike="noStrike" cap="none">
                <a:solidFill>
                  <a:srgbClr val="000000"/>
                </a:solidFill>
                <a:latin typeface="Squada One"/>
                <a:ea typeface="Squada One"/>
                <a:cs typeface="Squada One"/>
                <a:sym typeface="Squada One"/>
              </a:defRPr>
            </a:lvl9pPr>
          </a:lstStyle>
          <a:p>
            <a:pPr algn="ctr"/>
            <a:endParaRPr lang="pt-BR" sz="2667" dirty="0"/>
          </a:p>
        </p:txBody>
      </p:sp>
      <p:sp>
        <p:nvSpPr>
          <p:cNvPr id="2" name="Título 1"/>
          <p:cNvSpPr>
            <a:spLocks noGrp="1"/>
          </p:cNvSpPr>
          <p:nvPr>
            <p:ph type="title"/>
          </p:nvPr>
        </p:nvSpPr>
        <p:spPr>
          <a:xfrm>
            <a:off x="692337" y="258101"/>
            <a:ext cx="11083961" cy="1118400"/>
          </a:xfrm>
        </p:spPr>
        <p:txBody>
          <a:bodyPr/>
          <a:lstStyle/>
          <a:p>
            <a:r>
              <a:rPr lang="pt-BR" dirty="0"/>
              <a:t>Resolução Normativa Aneel- REN n° 819/2018</a:t>
            </a:r>
          </a:p>
        </p:txBody>
      </p:sp>
      <p:sp>
        <p:nvSpPr>
          <p:cNvPr id="8" name="Subtitle 4">
            <a:extLst>
              <a:ext uri="{FF2B5EF4-FFF2-40B4-BE49-F238E27FC236}">
                <a16:creationId xmlns:a16="http://schemas.microsoft.com/office/drawing/2014/main" id="{6270ED0F-FB94-4893-98FE-315C8DD5FBBA}"/>
              </a:ext>
            </a:extLst>
          </p:cNvPr>
          <p:cNvSpPr txBox="1">
            <a:spLocks/>
          </p:cNvSpPr>
          <p:nvPr/>
        </p:nvSpPr>
        <p:spPr>
          <a:xfrm>
            <a:off x="6939354" y="2093258"/>
            <a:ext cx="4805172" cy="398961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150280" indent="0">
              <a:lnSpc>
                <a:spcPct val="100000"/>
              </a:lnSpc>
              <a:spcBef>
                <a:spcPts val="200"/>
              </a:spcBef>
              <a:spcAft>
                <a:spcPts val="200"/>
              </a:spcAft>
              <a:buFont typeface="Roboto"/>
              <a:buNone/>
            </a:pPr>
            <a:r>
              <a:rPr lang="pt-BR" sz="1600" b="1" dirty="0"/>
              <a:t>1 – Não cabe à Aneel</a:t>
            </a:r>
          </a:p>
          <a:p>
            <a:pPr marL="150280" indent="0">
              <a:lnSpc>
                <a:spcPct val="100000"/>
              </a:lnSpc>
              <a:spcBef>
                <a:spcPts val="200"/>
              </a:spcBef>
              <a:spcAft>
                <a:spcPts val="200"/>
              </a:spcAft>
              <a:buFont typeface="Roboto"/>
              <a:buNone/>
            </a:pPr>
            <a:endParaRPr lang="pt-BR" sz="1600" b="1" dirty="0"/>
          </a:p>
          <a:p>
            <a:pPr marL="150280" indent="0">
              <a:lnSpc>
                <a:spcPct val="100000"/>
              </a:lnSpc>
              <a:spcBef>
                <a:spcPts val="200"/>
              </a:spcBef>
              <a:spcAft>
                <a:spcPts val="200"/>
              </a:spcAft>
              <a:buFont typeface="Roboto"/>
              <a:buNone/>
            </a:pPr>
            <a:endParaRPr lang="pt-BR" sz="1600" b="1" dirty="0"/>
          </a:p>
          <a:p>
            <a:pPr marL="150280" indent="0">
              <a:lnSpc>
                <a:spcPct val="100000"/>
              </a:lnSpc>
              <a:spcBef>
                <a:spcPts val="200"/>
              </a:spcBef>
              <a:spcAft>
                <a:spcPts val="200"/>
              </a:spcAft>
              <a:buNone/>
            </a:pPr>
            <a:endParaRPr lang="pt-BR" sz="1600" dirty="0"/>
          </a:p>
        </p:txBody>
      </p:sp>
      <p:sp>
        <p:nvSpPr>
          <p:cNvPr id="5" name="Retângulo 4"/>
          <p:cNvSpPr/>
          <p:nvPr/>
        </p:nvSpPr>
        <p:spPr>
          <a:xfrm>
            <a:off x="6444321" y="5050269"/>
            <a:ext cx="5332950" cy="738664"/>
          </a:xfrm>
          <a:prstGeom prst="rect">
            <a:avLst/>
          </a:prstGeom>
        </p:spPr>
        <p:txBody>
          <a:bodyPr wrap="square">
            <a:spAutoFit/>
          </a:bodyPr>
          <a:lstStyle/>
          <a:p>
            <a:r>
              <a:rPr lang="pt-BR" b="1" dirty="0"/>
              <a:t>Todas</a:t>
            </a:r>
            <a:r>
              <a:rPr lang="pt-BR" dirty="0"/>
              <a:t> as estações que não sejam exclusivas para uso privado deverão ser compatíveis com protocolos abertos de domínio público, ou seja, devem ser compatíveis com o OCPP.</a:t>
            </a:r>
          </a:p>
        </p:txBody>
      </p:sp>
      <p:graphicFrame>
        <p:nvGraphicFramePr>
          <p:cNvPr id="9" name="Tabela 8"/>
          <p:cNvGraphicFramePr>
            <a:graphicFrameLocks noGrp="1"/>
          </p:cNvGraphicFramePr>
          <p:nvPr/>
        </p:nvGraphicFramePr>
        <p:xfrm>
          <a:off x="7115915" y="2642588"/>
          <a:ext cx="4823060" cy="2133600"/>
        </p:xfrm>
        <a:graphic>
          <a:graphicData uri="http://schemas.openxmlformats.org/drawingml/2006/table">
            <a:tbl>
              <a:tblPr firstRow="1" bandRow="1">
                <a:tableStyleId>{5C22544A-7EE6-4342-B048-85BDC9FD1C3A}</a:tableStyleId>
              </a:tblPr>
              <a:tblGrid>
                <a:gridCol w="484232">
                  <a:extLst>
                    <a:ext uri="{9D8B030D-6E8A-4147-A177-3AD203B41FA5}">
                      <a16:colId xmlns:a16="http://schemas.microsoft.com/office/drawing/2014/main" val="20000"/>
                    </a:ext>
                  </a:extLst>
                </a:gridCol>
                <a:gridCol w="4338828">
                  <a:extLst>
                    <a:ext uri="{9D8B030D-6E8A-4147-A177-3AD203B41FA5}">
                      <a16:colId xmlns:a16="http://schemas.microsoft.com/office/drawing/2014/main" val="20001"/>
                    </a:ext>
                  </a:extLst>
                </a:gridCol>
              </a:tblGrid>
              <a:tr h="224232">
                <a:tc>
                  <a:txBody>
                    <a:bodyPr/>
                    <a:lstStyle/>
                    <a:p>
                      <a:r>
                        <a:rPr lang="pt-BR" sz="1600" b="1" i="0" u="none" strike="noStrike" cap="none" dirty="0">
                          <a:solidFill>
                            <a:schemeClr val="dk2"/>
                          </a:solidFill>
                          <a:latin typeface="Roboto"/>
                          <a:ea typeface="Roboto"/>
                          <a:cs typeface="Roboto"/>
                          <a:sym typeface="Roboto"/>
                        </a:rPr>
                        <a:t>2 –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5750" indent="-285750">
                        <a:buFont typeface="Courier New" panose="02070309020205020404" pitchFamily="49" charset="0"/>
                        <a:buChar char="o"/>
                      </a:pPr>
                      <a:r>
                        <a:rPr lang="pt-BR" sz="1600" b="1" i="0" u="none" strike="noStrike" cap="none" dirty="0">
                          <a:solidFill>
                            <a:schemeClr val="dk2"/>
                          </a:solidFill>
                          <a:latin typeface="Roboto"/>
                          <a:ea typeface="Roboto"/>
                          <a:cs typeface="Roboto"/>
                          <a:sym typeface="Roboto"/>
                        </a:rPr>
                        <a:t>Estações de uso privado: </a:t>
                      </a:r>
                      <a:r>
                        <a:rPr lang="pt-BR" sz="1600" b="0" i="0" u="none" strike="noStrike" cap="none" dirty="0">
                          <a:solidFill>
                            <a:schemeClr val="dk2"/>
                          </a:solidFill>
                          <a:latin typeface="Roboto"/>
                          <a:ea typeface="Roboto"/>
                          <a:cs typeface="Roboto"/>
                          <a:sym typeface="Roboto"/>
                        </a:rPr>
                        <a:t>sem regulamentação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pt-BR"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marR="0" indent="-285750" algn="l" rtl="0">
                        <a:lnSpc>
                          <a:spcPct val="100000"/>
                        </a:lnSpc>
                        <a:spcBef>
                          <a:spcPts val="0"/>
                        </a:spcBef>
                        <a:spcAft>
                          <a:spcPts val="0"/>
                        </a:spcAft>
                        <a:buClr>
                          <a:srgbClr val="000000"/>
                        </a:buClr>
                        <a:buFont typeface="Courier New" panose="02070309020205020404" pitchFamily="49" charset="0"/>
                        <a:buChar char="o"/>
                      </a:pPr>
                      <a:r>
                        <a:rPr lang="pt-BR" sz="1600" b="1" i="0" u="none" strike="noStrike" cap="none" dirty="0">
                          <a:solidFill>
                            <a:schemeClr val="dk2"/>
                          </a:solidFill>
                          <a:latin typeface="Roboto"/>
                          <a:ea typeface="Roboto"/>
                          <a:cs typeface="Roboto"/>
                          <a:sym typeface="Arial"/>
                        </a:rPr>
                        <a:t>Demais estações: </a:t>
                      </a:r>
                      <a:r>
                        <a:rPr lang="pt-BR" sz="1600" b="0" i="0" u="none" strike="noStrike" cap="none" dirty="0">
                          <a:solidFill>
                            <a:schemeClr val="dk2"/>
                          </a:solidFill>
                          <a:latin typeface="Roboto"/>
                          <a:ea typeface="Roboto"/>
                          <a:cs typeface="Roboto"/>
                          <a:sym typeface="Arial"/>
                        </a:rPr>
                        <a:t>compatíveis com protocolos abertos e de domínio público para comunicação, supervisão e controle remoto (viabilizar integração com sistema de controle da distribuição – Recursos Energéticos Distribuídos)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7085238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70ED0F-FB94-4893-98FE-315C8DD5FBBA}"/>
              </a:ext>
            </a:extLst>
          </p:cNvPr>
          <p:cNvSpPr>
            <a:spLocks noGrp="1"/>
          </p:cNvSpPr>
          <p:nvPr>
            <p:ph type="body" idx="13"/>
          </p:nvPr>
        </p:nvSpPr>
        <p:spPr/>
        <p:txBody>
          <a:bodyPr/>
          <a:lstStyle/>
          <a:p>
            <a:pPr marL="107918" indent="0">
              <a:spcAft>
                <a:spcPts val="600"/>
              </a:spcAft>
              <a:buNone/>
            </a:pPr>
            <a:r>
              <a:rPr lang="pt-BR" sz="2200" b="1" dirty="0"/>
              <a:t>Interoperabilidade:</a:t>
            </a:r>
            <a:r>
              <a:rPr lang="pt-BR" sz="2200" dirty="0"/>
              <a:t> obrigatoriedade de protocolos abertos</a:t>
            </a:r>
          </a:p>
          <a:p>
            <a:pPr lvl="1">
              <a:lnSpc>
                <a:spcPct val="100000"/>
              </a:lnSpc>
              <a:spcBef>
                <a:spcPts val="0"/>
              </a:spcBef>
            </a:pPr>
            <a:r>
              <a:rPr lang="pt-BR" sz="2200" dirty="0">
                <a:latin typeface="Abadi Extra Light" panose="020B0204020104020204" pitchFamily="34" charset="0"/>
              </a:rPr>
              <a:t>Diferentes marcas e modelos de </a:t>
            </a:r>
            <a:r>
              <a:rPr lang="pt-BR" sz="2200" dirty="0" err="1">
                <a:latin typeface="Abadi Extra Light" panose="020B0204020104020204" pitchFamily="34" charset="0"/>
              </a:rPr>
              <a:t>VEs</a:t>
            </a:r>
            <a:endParaRPr lang="pt-BR" sz="2200" dirty="0">
              <a:latin typeface="Abadi Extra Light" panose="020B0204020104020204" pitchFamily="34" charset="0"/>
            </a:endParaRPr>
          </a:p>
          <a:p>
            <a:pPr lvl="1">
              <a:lnSpc>
                <a:spcPct val="100000"/>
              </a:lnSpc>
              <a:spcBef>
                <a:spcPts val="0"/>
              </a:spcBef>
            </a:pPr>
            <a:r>
              <a:rPr lang="pt-BR" sz="2200" dirty="0">
                <a:latin typeface="Abadi Extra Light" panose="020B0204020104020204" pitchFamily="34" charset="0"/>
              </a:rPr>
              <a:t>Diferentes operadores de estações de recarga</a:t>
            </a:r>
          </a:p>
          <a:p>
            <a:pPr lvl="1">
              <a:lnSpc>
                <a:spcPct val="100000"/>
              </a:lnSpc>
              <a:spcBef>
                <a:spcPts val="0"/>
              </a:spcBef>
            </a:pPr>
            <a:r>
              <a:rPr lang="pt-BR" sz="2200" dirty="0">
                <a:latin typeface="Abadi Extra Light" panose="020B0204020104020204" pitchFamily="34" charset="0"/>
              </a:rPr>
              <a:t>Diferentes provedores de serviço de mobilidade elétrica</a:t>
            </a:r>
          </a:p>
          <a:p>
            <a:pPr lvl="1">
              <a:lnSpc>
                <a:spcPct val="100000"/>
              </a:lnSpc>
              <a:spcBef>
                <a:spcPts val="0"/>
              </a:spcBef>
            </a:pPr>
            <a:r>
              <a:rPr lang="pt-BR" sz="2200" dirty="0">
                <a:latin typeface="Abadi Extra Light" panose="020B0204020104020204" pitchFamily="34" charset="0"/>
              </a:rPr>
              <a:t>Estações públicas devem usar protocolos abertos para comunicação e supervisão/controle remoto</a:t>
            </a:r>
          </a:p>
          <a:p>
            <a:pPr lvl="1">
              <a:lnSpc>
                <a:spcPct val="100000"/>
              </a:lnSpc>
              <a:spcBef>
                <a:spcPts val="0"/>
              </a:spcBef>
            </a:pPr>
            <a:endParaRPr lang="pt-BR" sz="2200" dirty="0">
              <a:latin typeface="Abadi Extra Light" panose="020B0204020104020204" pitchFamily="34" charset="0"/>
            </a:endParaRPr>
          </a:p>
          <a:p>
            <a:pPr marL="565150" lvl="1" indent="0">
              <a:lnSpc>
                <a:spcPct val="100000"/>
              </a:lnSpc>
              <a:spcBef>
                <a:spcPts val="0"/>
              </a:spcBef>
              <a:buNone/>
            </a:pPr>
            <a:endParaRPr lang="pt-BR" sz="2000" dirty="0"/>
          </a:p>
        </p:txBody>
      </p:sp>
      <p:sp>
        <p:nvSpPr>
          <p:cNvPr id="3" name="Título 2"/>
          <p:cNvSpPr>
            <a:spLocks noGrp="1"/>
          </p:cNvSpPr>
          <p:nvPr>
            <p:ph type="title"/>
          </p:nvPr>
        </p:nvSpPr>
        <p:spPr>
          <a:xfrm>
            <a:off x="692337" y="258101"/>
            <a:ext cx="11083961" cy="1118400"/>
          </a:xfrm>
        </p:spPr>
        <p:txBody>
          <a:bodyPr/>
          <a:lstStyle/>
          <a:p>
            <a:r>
              <a:rPr lang="pt-BR" dirty="0"/>
              <a:t>Resolução Normativa Aneel- REN n° 819/2018</a:t>
            </a:r>
          </a:p>
        </p:txBody>
      </p:sp>
      <p:pic>
        <p:nvPicPr>
          <p:cNvPr id="40964" name="Picture 4">
            <a:extLst>
              <a:ext uri="{FF2B5EF4-FFF2-40B4-BE49-F238E27FC236}">
                <a16:creationId xmlns:a16="http://schemas.microsoft.com/office/drawing/2014/main" id="{E8B24477-AC3D-4BD2-8C59-7EAC70DD93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215627" y="2827867"/>
            <a:ext cx="5760745" cy="352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646771"/>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0" indent="0">
              <a:buNone/>
            </a:pPr>
            <a:r>
              <a:rPr lang="pt-BR" sz="2400" b="1" dirty="0"/>
              <a:t>Local privado</a:t>
            </a:r>
            <a:r>
              <a:rPr lang="pt-BR" sz="2400" dirty="0"/>
              <a:t>: A estação de recarga deve ser conectada na unidade consumidora existente (UC do proprietário ou do condomínio), e não havendo UC do condomínio, pode-se solicitar um novo ponto de medição.</a:t>
            </a:r>
          </a:p>
          <a:p>
            <a:pPr marL="0" indent="0">
              <a:buNone/>
            </a:pPr>
            <a:r>
              <a:rPr lang="pt-BR" sz="2400" b="1" dirty="0"/>
              <a:t>Local </a:t>
            </a:r>
            <a:r>
              <a:rPr lang="pt-BR" sz="2400" b="1" dirty="0" err="1"/>
              <a:t>semi-público</a:t>
            </a:r>
            <a:r>
              <a:rPr lang="pt-BR" sz="2400" dirty="0"/>
              <a:t>: A estação de recarga deve ser instalada em uma área reconhecida como </a:t>
            </a:r>
            <a:r>
              <a:rPr lang="pt-BR" sz="2400" dirty="0" err="1"/>
              <a:t>semi-pública</a:t>
            </a:r>
            <a:r>
              <a:rPr lang="pt-BR" sz="2400" dirty="0"/>
              <a:t>, e pode ser instalada na área comum ou em uma UC adicional exclusiva para a estação de recarga ou uso de terceiros.</a:t>
            </a:r>
          </a:p>
          <a:p>
            <a:pPr marL="0" indent="0">
              <a:buNone/>
            </a:pPr>
            <a:r>
              <a:rPr lang="pt-BR" sz="2400" b="1" dirty="0"/>
              <a:t>Local público</a:t>
            </a:r>
            <a:r>
              <a:rPr lang="pt-BR" sz="2400" dirty="0"/>
              <a:t>: Toda estação de recarga ligada em via pública deverá conter um dispositivo de medição. Deve-se observar as regras cabíveis.</a:t>
            </a:r>
          </a:p>
          <a:p>
            <a:endParaRPr lang="pt-BR" sz="2400" dirty="0"/>
          </a:p>
        </p:txBody>
      </p:sp>
      <p:sp>
        <p:nvSpPr>
          <p:cNvPr id="3" name="Título 2"/>
          <p:cNvSpPr>
            <a:spLocks noGrp="1"/>
          </p:cNvSpPr>
          <p:nvPr>
            <p:ph type="title"/>
          </p:nvPr>
        </p:nvSpPr>
        <p:spPr>
          <a:xfrm>
            <a:off x="692337" y="258101"/>
            <a:ext cx="11083961" cy="1118400"/>
          </a:xfrm>
        </p:spPr>
        <p:txBody>
          <a:bodyPr/>
          <a:lstStyle/>
          <a:p>
            <a:r>
              <a:rPr lang="pt-BR" dirty="0"/>
              <a:t>REN n° 819: Recarga Veicular</a:t>
            </a:r>
          </a:p>
        </p:txBody>
      </p:sp>
    </p:spTree>
    <p:extLst>
      <p:ext uri="{BB962C8B-B14F-4D97-AF65-F5344CB8AC3E}">
        <p14:creationId xmlns:p14="http://schemas.microsoft.com/office/powerpoint/2010/main" val="180234980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13"/>
          </p:nvPr>
        </p:nvSpPr>
        <p:spPr/>
        <p:txBody>
          <a:bodyPr/>
          <a:lstStyle/>
          <a:p>
            <a:pPr marL="76200" indent="0">
              <a:lnSpc>
                <a:spcPct val="100000"/>
              </a:lnSpc>
              <a:buNone/>
            </a:pPr>
            <a:r>
              <a:rPr lang="pt-BR" sz="2000" dirty="0"/>
              <a:t>Com relação as </a:t>
            </a:r>
            <a:r>
              <a:rPr lang="pt-BR" sz="2000" b="1" dirty="0"/>
              <a:t>distribuidoras</a:t>
            </a:r>
            <a:r>
              <a:rPr lang="pt-BR" sz="2000" dirty="0"/>
              <a:t>:</a:t>
            </a:r>
          </a:p>
          <a:p>
            <a:pPr lvl="1">
              <a:lnSpc>
                <a:spcPct val="100000"/>
              </a:lnSpc>
            </a:pPr>
            <a:r>
              <a:rPr lang="pt-BR" sz="2000" dirty="0">
                <a:latin typeface="Abadi Extra Light" panose="020B0204020104020204" pitchFamily="34" charset="0"/>
              </a:rPr>
              <a:t>Recarga de veículos elétricos de terceiros (recarga pública)</a:t>
            </a:r>
          </a:p>
          <a:p>
            <a:pPr lvl="2">
              <a:lnSpc>
                <a:spcPct val="100000"/>
              </a:lnSpc>
            </a:pPr>
            <a:r>
              <a:rPr lang="pt-BR" sz="2000" dirty="0">
                <a:latin typeface="Abadi Extra Light" panose="020B0204020104020204" pitchFamily="34" charset="0"/>
              </a:rPr>
              <a:t>Participação a livre critério da empresa</a:t>
            </a:r>
          </a:p>
          <a:p>
            <a:pPr lvl="2">
              <a:lnSpc>
                <a:spcPct val="100000"/>
              </a:lnSpc>
            </a:pPr>
            <a:r>
              <a:rPr lang="pt-BR" sz="2000" dirty="0">
                <a:latin typeface="Abadi Extra Light" panose="020B0204020104020204" pitchFamily="34" charset="0"/>
              </a:rPr>
              <a:t>Conta e risco da distribuidora</a:t>
            </a:r>
          </a:p>
          <a:p>
            <a:pPr lvl="1">
              <a:lnSpc>
                <a:spcPct val="100000"/>
              </a:lnSpc>
            </a:pPr>
            <a:r>
              <a:rPr lang="pt-BR" sz="2000" dirty="0">
                <a:latin typeface="Abadi Extra Light" panose="020B0204020104020204" pitchFamily="34" charset="0"/>
              </a:rPr>
              <a:t>Condições gerais:</a:t>
            </a:r>
          </a:p>
          <a:p>
            <a:pPr lvl="2">
              <a:lnSpc>
                <a:spcPct val="100000"/>
              </a:lnSpc>
            </a:pPr>
            <a:r>
              <a:rPr lang="pt-BR" sz="2000" dirty="0">
                <a:latin typeface="Abadi Extra Light" panose="020B0204020104020204" pitchFamily="34" charset="0"/>
              </a:rPr>
              <a:t>Atividade acessória complementar</a:t>
            </a:r>
          </a:p>
          <a:p>
            <a:pPr lvl="2">
              <a:lnSpc>
                <a:spcPct val="100000"/>
              </a:lnSpc>
            </a:pPr>
            <a:r>
              <a:rPr lang="pt-BR" sz="2000" dirty="0">
                <a:latin typeface="Abadi Extra Light" panose="020B0204020104020204" pitchFamily="34" charset="0"/>
              </a:rPr>
              <a:t>Captura de 30% da receita bruta para modicidade tarifária</a:t>
            </a:r>
          </a:p>
          <a:p>
            <a:pPr lvl="2">
              <a:lnSpc>
                <a:spcPct val="100000"/>
              </a:lnSpc>
            </a:pPr>
            <a:r>
              <a:rPr lang="pt-BR" sz="2000" dirty="0">
                <a:latin typeface="Abadi Extra Light" panose="020B0204020104020204" pitchFamily="34" charset="0"/>
              </a:rPr>
              <a:t>Ativos não entram na base de remuneração </a:t>
            </a:r>
          </a:p>
          <a:p>
            <a:pPr>
              <a:lnSpc>
                <a:spcPct val="100000"/>
              </a:lnSpc>
            </a:pPr>
            <a:endParaRPr lang="pt-BR" sz="2000" dirty="0"/>
          </a:p>
        </p:txBody>
      </p:sp>
      <p:sp>
        <p:nvSpPr>
          <p:cNvPr id="2" name="Título 1"/>
          <p:cNvSpPr>
            <a:spLocks noGrp="1"/>
          </p:cNvSpPr>
          <p:nvPr>
            <p:ph type="title"/>
          </p:nvPr>
        </p:nvSpPr>
        <p:spPr>
          <a:xfrm>
            <a:off x="692337" y="258101"/>
            <a:ext cx="11083961" cy="1118400"/>
          </a:xfrm>
        </p:spPr>
        <p:txBody>
          <a:bodyPr/>
          <a:lstStyle/>
          <a:p>
            <a:r>
              <a:rPr lang="pt-BR" dirty="0"/>
              <a:t>Resolução Normativa Aneel- REN n° 819/2018</a:t>
            </a:r>
          </a:p>
        </p:txBody>
      </p:sp>
    </p:spTree>
    <p:extLst>
      <p:ext uri="{BB962C8B-B14F-4D97-AF65-F5344CB8AC3E}">
        <p14:creationId xmlns:p14="http://schemas.microsoft.com/office/powerpoint/2010/main" val="292065397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7B562283-ECE9-46D5-9EC2-96A62EAF44A8}"/>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Resolução Normativa Aneel- REN n° 819/2018</a:t>
            </a:r>
          </a:p>
        </p:txBody>
      </p:sp>
      <p:graphicFrame>
        <p:nvGraphicFramePr>
          <p:cNvPr id="4" name="Diagrama 3"/>
          <p:cNvGraphicFramePr/>
          <p:nvPr/>
        </p:nvGraphicFramePr>
        <p:xfrm>
          <a:off x="2023175" y="108663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tângulo 4"/>
          <p:cNvSpPr/>
          <p:nvPr/>
        </p:nvSpPr>
        <p:spPr>
          <a:xfrm>
            <a:off x="1207359" y="2076263"/>
            <a:ext cx="615553" cy="3439403"/>
          </a:xfrm>
          <a:prstGeom prst="rect">
            <a:avLst/>
          </a:prstGeom>
        </p:spPr>
        <p:txBody>
          <a:bodyPr vert="vert" wrap="none">
            <a:spAutoFit/>
          </a:bodyPr>
          <a:lstStyle/>
          <a:p>
            <a:pPr marL="76200"/>
            <a:r>
              <a:rPr lang="pt-BR" sz="2800" dirty="0">
                <a:latin typeface="Roboto" panose="02000000000000000000" pitchFamily="2" charset="0"/>
                <a:ea typeface="Roboto" panose="02000000000000000000" pitchFamily="2" charset="0"/>
                <a:cs typeface="Roboto" panose="02000000000000000000" pitchFamily="2" charset="0"/>
              </a:rPr>
              <a:t>Fluxo de informação</a:t>
            </a:r>
          </a:p>
        </p:txBody>
      </p:sp>
    </p:spTree>
    <p:extLst>
      <p:ext uri="{BB962C8B-B14F-4D97-AF65-F5344CB8AC3E}">
        <p14:creationId xmlns:p14="http://schemas.microsoft.com/office/powerpoint/2010/main" val="3228874783"/>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107918" indent="0">
              <a:buNone/>
            </a:pPr>
            <a:r>
              <a:rPr lang="pt-BR" sz="2000" dirty="0"/>
              <a:t>A resolução expressa claramente a </a:t>
            </a:r>
            <a:r>
              <a:rPr lang="pt-BR" sz="2000" b="1" dirty="0"/>
              <a:t>proibição</a:t>
            </a:r>
            <a:r>
              <a:rPr lang="pt-BR" sz="2000" dirty="0"/>
              <a:t> de se operar o </a:t>
            </a:r>
            <a:r>
              <a:rPr lang="pt-BR" sz="2000" b="1" dirty="0"/>
              <a:t>V2G</a:t>
            </a:r>
            <a:r>
              <a:rPr lang="pt-BR" sz="2000" dirty="0"/>
              <a:t> (</a:t>
            </a:r>
            <a:r>
              <a:rPr lang="pt-BR" sz="2000" i="1" dirty="0" err="1"/>
              <a:t>vehicle</a:t>
            </a:r>
            <a:r>
              <a:rPr lang="pt-BR" sz="2000" i="1" dirty="0"/>
              <a:t> </a:t>
            </a:r>
            <a:r>
              <a:rPr lang="pt-BR" sz="2000" i="1" dirty="0" err="1"/>
              <a:t>to</a:t>
            </a:r>
            <a:r>
              <a:rPr lang="pt-BR" sz="2000" i="1" dirty="0"/>
              <a:t> grid</a:t>
            </a:r>
            <a:r>
              <a:rPr lang="pt-BR" sz="2000" dirty="0"/>
              <a:t>), ou seja, a injeção de energia na rede elétrica por parte do VE, ou de participar do Sistema de Compensação de Energia Elétrica, definido pela REN 482/2012.</a:t>
            </a:r>
          </a:p>
          <a:p>
            <a:endParaRPr lang="pt-BR" sz="2000" dirty="0"/>
          </a:p>
        </p:txBody>
      </p:sp>
      <p:sp>
        <p:nvSpPr>
          <p:cNvPr id="3" name="Título 2"/>
          <p:cNvSpPr>
            <a:spLocks noGrp="1"/>
          </p:cNvSpPr>
          <p:nvPr>
            <p:ph type="title"/>
          </p:nvPr>
        </p:nvSpPr>
        <p:spPr>
          <a:xfrm>
            <a:off x="692337" y="258101"/>
            <a:ext cx="11083961" cy="1118400"/>
          </a:xfrm>
        </p:spPr>
        <p:txBody>
          <a:bodyPr/>
          <a:lstStyle/>
          <a:p>
            <a:r>
              <a:rPr lang="pt-BR" dirty="0"/>
              <a:t>Resolução Normativa Aneel- REN n° 819/2018</a:t>
            </a:r>
          </a:p>
        </p:txBody>
      </p:sp>
      <p:pic>
        <p:nvPicPr>
          <p:cNvPr id="5" name="Picture 2">
            <a:extLst>
              <a:ext uri="{FF2B5EF4-FFF2-40B4-BE49-F238E27FC236}">
                <a16:creationId xmlns:a16="http://schemas.microsoft.com/office/drawing/2014/main" id="{96F004C8-FF41-49EA-A80A-D7A131374C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26489" y="3079414"/>
            <a:ext cx="4625244" cy="2558065"/>
          </a:xfrm>
          <a:prstGeom prst="rect">
            <a:avLst/>
          </a:prstGeom>
          <a:noFill/>
          <a:extLst>
            <a:ext uri="{909E8E84-426E-40DD-AFC4-6F175D3DCCD1}">
              <a14:hiddenFill xmlns:a14="http://schemas.microsoft.com/office/drawing/2010/main">
                <a:solidFill>
                  <a:srgbClr val="FFFFFF"/>
                </a:solidFill>
              </a14:hiddenFill>
            </a:ext>
          </a:extLst>
        </p:spPr>
      </p:pic>
      <p:sp>
        <p:nvSpPr>
          <p:cNvPr id="6" name="&quot;Not Allowed&quot; Symbol 1">
            <a:extLst>
              <a:ext uri="{FF2B5EF4-FFF2-40B4-BE49-F238E27FC236}">
                <a16:creationId xmlns:a16="http://schemas.microsoft.com/office/drawing/2014/main" id="{E32CAABA-4607-415D-AA5A-A0B3194641AF}"/>
              </a:ext>
            </a:extLst>
          </p:cNvPr>
          <p:cNvSpPr/>
          <p:nvPr/>
        </p:nvSpPr>
        <p:spPr>
          <a:xfrm>
            <a:off x="7847380" y="4753837"/>
            <a:ext cx="304353" cy="295490"/>
          </a:xfrm>
          <a:prstGeom prst="noSmoking">
            <a:avLst/>
          </a:prstGeom>
          <a:solidFill>
            <a:srgbClr val="FF544B"/>
          </a:solidFill>
          <a:ln>
            <a:solidFill>
              <a:schemeClr val="tx2">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sz="1867">
              <a:solidFill>
                <a:schemeClr val="tx1"/>
              </a:solidFill>
            </a:endParaRPr>
          </a:p>
        </p:txBody>
      </p:sp>
    </p:spTree>
    <p:extLst>
      <p:ext uri="{BB962C8B-B14F-4D97-AF65-F5344CB8AC3E}">
        <p14:creationId xmlns:p14="http://schemas.microsoft.com/office/powerpoint/2010/main" val="100182733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270ED0F-FB94-4893-98FE-315C8DD5FBBA}"/>
              </a:ext>
            </a:extLst>
          </p:cNvPr>
          <p:cNvSpPr>
            <a:spLocks noGrp="1"/>
          </p:cNvSpPr>
          <p:nvPr>
            <p:ph type="body" idx="13"/>
          </p:nvPr>
        </p:nvSpPr>
        <p:spPr/>
        <p:txBody>
          <a:bodyPr/>
          <a:lstStyle/>
          <a:p>
            <a:pPr marL="107918" indent="0">
              <a:spcAft>
                <a:spcPts val="600"/>
              </a:spcAft>
              <a:buNone/>
            </a:pPr>
            <a:r>
              <a:rPr lang="pt-BR" sz="2000" b="1" dirty="0"/>
              <a:t>Danos Elétricos: </a:t>
            </a:r>
            <a:r>
              <a:rPr lang="pt-BR" sz="2000" dirty="0"/>
              <a:t> regramento existente</a:t>
            </a:r>
          </a:p>
          <a:p>
            <a:pPr lvl="1">
              <a:lnSpc>
                <a:spcPct val="100000"/>
              </a:lnSpc>
              <a:spcBef>
                <a:spcPts val="0"/>
              </a:spcBef>
            </a:pPr>
            <a:r>
              <a:rPr lang="pt-BR" sz="2000" b="1" dirty="0"/>
              <a:t>Capítulo XVI, REN 414</a:t>
            </a:r>
          </a:p>
          <a:p>
            <a:pPr lvl="1">
              <a:lnSpc>
                <a:spcPct val="100000"/>
              </a:lnSpc>
              <a:spcBef>
                <a:spcPts val="0"/>
              </a:spcBef>
            </a:pPr>
            <a:r>
              <a:rPr lang="pt-BR" sz="2000" b="1" dirty="0"/>
              <a:t>Módulo 9 PRODIST</a:t>
            </a:r>
          </a:p>
          <a:p>
            <a:pPr lvl="1">
              <a:lnSpc>
                <a:spcPct val="100000"/>
              </a:lnSpc>
              <a:spcBef>
                <a:spcPts val="0"/>
              </a:spcBef>
            </a:pPr>
            <a:r>
              <a:rPr lang="pt-BR" sz="2000" dirty="0"/>
              <a:t>Concessionária pode estabelecer regras específicas de segurança às estações</a:t>
            </a:r>
          </a:p>
        </p:txBody>
      </p:sp>
      <p:sp>
        <p:nvSpPr>
          <p:cNvPr id="3" name="Título 2"/>
          <p:cNvSpPr>
            <a:spLocks noGrp="1"/>
          </p:cNvSpPr>
          <p:nvPr>
            <p:ph type="title"/>
          </p:nvPr>
        </p:nvSpPr>
        <p:spPr>
          <a:xfrm>
            <a:off x="692337" y="258101"/>
            <a:ext cx="11083961" cy="1118400"/>
          </a:xfrm>
        </p:spPr>
        <p:txBody>
          <a:bodyPr/>
          <a:lstStyle/>
          <a:p>
            <a:r>
              <a:rPr lang="pt-BR" dirty="0"/>
              <a:t>Resolução Normativa Aneel- REN n° 819/2018</a:t>
            </a:r>
          </a:p>
        </p:txBody>
      </p:sp>
      <p:graphicFrame>
        <p:nvGraphicFramePr>
          <p:cNvPr id="13" name="Diagrama 12"/>
          <p:cNvGraphicFramePr/>
          <p:nvPr/>
        </p:nvGraphicFramePr>
        <p:xfrm>
          <a:off x="2017708" y="3267675"/>
          <a:ext cx="6042075" cy="2142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have direita 13"/>
          <p:cNvSpPr/>
          <p:nvPr/>
        </p:nvSpPr>
        <p:spPr>
          <a:xfrm rot="5400000">
            <a:off x="4936548" y="2729544"/>
            <a:ext cx="227752" cy="5796462"/>
          </a:xfrm>
          <a:prstGeom prst="rightBrace">
            <a:avLst>
              <a:gd name="adj1" fmla="val 73356"/>
              <a:gd name="adj2" fmla="val 50289"/>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pt-BR" sz="1200">
              <a:latin typeface="Roboto" panose="02000000000000000000" pitchFamily="2" charset="0"/>
              <a:ea typeface="Roboto" panose="02000000000000000000" pitchFamily="2" charset="0"/>
              <a:cs typeface="Roboto" panose="02000000000000000000" pitchFamily="2" charset="0"/>
            </a:endParaRPr>
          </a:p>
        </p:txBody>
      </p:sp>
      <p:grpSp>
        <p:nvGrpSpPr>
          <p:cNvPr id="15" name="Grupo 14"/>
          <p:cNvGrpSpPr/>
          <p:nvPr/>
        </p:nvGrpSpPr>
        <p:grpSpPr>
          <a:xfrm>
            <a:off x="4093993" y="6051764"/>
            <a:ext cx="2161393" cy="303669"/>
            <a:chOff x="1600822" y="3236840"/>
            <a:chExt cx="5359273" cy="812031"/>
          </a:xfrm>
          <a:scene3d>
            <a:camera prst="orthographicFront"/>
            <a:lightRig rig="flat" dir="t"/>
          </a:scene3d>
        </p:grpSpPr>
        <p:sp>
          <p:nvSpPr>
            <p:cNvPr id="16" name="Retângulo de cantos arredondados 15"/>
            <p:cNvSpPr/>
            <p:nvPr/>
          </p:nvSpPr>
          <p:spPr>
            <a:xfrm>
              <a:off x="1600822" y="3236840"/>
              <a:ext cx="5359273" cy="71052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7" name="Retângulo 16"/>
            <p:cNvSpPr/>
            <p:nvPr/>
          </p:nvSpPr>
          <p:spPr>
            <a:xfrm>
              <a:off x="1791092" y="3257654"/>
              <a:ext cx="4993868" cy="7912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pt-BR" sz="1200" kern="1200" dirty="0">
                  <a:latin typeface="Roboto" panose="02000000000000000000" pitchFamily="2" charset="0"/>
                  <a:ea typeface="Roboto" panose="02000000000000000000" pitchFamily="2" charset="0"/>
                  <a:cs typeface="Roboto" panose="02000000000000000000" pitchFamily="2" charset="0"/>
                </a:rPr>
                <a:t>Prazo máximo: 45 dias</a:t>
              </a:r>
            </a:p>
          </p:txBody>
        </p:sp>
      </p:grpSp>
    </p:spTree>
    <p:extLst>
      <p:ext uri="{BB962C8B-B14F-4D97-AF65-F5344CB8AC3E}">
        <p14:creationId xmlns:p14="http://schemas.microsoft.com/office/powerpoint/2010/main" val="3039047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F4F5ABA3-EE51-4185-AA78-ABE9757B2A7B}"/>
              </a:ext>
            </a:extLst>
          </p:cNvPr>
          <p:cNvSpPr>
            <a:spLocks noGrp="1"/>
          </p:cNvSpPr>
          <p:nvPr>
            <p:ph type="body" idx="13"/>
          </p:nvPr>
        </p:nvSpPr>
        <p:spPr/>
        <p:txBody>
          <a:bodyPr/>
          <a:lstStyle/>
          <a:p>
            <a:pPr>
              <a:lnSpc>
                <a:spcPct val="150000"/>
              </a:lnSpc>
            </a:pPr>
            <a:r>
              <a:rPr lang="pt-BR" sz="2000" dirty="0"/>
              <a:t>Início: regulação local e iniciativa privada (nacional e estrangeira)</a:t>
            </a:r>
          </a:p>
          <a:p>
            <a:pPr>
              <a:lnSpc>
                <a:spcPct val="150000"/>
              </a:lnSpc>
            </a:pPr>
            <a:r>
              <a:rPr lang="pt-BR" sz="2000" dirty="0"/>
              <a:t>1899: chegada da Light (canadense)</a:t>
            </a:r>
          </a:p>
          <a:p>
            <a:pPr>
              <a:lnSpc>
                <a:spcPct val="150000"/>
              </a:lnSpc>
            </a:pPr>
            <a:r>
              <a:rPr lang="pt-BR" sz="2000" dirty="0"/>
              <a:t>Era Vargas: Código de Águas (1934)</a:t>
            </a:r>
          </a:p>
          <a:p>
            <a:pPr>
              <a:lnSpc>
                <a:spcPct val="150000"/>
              </a:lnSpc>
            </a:pPr>
            <a:r>
              <a:rPr lang="pt-BR" sz="2000" dirty="0"/>
              <a:t>Anos 40 e 50: convivência de investimentos públicos e privados</a:t>
            </a:r>
            <a:r>
              <a:rPr lang="en-US" sz="2000" dirty="0"/>
              <a:t> (CHESF – 1945; FURNAS – 1957, </a:t>
            </a:r>
            <a:r>
              <a:rPr lang="en-US" sz="2000" dirty="0" err="1"/>
              <a:t>etc</a:t>
            </a:r>
            <a:r>
              <a:rPr lang="en-US" sz="2000" dirty="0"/>
              <a:t>)</a:t>
            </a:r>
          </a:p>
          <a:p>
            <a:pPr>
              <a:lnSpc>
                <a:spcPct val="150000"/>
              </a:lnSpc>
            </a:pPr>
            <a:r>
              <a:rPr lang="en-US" sz="2000" dirty="0"/>
              <a:t>MME – 1960; </a:t>
            </a:r>
            <a:r>
              <a:rPr lang="en-US" sz="2000" dirty="0" err="1"/>
              <a:t>Eletrobras</a:t>
            </a:r>
            <a:r>
              <a:rPr lang="en-US" sz="2000" dirty="0"/>
              <a:t> -1962; DNAEE – 1965</a:t>
            </a:r>
          </a:p>
          <a:p>
            <a:pPr>
              <a:lnSpc>
                <a:spcPct val="150000"/>
              </a:lnSpc>
            </a:pPr>
            <a:r>
              <a:rPr lang="en-US" sz="2000" dirty="0" err="1"/>
              <a:t>Anos</a:t>
            </a:r>
            <a:r>
              <a:rPr lang="en-US" sz="2000" dirty="0"/>
              <a:t> 60 e 70: </a:t>
            </a:r>
            <a:r>
              <a:rPr lang="en-US" sz="2000" dirty="0" err="1"/>
              <a:t>aprofundamento</a:t>
            </a:r>
            <a:r>
              <a:rPr lang="en-US" sz="2000" dirty="0"/>
              <a:t> da </a:t>
            </a:r>
            <a:r>
              <a:rPr lang="en-US" sz="2000" dirty="0" err="1"/>
              <a:t>estatização</a:t>
            </a:r>
            <a:r>
              <a:rPr lang="en-US" sz="2000" dirty="0"/>
              <a:t> (1968 – </a:t>
            </a:r>
            <a:r>
              <a:rPr lang="en-US" sz="2000" dirty="0" err="1"/>
              <a:t>Eletrosul</a:t>
            </a:r>
            <a:r>
              <a:rPr lang="en-US" sz="2000" dirty="0"/>
              <a:t>; 1979 – </a:t>
            </a:r>
            <a:r>
              <a:rPr lang="en-US" sz="2000" dirty="0" err="1"/>
              <a:t>Estatização</a:t>
            </a:r>
            <a:r>
              <a:rPr lang="en-US" sz="2000" dirty="0"/>
              <a:t> da Light)</a:t>
            </a:r>
          </a:p>
          <a:p>
            <a:pPr>
              <a:lnSpc>
                <a:spcPct val="150000"/>
              </a:lnSpc>
            </a:pPr>
            <a:r>
              <a:rPr lang="en-US" sz="2000" dirty="0"/>
              <a:t>1984 – </a:t>
            </a:r>
            <a:r>
              <a:rPr lang="en-US" sz="2000" dirty="0" err="1"/>
              <a:t>Entra</a:t>
            </a:r>
            <a:r>
              <a:rPr lang="en-US" sz="2000" dirty="0"/>
              <a:t> </a:t>
            </a:r>
            <a:r>
              <a:rPr lang="en-US" sz="2000" dirty="0" err="1"/>
              <a:t>em</a:t>
            </a:r>
            <a:r>
              <a:rPr lang="en-US" sz="2000" dirty="0"/>
              <a:t> </a:t>
            </a:r>
            <a:r>
              <a:rPr lang="en-US" sz="2000" dirty="0" err="1"/>
              <a:t>operação</a:t>
            </a:r>
            <a:r>
              <a:rPr lang="en-US" sz="2000" dirty="0"/>
              <a:t> a </a:t>
            </a:r>
            <a:r>
              <a:rPr lang="en-US" sz="2000" dirty="0" err="1"/>
              <a:t>Itaipu</a:t>
            </a:r>
            <a:r>
              <a:rPr lang="en-US" sz="2000" dirty="0"/>
              <a:t> </a:t>
            </a:r>
            <a:r>
              <a:rPr lang="en-US" sz="2000" dirty="0" err="1"/>
              <a:t>Binacional</a:t>
            </a:r>
            <a:endParaRPr lang="pt-BR" sz="2000" dirty="0"/>
          </a:p>
        </p:txBody>
      </p:sp>
      <p:sp>
        <p:nvSpPr>
          <p:cNvPr id="114" name="Google Shape;114;ga3bc2e4154_0_1"/>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Linha do tempo do Setor Elétrico</a:t>
            </a:r>
            <a:endParaRPr dirty="0"/>
          </a:p>
        </p:txBody>
      </p:sp>
    </p:spTree>
    <p:extLst>
      <p:ext uri="{BB962C8B-B14F-4D97-AF65-F5344CB8AC3E}">
        <p14:creationId xmlns:p14="http://schemas.microsoft.com/office/powerpoint/2010/main" val="3274459585"/>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107918" indent="0">
              <a:buNone/>
            </a:pPr>
            <a:r>
              <a:rPr lang="pt-BR" sz="2400" dirty="0"/>
              <a:t>O tipo de fornecimento, realizado em baixa ou média tensão, é definido de acordo com a carga instalada na unidade consumidora e as características de funcionamento dos equipamentos, conforme estabelece a REN 414/2014. </a:t>
            </a:r>
          </a:p>
          <a:p>
            <a:endParaRPr lang="pt-BR" sz="2400" dirty="0"/>
          </a:p>
          <a:p>
            <a:pPr marL="107918" indent="0">
              <a:buNone/>
            </a:pPr>
            <a:r>
              <a:rPr lang="pt-BR" sz="2400" dirty="0"/>
              <a:t>Obras eventualmente necessárias para viabilização do fornecimento de energia elétrica podem exigir participação financeira do consumidor.</a:t>
            </a:r>
          </a:p>
        </p:txBody>
      </p:sp>
      <p:sp>
        <p:nvSpPr>
          <p:cNvPr id="3" name="Título 2"/>
          <p:cNvSpPr>
            <a:spLocks noGrp="1"/>
          </p:cNvSpPr>
          <p:nvPr>
            <p:ph type="title"/>
          </p:nvPr>
        </p:nvSpPr>
        <p:spPr>
          <a:xfrm>
            <a:off x="692337" y="258101"/>
            <a:ext cx="11083961" cy="1118400"/>
          </a:xfrm>
        </p:spPr>
        <p:txBody>
          <a:bodyPr/>
          <a:lstStyle/>
          <a:p>
            <a:r>
              <a:rPr lang="pt-BR" dirty="0"/>
              <a:t>Resolução Normativa Aneel- REN n° 414</a:t>
            </a:r>
          </a:p>
        </p:txBody>
      </p:sp>
    </p:spTree>
    <p:extLst>
      <p:ext uri="{BB962C8B-B14F-4D97-AF65-F5344CB8AC3E}">
        <p14:creationId xmlns:p14="http://schemas.microsoft.com/office/powerpoint/2010/main" val="4150229113"/>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107918" indent="0">
              <a:buNone/>
            </a:pPr>
            <a:r>
              <a:rPr lang="pt-BR" sz="2400" dirty="0"/>
              <a:t>O fornecimento de energia para as estações de recarga poderá ser proveniente do </a:t>
            </a:r>
            <a:r>
              <a:rPr lang="pt-BR" sz="2400" b="1" dirty="0"/>
              <a:t>mercado livre </a:t>
            </a:r>
            <a:r>
              <a:rPr lang="pt-BR" sz="2400" dirty="0"/>
              <a:t>somente se a demanda contratada da unidade consumidora for igual ou superior a 500 kW individualmente, ou, enquanto não prosperar a desejada supressão da elegibilidade da comunhão de fato e de direito, igual ou superior a 30 kW, desde que o total de cargas seja de no mínimo 500 kW. </a:t>
            </a:r>
          </a:p>
        </p:txBody>
      </p:sp>
      <p:sp>
        <p:nvSpPr>
          <p:cNvPr id="3" name="Título 2"/>
          <p:cNvSpPr>
            <a:spLocks noGrp="1"/>
          </p:cNvSpPr>
          <p:nvPr>
            <p:ph type="title"/>
          </p:nvPr>
        </p:nvSpPr>
        <p:spPr>
          <a:xfrm>
            <a:off x="692337" y="258101"/>
            <a:ext cx="11083961" cy="1118400"/>
          </a:xfrm>
        </p:spPr>
        <p:txBody>
          <a:bodyPr/>
          <a:lstStyle/>
          <a:p>
            <a:r>
              <a:rPr lang="pt-BR" dirty="0"/>
              <a:t>Ambiente de Contratação Livre</a:t>
            </a:r>
          </a:p>
        </p:txBody>
      </p:sp>
      <p:pic>
        <p:nvPicPr>
          <p:cNvPr id="5" name="Picture 2" descr="Conselheiros da CCEE dizem que evitar calotes e aperfeiçoar os preços são  prioridades | ABDIB">
            <a:extLst>
              <a:ext uri="{FF2B5EF4-FFF2-40B4-BE49-F238E27FC236}">
                <a16:creationId xmlns:a16="http://schemas.microsoft.com/office/drawing/2014/main" id="{55AEFB15-4E9C-47B7-8703-10E8AC74F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99" y="4144299"/>
            <a:ext cx="3483461" cy="221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73111"/>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E24ED69-BB56-458D-A889-924740DEE901}"/>
              </a:ext>
            </a:extLst>
          </p:cNvPr>
          <p:cNvSpPr>
            <a:spLocks noGrp="1"/>
          </p:cNvSpPr>
          <p:nvPr>
            <p:ph type="title"/>
          </p:nvPr>
        </p:nvSpPr>
        <p:spPr>
          <a:xfrm>
            <a:off x="692337" y="258101"/>
            <a:ext cx="11083961" cy="1118400"/>
          </a:xfrm>
        </p:spPr>
        <p:txBody>
          <a:bodyPr/>
          <a:lstStyle/>
          <a:p>
            <a:r>
              <a:rPr lang="pt-BR" dirty="0"/>
              <a:t>Garagem Solar</a:t>
            </a:r>
            <a:endParaRPr lang="en-US" dirty="0"/>
          </a:p>
        </p:txBody>
      </p:sp>
      <p:pic>
        <p:nvPicPr>
          <p:cNvPr id="4" name="Picture 2" descr="Kit Energia Solar WEG 5,17 KWp c/ Carregador de Carro Elétrico - Garagem  Solar - Portal Solar">
            <a:extLst>
              <a:ext uri="{FF2B5EF4-FFF2-40B4-BE49-F238E27FC236}">
                <a16:creationId xmlns:a16="http://schemas.microsoft.com/office/drawing/2014/main" id="{873D2458-3EDE-45B4-AEEB-BEF1062B9D53}"/>
              </a:ext>
            </a:extLst>
          </p:cNvPr>
          <p:cNvPicPr>
            <a:picLocks noChangeAspect="1" noChangeArrowheads="1"/>
          </p:cNvPicPr>
          <p:nvPr/>
        </p:nvPicPr>
        <p:blipFill>
          <a:blip r:embed="rId3">
            <a:clrChange>
              <a:clrFrom>
                <a:srgbClr val="FCF3EC"/>
              </a:clrFrom>
              <a:clrTo>
                <a:srgbClr val="FCF3EC">
                  <a:alpha val="0"/>
                </a:srgbClr>
              </a:clrTo>
            </a:clrChange>
            <a:extLst>
              <a:ext uri="{28A0092B-C50C-407E-A947-70E740481C1C}">
                <a14:useLocalDpi xmlns:a14="http://schemas.microsoft.com/office/drawing/2010/main" val="0"/>
              </a:ext>
            </a:extLst>
          </a:blip>
          <a:srcRect/>
          <a:stretch>
            <a:fillRect/>
          </a:stretch>
        </p:blipFill>
        <p:spPr bwMode="auto">
          <a:xfrm>
            <a:off x="7525807" y="892703"/>
            <a:ext cx="4666193" cy="4666193"/>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1">
            <a:extLst>
              <a:ext uri="{FF2B5EF4-FFF2-40B4-BE49-F238E27FC236}">
                <a16:creationId xmlns:a16="http://schemas.microsoft.com/office/drawing/2014/main" id="{099D37E0-3957-4F82-825D-E2B7BB2B9D35}"/>
              </a:ext>
            </a:extLst>
          </p:cNvPr>
          <p:cNvSpPr txBox="1">
            <a:spLocks/>
          </p:cNvSpPr>
          <p:nvPr/>
        </p:nvSpPr>
        <p:spPr>
          <a:xfrm>
            <a:off x="692337" y="1534575"/>
            <a:ext cx="6724464" cy="4452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rgbClr val="4FBA7A"/>
              </a:buClr>
              <a:buFont typeface="Arial" panose="020B0604020202020204" pitchFamily="34" charset="0"/>
              <a:buChar char="•"/>
            </a:pPr>
            <a:r>
              <a:rPr lang="pt-BR" sz="2000" dirty="0">
                <a:latin typeface="Abadi Extra Light" panose="020B0204020104020204" pitchFamily="34" charset="0"/>
              </a:rPr>
              <a:t>A garagem solar, composta pela associação de módulos fotovoltaicos e estações de recarga, tem sido um produto proposto cada vez mais comum. </a:t>
            </a:r>
          </a:p>
          <a:p>
            <a:pPr marL="342900" indent="-342900">
              <a:buClr>
                <a:srgbClr val="4FBA7A"/>
              </a:buClr>
              <a:buFont typeface="Arial" panose="020B0604020202020204" pitchFamily="34" charset="0"/>
              <a:buChar char="•"/>
            </a:pPr>
            <a:endParaRPr lang="pt-BR" sz="2000" dirty="0">
              <a:latin typeface="Abadi Extra Light" panose="020B0204020104020204" pitchFamily="34" charset="0"/>
            </a:endParaRPr>
          </a:p>
          <a:p>
            <a:pPr marL="342900" indent="-342900">
              <a:buClr>
                <a:srgbClr val="4FBA7A"/>
              </a:buClr>
              <a:buFont typeface="Arial" panose="020B0604020202020204" pitchFamily="34" charset="0"/>
              <a:buChar char="•"/>
            </a:pPr>
            <a:r>
              <a:rPr lang="pt-BR" sz="2000" dirty="0">
                <a:latin typeface="Abadi Extra Light" panose="020B0204020104020204" pitchFamily="34" charset="0"/>
              </a:rPr>
              <a:t>A oferta combinada permite que a geração necessária para recarga possa ser provida pelos módulos em horários de boa radiação, em geral equivalente ao horário comercial. </a:t>
            </a:r>
          </a:p>
          <a:p>
            <a:pPr marL="342900" indent="-342900">
              <a:buClr>
                <a:srgbClr val="4FBA7A"/>
              </a:buClr>
              <a:buFont typeface="Arial" panose="020B0604020202020204" pitchFamily="34" charset="0"/>
              <a:buChar char="•"/>
            </a:pPr>
            <a:endParaRPr lang="pt-BR" sz="2000" dirty="0">
              <a:latin typeface="Abadi Extra Light" panose="020B0204020104020204" pitchFamily="34" charset="0"/>
            </a:endParaRPr>
          </a:p>
          <a:p>
            <a:pPr marL="342900" indent="-342900">
              <a:buClr>
                <a:srgbClr val="4FBA7A"/>
              </a:buClr>
              <a:buFont typeface="Arial" panose="020B0604020202020204" pitchFamily="34" charset="0"/>
              <a:buChar char="•"/>
            </a:pPr>
            <a:r>
              <a:rPr lang="pt-BR" sz="2000" dirty="0">
                <a:latin typeface="Abadi Extra Light" panose="020B0204020104020204" pitchFamily="34" charset="0"/>
              </a:rPr>
              <a:t>Ao incluir sistemas fotovoltaicos no arranjo e conectá-los a rede, a configuração deve respeitar a Resolução Normativa nº 482 que regula a temática</a:t>
            </a:r>
          </a:p>
        </p:txBody>
      </p:sp>
    </p:spTree>
    <p:extLst>
      <p:ext uri="{BB962C8B-B14F-4D97-AF65-F5344CB8AC3E}">
        <p14:creationId xmlns:p14="http://schemas.microsoft.com/office/powerpoint/2010/main" val="212924151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57247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ED00E0E-FEAB-4DAD-B292-2AA81C61B1D9}"/>
              </a:ext>
            </a:extLst>
          </p:cNvPr>
          <p:cNvSpPr>
            <a:spLocks noGrp="1"/>
          </p:cNvSpPr>
          <p:nvPr>
            <p:ph type="title"/>
          </p:nvPr>
        </p:nvSpPr>
        <p:spPr/>
        <p:txBody>
          <a:bodyPr/>
          <a:lstStyle/>
          <a:p>
            <a:r>
              <a:rPr lang="pt-BR" dirty="0"/>
              <a:t>5.2 Normas Técnicas</a:t>
            </a:r>
          </a:p>
        </p:txBody>
      </p:sp>
    </p:spTree>
    <p:extLst>
      <p:ext uri="{BB962C8B-B14F-4D97-AF65-F5344CB8AC3E}">
        <p14:creationId xmlns:p14="http://schemas.microsoft.com/office/powerpoint/2010/main" val="15462738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4E23345-5A08-464D-AA38-2742031E3B49}"/>
              </a:ext>
            </a:extLst>
          </p:cNvPr>
          <p:cNvSpPr>
            <a:spLocks noGrp="1"/>
          </p:cNvSpPr>
          <p:nvPr>
            <p:ph type="body" idx="13"/>
          </p:nvPr>
        </p:nvSpPr>
        <p:spPr>
          <a:xfrm>
            <a:off x="415600" y="1639967"/>
            <a:ext cx="6103733" cy="4452000"/>
          </a:xfrm>
        </p:spPr>
        <p:txBody>
          <a:bodyPr/>
          <a:lstStyle/>
          <a:p>
            <a:r>
              <a:rPr lang="pt-BR" sz="2400" dirty="0"/>
              <a:t>Para instalação de estações de recargas é preciso seguir as regras estabelecidas pelas NR e NBR específicas para instalações elétricas de baixa, média ou alta tensão, e de segurança para instalações.</a:t>
            </a:r>
          </a:p>
          <a:p>
            <a:endParaRPr lang="en-US" dirty="0"/>
          </a:p>
        </p:txBody>
      </p:sp>
      <p:sp>
        <p:nvSpPr>
          <p:cNvPr id="3" name="Título 2">
            <a:extLst>
              <a:ext uri="{FF2B5EF4-FFF2-40B4-BE49-F238E27FC236}">
                <a16:creationId xmlns:a16="http://schemas.microsoft.com/office/drawing/2014/main" id="{94BA682D-ADFA-4682-B809-0E7518CC83C6}"/>
              </a:ext>
            </a:extLst>
          </p:cNvPr>
          <p:cNvSpPr>
            <a:spLocks noGrp="1"/>
          </p:cNvSpPr>
          <p:nvPr>
            <p:ph type="title"/>
          </p:nvPr>
        </p:nvSpPr>
        <p:spPr>
          <a:xfrm>
            <a:off x="692337" y="258101"/>
            <a:ext cx="11083961" cy="1118400"/>
          </a:xfrm>
        </p:spPr>
        <p:txBody>
          <a:bodyPr/>
          <a:lstStyle/>
          <a:p>
            <a:r>
              <a:rPr lang="pt-BR" dirty="0"/>
              <a:t>Instalações Elétricas</a:t>
            </a:r>
            <a:endParaRPr lang="en-US" dirty="0"/>
          </a:p>
        </p:txBody>
      </p:sp>
      <p:pic>
        <p:nvPicPr>
          <p:cNvPr id="6" name="Imagem 5">
            <a:extLst>
              <a:ext uri="{FF2B5EF4-FFF2-40B4-BE49-F238E27FC236}">
                <a16:creationId xmlns:a16="http://schemas.microsoft.com/office/drawing/2014/main" id="{92424925-B75B-4234-9F85-4D0E5C50D800}"/>
              </a:ext>
            </a:extLst>
          </p:cNvPr>
          <p:cNvPicPr>
            <a:picLocks noChangeAspect="1"/>
          </p:cNvPicPr>
          <p:nvPr/>
        </p:nvPicPr>
        <p:blipFill>
          <a:blip r:embed="rId3">
            <a:clrChange>
              <a:clrFrom>
                <a:srgbClr val="E6E7E8"/>
              </a:clrFrom>
              <a:clrTo>
                <a:srgbClr val="E6E7E8">
                  <a:alpha val="0"/>
                </a:srgbClr>
              </a:clrTo>
            </a:clrChange>
          </a:blip>
          <a:stretch>
            <a:fillRect/>
          </a:stretch>
        </p:blipFill>
        <p:spPr>
          <a:xfrm>
            <a:off x="7254141" y="2262708"/>
            <a:ext cx="3905319" cy="2899404"/>
          </a:xfrm>
          <a:prstGeom prst="rect">
            <a:avLst/>
          </a:prstGeom>
        </p:spPr>
      </p:pic>
    </p:spTree>
    <p:extLst>
      <p:ext uri="{BB962C8B-B14F-4D97-AF65-F5344CB8AC3E}">
        <p14:creationId xmlns:p14="http://schemas.microsoft.com/office/powerpoint/2010/main" val="1580882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13"/>
          </p:nvPr>
        </p:nvSpPr>
        <p:spPr>
          <a:xfrm>
            <a:off x="415599" y="1639967"/>
            <a:ext cx="7864801" cy="4452000"/>
          </a:xfrm>
        </p:spPr>
        <p:txBody>
          <a:bodyPr/>
          <a:lstStyle/>
          <a:p>
            <a:pPr marL="107918" indent="0">
              <a:buNone/>
            </a:pPr>
            <a:r>
              <a:rPr lang="pt-BR" sz="2800" b="1" dirty="0"/>
              <a:t>NBR 5410 – Instalações Elétricas de Baixa Tensão</a:t>
            </a:r>
          </a:p>
          <a:p>
            <a:pPr marL="76200" indent="0">
              <a:buNone/>
            </a:pPr>
            <a:r>
              <a:rPr lang="pt-BR" sz="2800" dirty="0"/>
              <a:t>Esta norma fixa as condições a que devem satisfazer as instalações elétricas de baixa tensão, a fim de garantir seu funcionamento adequado, a segurança de pessoas e animais domésticos e a conservação dos bens</a:t>
            </a:r>
          </a:p>
        </p:txBody>
      </p:sp>
      <p:sp>
        <p:nvSpPr>
          <p:cNvPr id="3" name="Título 2"/>
          <p:cNvSpPr>
            <a:spLocks noGrp="1"/>
          </p:cNvSpPr>
          <p:nvPr>
            <p:ph type="title"/>
          </p:nvPr>
        </p:nvSpPr>
        <p:spPr>
          <a:xfrm>
            <a:off x="692337" y="258101"/>
            <a:ext cx="11083961" cy="1118400"/>
          </a:xfrm>
        </p:spPr>
        <p:txBody>
          <a:bodyPr/>
          <a:lstStyle/>
          <a:p>
            <a:r>
              <a:rPr lang="pt-BR" sz="3600" dirty="0"/>
              <a:t>Normas Vigentes no Brasil – Instalações Elétricas</a:t>
            </a:r>
          </a:p>
        </p:txBody>
      </p:sp>
      <p:pic>
        <p:nvPicPr>
          <p:cNvPr id="2" name="Picture 2" descr="NBR-5410 - Instalações Elétricas de Baixa Tensão">
            <a:extLst>
              <a:ext uri="{FF2B5EF4-FFF2-40B4-BE49-F238E27FC236}">
                <a16:creationId xmlns:a16="http://schemas.microsoft.com/office/drawing/2014/main" id="{3B564FEA-9842-415C-85EA-A7EE4BFC1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610" y="2094755"/>
            <a:ext cx="2587625" cy="266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11228"/>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13"/>
          </p:nvPr>
        </p:nvSpPr>
        <p:spPr>
          <a:xfrm>
            <a:off x="415599" y="1639967"/>
            <a:ext cx="7272134" cy="4452000"/>
          </a:xfrm>
        </p:spPr>
        <p:txBody>
          <a:bodyPr/>
          <a:lstStyle/>
          <a:p>
            <a:pPr marL="107918" indent="0">
              <a:buNone/>
            </a:pPr>
            <a:r>
              <a:rPr lang="pt-BR" sz="2400" b="1" dirty="0"/>
              <a:t>NBR 14039 – Instalações Elétricas de Alta Tensão </a:t>
            </a:r>
          </a:p>
          <a:p>
            <a:pPr marL="76200" indent="0">
              <a:buNone/>
            </a:pPr>
            <a:r>
              <a:rPr lang="pt-BR" sz="2400" dirty="0"/>
              <a:t>Esta norma fixa as condições mínimas exigíveis para garantir a segurança dos empregados que trabalham em instalações elétricas, em suas diversas etapas, incluindo projeto, execução, operação, manutenção, reforma, ampliação e a segurança de usuários e terceiros. Esta norma estabelece um sistema para o projeto e execução de instalações elétricas de média tensão, com tensão nominal de 1,0 kV a 36,2 kV, à frequência industrial, de modo a garantir segurança e continuidade de serviço.</a:t>
            </a:r>
          </a:p>
          <a:p>
            <a:pPr marL="76200" indent="0">
              <a:buNone/>
            </a:pPr>
            <a:endParaRPr lang="pt-BR" sz="2800" dirty="0"/>
          </a:p>
        </p:txBody>
      </p:sp>
      <p:sp>
        <p:nvSpPr>
          <p:cNvPr id="3" name="Título 2"/>
          <p:cNvSpPr>
            <a:spLocks noGrp="1"/>
          </p:cNvSpPr>
          <p:nvPr>
            <p:ph type="title"/>
          </p:nvPr>
        </p:nvSpPr>
        <p:spPr>
          <a:xfrm>
            <a:off x="692337" y="258101"/>
            <a:ext cx="11083961" cy="1118400"/>
          </a:xfrm>
        </p:spPr>
        <p:txBody>
          <a:bodyPr/>
          <a:lstStyle/>
          <a:p>
            <a:r>
              <a:rPr lang="pt-BR" sz="3600" dirty="0"/>
              <a:t>Normas Vigentes no Brasil – Instalações Elétricas</a:t>
            </a:r>
          </a:p>
        </p:txBody>
      </p:sp>
      <p:pic>
        <p:nvPicPr>
          <p:cNvPr id="2" name="Picture 2" descr="LC Serviços e Soluções Elétricas">
            <a:extLst>
              <a:ext uri="{FF2B5EF4-FFF2-40B4-BE49-F238E27FC236}">
                <a16:creationId xmlns:a16="http://schemas.microsoft.com/office/drawing/2014/main" id="{DB3F8D07-AA4E-49F7-92CC-099277D69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857" y="2119239"/>
            <a:ext cx="3656543" cy="187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5469"/>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idx="13"/>
          </p:nvPr>
        </p:nvSpPr>
        <p:spPr>
          <a:xfrm>
            <a:off x="415600" y="1639967"/>
            <a:ext cx="6611733" cy="4452000"/>
          </a:xfrm>
        </p:spPr>
        <p:txBody>
          <a:bodyPr/>
          <a:lstStyle/>
          <a:p>
            <a:pPr marL="107918" indent="0">
              <a:buNone/>
            </a:pPr>
            <a:r>
              <a:rPr lang="pt-BR" sz="2400" b="1" dirty="0"/>
              <a:t>NR-10 – Segurança em Instalações e Serviços em Eletricidade </a:t>
            </a:r>
          </a:p>
          <a:p>
            <a:pPr marL="76200" indent="0">
              <a:buNone/>
            </a:pPr>
            <a:r>
              <a:rPr lang="pt-BR" sz="2400" dirty="0"/>
              <a:t>Esta norma fixa as condições mínimas exigíveis para garantir a segurança dos empregados que trabalham em instalações elétricas, em suas diversas etapas, incluindo projeto, execução, operação, manutenção, reforma, ampliação e a segurança de usuários e terceiros</a:t>
            </a:r>
          </a:p>
        </p:txBody>
      </p:sp>
      <p:sp>
        <p:nvSpPr>
          <p:cNvPr id="3" name="Título 2"/>
          <p:cNvSpPr>
            <a:spLocks noGrp="1"/>
          </p:cNvSpPr>
          <p:nvPr>
            <p:ph type="title"/>
          </p:nvPr>
        </p:nvSpPr>
        <p:spPr>
          <a:xfrm>
            <a:off x="692337" y="258101"/>
            <a:ext cx="11083961" cy="1118400"/>
          </a:xfrm>
        </p:spPr>
        <p:txBody>
          <a:bodyPr/>
          <a:lstStyle/>
          <a:p>
            <a:r>
              <a:rPr lang="pt-BR" sz="3600" dirty="0"/>
              <a:t>Normas Vigentes no Brasil – Instalações Elétricas</a:t>
            </a:r>
          </a:p>
        </p:txBody>
      </p:sp>
      <p:pic>
        <p:nvPicPr>
          <p:cNvPr id="2" name="Picture 2" descr="ABERTA CONSULTA PÚBLICA PARA REVISÃO DA NR 10">
            <a:extLst>
              <a:ext uri="{FF2B5EF4-FFF2-40B4-BE49-F238E27FC236}">
                <a16:creationId xmlns:a16="http://schemas.microsoft.com/office/drawing/2014/main" id="{1B8AEECC-94A8-42B2-BDE7-9CF8E1445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333" y="1639967"/>
            <a:ext cx="3471578" cy="347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652"/>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76200" indent="0">
              <a:buNone/>
            </a:pPr>
            <a:r>
              <a:rPr lang="pt-BR" sz="1600" b="1" dirty="0">
                <a:solidFill>
                  <a:srgbClr val="000000"/>
                </a:solidFill>
              </a:rPr>
              <a:t>Normas publicadas pela CE03:069.001 - Comissão de Estudos Veículos Elétricos Rodoviários e Industriais</a:t>
            </a:r>
          </a:p>
          <a:p>
            <a:r>
              <a:rPr lang="pt-BR" sz="1400" dirty="0">
                <a:solidFill>
                  <a:srgbClr val="000000"/>
                </a:solidFill>
              </a:rPr>
              <a:t>ABNT NBR IEC 61434 Células e baterias secundárias contendo eletrólitos alcalino ou outro não-ácido - Guia para designação da corrente em normas de células e baterias secundárias alcalinas</a:t>
            </a:r>
          </a:p>
          <a:p>
            <a:r>
              <a:rPr lang="pt-BR" sz="1400" dirty="0">
                <a:solidFill>
                  <a:srgbClr val="000000"/>
                </a:solidFill>
              </a:rPr>
              <a:t>ABNT NBR IEC 62660-1 Células de lítio-íon secundárias para propulsão de </a:t>
            </a:r>
            <a:r>
              <a:rPr lang="pt-BR" sz="1400" dirty="0" err="1">
                <a:solidFill>
                  <a:srgbClr val="000000"/>
                </a:solidFill>
              </a:rPr>
              <a:t>VEs</a:t>
            </a:r>
            <a:r>
              <a:rPr lang="pt-BR" sz="1400" dirty="0">
                <a:solidFill>
                  <a:srgbClr val="000000"/>
                </a:solidFill>
              </a:rPr>
              <a:t> - Parte 1: Ensaios de desempenho </a:t>
            </a:r>
          </a:p>
          <a:p>
            <a:r>
              <a:rPr lang="pt-BR" sz="1400" dirty="0">
                <a:solidFill>
                  <a:srgbClr val="000000"/>
                </a:solidFill>
              </a:rPr>
              <a:t>ABNT NBR IEC 62660-2 Células de lítio-íon secundárias para propulsão de </a:t>
            </a:r>
            <a:r>
              <a:rPr lang="pt-BR" sz="1400" dirty="0" err="1">
                <a:solidFill>
                  <a:srgbClr val="000000"/>
                </a:solidFill>
              </a:rPr>
              <a:t>VEs</a:t>
            </a:r>
            <a:r>
              <a:rPr lang="pt-BR" sz="1400" dirty="0">
                <a:solidFill>
                  <a:srgbClr val="000000"/>
                </a:solidFill>
              </a:rPr>
              <a:t> - Parte 2: Ensaios de confiabilidade e abuso</a:t>
            </a:r>
          </a:p>
          <a:p>
            <a:r>
              <a:rPr lang="pt-BR" sz="1400" dirty="0">
                <a:solidFill>
                  <a:srgbClr val="000000"/>
                </a:solidFill>
              </a:rPr>
              <a:t>ABNT NBR IEC61851-1 Sistema de recarga condutiva para </a:t>
            </a:r>
            <a:r>
              <a:rPr lang="pt-BR" sz="1400" dirty="0" err="1">
                <a:solidFill>
                  <a:srgbClr val="000000"/>
                </a:solidFill>
              </a:rPr>
              <a:t>VEs</a:t>
            </a:r>
            <a:r>
              <a:rPr lang="pt-BR" sz="1400" dirty="0">
                <a:solidFill>
                  <a:srgbClr val="000000"/>
                </a:solidFill>
              </a:rPr>
              <a:t> - Parte 1: Requisitos gerais</a:t>
            </a:r>
          </a:p>
          <a:p>
            <a:r>
              <a:rPr lang="pt-BR" sz="1400" dirty="0">
                <a:solidFill>
                  <a:srgbClr val="000000"/>
                </a:solidFill>
              </a:rPr>
              <a:t>ABNT NBR IEC61851-21 Sistema de recarga condutiva para </a:t>
            </a:r>
            <a:r>
              <a:rPr lang="pt-BR" sz="1400" dirty="0" err="1">
                <a:solidFill>
                  <a:srgbClr val="000000"/>
                </a:solidFill>
              </a:rPr>
              <a:t>VEs</a:t>
            </a:r>
            <a:r>
              <a:rPr lang="pt-BR" sz="1400" dirty="0">
                <a:solidFill>
                  <a:srgbClr val="000000"/>
                </a:solidFill>
              </a:rPr>
              <a:t> - Parte 21: Requisitos de </a:t>
            </a:r>
            <a:r>
              <a:rPr lang="pt-BR" sz="1400" dirty="0" err="1">
                <a:solidFill>
                  <a:srgbClr val="000000"/>
                </a:solidFill>
              </a:rPr>
              <a:t>VEs</a:t>
            </a:r>
            <a:r>
              <a:rPr lang="pt-BR" sz="1400" dirty="0">
                <a:solidFill>
                  <a:srgbClr val="000000"/>
                </a:solidFill>
              </a:rPr>
              <a:t> para a conexão condutiva a uma alimentação em </a:t>
            </a:r>
            <a:r>
              <a:rPr lang="pt-BR" sz="1400" dirty="0" err="1">
                <a:solidFill>
                  <a:srgbClr val="000000"/>
                </a:solidFill>
              </a:rPr>
              <a:t>c.a</a:t>
            </a:r>
            <a:r>
              <a:rPr lang="pt-BR" sz="1400" dirty="0">
                <a:solidFill>
                  <a:srgbClr val="000000"/>
                </a:solidFill>
              </a:rPr>
              <a:t>. e </a:t>
            </a:r>
            <a:r>
              <a:rPr lang="pt-BR" sz="1400" dirty="0" err="1">
                <a:solidFill>
                  <a:srgbClr val="000000"/>
                </a:solidFill>
              </a:rPr>
              <a:t>c.c</a:t>
            </a:r>
            <a:r>
              <a:rPr lang="pt-BR" sz="1400" dirty="0">
                <a:solidFill>
                  <a:srgbClr val="000000"/>
                </a:solidFill>
              </a:rPr>
              <a:t>.</a:t>
            </a:r>
          </a:p>
          <a:p>
            <a:r>
              <a:rPr lang="pt-BR" sz="1400" dirty="0">
                <a:solidFill>
                  <a:srgbClr val="000000"/>
                </a:solidFill>
              </a:rPr>
              <a:t>ABNT NBR IEC61851-22 Sistema de recarga condutiva para </a:t>
            </a:r>
            <a:r>
              <a:rPr lang="pt-BR" sz="1400" dirty="0" err="1">
                <a:solidFill>
                  <a:srgbClr val="000000"/>
                </a:solidFill>
              </a:rPr>
              <a:t>VEs</a:t>
            </a:r>
            <a:r>
              <a:rPr lang="pt-BR" sz="1400" dirty="0">
                <a:solidFill>
                  <a:srgbClr val="000000"/>
                </a:solidFill>
              </a:rPr>
              <a:t> - Parte 22: Estação de recarga em </a:t>
            </a:r>
            <a:r>
              <a:rPr lang="pt-BR" sz="1400" dirty="0" err="1">
                <a:solidFill>
                  <a:srgbClr val="000000"/>
                </a:solidFill>
              </a:rPr>
              <a:t>c.a</a:t>
            </a:r>
            <a:r>
              <a:rPr lang="pt-BR" sz="1400" dirty="0">
                <a:solidFill>
                  <a:srgbClr val="000000"/>
                </a:solidFill>
              </a:rPr>
              <a:t>. para </a:t>
            </a:r>
            <a:r>
              <a:rPr lang="pt-BR" sz="1400" dirty="0" err="1">
                <a:solidFill>
                  <a:srgbClr val="000000"/>
                </a:solidFill>
              </a:rPr>
              <a:t>VEs</a:t>
            </a:r>
            <a:endParaRPr lang="pt-BR" sz="1400" dirty="0">
              <a:solidFill>
                <a:srgbClr val="000000"/>
              </a:solidFill>
            </a:endParaRPr>
          </a:p>
          <a:p>
            <a:r>
              <a:rPr lang="pt-BR" sz="1400" dirty="0">
                <a:solidFill>
                  <a:srgbClr val="000000"/>
                </a:solidFill>
              </a:rPr>
              <a:t>ABNT NBR IEC 62196-1 Plugues e Tomadas Fixas e Móveis para </a:t>
            </a:r>
            <a:r>
              <a:rPr lang="pt-BR" sz="1400" dirty="0" err="1">
                <a:solidFill>
                  <a:srgbClr val="000000"/>
                </a:solidFill>
              </a:rPr>
              <a:t>VEs</a:t>
            </a:r>
            <a:r>
              <a:rPr lang="pt-BR" sz="1400" dirty="0">
                <a:solidFill>
                  <a:srgbClr val="000000"/>
                </a:solidFill>
              </a:rPr>
              <a:t> - Recarga Condutiva para </a:t>
            </a:r>
            <a:r>
              <a:rPr lang="pt-BR" sz="1400" dirty="0" err="1">
                <a:solidFill>
                  <a:srgbClr val="000000"/>
                </a:solidFill>
              </a:rPr>
              <a:t>VEs</a:t>
            </a:r>
            <a:r>
              <a:rPr lang="pt-BR" sz="1400" dirty="0">
                <a:solidFill>
                  <a:srgbClr val="000000"/>
                </a:solidFill>
              </a:rPr>
              <a:t> - Parte 1: Requisitos gerais</a:t>
            </a:r>
          </a:p>
          <a:p>
            <a:r>
              <a:rPr lang="pt-BR" sz="1400" dirty="0">
                <a:solidFill>
                  <a:srgbClr val="000000"/>
                </a:solidFill>
              </a:rPr>
              <a:t>ABNT NBR IEC 62196-2 Plugues e Tomadas Fixas e Móveis para </a:t>
            </a:r>
            <a:r>
              <a:rPr lang="pt-BR" sz="1400" dirty="0" err="1">
                <a:solidFill>
                  <a:srgbClr val="000000"/>
                </a:solidFill>
              </a:rPr>
              <a:t>VEs</a:t>
            </a:r>
            <a:r>
              <a:rPr lang="pt-BR" sz="1400" dirty="0">
                <a:solidFill>
                  <a:srgbClr val="000000"/>
                </a:solidFill>
              </a:rPr>
              <a:t> - Recarga Condutiva para </a:t>
            </a:r>
            <a:r>
              <a:rPr lang="pt-BR" sz="1400" dirty="0" err="1">
                <a:solidFill>
                  <a:srgbClr val="000000"/>
                </a:solidFill>
              </a:rPr>
              <a:t>VEs</a:t>
            </a:r>
            <a:r>
              <a:rPr lang="pt-BR" sz="1400" dirty="0">
                <a:solidFill>
                  <a:srgbClr val="000000"/>
                </a:solidFill>
              </a:rPr>
              <a:t> - Parte 2: Requisitos dimensionais de compatibilidade e de </a:t>
            </a:r>
            <a:r>
              <a:rPr lang="pt-BR" sz="1400" dirty="0" err="1">
                <a:solidFill>
                  <a:srgbClr val="000000"/>
                </a:solidFill>
              </a:rPr>
              <a:t>intercambiabilidade</a:t>
            </a:r>
            <a:r>
              <a:rPr lang="pt-BR" sz="1400" dirty="0">
                <a:solidFill>
                  <a:srgbClr val="000000"/>
                </a:solidFill>
              </a:rPr>
              <a:t> para os acessórios em </a:t>
            </a:r>
            <a:r>
              <a:rPr lang="pt-BR" sz="1400" dirty="0" err="1">
                <a:solidFill>
                  <a:srgbClr val="000000"/>
                </a:solidFill>
              </a:rPr>
              <a:t>c.a</a:t>
            </a:r>
            <a:r>
              <a:rPr lang="pt-BR" sz="1400" dirty="0">
                <a:solidFill>
                  <a:srgbClr val="000000"/>
                </a:solidFill>
              </a:rPr>
              <a:t> com pinos e contatos tubulares</a:t>
            </a:r>
          </a:p>
          <a:p>
            <a:r>
              <a:rPr lang="pt-BR" sz="1400" dirty="0">
                <a:solidFill>
                  <a:srgbClr val="000000"/>
                </a:solidFill>
              </a:rPr>
              <a:t>ABNT IEC/TR 60783 Fiação e conectores dos veículos elétricos rodoviários</a:t>
            </a:r>
          </a:p>
          <a:p>
            <a:endParaRPr lang="pt-BR" sz="1400" dirty="0">
              <a:solidFill>
                <a:srgbClr val="000000"/>
              </a:solidFill>
            </a:endParaRPr>
          </a:p>
          <a:p>
            <a:pPr marL="76200" indent="0">
              <a:buNone/>
            </a:pPr>
            <a:r>
              <a:rPr lang="pt-BR" sz="1600" b="1" dirty="0">
                <a:latin typeface="Roboto" panose="02000000000000000000" pitchFamily="2" charset="0"/>
                <a:ea typeface="Roboto" panose="02000000000000000000" pitchFamily="2" charset="0"/>
                <a:cs typeface="Roboto" panose="02000000000000000000" pitchFamily="2" charset="0"/>
              </a:rPr>
              <a:t>Normas publicadas pela CE05:110.021 - Comissão de Estudos Veículos Propelidos a Eletricidade</a:t>
            </a:r>
          </a:p>
          <a:p>
            <a:r>
              <a:rPr lang="pt-BR" sz="1400" dirty="0">
                <a:solidFill>
                  <a:srgbClr val="000000"/>
                </a:solidFill>
              </a:rPr>
              <a:t>ABNT ISO TR 8713 Veículos rodoviários propelidos a eletricidade – Vocabulário</a:t>
            </a:r>
          </a:p>
          <a:p>
            <a:r>
              <a:rPr lang="pt-BR" sz="1400" dirty="0">
                <a:solidFill>
                  <a:srgbClr val="000000"/>
                </a:solidFill>
              </a:rPr>
              <a:t>ABNT NBR 16567 Veículos rodoviários híbridos elétricos leves - Medição de emissão de escapamento e consumo de combustível e energia - Métodos de ensaio (SAE J1711:2010)</a:t>
            </a:r>
          </a:p>
          <a:p>
            <a:endParaRPr lang="pt-BR" sz="1400" dirty="0">
              <a:solidFill>
                <a:srgbClr val="000000"/>
              </a:solidFill>
            </a:endParaRPr>
          </a:p>
        </p:txBody>
      </p:sp>
      <p:sp>
        <p:nvSpPr>
          <p:cNvPr id="6" name="Título 2"/>
          <p:cNvSpPr>
            <a:spLocks noGrp="1"/>
          </p:cNvSpPr>
          <p:nvPr>
            <p:ph type="title"/>
          </p:nvPr>
        </p:nvSpPr>
        <p:spPr>
          <a:xfrm>
            <a:off x="692337" y="258101"/>
            <a:ext cx="11083961" cy="1118400"/>
          </a:xfrm>
        </p:spPr>
        <p:txBody>
          <a:bodyPr/>
          <a:lstStyle/>
          <a:p>
            <a:r>
              <a:rPr lang="pt-BR" sz="3600" dirty="0"/>
              <a:t>Normas Vigentes no Brasil – Mobilidade Elétrica</a:t>
            </a:r>
          </a:p>
        </p:txBody>
      </p:sp>
    </p:spTree>
    <p:extLst>
      <p:ext uri="{BB962C8B-B14F-4D97-AF65-F5344CB8AC3E}">
        <p14:creationId xmlns:p14="http://schemas.microsoft.com/office/powerpoint/2010/main" val="1297837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276F3C7-0D15-44A7-8549-B11783A13909}"/>
              </a:ext>
            </a:extLst>
          </p:cNvPr>
          <p:cNvSpPr>
            <a:spLocks noGrp="1"/>
          </p:cNvSpPr>
          <p:nvPr>
            <p:ph type="body" idx="13"/>
          </p:nvPr>
        </p:nvSpPr>
        <p:spPr/>
        <p:txBody>
          <a:bodyPr/>
          <a:lstStyle/>
          <a:p>
            <a:r>
              <a:rPr lang="pt-BR" sz="1800" dirty="0"/>
              <a:t>Problemas econômicos – Recessão – Aumento Juros Externos</a:t>
            </a:r>
          </a:p>
          <a:p>
            <a:r>
              <a:rPr lang="pt-BR" sz="1800" dirty="0"/>
              <a:t>Políticas Tarifárias</a:t>
            </a:r>
          </a:p>
          <a:p>
            <a:pPr lvl="1"/>
            <a:r>
              <a:rPr lang="pt-BR" sz="1800" dirty="0">
                <a:latin typeface="Abadi Extra Light" panose="020B0204020104020204" pitchFamily="34" charset="0"/>
              </a:rPr>
              <a:t>Equalização – abusos custos</a:t>
            </a:r>
          </a:p>
          <a:p>
            <a:pPr lvl="1"/>
            <a:r>
              <a:rPr lang="pt-BR" sz="1800" dirty="0">
                <a:latin typeface="Abadi Extra Light" panose="020B0204020104020204" pitchFamily="34" charset="0"/>
              </a:rPr>
              <a:t>Instrumento Política Econômica</a:t>
            </a:r>
          </a:p>
          <a:p>
            <a:pPr marL="469900" indent="-342900"/>
            <a:r>
              <a:rPr lang="pt-BR" sz="1800" dirty="0"/>
              <a:t>Ausência regulação setorial e eficiente</a:t>
            </a:r>
          </a:p>
          <a:p>
            <a:pPr marL="469900" indent="-342900"/>
            <a:r>
              <a:rPr lang="pt-BR" sz="1800" dirty="0"/>
              <a:t>Endividamento intrasetorial</a:t>
            </a:r>
          </a:p>
          <a:p>
            <a:pPr marL="469900" indent="-342900"/>
            <a:r>
              <a:rPr lang="pt-BR" sz="1800" dirty="0"/>
              <a:t>Consequências: </a:t>
            </a:r>
          </a:p>
          <a:p>
            <a:pPr marL="927100" lvl="1" indent="-342900"/>
            <a:r>
              <a:rPr lang="pt-BR" sz="1800" dirty="0">
                <a:latin typeface="Abadi Extra Light" panose="020B0204020104020204" pitchFamily="34" charset="0"/>
              </a:rPr>
              <a:t>Perda capacidade investimento</a:t>
            </a:r>
          </a:p>
          <a:p>
            <a:pPr marL="927100" lvl="1" indent="-342900"/>
            <a:r>
              <a:rPr lang="pt-BR" sz="1800" dirty="0">
                <a:latin typeface="Abadi Extra Light" panose="020B0204020104020204" pitchFamily="34" charset="0"/>
              </a:rPr>
              <a:t>Perda qualidade serviço</a:t>
            </a:r>
          </a:p>
          <a:p>
            <a:pPr marL="927100" lvl="1" indent="-342900"/>
            <a:r>
              <a:rPr lang="pt-BR" sz="1800" dirty="0">
                <a:latin typeface="Abadi Extra Light" panose="020B0204020104020204" pitchFamily="34" charset="0"/>
              </a:rPr>
              <a:t>Comprometimento retomada desenvolvimento</a:t>
            </a:r>
          </a:p>
        </p:txBody>
      </p:sp>
      <p:sp>
        <p:nvSpPr>
          <p:cNvPr id="120" name="Google Shape;120;ga3bc2e4154_1_6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Anos 70/80</a:t>
            </a:r>
            <a:endParaRPr dirty="0"/>
          </a:p>
        </p:txBody>
      </p:sp>
    </p:spTree>
    <p:extLst>
      <p:ext uri="{BB962C8B-B14F-4D97-AF65-F5344CB8AC3E}">
        <p14:creationId xmlns:p14="http://schemas.microsoft.com/office/powerpoint/2010/main" val="2855105223"/>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5">
            <a:extLst>
              <a:ext uri="{FF2B5EF4-FFF2-40B4-BE49-F238E27FC236}">
                <a16:creationId xmlns:a16="http://schemas.microsoft.com/office/drawing/2014/main" id="{97DA6369-5BE2-4567-B935-EB369E8E664E}"/>
              </a:ext>
            </a:extLst>
          </p:cNvPr>
          <p:cNvGrpSpPr/>
          <p:nvPr/>
        </p:nvGrpSpPr>
        <p:grpSpPr>
          <a:xfrm>
            <a:off x="6051944" y="1801846"/>
            <a:ext cx="6140056" cy="4128242"/>
            <a:chOff x="5798919" y="1089017"/>
            <a:chExt cx="6140056" cy="4128242"/>
          </a:xfrm>
        </p:grpSpPr>
        <p:pic>
          <p:nvPicPr>
            <p:cNvPr id="5" name="Imagem 4">
              <a:extLst>
                <a:ext uri="{FF2B5EF4-FFF2-40B4-BE49-F238E27FC236}">
                  <a16:creationId xmlns:a16="http://schemas.microsoft.com/office/drawing/2014/main" id="{049C6FF9-5291-48AE-9B90-5D900A38F1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98919" y="1089017"/>
              <a:ext cx="6140056" cy="4128242"/>
            </a:xfrm>
            <a:prstGeom prst="rect">
              <a:avLst/>
            </a:prstGeom>
          </p:spPr>
        </p:pic>
        <p:sp>
          <p:nvSpPr>
            <p:cNvPr id="6" name="CaixaDeTexto 5">
              <a:extLst>
                <a:ext uri="{FF2B5EF4-FFF2-40B4-BE49-F238E27FC236}">
                  <a16:creationId xmlns:a16="http://schemas.microsoft.com/office/drawing/2014/main" id="{47BE2769-979F-47B3-8F77-7E7132C78E37}"/>
                </a:ext>
              </a:extLst>
            </p:cNvPr>
            <p:cNvSpPr txBox="1"/>
            <p:nvPr/>
          </p:nvSpPr>
          <p:spPr>
            <a:xfrm>
              <a:off x="5955323" y="1289538"/>
              <a:ext cx="1266092" cy="644770"/>
            </a:xfrm>
            <a:prstGeom prst="rect">
              <a:avLst/>
            </a:prstGeom>
            <a:solidFill>
              <a:schemeClr val="bg1"/>
            </a:solidFill>
          </p:spPr>
          <p:txBody>
            <a:bodyPr wrap="square" rtlCol="0">
              <a:spAutoFit/>
            </a:bodyPr>
            <a:lstStyle/>
            <a:p>
              <a:endParaRPr lang="pt-BR" dirty="0"/>
            </a:p>
          </p:txBody>
        </p:sp>
      </p:grpSp>
      <p:sp>
        <p:nvSpPr>
          <p:cNvPr id="2" name="Espaço Reservado para Texto 1"/>
          <p:cNvSpPr>
            <a:spLocks noGrp="1"/>
          </p:cNvSpPr>
          <p:nvPr>
            <p:ph type="body" idx="13"/>
          </p:nvPr>
        </p:nvSpPr>
        <p:spPr>
          <a:xfrm>
            <a:off x="415600" y="1639967"/>
            <a:ext cx="6764134" cy="4452000"/>
          </a:xfrm>
        </p:spPr>
        <p:txBody>
          <a:bodyPr/>
          <a:lstStyle/>
          <a:p>
            <a:pPr marL="107918" indent="0">
              <a:buNone/>
            </a:pPr>
            <a:r>
              <a:rPr lang="pt-BR" sz="2400" b="1" dirty="0"/>
              <a:t>ABNT NBR IEC 61851-1:2013 – Sistema de recarga condutiva para veículos elétricos – Parte 1: Requisitos gerais </a:t>
            </a:r>
            <a:r>
              <a:rPr lang="pt-BR" sz="2400" dirty="0"/>
              <a:t>A norma mais importante envolvendo o carregamento de veículos elétricos, trata da padronização completa dos sistemas de recarga, sendo o agrupamento maior de todos os aspectos que envolvem esse universo, seja dentro da própria norma, seja através de citação a outras normas a serem seguidas.</a:t>
            </a:r>
          </a:p>
          <a:p>
            <a:pPr marL="107918" indent="0">
              <a:buNone/>
            </a:pPr>
            <a:endParaRPr lang="pt-BR" sz="2000" b="1" dirty="0"/>
          </a:p>
        </p:txBody>
      </p:sp>
      <p:sp>
        <p:nvSpPr>
          <p:cNvPr id="3" name="Título 2"/>
          <p:cNvSpPr>
            <a:spLocks noGrp="1"/>
          </p:cNvSpPr>
          <p:nvPr>
            <p:ph type="title"/>
          </p:nvPr>
        </p:nvSpPr>
        <p:spPr>
          <a:xfrm>
            <a:off x="692337" y="258101"/>
            <a:ext cx="11083961" cy="1118400"/>
          </a:xfrm>
        </p:spPr>
        <p:txBody>
          <a:bodyPr/>
          <a:lstStyle/>
          <a:p>
            <a:r>
              <a:rPr lang="pt-BR" dirty="0"/>
              <a:t>IEC 61851</a:t>
            </a:r>
          </a:p>
        </p:txBody>
      </p:sp>
    </p:spTree>
    <p:extLst>
      <p:ext uri="{BB962C8B-B14F-4D97-AF65-F5344CB8AC3E}">
        <p14:creationId xmlns:p14="http://schemas.microsoft.com/office/powerpoint/2010/main" val="1285864690"/>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a:spLocks noGrp="1"/>
          </p:cNvSpPr>
          <p:nvPr>
            <p:ph type="title"/>
          </p:nvPr>
        </p:nvSpPr>
        <p:spPr>
          <a:xfrm>
            <a:off x="692337" y="258101"/>
            <a:ext cx="11083961" cy="1118400"/>
          </a:xfrm>
        </p:spPr>
        <p:txBody>
          <a:bodyPr/>
          <a:lstStyle/>
          <a:p>
            <a:r>
              <a:rPr lang="pt-BR" dirty="0"/>
              <a:t>IEC 61852</a:t>
            </a:r>
          </a:p>
        </p:txBody>
      </p:sp>
      <p:sp>
        <p:nvSpPr>
          <p:cNvPr id="4" name="Espaço Reservado para Texto 3">
            <a:extLst>
              <a:ext uri="{FF2B5EF4-FFF2-40B4-BE49-F238E27FC236}">
                <a16:creationId xmlns:a16="http://schemas.microsoft.com/office/drawing/2014/main" id="{6165301A-2FCD-46F3-9014-0024C9737AD3}"/>
              </a:ext>
            </a:extLst>
          </p:cNvPr>
          <p:cNvSpPr>
            <a:spLocks noGrp="1"/>
          </p:cNvSpPr>
          <p:nvPr>
            <p:ph type="body" idx="13"/>
          </p:nvPr>
        </p:nvSpPr>
        <p:spPr/>
        <p:txBody>
          <a:bodyPr/>
          <a:lstStyle/>
          <a:p>
            <a:pPr marL="76200" indent="0" algn="just">
              <a:buNone/>
            </a:pPr>
            <a:endParaRPr lang="pt-BR" sz="1800" dirty="0"/>
          </a:p>
          <a:p>
            <a:pPr algn="just"/>
            <a:r>
              <a:rPr lang="pt-BR" sz="1800" b="1" dirty="0"/>
              <a:t>ABNT NBR IEC 61851-1:2013 – Sistema de recarga condutiva para veículos elétricos – Parte 1: Requisitos gerais </a:t>
            </a:r>
          </a:p>
          <a:p>
            <a:pPr marL="533400" lvl="1" indent="0" algn="just">
              <a:buNone/>
            </a:pPr>
            <a:r>
              <a:rPr lang="pt-BR" sz="1800" dirty="0">
                <a:latin typeface="Abadi Extra Light" panose="020B0204020104020204" pitchFamily="34" charset="0"/>
              </a:rPr>
              <a:t>Esta parte da ABNT NBR IEC 61851 é aplicável aos sistemas embarcados ou não embarcados para a recarga de veículos elétricos rodoviários com tensões alternadas normalizadas (conforme a IEC 60038) até 1.000 V e com tensões contínuas até 1.500 V, assim como para a alimentação com energia elétrica a todos os serviços auxiliares do veículo durante a conexão à rede elétrica, se necessário. </a:t>
            </a:r>
          </a:p>
          <a:p>
            <a:pPr marL="533400" lvl="1" indent="0" algn="just">
              <a:buNone/>
            </a:pPr>
            <a:r>
              <a:rPr lang="pt-BR" sz="1800" dirty="0">
                <a:latin typeface="Abadi Extra Light" panose="020B0204020104020204" pitchFamily="34" charset="0"/>
              </a:rPr>
              <a:t>Os aspectos tratados compreendem as características e as condições de funcionamento do sistema de alimentação e a conexão ao veículo; a segurança elétrica dos operadores e de terceiros e as características a serem respeitadas pelo veículo no que concerne ao SAVE, em corrente alternada (CA) ou em corrente contínua (CC), exclusivamente quando o veículo elétrico é aterrado. Esta Norma não cobre o conjunto dos aspectos de segurança relativos à manutenção. Esta Norma não se aplica aos trólebus, veículos ferroviários, caminhões e veículos industriais projetados principalmente para uma aplicação não rodoviária</a:t>
            </a:r>
            <a:endParaRPr lang="en-US" sz="1800" dirty="0">
              <a:latin typeface="Abadi Extra Light" panose="020B0204020104020204" pitchFamily="34" charset="0"/>
            </a:endParaRPr>
          </a:p>
        </p:txBody>
      </p:sp>
    </p:spTree>
    <p:extLst>
      <p:ext uri="{BB962C8B-B14F-4D97-AF65-F5344CB8AC3E}">
        <p14:creationId xmlns:p14="http://schemas.microsoft.com/office/powerpoint/2010/main" val="271841865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06896F86-2FC7-44A7-B3B6-F4F47E927322}"/>
              </a:ext>
            </a:extLst>
          </p:cNvPr>
          <p:cNvSpPr>
            <a:spLocks noGrp="1"/>
          </p:cNvSpPr>
          <p:nvPr>
            <p:ph type="body" idx="13"/>
          </p:nvPr>
        </p:nvSpPr>
        <p:spPr/>
        <p:txBody>
          <a:bodyPr/>
          <a:lstStyle/>
          <a:p>
            <a:pPr marL="457200" lvl="1" indent="-381000" algn="just">
              <a:lnSpc>
                <a:spcPct val="115000"/>
              </a:lnSpc>
              <a:buSzPts val="2400"/>
              <a:buFont typeface="Roboto"/>
              <a:buChar char="●"/>
            </a:pPr>
            <a:r>
              <a:rPr lang="pt-BR" sz="2000" b="1" dirty="0">
                <a:solidFill>
                  <a:schemeClr val="dk2"/>
                </a:solidFill>
                <a:latin typeface="Abadi Extra Light" panose="020B0204020104020204" pitchFamily="34" charset="0"/>
                <a:sym typeface="Roboto"/>
              </a:rPr>
              <a:t>ABNT NBR IEC 61851-21:2013 – Sistema de recarga condutiva para veículos elétricos – Parte 21: Requisitos de veículos elétricos para a conexão condutiva a uma alimentação em CA e CC </a:t>
            </a:r>
          </a:p>
          <a:p>
            <a:pPr marL="533400" lvl="1" algn="just">
              <a:lnSpc>
                <a:spcPct val="115000"/>
              </a:lnSpc>
              <a:spcBef>
                <a:spcPts val="2100"/>
              </a:spcBef>
              <a:buClr>
                <a:schemeClr val="dk2"/>
              </a:buClr>
              <a:buSzPts val="1900"/>
            </a:pPr>
            <a:r>
              <a:rPr lang="pt-BR" sz="2000" dirty="0">
                <a:solidFill>
                  <a:schemeClr val="dk2"/>
                </a:solidFill>
                <a:latin typeface="Abadi Extra Light" panose="020B0204020104020204" pitchFamily="34" charset="0"/>
                <a:sym typeface="Roboto"/>
              </a:rPr>
              <a:t>Esta parte da ABNT NBR IEC 61851, junto com a Parte 1, fornece os requisitos aplicáveis ao veículo elétrico para a conexão em modo condutivo a uma alimentação em tensão alternada até 690 V conforme a IEC 60038, ou em tensão contínua até 1.000 V, quando o veículo elétrico é conectado a uma rede de alimentação. Esta Norma não trata de todos os aspectos de segurança relativos à manutenção, nem tampouco quanto aos aspectos de instalação.</a:t>
            </a:r>
          </a:p>
          <a:p>
            <a:endParaRPr lang="pt-BR" sz="1800" dirty="0"/>
          </a:p>
        </p:txBody>
      </p:sp>
      <p:sp>
        <p:nvSpPr>
          <p:cNvPr id="2" name="Título 1">
            <a:extLst>
              <a:ext uri="{FF2B5EF4-FFF2-40B4-BE49-F238E27FC236}">
                <a16:creationId xmlns:a16="http://schemas.microsoft.com/office/drawing/2014/main" id="{72C3A390-639A-4542-9017-3D4ED6B51F01}"/>
              </a:ext>
            </a:extLst>
          </p:cNvPr>
          <p:cNvSpPr>
            <a:spLocks noGrp="1"/>
          </p:cNvSpPr>
          <p:nvPr>
            <p:ph type="title"/>
          </p:nvPr>
        </p:nvSpPr>
        <p:spPr>
          <a:xfrm>
            <a:off x="692337" y="258101"/>
            <a:ext cx="11083961" cy="1118400"/>
          </a:xfrm>
        </p:spPr>
        <p:txBody>
          <a:bodyPr/>
          <a:lstStyle/>
          <a:p>
            <a:r>
              <a:rPr lang="pt-BR" sz="3600" dirty="0"/>
              <a:t>Normas Vigentes no Brasil – Mobilidade Elétrica</a:t>
            </a:r>
          </a:p>
        </p:txBody>
      </p:sp>
    </p:spTree>
    <p:extLst>
      <p:ext uri="{BB962C8B-B14F-4D97-AF65-F5344CB8AC3E}">
        <p14:creationId xmlns:p14="http://schemas.microsoft.com/office/powerpoint/2010/main" val="1161083831"/>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457200" lvl="1" indent="-381000" algn="just">
              <a:lnSpc>
                <a:spcPct val="115000"/>
              </a:lnSpc>
              <a:buSzPts val="2400"/>
              <a:buFont typeface="Roboto"/>
              <a:buChar char="●"/>
            </a:pPr>
            <a:r>
              <a:rPr lang="pt-BR" sz="2000" b="1" dirty="0">
                <a:solidFill>
                  <a:schemeClr val="dk2"/>
                </a:solidFill>
                <a:latin typeface="Abadi Extra Light" panose="020B0204020104020204" pitchFamily="34" charset="0"/>
                <a:sym typeface="Roboto"/>
              </a:rPr>
              <a:t>ABNT NBR IEC 61851-22:2013 – Sistema de recarga condutiva para veículos elétricos – Parte 22: Estação de recarga em CA para veículos elétricos</a:t>
            </a:r>
          </a:p>
          <a:p>
            <a:pPr marL="533400" lvl="1" algn="just">
              <a:lnSpc>
                <a:spcPct val="115000"/>
              </a:lnSpc>
              <a:spcBef>
                <a:spcPts val="2100"/>
              </a:spcBef>
              <a:buClr>
                <a:schemeClr val="dk2"/>
              </a:buClr>
              <a:buSzPts val="1900"/>
            </a:pPr>
            <a:r>
              <a:rPr lang="pt-BR" sz="2000" dirty="0">
                <a:solidFill>
                  <a:schemeClr val="dk2"/>
                </a:solidFill>
                <a:latin typeface="Abadi Extra Light" panose="020B0204020104020204" pitchFamily="34" charset="0"/>
                <a:sym typeface="Roboto"/>
              </a:rPr>
              <a:t>Esta parte da ABNT NBR IEC 61851, juntamente com a Parte 1, fornece os requisitos para estação de carga em corrente alternada de veículos elétricos, para a conexão condutiva ao veículo, com tensões de alimentação alternada em conformidade com a IEC 60038, até 690 V. Esta Norma não trata do conjunto dos aspectos de segurança relativos à manutenção, nem tampouco quanto aos aspectos de instalação.</a:t>
            </a:r>
          </a:p>
          <a:p>
            <a:pPr marL="533400" lvl="1" algn="just">
              <a:lnSpc>
                <a:spcPct val="115000"/>
              </a:lnSpc>
              <a:spcBef>
                <a:spcPts val="2100"/>
              </a:spcBef>
              <a:buClr>
                <a:schemeClr val="dk2"/>
              </a:buClr>
              <a:buSzPts val="1900"/>
            </a:pPr>
            <a:r>
              <a:rPr lang="pt-BR" sz="2000" dirty="0">
                <a:solidFill>
                  <a:schemeClr val="dk2"/>
                </a:solidFill>
                <a:latin typeface="Abadi Extra Light" panose="020B0204020104020204" pitchFamily="34" charset="0"/>
                <a:sym typeface="Roboto"/>
              </a:rPr>
              <a:t>O escopo desta parte da ABNT NBR IEC 61851 não contempla pequenas caixas com tomadas, instaladas a fim de fornecer energia ao veículo, que não possuem função de controle de carga.</a:t>
            </a:r>
          </a:p>
          <a:p>
            <a:endParaRPr lang="pt-BR" sz="2800" dirty="0"/>
          </a:p>
        </p:txBody>
      </p:sp>
      <p:sp>
        <p:nvSpPr>
          <p:cNvPr id="3" name="Título 2"/>
          <p:cNvSpPr>
            <a:spLocks noGrp="1"/>
          </p:cNvSpPr>
          <p:nvPr>
            <p:ph type="title"/>
          </p:nvPr>
        </p:nvSpPr>
        <p:spPr>
          <a:xfrm>
            <a:off x="692337" y="258101"/>
            <a:ext cx="11083961" cy="1118400"/>
          </a:xfrm>
        </p:spPr>
        <p:txBody>
          <a:bodyPr/>
          <a:lstStyle/>
          <a:p>
            <a:r>
              <a:rPr lang="pt-BR" dirty="0"/>
              <a:t>IEC 61851</a:t>
            </a:r>
          </a:p>
        </p:txBody>
      </p:sp>
    </p:spTree>
    <p:extLst>
      <p:ext uri="{BB962C8B-B14F-4D97-AF65-F5344CB8AC3E}">
        <p14:creationId xmlns:p14="http://schemas.microsoft.com/office/powerpoint/2010/main" val="1119230740"/>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indent="-457200">
              <a:buFont typeface="Arial" panose="020B0604020202020204" pitchFamily="34" charset="0"/>
              <a:buChar char="•"/>
            </a:pPr>
            <a:r>
              <a:rPr lang="pt-BR" sz="2400" dirty="0"/>
              <a:t>Surgida no início dos anos 2000 em decorrência da necessidade de padronização pelo ressurgimento dos veículos elétricos;</a:t>
            </a:r>
          </a:p>
          <a:p>
            <a:pPr indent="-457200">
              <a:buFont typeface="Arial" panose="020B0604020202020204" pitchFamily="34" charset="0"/>
              <a:buChar char="•"/>
            </a:pPr>
            <a:endParaRPr lang="pt-BR" sz="2400" dirty="0"/>
          </a:p>
          <a:p>
            <a:pPr indent="-457200">
              <a:buFont typeface="Arial" panose="020B0604020202020204" pitchFamily="34" charset="0"/>
              <a:buChar char="•"/>
            </a:pPr>
            <a:r>
              <a:rPr lang="pt-BR" sz="2400" dirty="0"/>
              <a:t>Prover segurança aos usuários dos sistemas de recarga. Proteção de corrente residual, isolação dos polos positivo e negativo da recarga CC, sequenciamento das operações, precisão de medição, requisitos para componentes eletromecânicos, proteção contra surtos e </a:t>
            </a:r>
            <a:r>
              <a:rPr lang="pt-BR" sz="2400" dirty="0" err="1"/>
              <a:t>sobrecorrente</a:t>
            </a:r>
            <a:r>
              <a:rPr lang="pt-BR" sz="2400" dirty="0"/>
              <a:t>, etc.</a:t>
            </a:r>
          </a:p>
          <a:p>
            <a:endParaRPr lang="pt-BR" sz="2400" dirty="0"/>
          </a:p>
        </p:txBody>
      </p:sp>
      <p:sp>
        <p:nvSpPr>
          <p:cNvPr id="3" name="Título 2"/>
          <p:cNvSpPr>
            <a:spLocks noGrp="1"/>
          </p:cNvSpPr>
          <p:nvPr>
            <p:ph type="title"/>
          </p:nvPr>
        </p:nvSpPr>
        <p:spPr>
          <a:xfrm>
            <a:off x="692337" y="258101"/>
            <a:ext cx="11083961" cy="1118400"/>
          </a:xfrm>
        </p:spPr>
        <p:txBody>
          <a:bodyPr/>
          <a:lstStyle/>
          <a:p>
            <a:r>
              <a:rPr lang="pt-BR" dirty="0"/>
              <a:t>IEC 61851</a:t>
            </a:r>
          </a:p>
        </p:txBody>
      </p:sp>
    </p:spTree>
    <p:extLst>
      <p:ext uri="{BB962C8B-B14F-4D97-AF65-F5344CB8AC3E}">
        <p14:creationId xmlns:p14="http://schemas.microsoft.com/office/powerpoint/2010/main" val="2041231760"/>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92337" y="258101"/>
            <a:ext cx="11083961" cy="1118400"/>
          </a:xfrm>
        </p:spPr>
        <p:txBody>
          <a:bodyPr/>
          <a:lstStyle/>
          <a:p>
            <a:r>
              <a:rPr lang="pt-BR" dirty="0"/>
              <a:t>IEC 61851</a:t>
            </a:r>
          </a:p>
        </p:txBody>
      </p:sp>
      <p:graphicFrame>
        <p:nvGraphicFramePr>
          <p:cNvPr id="5" name="Tabela 4"/>
          <p:cNvGraphicFramePr>
            <a:graphicFrameLocks noGrp="1"/>
          </p:cNvGraphicFramePr>
          <p:nvPr>
            <p:extLst>
              <p:ext uri="{D42A27DB-BD31-4B8C-83A1-F6EECF244321}">
                <p14:modId xmlns:p14="http://schemas.microsoft.com/office/powerpoint/2010/main" val="2878271685"/>
              </p:ext>
            </p:extLst>
          </p:nvPr>
        </p:nvGraphicFramePr>
        <p:xfrm>
          <a:off x="578275" y="1759476"/>
          <a:ext cx="10969625" cy="3888000"/>
        </p:xfrm>
        <a:graphic>
          <a:graphicData uri="http://schemas.openxmlformats.org/drawingml/2006/table">
            <a:tbl>
              <a:tblPr firstRow="1" firstCol="1" bandRow="1">
                <a:tableStyleId>{5C22544A-7EE6-4342-B048-85BDC9FD1C3A}</a:tableStyleId>
              </a:tblPr>
              <a:tblGrid>
                <a:gridCol w="3472983">
                  <a:extLst>
                    <a:ext uri="{9D8B030D-6E8A-4147-A177-3AD203B41FA5}">
                      <a16:colId xmlns:a16="http://schemas.microsoft.com/office/drawing/2014/main" val="20000"/>
                    </a:ext>
                  </a:extLst>
                </a:gridCol>
                <a:gridCol w="2378215">
                  <a:extLst>
                    <a:ext uri="{9D8B030D-6E8A-4147-A177-3AD203B41FA5}">
                      <a16:colId xmlns:a16="http://schemas.microsoft.com/office/drawing/2014/main" val="20001"/>
                    </a:ext>
                  </a:extLst>
                </a:gridCol>
                <a:gridCol w="5118427">
                  <a:extLst>
                    <a:ext uri="{9D8B030D-6E8A-4147-A177-3AD203B41FA5}">
                      <a16:colId xmlns:a16="http://schemas.microsoft.com/office/drawing/2014/main" val="20002"/>
                    </a:ext>
                  </a:extLst>
                </a:gridCol>
              </a:tblGrid>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Norma</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Ano da última versão</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Função da norma</a:t>
                      </a:r>
                    </a:p>
                  </a:txBody>
                  <a:tcPr marL="68580" marR="68580" marT="0" marB="0" anchor="ctr">
                    <a:solidFill>
                      <a:srgbClr val="4FBA7A"/>
                    </a:solidFill>
                  </a:tcPr>
                </a:tc>
                <a:extLst>
                  <a:ext uri="{0D108BD9-81ED-4DB2-BD59-A6C34878D82A}">
                    <a16:rowId xmlns:a16="http://schemas.microsoft.com/office/drawing/2014/main" val="10000"/>
                  </a:ext>
                </a:extLst>
              </a:tr>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IEC 61851-1</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2017</a:t>
                      </a:r>
                    </a:p>
                  </a:txBody>
                  <a:tcPr marL="68580" marR="68580" marT="0" marB="0" anchor="ctr"/>
                </a:tc>
                <a:tc>
                  <a:txBody>
                    <a:bodyPr/>
                    <a:lstStyle/>
                    <a:p>
                      <a:pPr algn="ctr">
                        <a:lnSpc>
                          <a:spcPct val="100000"/>
                        </a:lnSpc>
                        <a:spcBef>
                          <a:spcPts val="600"/>
                        </a:spcBef>
                        <a:spcAft>
                          <a:spcPts val="600"/>
                        </a:spcAft>
                      </a:pPr>
                      <a:r>
                        <a:rPr lang="pt-BR" sz="1800">
                          <a:solidFill>
                            <a:srgbClr val="000000"/>
                          </a:solidFill>
                          <a:effectLst/>
                          <a:latin typeface="Roboto" panose="02000000000000000000" pitchFamily="2" charset="0"/>
                          <a:ea typeface="Roboto" panose="02000000000000000000" pitchFamily="2" charset="0"/>
                          <a:cs typeface="Roboto" panose="02000000000000000000" pitchFamily="2" charset="0"/>
                        </a:rPr>
                        <a:t>Requisitos gerais da recarga de veículos elétricos</a:t>
                      </a:r>
                    </a:p>
                  </a:txBody>
                  <a:tcPr marL="68580" marR="68580" marT="0" marB="0" anchor="ctr"/>
                </a:tc>
                <a:extLst>
                  <a:ext uri="{0D108BD9-81ED-4DB2-BD59-A6C34878D82A}">
                    <a16:rowId xmlns:a16="http://schemas.microsoft.com/office/drawing/2014/main" val="10001"/>
                  </a:ext>
                </a:extLst>
              </a:tr>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IEC 61851-21-1</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2017</a:t>
                      </a:r>
                    </a:p>
                  </a:txBody>
                  <a:tcPr marL="68580" marR="68580" marT="0" marB="0" anchor="ct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Requisitos de EMC para carregadores </a:t>
                      </a:r>
                      <a:r>
                        <a:rPr lang="pt-BR" sz="1800" i="1" dirty="0" err="1">
                          <a:solidFill>
                            <a:srgbClr val="000000"/>
                          </a:solidFill>
                          <a:effectLst/>
                          <a:latin typeface="Roboto" panose="02000000000000000000" pitchFamily="2" charset="0"/>
                          <a:ea typeface="Roboto" panose="02000000000000000000" pitchFamily="2" charset="0"/>
                          <a:cs typeface="Roboto" panose="02000000000000000000" pitchFamily="2" charset="0"/>
                        </a:rPr>
                        <a:t>onboard</a:t>
                      </a:r>
                      <a:endParaRPr lang="pt-BR" sz="180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2"/>
                  </a:ext>
                </a:extLst>
              </a:tr>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IEC 61851-21-2</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2018</a:t>
                      </a:r>
                    </a:p>
                  </a:txBody>
                  <a:tcPr marL="68580" marR="68580" marT="0" marB="0" anchor="ct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Requisitos de EMC para carregadores </a:t>
                      </a:r>
                      <a:r>
                        <a:rPr lang="pt-BR" sz="1800" i="1" dirty="0" err="1">
                          <a:solidFill>
                            <a:srgbClr val="000000"/>
                          </a:solidFill>
                          <a:effectLst/>
                          <a:latin typeface="Roboto" panose="02000000000000000000" pitchFamily="2" charset="0"/>
                          <a:ea typeface="Roboto" panose="02000000000000000000" pitchFamily="2" charset="0"/>
                          <a:cs typeface="Roboto" panose="02000000000000000000" pitchFamily="2" charset="0"/>
                        </a:rPr>
                        <a:t>offboard</a:t>
                      </a:r>
                      <a:endParaRPr lang="pt-BR" sz="180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3"/>
                  </a:ext>
                </a:extLst>
              </a:tr>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IEC 61851-23</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a:solidFill>
                            <a:srgbClr val="000000"/>
                          </a:solidFill>
                          <a:effectLst/>
                          <a:latin typeface="Roboto" panose="02000000000000000000" pitchFamily="2" charset="0"/>
                          <a:ea typeface="Roboto" panose="02000000000000000000" pitchFamily="2" charset="0"/>
                          <a:cs typeface="Roboto" panose="02000000000000000000" pitchFamily="2" charset="0"/>
                        </a:rPr>
                        <a:t>2014</a:t>
                      </a:r>
                    </a:p>
                  </a:txBody>
                  <a:tcPr marL="68580" marR="68580" marT="0" marB="0" anchor="ct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Recarga CC para veículos elétricos</a:t>
                      </a:r>
                    </a:p>
                  </a:txBody>
                  <a:tcPr marL="68580" marR="68580" marT="0" marB="0" anchor="ctr"/>
                </a:tc>
                <a:extLst>
                  <a:ext uri="{0D108BD9-81ED-4DB2-BD59-A6C34878D82A}">
                    <a16:rowId xmlns:a16="http://schemas.microsoft.com/office/drawing/2014/main" val="10004"/>
                  </a:ext>
                </a:extLst>
              </a:tr>
              <a:tr h="648000">
                <a:tc>
                  <a:txBody>
                    <a:bodyPr/>
                    <a:lstStyle/>
                    <a:p>
                      <a:pPr algn="ctr">
                        <a:lnSpc>
                          <a:spcPct val="100000"/>
                        </a:lnSpc>
                        <a:spcBef>
                          <a:spcPts val="600"/>
                        </a:spcBef>
                        <a:spcAft>
                          <a:spcPts val="600"/>
                        </a:spcAft>
                      </a:pPr>
                      <a:r>
                        <a:rPr lang="pt-BR" sz="1800" dirty="0">
                          <a:effectLst/>
                          <a:latin typeface="Roboto" panose="02000000000000000000" pitchFamily="2" charset="0"/>
                          <a:ea typeface="Roboto" panose="02000000000000000000" pitchFamily="2" charset="0"/>
                          <a:cs typeface="Roboto" panose="02000000000000000000" pitchFamily="2" charset="0"/>
                        </a:rPr>
                        <a:t>IEC 61851-24</a:t>
                      </a:r>
                    </a:p>
                  </a:txBody>
                  <a:tcPr marL="68580" marR="68580" marT="0" marB="0" anchor="ctr">
                    <a:solidFill>
                      <a:srgbClr val="4FBA7A"/>
                    </a:solidFill>
                  </a:tcP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2014</a:t>
                      </a:r>
                    </a:p>
                  </a:txBody>
                  <a:tcPr marL="68580" marR="68580" marT="0" marB="0" anchor="ctr"/>
                </a:tc>
                <a:tc>
                  <a:txBody>
                    <a:bodyPr/>
                    <a:lstStyle/>
                    <a:p>
                      <a:pPr algn="ctr">
                        <a:lnSpc>
                          <a:spcPct val="100000"/>
                        </a:lnSpc>
                        <a:spcBef>
                          <a:spcPts val="600"/>
                        </a:spcBef>
                        <a:spcAft>
                          <a:spcPts val="600"/>
                        </a:spcAft>
                      </a:pPr>
                      <a:r>
                        <a:rPr lang="pt-BR"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Comunicação digital entre veículo e estação para recarga CC</a:t>
                      </a:r>
                    </a:p>
                  </a:txBody>
                  <a:tcPr marL="68580" marR="68580" marT="0" marB="0" anchor="ctr"/>
                </a:tc>
                <a:extLst>
                  <a:ext uri="{0D108BD9-81ED-4DB2-BD59-A6C34878D82A}">
                    <a16:rowId xmlns:a16="http://schemas.microsoft.com/office/drawing/2014/main" val="10005"/>
                  </a:ext>
                </a:extLst>
              </a:tr>
            </a:tbl>
          </a:graphicData>
        </a:graphic>
      </p:graphicFrame>
      <p:sp>
        <p:nvSpPr>
          <p:cNvPr id="6" name="Retângulo 5"/>
          <p:cNvSpPr/>
          <p:nvPr/>
        </p:nvSpPr>
        <p:spPr>
          <a:xfrm>
            <a:off x="578275" y="1374755"/>
            <a:ext cx="6152646" cy="384721"/>
          </a:xfrm>
          <a:prstGeom prst="rect">
            <a:avLst/>
          </a:prstGeom>
        </p:spPr>
        <p:txBody>
          <a:bodyPr wrap="none">
            <a:spAutoFit/>
          </a:bodyPr>
          <a:lstStyle/>
          <a:p>
            <a:r>
              <a:rPr lang="pt-PT" sz="1900" dirty="0">
                <a:latin typeface="Roboto" panose="02000000000000000000" pitchFamily="2" charset="0"/>
                <a:ea typeface="Roboto" panose="02000000000000000000" pitchFamily="2" charset="0"/>
                <a:cs typeface="Roboto" panose="02000000000000000000" pitchFamily="2" charset="0"/>
              </a:rPr>
              <a:t>Definições gerais sobre a recarga de veículos elétricos:</a:t>
            </a:r>
            <a:endParaRPr lang="pt-BR" sz="19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94774788"/>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PT" sz="2400" dirty="0"/>
              <a:t>Uma das primeiras definições da IEC 61851-1 é quanto a tensão de entrada das estações de recarga. A norma define que os carregadores, tanto </a:t>
            </a:r>
            <a:r>
              <a:rPr lang="pt-PT" sz="2400" i="1" dirty="0"/>
              <a:t>on-board </a:t>
            </a:r>
            <a:r>
              <a:rPr lang="pt-PT" sz="2400" dirty="0"/>
              <a:t>quanto externos, devem ser alimentados nas frequências de 50 ou 60 Hz com tolerância de 1% e o nível máximo de tensão de 1.000 V admitindo variações de até 10%. </a:t>
            </a:r>
          </a:p>
          <a:p>
            <a:endParaRPr lang="pt-PT" sz="2400" dirty="0"/>
          </a:p>
          <a:p>
            <a:pPr marL="76200" indent="0">
              <a:buNone/>
            </a:pPr>
            <a:r>
              <a:rPr lang="pt-BR" sz="2400" i="1" dirty="0"/>
              <a:t>Os valores de tensão nominal são normalizados de acordo com a IEC 60038.</a:t>
            </a:r>
          </a:p>
          <a:p>
            <a:endParaRPr lang="pt-BR" sz="2400" i="1" dirty="0"/>
          </a:p>
          <a:p>
            <a:endParaRPr lang="pt-BR" sz="2400" i="1" dirty="0"/>
          </a:p>
          <a:p>
            <a:endParaRPr lang="pt-BR" sz="2400" dirty="0"/>
          </a:p>
        </p:txBody>
      </p:sp>
      <p:sp>
        <p:nvSpPr>
          <p:cNvPr id="4" name="Título 3"/>
          <p:cNvSpPr>
            <a:spLocks noGrp="1"/>
          </p:cNvSpPr>
          <p:nvPr>
            <p:ph type="title"/>
          </p:nvPr>
        </p:nvSpPr>
        <p:spPr>
          <a:xfrm>
            <a:off x="692337" y="258101"/>
            <a:ext cx="11083961" cy="1118400"/>
          </a:xfrm>
        </p:spPr>
        <p:txBody>
          <a:bodyPr/>
          <a:lstStyle/>
          <a:p>
            <a:r>
              <a:rPr lang="pt-BR" dirty="0"/>
              <a:t>IEC 61851</a:t>
            </a:r>
          </a:p>
        </p:txBody>
      </p:sp>
    </p:spTree>
    <p:extLst>
      <p:ext uri="{BB962C8B-B14F-4D97-AF65-F5344CB8AC3E}">
        <p14:creationId xmlns:p14="http://schemas.microsoft.com/office/powerpoint/2010/main" val="40776596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3"/>
          </p:nvPr>
        </p:nvSpPr>
        <p:spPr/>
        <p:txBody>
          <a:bodyPr/>
          <a:lstStyle/>
          <a:p>
            <a:pPr marL="76200" indent="0">
              <a:buNone/>
            </a:pPr>
            <a:r>
              <a:rPr lang="pt-BR" sz="2400" dirty="0"/>
              <a:t>Há três casos de conexão:</a:t>
            </a:r>
          </a:p>
          <a:p>
            <a:r>
              <a:rPr lang="pt-BR" sz="2400" dirty="0"/>
              <a:t>Caso A: o cabo de carregamento está fixado no VE e o plugue do cabo se conecta ao soquete EVSE;</a:t>
            </a:r>
          </a:p>
          <a:p>
            <a:r>
              <a:rPr lang="pt-BR" sz="2400" dirty="0"/>
              <a:t>Caso B: um cabo avulso é utilizado, com conectores em ambas as extremidades, conectando no VE igual ao caso C e na estação. A estação deve conter um soquete com características parecidas a do VE; e</a:t>
            </a:r>
          </a:p>
          <a:p>
            <a:r>
              <a:rPr lang="pt-BR" sz="2400" dirty="0"/>
              <a:t>Caso C: o cabo está fixado ao EVSE. O conector do cabo deverá ser compatível com a entrada do VE.</a:t>
            </a:r>
          </a:p>
          <a:p>
            <a:endParaRPr lang="pt-BR" sz="2400" dirty="0"/>
          </a:p>
        </p:txBody>
      </p:sp>
      <p:sp>
        <p:nvSpPr>
          <p:cNvPr id="4" name="Título 3"/>
          <p:cNvSpPr>
            <a:spLocks noGrp="1"/>
          </p:cNvSpPr>
          <p:nvPr>
            <p:ph type="title"/>
          </p:nvPr>
        </p:nvSpPr>
        <p:spPr>
          <a:xfrm>
            <a:off x="692337" y="258101"/>
            <a:ext cx="11083961" cy="1118400"/>
          </a:xfrm>
        </p:spPr>
        <p:txBody>
          <a:bodyPr/>
          <a:lstStyle/>
          <a:p>
            <a:r>
              <a:rPr lang="pt-BR" dirty="0"/>
              <a:t>IEC 61851</a:t>
            </a:r>
          </a:p>
        </p:txBody>
      </p:sp>
    </p:spTree>
    <p:extLst>
      <p:ext uri="{BB962C8B-B14F-4D97-AF65-F5344CB8AC3E}">
        <p14:creationId xmlns:p14="http://schemas.microsoft.com/office/powerpoint/2010/main" val="1540764628"/>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3"/>
          </p:nvPr>
        </p:nvSpPr>
        <p:spPr>
          <a:xfrm>
            <a:off x="275899" y="1376501"/>
            <a:ext cx="11360699" cy="4452000"/>
          </a:xfrm>
        </p:spPr>
        <p:txBody>
          <a:bodyPr/>
          <a:lstStyle/>
          <a:p>
            <a:pPr marL="76200" indent="0">
              <a:buNone/>
            </a:pPr>
            <a:r>
              <a:rPr lang="pt-BR" sz="1800" dirty="0"/>
              <a:t>Há quatro modos de carregamento, todos os modos contam com proteção diferencial residual e de </a:t>
            </a:r>
            <a:r>
              <a:rPr lang="pt-BR" sz="1800" dirty="0" err="1"/>
              <a:t>sobrecorrente</a:t>
            </a:r>
            <a:r>
              <a:rPr lang="pt-BR" sz="1800" dirty="0"/>
              <a:t>. </a:t>
            </a:r>
          </a:p>
        </p:txBody>
      </p:sp>
      <p:sp>
        <p:nvSpPr>
          <p:cNvPr id="4" name="Título 3"/>
          <p:cNvSpPr>
            <a:spLocks noGrp="1"/>
          </p:cNvSpPr>
          <p:nvPr>
            <p:ph type="title"/>
          </p:nvPr>
        </p:nvSpPr>
        <p:spPr>
          <a:xfrm>
            <a:off x="692337" y="258101"/>
            <a:ext cx="11083961" cy="1118400"/>
          </a:xfrm>
        </p:spPr>
        <p:txBody>
          <a:bodyPr/>
          <a:lstStyle/>
          <a:p>
            <a:r>
              <a:rPr lang="pt-BR" dirty="0"/>
              <a:t>IEC 61851</a:t>
            </a:r>
          </a:p>
        </p:txBody>
      </p:sp>
      <p:graphicFrame>
        <p:nvGraphicFramePr>
          <p:cNvPr id="2" name="Tabela 1"/>
          <p:cNvGraphicFramePr>
            <a:graphicFrameLocks noGrp="1"/>
          </p:cNvGraphicFramePr>
          <p:nvPr>
            <p:extLst>
              <p:ext uri="{D42A27DB-BD31-4B8C-83A1-F6EECF244321}">
                <p14:modId xmlns:p14="http://schemas.microsoft.com/office/powerpoint/2010/main" val="3027395043"/>
              </p:ext>
            </p:extLst>
          </p:nvPr>
        </p:nvGraphicFramePr>
        <p:xfrm>
          <a:off x="477285" y="1881055"/>
          <a:ext cx="10322070" cy="4153125"/>
        </p:xfrm>
        <a:graphic>
          <a:graphicData uri="http://schemas.openxmlformats.org/drawingml/2006/table">
            <a:tbl>
              <a:tblPr firstRow="1" firstCol="1" bandRow="1">
                <a:tableStyleId>{5C22544A-7EE6-4342-B048-85BDC9FD1C3A}</a:tableStyleId>
              </a:tblPr>
              <a:tblGrid>
                <a:gridCol w="1025179">
                  <a:extLst>
                    <a:ext uri="{9D8B030D-6E8A-4147-A177-3AD203B41FA5}">
                      <a16:colId xmlns:a16="http://schemas.microsoft.com/office/drawing/2014/main" val="20000"/>
                    </a:ext>
                  </a:extLst>
                </a:gridCol>
                <a:gridCol w="5503309">
                  <a:extLst>
                    <a:ext uri="{9D8B030D-6E8A-4147-A177-3AD203B41FA5}">
                      <a16:colId xmlns:a16="http://schemas.microsoft.com/office/drawing/2014/main" val="20001"/>
                    </a:ext>
                  </a:extLst>
                </a:gridCol>
                <a:gridCol w="1411564">
                  <a:extLst>
                    <a:ext uri="{9D8B030D-6E8A-4147-A177-3AD203B41FA5}">
                      <a16:colId xmlns:a16="http://schemas.microsoft.com/office/drawing/2014/main" val="20002"/>
                    </a:ext>
                  </a:extLst>
                </a:gridCol>
                <a:gridCol w="1220416">
                  <a:extLst>
                    <a:ext uri="{9D8B030D-6E8A-4147-A177-3AD203B41FA5}">
                      <a16:colId xmlns:a16="http://schemas.microsoft.com/office/drawing/2014/main" val="20003"/>
                    </a:ext>
                  </a:extLst>
                </a:gridCol>
                <a:gridCol w="1161602">
                  <a:extLst>
                    <a:ext uri="{9D8B030D-6E8A-4147-A177-3AD203B41FA5}">
                      <a16:colId xmlns:a16="http://schemas.microsoft.com/office/drawing/2014/main" val="20004"/>
                    </a:ext>
                  </a:extLst>
                </a:gridCol>
              </a:tblGrid>
              <a:tr h="526005">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Modo</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Descrição</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Tensão máx. (V)</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Corrente máx. (A)</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Potência máx. (kW)</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extLst>
                  <a:ext uri="{0D108BD9-81ED-4DB2-BD59-A6C34878D82A}">
                    <a16:rowId xmlns:a16="http://schemas.microsoft.com/office/drawing/2014/main" val="10000"/>
                  </a:ext>
                </a:extLst>
              </a:tr>
              <a:tr h="366309">
                <a:tc>
                  <a:txBody>
                    <a:bodyPr/>
                    <a:lstStyle/>
                    <a:p>
                      <a:pPr marL="0" indent="0" algn="ctr">
                        <a:spcAft>
                          <a:spcPts val="0"/>
                        </a:spcAft>
                        <a:buFont typeface="Arial" panose="020B0604020202020204" pitchFamily="34" charset="0"/>
                        <a:buNone/>
                      </a:pPr>
                      <a:r>
                        <a:rPr lang="pt-PT" sz="1400">
                          <a:solidFill>
                            <a:schemeClr val="bg1"/>
                          </a:solidFill>
                          <a:effectLst/>
                          <a:latin typeface="Roboto" panose="02000000000000000000" pitchFamily="2" charset="0"/>
                          <a:ea typeface="Roboto" panose="02000000000000000000" pitchFamily="2" charset="0"/>
                          <a:cs typeface="Roboto" panose="02000000000000000000" pitchFamily="2" charset="0"/>
                        </a:rPr>
                        <a:t>Modo 1</a:t>
                      </a:r>
                      <a:endParaRPr lang="pt-BR" sz="140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chemeClr val="bg1"/>
                          </a:solidFill>
                          <a:effectLst/>
                          <a:latin typeface="Roboto" panose="02000000000000000000" pitchFamily="2" charset="0"/>
                          <a:ea typeface="Roboto" panose="02000000000000000000" pitchFamily="2" charset="0"/>
                          <a:cs typeface="Roboto" panose="02000000000000000000" pitchFamily="2" charset="0"/>
                        </a:rPr>
                        <a:t>(CA)</a:t>
                      </a:r>
                      <a:endParaRPr lang="pt-BR" sz="140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 on-board conectado direto à rede;</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Sem função-piloto;</a:t>
                      </a: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250 / 1f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480 / 3f**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16</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4,0 / 1f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13,3 / 3f**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1"/>
                  </a:ext>
                </a:extLst>
              </a:tr>
              <a:tr h="732618">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Modo 2</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(CA)</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 on-board;</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EVSE (pode ser portátil: IC-CPD);</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Função-piloto;</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Proteção diferencial entre EVSE e VE.</a:t>
                      </a: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250 / 1f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480 / 3f**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32</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8,0 / 1f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26,6 / 3f**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2"/>
                  </a:ext>
                </a:extLst>
              </a:tr>
              <a:tr h="915773">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Modo 3</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(CA)</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 on-board;</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EVSE fixado;</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Função-piloto;</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Proteção diferencial entre EVSE e VE;</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Não apropriado para desconexão sob carga.</a:t>
                      </a:r>
                    </a:p>
                  </a:txBody>
                  <a:tcPr marL="68580" marR="68580" marT="0" marB="0" anchor="ctr"/>
                </a:tc>
                <a:tc>
                  <a:txBody>
                    <a:bodyPr/>
                    <a:lstStyle/>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250 / 1f</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480 / 3f</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70 / 1f</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63 / 3f</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17,5 / 1f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52,4 / 3f</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3"/>
                  </a:ext>
                </a:extLst>
              </a:tr>
              <a:tr h="1098927">
                <a:tc>
                  <a:txBody>
                    <a:bodyPr/>
                    <a:lstStyle/>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Modo 4</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0" indent="0" algn="ctr">
                        <a:spcAft>
                          <a:spcPts val="0"/>
                        </a:spcAft>
                        <a:buFont typeface="Arial" panose="020B0604020202020204" pitchFamily="34" charset="0"/>
                        <a:buNone/>
                      </a:pPr>
                      <a:r>
                        <a:rPr lang="pt-PT"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(CC)</a:t>
                      </a:r>
                      <a:endParaRPr lang="pt-BR"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 off-</a:t>
                      </a:r>
                      <a:r>
                        <a:rPr lang="pt-BR" sz="140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board</a:t>
                      </a: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EVSE fixado;</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Função-piloto;</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Proteção diferencial entre EVSE e VE;</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Não apropriado para desconexão sob carga;</a:t>
                      </a:r>
                    </a:p>
                    <a:p>
                      <a:pPr marL="0" lvl="0" indent="0" algn="ctr">
                        <a:spcAft>
                          <a:spcPts val="0"/>
                        </a:spcAft>
                        <a:buSzPts val="1000"/>
                        <a:buFont typeface="Symbol" panose="05050102010706020507" pitchFamily="18" charset="2"/>
                        <a:buNone/>
                      </a:pPr>
                      <a:r>
                        <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Comunicação serial.</a:t>
                      </a:r>
                    </a:p>
                  </a:txBody>
                  <a:tcPr marL="68580" marR="68580" marT="0" marB="0" anchor="ctr"/>
                </a:tc>
                <a:tc>
                  <a:txBody>
                    <a:bodyPr/>
                    <a:lstStyle/>
                    <a:p>
                      <a:pPr marL="0" indent="0" algn="ctr">
                        <a:spcAft>
                          <a:spcPts val="0"/>
                        </a:spcAft>
                        <a:buFont typeface="Arial" panose="020B0604020202020204" pitchFamily="34" charset="0"/>
                        <a:buNone/>
                      </a:pPr>
                      <a:r>
                        <a:rPr lang="pt-PT" sz="1400">
                          <a:solidFill>
                            <a:srgbClr val="000000"/>
                          </a:solidFill>
                          <a:effectLst/>
                          <a:latin typeface="Roboto" panose="02000000000000000000" pitchFamily="2" charset="0"/>
                          <a:ea typeface="Roboto" panose="02000000000000000000" pitchFamily="2" charset="0"/>
                          <a:cs typeface="Roboto" panose="02000000000000000000" pitchFamily="2" charset="0"/>
                        </a:rPr>
                        <a:t>1000</a:t>
                      </a:r>
                      <a:endParaRPr lang="pt-BR" sz="14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200</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marL="0" indent="0" algn="ctr">
                        <a:spcAft>
                          <a:spcPts val="0"/>
                        </a:spcAft>
                        <a:buFont typeface="Arial" panose="020B0604020202020204" pitchFamily="34" charset="0"/>
                        <a:buNone/>
                      </a:pPr>
                      <a:r>
                        <a:rPr lang="pt-PT"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200,0</a:t>
                      </a:r>
                      <a:endParaRPr lang="pt-BR"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9683802"/>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04FA026-8AA4-44B5-BC90-567330B3490A}"/>
              </a:ext>
            </a:extLst>
          </p:cNvPr>
          <p:cNvSpPr>
            <a:spLocks noGrp="1"/>
          </p:cNvSpPr>
          <p:nvPr>
            <p:ph type="body" idx="13"/>
          </p:nvPr>
        </p:nvSpPr>
        <p:spPr/>
        <p:txBody>
          <a:bodyPr/>
          <a:lstStyle/>
          <a:p>
            <a:endParaRPr lang="en-US"/>
          </a:p>
        </p:txBody>
      </p:sp>
      <p:sp>
        <p:nvSpPr>
          <p:cNvPr id="4" name="Título 3"/>
          <p:cNvSpPr>
            <a:spLocks noGrp="1"/>
          </p:cNvSpPr>
          <p:nvPr>
            <p:ph type="title"/>
          </p:nvPr>
        </p:nvSpPr>
        <p:spPr>
          <a:xfrm>
            <a:off x="692337" y="258101"/>
            <a:ext cx="11083961" cy="1118400"/>
          </a:xfrm>
        </p:spPr>
        <p:txBody>
          <a:bodyPr/>
          <a:lstStyle/>
          <a:p>
            <a:r>
              <a:rPr lang="pt-BR" dirty="0"/>
              <a:t>IEC 61851</a:t>
            </a:r>
          </a:p>
        </p:txBody>
      </p:sp>
      <p:pic>
        <p:nvPicPr>
          <p:cNvPr id="6" name="Imagem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608" y="1761471"/>
            <a:ext cx="10527121" cy="3978639"/>
          </a:xfrm>
          <a:prstGeom prst="rect">
            <a:avLst/>
          </a:prstGeom>
        </p:spPr>
      </p:pic>
    </p:spTree>
    <p:extLst>
      <p:ext uri="{BB962C8B-B14F-4D97-AF65-F5344CB8AC3E}">
        <p14:creationId xmlns:p14="http://schemas.microsoft.com/office/powerpoint/2010/main" val="3567956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68DA95A-8B21-4FA8-8165-FAA7FE19049D}"/>
              </a:ext>
            </a:extLst>
          </p:cNvPr>
          <p:cNvSpPr>
            <a:spLocks noGrp="1"/>
          </p:cNvSpPr>
          <p:nvPr>
            <p:ph type="body" idx="13"/>
          </p:nvPr>
        </p:nvSpPr>
        <p:spPr/>
        <p:txBody>
          <a:bodyPr/>
          <a:lstStyle/>
          <a:p>
            <a:pPr>
              <a:lnSpc>
                <a:spcPct val="150000"/>
              </a:lnSpc>
            </a:pPr>
            <a:r>
              <a:rPr lang="pt-BR" sz="2000" dirty="0"/>
              <a:t>Tarifas defasadas</a:t>
            </a:r>
          </a:p>
          <a:p>
            <a:pPr>
              <a:lnSpc>
                <a:spcPct val="150000"/>
              </a:lnSpc>
            </a:pPr>
            <a:r>
              <a:rPr lang="pt-BR" sz="2000" dirty="0"/>
              <a:t>Investimentos insuficientes</a:t>
            </a:r>
          </a:p>
          <a:p>
            <a:pPr>
              <a:lnSpc>
                <a:spcPct val="150000"/>
              </a:lnSpc>
            </a:pPr>
            <a:r>
              <a:rPr lang="pt-BR" sz="2000" dirty="0"/>
              <a:t>Endividamento</a:t>
            </a:r>
          </a:p>
          <a:p>
            <a:pPr>
              <a:lnSpc>
                <a:spcPct val="150000"/>
              </a:lnSpc>
            </a:pPr>
            <a:r>
              <a:rPr lang="pt-BR" sz="2000" dirty="0"/>
              <a:t>Concessões de distribuição vencidas</a:t>
            </a:r>
          </a:p>
          <a:p>
            <a:pPr>
              <a:lnSpc>
                <a:spcPct val="150000"/>
              </a:lnSpc>
            </a:pPr>
            <a:r>
              <a:rPr lang="pt-BR" sz="2000" dirty="0"/>
              <a:t>Inexistência de Contratos de Concessão</a:t>
            </a:r>
          </a:p>
          <a:p>
            <a:pPr>
              <a:lnSpc>
                <a:spcPct val="150000"/>
              </a:lnSpc>
            </a:pPr>
            <a:r>
              <a:rPr lang="pt-BR" sz="2000" dirty="0"/>
              <a:t>Inadimplência Setorial (CRC)</a:t>
            </a:r>
            <a:endParaRPr lang="en-US" sz="2000" dirty="0"/>
          </a:p>
        </p:txBody>
      </p:sp>
      <p:sp>
        <p:nvSpPr>
          <p:cNvPr id="126" name="Google Shape;126;ga3bc2e4154_1_7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Panorama nos anos 90</a:t>
            </a:r>
            <a:endParaRPr dirty="0"/>
          </a:p>
        </p:txBody>
      </p:sp>
    </p:spTree>
    <p:extLst>
      <p:ext uri="{BB962C8B-B14F-4D97-AF65-F5344CB8AC3E}">
        <p14:creationId xmlns:p14="http://schemas.microsoft.com/office/powerpoint/2010/main" val="505181588"/>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IEC 61851</a:t>
            </a:r>
          </a:p>
        </p:txBody>
      </p:sp>
      <p:sp>
        <p:nvSpPr>
          <p:cNvPr id="3" name="Retângulo 2"/>
          <p:cNvSpPr/>
          <p:nvPr/>
        </p:nvSpPr>
        <p:spPr>
          <a:xfrm>
            <a:off x="578275" y="1582341"/>
            <a:ext cx="11151269" cy="964495"/>
          </a:xfrm>
          <a:prstGeom prst="rect">
            <a:avLst/>
          </a:prstGeom>
        </p:spPr>
        <p:txBody>
          <a:bodyPr wrap="square">
            <a:spAutoFit/>
          </a:bodyPr>
          <a:lstStyle/>
          <a:p>
            <a:pPr algn="just">
              <a:lnSpc>
                <a:spcPct val="150000"/>
              </a:lnSpc>
              <a:spcBef>
                <a:spcPts val="600"/>
              </a:spcBef>
            </a:pPr>
            <a:r>
              <a:rPr lang="pt-BR" sz="2000" dirty="0">
                <a:latin typeface="Abadi Extra Light" panose="020B0204020104020204" pitchFamily="34" charset="0"/>
                <a:ea typeface="Roboto" panose="02000000000000000000" pitchFamily="2" charset="0"/>
                <a:cs typeface="Roboto" panose="02000000000000000000" pitchFamily="2" charset="0"/>
              </a:rPr>
              <a:t>A norma também indica que os carregadores que operem nesses modos disponham de funções obrigatórios e opcionais, a saber:  </a:t>
            </a:r>
          </a:p>
        </p:txBody>
      </p:sp>
      <p:sp>
        <p:nvSpPr>
          <p:cNvPr id="4" name="Retângulo 3"/>
          <p:cNvSpPr/>
          <p:nvPr/>
        </p:nvSpPr>
        <p:spPr>
          <a:xfrm>
            <a:off x="578275" y="2724437"/>
            <a:ext cx="10988565" cy="3776034"/>
          </a:xfrm>
          <a:prstGeom prst="rect">
            <a:avLst/>
          </a:prstGeom>
        </p:spPr>
        <p:txBody>
          <a:bodyPr wrap="square" numCol="2">
            <a:spAutoFit/>
          </a:bodyPr>
          <a:lstStyle/>
          <a:p>
            <a:pPr marL="342900" lvl="0" indent="-342900">
              <a:lnSpc>
                <a:spcPct val="150000"/>
              </a:lnSpc>
              <a:buClr>
                <a:srgbClr val="4FBA7A"/>
              </a:buClr>
              <a:buSzPts val="1000"/>
              <a:buFont typeface="Symbol" panose="05050102010706020507" pitchFamily="18" charset="2"/>
              <a:buChar char=""/>
            </a:pPr>
            <a:r>
              <a:rPr lang="pt-BR" sz="1800" b="1" dirty="0">
                <a:latin typeface="Abadi Extra Light" panose="020B0204020104020204" pitchFamily="34" charset="0"/>
                <a:ea typeface="Roboto" panose="02000000000000000000" pitchFamily="2" charset="0"/>
                <a:cs typeface="Roboto" panose="02000000000000000000" pitchFamily="2" charset="0"/>
              </a:rPr>
              <a:t>Obrigatórias:</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Verificação de que o veículo está corretamente conectado;</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Verificação de continuidade do condutor de proteção à terra;</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Procedimento para energização do sistema;</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Procedimento para </a:t>
            </a:r>
            <a:r>
              <a:rPr lang="pt-BR" sz="1800" dirty="0" err="1">
                <a:latin typeface="Abadi Extra Light" panose="020B0204020104020204" pitchFamily="34" charset="0"/>
                <a:ea typeface="Roboto" panose="02000000000000000000" pitchFamily="2" charset="0"/>
                <a:cs typeface="Roboto" panose="02000000000000000000" pitchFamily="2" charset="0"/>
              </a:rPr>
              <a:t>desenergização</a:t>
            </a:r>
            <a:r>
              <a:rPr lang="pt-BR" sz="1800" dirty="0">
                <a:latin typeface="Abadi Extra Light" panose="020B0204020104020204" pitchFamily="34" charset="0"/>
                <a:ea typeface="Roboto" panose="02000000000000000000" pitchFamily="2" charset="0"/>
                <a:cs typeface="Roboto" panose="02000000000000000000" pitchFamily="2" charset="0"/>
              </a:rPr>
              <a:t> do sistema; e</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Retenção e liberação do acoplamento (acidental ou por pessoas não autorizadas).</a:t>
            </a:r>
          </a:p>
          <a:p>
            <a:pPr marL="342900" lvl="0" indent="-342900">
              <a:lnSpc>
                <a:spcPct val="150000"/>
              </a:lnSpc>
              <a:buClr>
                <a:srgbClr val="4FBA7A"/>
              </a:buClr>
              <a:buSzPts val="1000"/>
              <a:buFont typeface="Symbol" panose="05050102010706020507" pitchFamily="18" charset="2"/>
              <a:buChar char=""/>
            </a:pPr>
            <a:r>
              <a:rPr lang="pt-BR" sz="1800" b="1" dirty="0">
                <a:latin typeface="Abadi Extra Light" panose="020B0204020104020204" pitchFamily="34" charset="0"/>
                <a:ea typeface="Roboto" panose="02000000000000000000" pitchFamily="2" charset="0"/>
                <a:cs typeface="Roboto" panose="02000000000000000000" pitchFamily="2" charset="0"/>
              </a:rPr>
              <a:t>Opcionais:</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Seleção da taxa de recarga;</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Determinação dos requisitos de ventilação da área de carregamento;</a:t>
            </a:r>
          </a:p>
          <a:p>
            <a:pPr marL="742950" lvl="1" indent="-285750">
              <a:lnSpc>
                <a:spcPct val="150000"/>
              </a:lnSpc>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Detecção e ajuste da corrente de carga disponível em tempo real do EVSE; e</a:t>
            </a:r>
          </a:p>
          <a:p>
            <a:pPr marL="742950" lvl="1" indent="-285750">
              <a:lnSpc>
                <a:spcPct val="150000"/>
              </a:lnSpc>
              <a:spcAft>
                <a:spcPts val="1200"/>
              </a:spcAft>
              <a:buClr>
                <a:srgbClr val="4FBA7A"/>
              </a:buClr>
              <a:buFont typeface="Courier New" panose="02070309020205020404" pitchFamily="49" charset="0"/>
              <a:buChar char="o"/>
            </a:pPr>
            <a:r>
              <a:rPr lang="pt-BR" sz="1800" dirty="0">
                <a:latin typeface="Abadi Extra Light" panose="020B0204020104020204" pitchFamily="34" charset="0"/>
                <a:ea typeface="Roboto" panose="02000000000000000000" pitchFamily="2" charset="0"/>
                <a:cs typeface="Roboto" panose="02000000000000000000" pitchFamily="2" charset="0"/>
              </a:rPr>
              <a:t>Controle do fluxo de energia bidirecional do/para o veículo.</a:t>
            </a:r>
          </a:p>
        </p:txBody>
      </p:sp>
    </p:spTree>
    <p:extLst>
      <p:ext uri="{BB962C8B-B14F-4D97-AF65-F5344CB8AC3E}">
        <p14:creationId xmlns:p14="http://schemas.microsoft.com/office/powerpoint/2010/main" val="2300134928"/>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A9DE0B6-6143-49F9-A45D-1D242A7DAEA0}"/>
              </a:ext>
            </a:extLst>
          </p:cNvPr>
          <p:cNvSpPr>
            <a:spLocks noGrp="1"/>
          </p:cNvSpPr>
          <p:nvPr>
            <p:ph type="body" idx="13"/>
          </p:nvPr>
        </p:nvSpPr>
        <p:spPr/>
        <p:txBody>
          <a:bodyPr/>
          <a:lstStyle/>
          <a:p>
            <a:endParaRPr lang="en-US"/>
          </a:p>
        </p:txBody>
      </p:sp>
      <p:sp>
        <p:nvSpPr>
          <p:cNvPr id="4" name="Título 3"/>
          <p:cNvSpPr>
            <a:spLocks noGrp="1"/>
          </p:cNvSpPr>
          <p:nvPr>
            <p:ph type="title"/>
          </p:nvPr>
        </p:nvSpPr>
        <p:spPr>
          <a:xfrm>
            <a:off x="692337" y="258101"/>
            <a:ext cx="11083961" cy="1118400"/>
          </a:xfrm>
        </p:spPr>
        <p:txBody>
          <a:bodyPr/>
          <a:lstStyle/>
          <a:p>
            <a:r>
              <a:rPr lang="pt-BR" dirty="0"/>
              <a:t>IEC 62196</a:t>
            </a:r>
          </a:p>
        </p:txBody>
      </p:sp>
      <p:graphicFrame>
        <p:nvGraphicFramePr>
          <p:cNvPr id="5" name="Tabela 4"/>
          <p:cNvGraphicFramePr>
            <a:graphicFrameLocks noGrp="1"/>
          </p:cNvGraphicFramePr>
          <p:nvPr>
            <p:extLst>
              <p:ext uri="{D42A27DB-BD31-4B8C-83A1-F6EECF244321}">
                <p14:modId xmlns:p14="http://schemas.microsoft.com/office/powerpoint/2010/main" val="1126178006"/>
              </p:ext>
            </p:extLst>
          </p:nvPr>
        </p:nvGraphicFramePr>
        <p:xfrm>
          <a:off x="578275" y="2058036"/>
          <a:ext cx="10969625" cy="3110201"/>
        </p:xfrm>
        <a:graphic>
          <a:graphicData uri="http://schemas.openxmlformats.org/drawingml/2006/table">
            <a:tbl>
              <a:tblPr firstRow="1" firstCol="1" bandRow="1">
                <a:tableStyleId>{5C22544A-7EE6-4342-B048-85BDC9FD1C3A}</a:tableStyleId>
              </a:tblPr>
              <a:tblGrid>
                <a:gridCol w="3472983">
                  <a:extLst>
                    <a:ext uri="{9D8B030D-6E8A-4147-A177-3AD203B41FA5}">
                      <a16:colId xmlns:a16="http://schemas.microsoft.com/office/drawing/2014/main" val="20000"/>
                    </a:ext>
                  </a:extLst>
                </a:gridCol>
                <a:gridCol w="2378215">
                  <a:extLst>
                    <a:ext uri="{9D8B030D-6E8A-4147-A177-3AD203B41FA5}">
                      <a16:colId xmlns:a16="http://schemas.microsoft.com/office/drawing/2014/main" val="20001"/>
                    </a:ext>
                  </a:extLst>
                </a:gridCol>
                <a:gridCol w="5118427">
                  <a:extLst>
                    <a:ext uri="{9D8B030D-6E8A-4147-A177-3AD203B41FA5}">
                      <a16:colId xmlns:a16="http://schemas.microsoft.com/office/drawing/2014/main" val="20002"/>
                    </a:ext>
                  </a:extLst>
                </a:gridCol>
              </a:tblGrid>
              <a:tr h="719697">
                <a:tc>
                  <a:txBody>
                    <a:bodyPr/>
                    <a:lstStyle/>
                    <a:p>
                      <a:pPr algn="ctr">
                        <a:spcAft>
                          <a:spcPts val="0"/>
                        </a:spcAft>
                      </a:pPr>
                      <a:r>
                        <a:rPr lang="pt-BR" sz="1900" dirty="0">
                          <a:effectLst/>
                          <a:latin typeface="Roboto" panose="02000000000000000000" pitchFamily="2" charset="0"/>
                          <a:ea typeface="Roboto" panose="02000000000000000000" pitchFamily="2" charset="0"/>
                          <a:cs typeface="Roboto" panose="02000000000000000000" pitchFamily="2" charset="0"/>
                        </a:rPr>
                        <a:t>Norma</a:t>
                      </a:r>
                    </a:p>
                  </a:txBody>
                  <a:tcPr marL="68580" marR="68580" marT="0" marB="0" anchor="ctr">
                    <a:solidFill>
                      <a:srgbClr val="4FBA7A"/>
                    </a:solidFill>
                  </a:tcPr>
                </a:tc>
                <a:tc>
                  <a:txBody>
                    <a:bodyPr/>
                    <a:lstStyle/>
                    <a:p>
                      <a:pPr algn="ctr">
                        <a:spcAft>
                          <a:spcPts val="0"/>
                        </a:spcAft>
                      </a:pPr>
                      <a:r>
                        <a:rPr lang="pt-BR" sz="1900" dirty="0">
                          <a:effectLst/>
                          <a:latin typeface="Roboto" panose="02000000000000000000" pitchFamily="2" charset="0"/>
                          <a:ea typeface="Roboto" panose="02000000000000000000" pitchFamily="2" charset="0"/>
                          <a:cs typeface="Roboto" panose="02000000000000000000" pitchFamily="2" charset="0"/>
                        </a:rPr>
                        <a:t>Ano da última versão</a:t>
                      </a:r>
                    </a:p>
                  </a:txBody>
                  <a:tcPr marL="68580" marR="68580" marT="0" marB="0" anchor="ctr">
                    <a:solidFill>
                      <a:srgbClr val="4FBA7A"/>
                    </a:solidFill>
                  </a:tcPr>
                </a:tc>
                <a:tc>
                  <a:txBody>
                    <a:bodyPr/>
                    <a:lstStyle/>
                    <a:p>
                      <a:pPr algn="ctr">
                        <a:spcAft>
                          <a:spcPts val="0"/>
                        </a:spcAft>
                      </a:pPr>
                      <a:r>
                        <a:rPr lang="pt-BR" sz="1900" dirty="0">
                          <a:effectLst/>
                          <a:latin typeface="Roboto" panose="02000000000000000000" pitchFamily="2" charset="0"/>
                          <a:ea typeface="Roboto" panose="02000000000000000000" pitchFamily="2" charset="0"/>
                          <a:cs typeface="Roboto" panose="02000000000000000000" pitchFamily="2" charset="0"/>
                        </a:rPr>
                        <a:t>Função da norma</a:t>
                      </a:r>
                    </a:p>
                  </a:txBody>
                  <a:tcPr marL="68580" marR="68580" marT="0" marB="0" anchor="ctr">
                    <a:solidFill>
                      <a:srgbClr val="4FBA7A"/>
                    </a:solidFill>
                  </a:tcPr>
                </a:tc>
                <a:extLst>
                  <a:ext uri="{0D108BD9-81ED-4DB2-BD59-A6C34878D82A}">
                    <a16:rowId xmlns:a16="http://schemas.microsoft.com/office/drawing/2014/main" val="10000"/>
                  </a:ext>
                </a:extLst>
              </a:tr>
              <a:tr h="653144">
                <a:tc>
                  <a:txBody>
                    <a:bodyPr/>
                    <a:lstStyle/>
                    <a:p>
                      <a:pPr algn="ctr">
                        <a:spcAft>
                          <a:spcPts val="0"/>
                        </a:spcAft>
                      </a:pPr>
                      <a:r>
                        <a:rPr lang="pt-PT" sz="1900" dirty="0">
                          <a:solidFill>
                            <a:schemeClr val="bg1"/>
                          </a:solidFill>
                          <a:effectLst/>
                          <a:latin typeface="Roboto" panose="02000000000000000000" pitchFamily="2" charset="0"/>
                          <a:ea typeface="Roboto" panose="02000000000000000000" pitchFamily="2" charset="0"/>
                          <a:cs typeface="Roboto" panose="02000000000000000000" pitchFamily="2" charset="0"/>
                        </a:rPr>
                        <a:t>IEC 62196-1</a:t>
                      </a:r>
                      <a:endParaRPr lang="pt-BR" sz="19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2014</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Requisitos gerais dos conectores</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1"/>
                  </a:ext>
                </a:extLst>
              </a:tr>
              <a:tr h="0">
                <a:tc>
                  <a:txBody>
                    <a:bodyPr/>
                    <a:lstStyle/>
                    <a:p>
                      <a:pPr algn="ctr">
                        <a:spcAft>
                          <a:spcPts val="0"/>
                        </a:spcAft>
                      </a:pPr>
                      <a:r>
                        <a:rPr lang="pt-PT" sz="1900" dirty="0">
                          <a:solidFill>
                            <a:schemeClr val="bg1"/>
                          </a:solidFill>
                          <a:effectLst/>
                          <a:latin typeface="Roboto" panose="02000000000000000000" pitchFamily="2" charset="0"/>
                          <a:ea typeface="Roboto" panose="02000000000000000000" pitchFamily="2" charset="0"/>
                          <a:cs typeface="Roboto" panose="02000000000000000000" pitchFamily="2" charset="0"/>
                        </a:rPr>
                        <a:t>IEC 62196-2</a:t>
                      </a:r>
                      <a:endParaRPr lang="pt-BR" sz="19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2016</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Dimensionamento e compatibilidade de conectores CA</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2"/>
                  </a:ext>
                </a:extLst>
              </a:tr>
              <a:tr h="0">
                <a:tc>
                  <a:txBody>
                    <a:bodyPr/>
                    <a:lstStyle/>
                    <a:p>
                      <a:pPr algn="ctr">
                        <a:spcAft>
                          <a:spcPts val="0"/>
                        </a:spcAft>
                      </a:pPr>
                      <a:r>
                        <a:rPr lang="pt-PT" sz="1900" dirty="0">
                          <a:solidFill>
                            <a:schemeClr val="bg1"/>
                          </a:solidFill>
                          <a:effectLst/>
                          <a:latin typeface="Roboto" panose="02000000000000000000" pitchFamily="2" charset="0"/>
                          <a:ea typeface="Roboto" panose="02000000000000000000" pitchFamily="2" charset="0"/>
                          <a:cs typeface="Roboto" panose="02000000000000000000" pitchFamily="2" charset="0"/>
                        </a:rPr>
                        <a:t>IEC 62196-3</a:t>
                      </a:r>
                      <a:endParaRPr lang="pt-BR" sz="19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2014</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Dimensionamento e compatibilidade de conectores CC e CA/CC</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3"/>
                  </a:ext>
                </a:extLst>
              </a:tr>
              <a:tr h="0">
                <a:tc>
                  <a:txBody>
                    <a:bodyPr/>
                    <a:lstStyle/>
                    <a:p>
                      <a:pPr algn="ctr">
                        <a:spcAft>
                          <a:spcPts val="0"/>
                        </a:spcAft>
                      </a:pPr>
                      <a:r>
                        <a:rPr lang="pt-PT" sz="1900" dirty="0">
                          <a:solidFill>
                            <a:schemeClr val="bg1"/>
                          </a:solidFill>
                          <a:effectLst/>
                          <a:latin typeface="Roboto" panose="02000000000000000000" pitchFamily="2" charset="0"/>
                          <a:ea typeface="Roboto" panose="02000000000000000000" pitchFamily="2" charset="0"/>
                          <a:cs typeface="Roboto" panose="02000000000000000000" pitchFamily="2" charset="0"/>
                        </a:rPr>
                        <a:t>IEC 62196-3-1</a:t>
                      </a:r>
                      <a:endParaRPr lang="pt-BR" sz="19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solidFill>
                      <a:srgbClr val="4FBA7A"/>
                    </a:solidFill>
                  </a:tcP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2020</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tc>
                  <a:txBody>
                    <a:bodyPr/>
                    <a:lstStyle/>
                    <a:p>
                      <a:pPr algn="ctr">
                        <a:spcAft>
                          <a:spcPts val="0"/>
                        </a:spcAft>
                      </a:pPr>
                      <a:r>
                        <a:rPr lang="pt-PT" sz="1900" dirty="0">
                          <a:solidFill>
                            <a:srgbClr val="000000"/>
                          </a:solidFill>
                          <a:effectLst/>
                          <a:latin typeface="Roboto" panose="02000000000000000000" pitchFamily="2" charset="0"/>
                          <a:ea typeface="Roboto" panose="02000000000000000000" pitchFamily="2" charset="0"/>
                          <a:cs typeface="Roboto" panose="02000000000000000000" pitchFamily="2" charset="0"/>
                        </a:rPr>
                        <a:t>Conectores, entradas e cabos CC com gerenciamento térmico</a:t>
                      </a:r>
                      <a:endParaRPr lang="pt-BR" sz="19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Retângulo 5"/>
          <p:cNvSpPr/>
          <p:nvPr/>
        </p:nvSpPr>
        <p:spPr>
          <a:xfrm>
            <a:off x="578275" y="1388860"/>
            <a:ext cx="10804428" cy="369332"/>
          </a:xfrm>
          <a:prstGeom prst="rect">
            <a:avLst/>
          </a:prstGeom>
        </p:spPr>
        <p:txBody>
          <a:bodyPr wrap="square">
            <a:spAutoFit/>
          </a:bodyPr>
          <a:lstStyle/>
          <a:p>
            <a:r>
              <a:rPr lang="pt-PT" sz="1800" dirty="0">
                <a:latin typeface="Roboto" panose="02000000000000000000" pitchFamily="2" charset="0"/>
                <a:ea typeface="Roboto" panose="02000000000000000000" pitchFamily="2" charset="0"/>
                <a:cs typeface="Roboto" panose="02000000000000000000" pitchFamily="2" charset="0"/>
              </a:rPr>
              <a:t>Definições físicas e funcionais específicas sobre os conectores utilizados para carregamento de Ves:</a:t>
            </a:r>
            <a:endParaRPr lang="pt-BR"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4193188"/>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1B1A74B-10F2-4374-B645-F069DF20F642}"/>
              </a:ext>
            </a:extLst>
          </p:cNvPr>
          <p:cNvSpPr>
            <a:spLocks noGrp="1"/>
          </p:cNvSpPr>
          <p:nvPr>
            <p:ph type="body" idx="13"/>
          </p:nvPr>
        </p:nvSpPr>
        <p:spPr/>
        <p:txBody>
          <a:bodyPr/>
          <a:lstStyle/>
          <a:p>
            <a:pPr marL="107918" indent="0">
              <a:buNone/>
            </a:pPr>
            <a:r>
              <a:rPr lang="pt-BR" sz="2400" dirty="0"/>
              <a:t>Existem três tipos básicos de conectores definidos pela norma IEC 62196-2 que implementam os sete pinos definidos na seção anterior, cada um possuindo características que permitem operar em Modos específicos. Os layouts desses conectores foram definidos com base em modelos que já existiam no mercado com pouca ou nenhuma modificação para promover a compatibilidade com a infraestrutura em operação. Além disso, como todos implementam o mesmo padrão, é possível utilizar adaptadores físicos entre plugues e soquetes de configurações diferentes.</a:t>
            </a:r>
          </a:p>
          <a:p>
            <a:endParaRPr lang="pt-BR" sz="2400" dirty="0"/>
          </a:p>
        </p:txBody>
      </p:sp>
      <p:sp>
        <p:nvSpPr>
          <p:cNvPr id="4" name="Título 3"/>
          <p:cNvSpPr>
            <a:spLocks noGrp="1"/>
          </p:cNvSpPr>
          <p:nvPr>
            <p:ph type="title"/>
          </p:nvPr>
        </p:nvSpPr>
        <p:spPr>
          <a:xfrm>
            <a:off x="692337" y="258101"/>
            <a:ext cx="11083961" cy="1118400"/>
          </a:xfrm>
        </p:spPr>
        <p:txBody>
          <a:bodyPr/>
          <a:lstStyle/>
          <a:p>
            <a:r>
              <a:rPr lang="pt-BR" dirty="0"/>
              <a:t>IEC 62196-2</a:t>
            </a:r>
          </a:p>
        </p:txBody>
      </p:sp>
    </p:spTree>
    <p:extLst>
      <p:ext uri="{BB962C8B-B14F-4D97-AF65-F5344CB8AC3E}">
        <p14:creationId xmlns:p14="http://schemas.microsoft.com/office/powerpoint/2010/main" val="1786454991"/>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a:xfrm>
            <a:off x="415600" y="1639967"/>
            <a:ext cx="6915772" cy="4452000"/>
          </a:xfrm>
        </p:spPr>
        <p:txBody>
          <a:bodyPr/>
          <a:lstStyle/>
          <a:p>
            <a:pPr marL="107918" indent="0">
              <a:buNone/>
            </a:pPr>
            <a:r>
              <a:rPr lang="pt-BR" sz="2400" dirty="0"/>
              <a:t>A comunicação entre a estação de recarga (EVSE) e o veículo elétrico (BMS) pode ser feita através do protocolo PLC (</a:t>
            </a:r>
            <a:r>
              <a:rPr lang="pt-BR" sz="2400" i="1" dirty="0"/>
              <a:t>Power </a:t>
            </a:r>
            <a:r>
              <a:rPr lang="pt-BR" sz="2400" i="1" dirty="0" err="1"/>
              <a:t>Line</a:t>
            </a:r>
            <a:r>
              <a:rPr lang="pt-BR" sz="2400" i="1" dirty="0"/>
              <a:t> Communication</a:t>
            </a:r>
            <a:r>
              <a:rPr lang="pt-BR" sz="2400" dirty="0"/>
              <a:t>) ou CAN (</a:t>
            </a:r>
            <a:r>
              <a:rPr lang="pt-BR" sz="2400" i="1" dirty="0" err="1"/>
              <a:t>Controller</a:t>
            </a:r>
            <a:r>
              <a:rPr lang="pt-BR" sz="2400" i="1" dirty="0"/>
              <a:t> </a:t>
            </a:r>
            <a:r>
              <a:rPr lang="pt-BR" sz="2400" i="1" dirty="0" err="1"/>
              <a:t>Area</a:t>
            </a:r>
            <a:r>
              <a:rPr lang="pt-BR" sz="2400" i="1" dirty="0"/>
              <a:t> Network</a:t>
            </a:r>
            <a:r>
              <a:rPr lang="pt-BR" sz="2400" dirty="0"/>
              <a:t>), entretanto esses protocolos estão relacionados apenas à camada física (comunicação de baixo nível), não contemplando a padronização específica do processo de recarga e dos mecanismos de pagamento (comunicação de alto nível). </a:t>
            </a:r>
          </a:p>
        </p:txBody>
      </p:sp>
      <p:sp>
        <p:nvSpPr>
          <p:cNvPr id="3" name="Título 2"/>
          <p:cNvSpPr>
            <a:spLocks noGrp="1"/>
          </p:cNvSpPr>
          <p:nvPr>
            <p:ph type="title"/>
          </p:nvPr>
        </p:nvSpPr>
        <p:spPr>
          <a:xfrm>
            <a:off x="692337" y="258101"/>
            <a:ext cx="11083961" cy="1118400"/>
          </a:xfrm>
        </p:spPr>
        <p:txBody>
          <a:bodyPr/>
          <a:lstStyle/>
          <a:p>
            <a:r>
              <a:rPr lang="pt-BR" dirty="0"/>
              <a:t>Comunicação</a:t>
            </a:r>
          </a:p>
        </p:txBody>
      </p:sp>
      <p:pic>
        <p:nvPicPr>
          <p:cNvPr id="5" name="Imagem 4">
            <a:extLst>
              <a:ext uri="{FF2B5EF4-FFF2-40B4-BE49-F238E27FC236}">
                <a16:creationId xmlns:a16="http://schemas.microsoft.com/office/drawing/2014/main" id="{5941C52F-7BAF-492E-876D-D39476817E6F}"/>
              </a:ext>
            </a:extLst>
          </p:cNvPr>
          <p:cNvPicPr>
            <a:picLocks noChangeAspect="1"/>
          </p:cNvPicPr>
          <p:nvPr/>
        </p:nvPicPr>
        <p:blipFill rotWithShape="1">
          <a:blip r:embed="rId3"/>
          <a:srcRect l="11360"/>
          <a:stretch/>
        </p:blipFill>
        <p:spPr>
          <a:xfrm>
            <a:off x="7331371" y="2306232"/>
            <a:ext cx="4444927" cy="2515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6444309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pPr marL="107918" indent="0">
              <a:buNone/>
            </a:pPr>
            <a:r>
              <a:rPr lang="pt-BR" sz="2000" dirty="0"/>
              <a:t>Para atender a essa demanda de compatibilidade, </a:t>
            </a:r>
            <a:r>
              <a:rPr lang="pt-BR" sz="2000" i="1" dirty="0"/>
              <a:t>players</a:t>
            </a:r>
            <a:r>
              <a:rPr lang="pt-BR" sz="2000" dirty="0"/>
              <a:t> do setor e órgãos de padronização tem se organizado para criar protocolos específicos para a recarga de veículos elétricos, que garantam interoperabilidade entre equipamentos e sistemas de software. Dois desses protocolos de alto nível que tem sido amplamente adotados são a ISO 15118 e o OCPP</a:t>
            </a:r>
          </a:p>
        </p:txBody>
      </p:sp>
      <p:sp>
        <p:nvSpPr>
          <p:cNvPr id="3" name="Título 2"/>
          <p:cNvSpPr>
            <a:spLocks noGrp="1"/>
          </p:cNvSpPr>
          <p:nvPr>
            <p:ph type="title"/>
          </p:nvPr>
        </p:nvSpPr>
        <p:spPr>
          <a:xfrm>
            <a:off x="692337" y="258101"/>
            <a:ext cx="11083961" cy="1118400"/>
          </a:xfrm>
        </p:spPr>
        <p:txBody>
          <a:bodyPr/>
          <a:lstStyle/>
          <a:p>
            <a:r>
              <a:rPr lang="pt-BR" dirty="0"/>
              <a:t>Comunicação</a:t>
            </a:r>
          </a:p>
        </p:txBody>
      </p:sp>
      <p:pic>
        <p:nvPicPr>
          <p:cNvPr id="22530" name="Picture 2" descr="Fluxograma da recarga de veículo elétric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6750" y="3865967"/>
            <a:ext cx="6696075" cy="218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714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BR" sz="2000" dirty="0"/>
              <a:t>A ISO 15118 é um padrão internacional da </a:t>
            </a:r>
            <a:r>
              <a:rPr lang="pt-BR" sz="2000" dirty="0" err="1"/>
              <a:t>International</a:t>
            </a:r>
            <a:r>
              <a:rPr lang="pt-BR" sz="2000" dirty="0"/>
              <a:t> </a:t>
            </a:r>
            <a:r>
              <a:rPr lang="pt-BR" sz="2000" dirty="0" err="1"/>
              <a:t>Organization</a:t>
            </a:r>
            <a:r>
              <a:rPr lang="pt-BR" sz="2000" dirty="0"/>
              <a:t> for </a:t>
            </a:r>
            <a:r>
              <a:rPr lang="pt-BR" sz="2000" dirty="0" err="1"/>
              <a:t>Standardization</a:t>
            </a:r>
            <a:r>
              <a:rPr lang="pt-BR" sz="2000" dirty="0"/>
              <a:t> (ISO), que define um protocolo de alto nível para a comunicação entre a estação de recarga e o VE.  </a:t>
            </a:r>
          </a:p>
          <a:p>
            <a:endParaRPr lang="pt-BR" sz="2000" dirty="0"/>
          </a:p>
          <a:p>
            <a:r>
              <a:rPr lang="pt-BR" sz="2000" dirty="0"/>
              <a:t>A norma oferece suporte a vários mecanismos de recarga, garantindo flexibilidade aos usuários de VE, dentre esses mecanismos merece destaque o “</a:t>
            </a:r>
            <a:r>
              <a:rPr lang="pt-BR" sz="2000" dirty="0" err="1"/>
              <a:t>Plug&amp;Charge</a:t>
            </a:r>
            <a:r>
              <a:rPr lang="pt-BR" sz="2000" dirty="0"/>
              <a:t>” (“</a:t>
            </a:r>
            <a:r>
              <a:rPr lang="pt-BR" sz="2000" dirty="0" err="1"/>
              <a:t>Conecta&amp;Carrega</a:t>
            </a:r>
            <a:r>
              <a:rPr lang="pt-BR" sz="2000" dirty="0"/>
              <a:t>”), no qual o </a:t>
            </a:r>
            <a:r>
              <a:rPr lang="pt-BR" sz="2000" dirty="0" err="1"/>
              <a:t>eletroposto</a:t>
            </a:r>
            <a:r>
              <a:rPr lang="pt-BR" sz="2000" dirty="0"/>
              <a:t> reconhece automaticamente o VE conectado, autorizando o processo de recarga e realizando a cobrança eletronicamente. </a:t>
            </a:r>
          </a:p>
          <a:p>
            <a:endParaRPr lang="pt-BR" sz="2000" dirty="0"/>
          </a:p>
          <a:p>
            <a:r>
              <a:rPr lang="pt-BR" sz="2000" dirty="0"/>
              <a:t>O padrão também possibilita o desenvolvimento de soluções de recarga inteligente (</a:t>
            </a:r>
            <a:r>
              <a:rPr lang="pt-BR" sz="2000" dirty="0" err="1"/>
              <a:t>smart</a:t>
            </a:r>
            <a:r>
              <a:rPr lang="pt-BR" sz="2000" dirty="0"/>
              <a:t> </a:t>
            </a:r>
            <a:r>
              <a:rPr lang="pt-BR" sz="2000" dirty="0" err="1"/>
              <a:t>charging</a:t>
            </a:r>
            <a:r>
              <a:rPr lang="pt-BR" sz="2000" dirty="0"/>
              <a:t>), nas quais as recargas dos </a:t>
            </a:r>
            <a:r>
              <a:rPr lang="pt-BR" sz="2000" dirty="0" err="1"/>
              <a:t>VEs</a:t>
            </a:r>
            <a:r>
              <a:rPr lang="pt-BR" sz="2000" dirty="0"/>
              <a:t> são planejadas de modo a evitar sobrecarga do sistema elétrico (ou grid). Além disso, a norma também deverá contemplar, em versões futuras, o envio de energia do veículo para a rede (um conceito chamado de V2G). </a:t>
            </a:r>
          </a:p>
        </p:txBody>
      </p:sp>
      <p:sp>
        <p:nvSpPr>
          <p:cNvPr id="3" name="Título 2"/>
          <p:cNvSpPr>
            <a:spLocks noGrp="1"/>
          </p:cNvSpPr>
          <p:nvPr>
            <p:ph type="title"/>
          </p:nvPr>
        </p:nvSpPr>
        <p:spPr>
          <a:xfrm>
            <a:off x="692337" y="258101"/>
            <a:ext cx="11083961" cy="1118400"/>
          </a:xfrm>
        </p:spPr>
        <p:txBody>
          <a:bodyPr/>
          <a:lstStyle/>
          <a:p>
            <a:r>
              <a:rPr lang="pt-BR" dirty="0"/>
              <a:t>ISO 15118</a:t>
            </a:r>
          </a:p>
        </p:txBody>
      </p:sp>
    </p:spTree>
    <p:extLst>
      <p:ext uri="{BB962C8B-B14F-4D97-AF65-F5344CB8AC3E}">
        <p14:creationId xmlns:p14="http://schemas.microsoft.com/office/powerpoint/2010/main" val="117611546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85DCA8A-4FEE-4015-9F54-D475E2FE1E75}"/>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Normas técnicas na cadeia de valor</a:t>
            </a:r>
          </a:p>
        </p:txBody>
      </p:sp>
      <p:pic>
        <p:nvPicPr>
          <p:cNvPr id="3" name="Imagem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63704" y="1376501"/>
            <a:ext cx="8835023" cy="5082026"/>
          </a:xfrm>
          <a:prstGeom prst="rect">
            <a:avLst/>
          </a:prstGeom>
        </p:spPr>
      </p:pic>
    </p:spTree>
    <p:extLst>
      <p:ext uri="{BB962C8B-B14F-4D97-AF65-F5344CB8AC3E}">
        <p14:creationId xmlns:p14="http://schemas.microsoft.com/office/powerpoint/2010/main" val="130727328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436A2-7B10-4185-8E37-53EA58464E58}"/>
              </a:ext>
            </a:extLst>
          </p:cNvPr>
          <p:cNvSpPr>
            <a:spLocks noGrp="1"/>
          </p:cNvSpPr>
          <p:nvPr>
            <p:ph type="title"/>
          </p:nvPr>
        </p:nvSpPr>
        <p:spPr>
          <a:xfrm>
            <a:off x="692337" y="258101"/>
            <a:ext cx="11083961" cy="1118400"/>
          </a:xfrm>
        </p:spPr>
        <p:txBody>
          <a:bodyPr/>
          <a:lstStyle/>
          <a:p>
            <a:r>
              <a:rPr lang="pt-BR" dirty="0"/>
              <a:t>Normas por Concessionária</a:t>
            </a:r>
            <a:br>
              <a:rPr lang="pt-BR" dirty="0"/>
            </a:br>
            <a:endParaRPr lang="pt-BR" dirty="0"/>
          </a:p>
        </p:txBody>
      </p:sp>
      <p:pic>
        <p:nvPicPr>
          <p:cNvPr id="3" name="Imagem 2">
            <a:extLst>
              <a:ext uri="{FF2B5EF4-FFF2-40B4-BE49-F238E27FC236}">
                <a16:creationId xmlns:a16="http://schemas.microsoft.com/office/drawing/2014/main" id="{A597A6F1-708A-43E8-B33A-046AB8E9F641}"/>
              </a:ext>
            </a:extLst>
          </p:cNvPr>
          <p:cNvPicPr>
            <a:picLocks noChangeAspect="1"/>
          </p:cNvPicPr>
          <p:nvPr/>
        </p:nvPicPr>
        <p:blipFill>
          <a:blip r:embed="rId3"/>
          <a:stretch>
            <a:fillRect/>
          </a:stretch>
        </p:blipFill>
        <p:spPr>
          <a:xfrm>
            <a:off x="7182583" y="3289280"/>
            <a:ext cx="2837166" cy="2552701"/>
          </a:xfrm>
          <a:prstGeom prst="rect">
            <a:avLst/>
          </a:prstGeom>
          <a:ln>
            <a:noFill/>
          </a:ln>
          <a:effectLst>
            <a:outerShdw blurRad="190500" algn="tl" rotWithShape="0">
              <a:srgbClr val="000000">
                <a:alpha val="70000"/>
              </a:srgbClr>
            </a:outerShdw>
          </a:effectLst>
        </p:spPr>
      </p:pic>
      <p:pic>
        <p:nvPicPr>
          <p:cNvPr id="7" name="Imagem 6">
            <a:extLst>
              <a:ext uri="{FF2B5EF4-FFF2-40B4-BE49-F238E27FC236}">
                <a16:creationId xmlns:a16="http://schemas.microsoft.com/office/drawing/2014/main" id="{57F5897B-6629-4163-ADC8-C9DC82AD4A9F}"/>
              </a:ext>
            </a:extLst>
          </p:cNvPr>
          <p:cNvPicPr>
            <a:picLocks noChangeAspect="1"/>
          </p:cNvPicPr>
          <p:nvPr/>
        </p:nvPicPr>
        <p:blipFill>
          <a:blip r:embed="rId4"/>
          <a:stretch>
            <a:fillRect/>
          </a:stretch>
        </p:blipFill>
        <p:spPr>
          <a:xfrm>
            <a:off x="8896990" y="1639967"/>
            <a:ext cx="2714678" cy="2925663"/>
          </a:xfrm>
          <a:prstGeom prst="rect">
            <a:avLst/>
          </a:prstGeom>
          <a:ln>
            <a:noFill/>
          </a:ln>
          <a:effectLst>
            <a:outerShdw blurRad="190500" algn="tl" rotWithShape="0">
              <a:srgbClr val="000000">
                <a:alpha val="70000"/>
              </a:srgbClr>
            </a:outerShdw>
          </a:effectLst>
        </p:spPr>
      </p:pic>
      <p:sp>
        <p:nvSpPr>
          <p:cNvPr id="6" name="Espaço Reservado para Texto 5">
            <a:extLst>
              <a:ext uri="{FF2B5EF4-FFF2-40B4-BE49-F238E27FC236}">
                <a16:creationId xmlns:a16="http://schemas.microsoft.com/office/drawing/2014/main" id="{5136FD95-057A-4F25-9F47-FF9FF1D2D6FE}"/>
              </a:ext>
            </a:extLst>
          </p:cNvPr>
          <p:cNvSpPr>
            <a:spLocks noGrp="1"/>
          </p:cNvSpPr>
          <p:nvPr>
            <p:ph type="body" idx="13"/>
          </p:nvPr>
        </p:nvSpPr>
        <p:spPr>
          <a:xfrm>
            <a:off x="415599" y="1639967"/>
            <a:ext cx="6080451" cy="4452000"/>
          </a:xfrm>
        </p:spPr>
        <p:txBody>
          <a:bodyPr/>
          <a:lstStyle/>
          <a:p>
            <a:r>
              <a:rPr lang="pt-BR" dirty="0"/>
              <a:t>COPEL: NTC 902210 - FORNECIMENTO DE ENERGIA ESTAÇÕES DE RECARGA DE VEÍCULO ELÉTRICO</a:t>
            </a:r>
          </a:p>
          <a:p>
            <a:endParaRPr lang="pt-BR" dirty="0"/>
          </a:p>
          <a:p>
            <a:r>
              <a:rPr lang="pt-BR" dirty="0"/>
              <a:t>ELETROPAULO: CT – 74 - Solicitação de fornecimento de energia a sistemas de recarga de veículo elétrico</a:t>
            </a:r>
          </a:p>
          <a:p>
            <a:endParaRPr lang="pt-BR" dirty="0"/>
          </a:p>
        </p:txBody>
      </p:sp>
    </p:spTree>
    <p:extLst>
      <p:ext uri="{BB962C8B-B14F-4D97-AF65-F5344CB8AC3E}">
        <p14:creationId xmlns:p14="http://schemas.microsoft.com/office/powerpoint/2010/main" val="340702235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55328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297D7C8-277E-4D1B-A3FC-C518440EA66E}"/>
              </a:ext>
            </a:extLst>
          </p:cNvPr>
          <p:cNvSpPr>
            <a:spLocks noGrp="1"/>
          </p:cNvSpPr>
          <p:nvPr>
            <p:ph type="title"/>
          </p:nvPr>
        </p:nvSpPr>
        <p:spPr>
          <a:xfrm>
            <a:off x="2343729" y="2869800"/>
            <a:ext cx="8552871" cy="1118400"/>
          </a:xfrm>
        </p:spPr>
        <p:txBody>
          <a:bodyPr/>
          <a:lstStyle/>
          <a:p>
            <a:r>
              <a:rPr lang="pt-BR" dirty="0"/>
              <a:t>5.3 Incentivos Governamentais</a:t>
            </a:r>
          </a:p>
        </p:txBody>
      </p:sp>
    </p:spTree>
    <p:extLst>
      <p:ext uri="{BB962C8B-B14F-4D97-AF65-F5344CB8AC3E}">
        <p14:creationId xmlns:p14="http://schemas.microsoft.com/office/powerpoint/2010/main" val="180334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E2B155C-8CA8-485D-BC3E-8FB1F756763C}"/>
              </a:ext>
            </a:extLst>
          </p:cNvPr>
          <p:cNvSpPr>
            <a:spLocks noGrp="1"/>
          </p:cNvSpPr>
          <p:nvPr>
            <p:ph type="title"/>
          </p:nvPr>
        </p:nvSpPr>
        <p:spPr/>
        <p:txBody>
          <a:bodyPr/>
          <a:lstStyle/>
          <a:p>
            <a:r>
              <a:rPr lang="pt-BR" dirty="0"/>
              <a:t>0 - INTRODUÇÃO</a:t>
            </a:r>
          </a:p>
        </p:txBody>
      </p:sp>
    </p:spTree>
    <p:extLst>
      <p:ext uri="{BB962C8B-B14F-4D97-AF65-F5344CB8AC3E}">
        <p14:creationId xmlns:p14="http://schemas.microsoft.com/office/powerpoint/2010/main" val="3748184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BA366854-2F4E-4E64-9FE8-627F0D717347}"/>
              </a:ext>
            </a:extLst>
          </p:cNvPr>
          <p:cNvSpPr>
            <a:spLocks noGrp="1"/>
          </p:cNvSpPr>
          <p:nvPr>
            <p:ph type="body" idx="13"/>
          </p:nvPr>
        </p:nvSpPr>
        <p:spPr/>
        <p:txBody>
          <a:bodyPr/>
          <a:lstStyle/>
          <a:p>
            <a:endParaRPr lang="en-US"/>
          </a:p>
        </p:txBody>
      </p:sp>
      <p:sp>
        <p:nvSpPr>
          <p:cNvPr id="132" name="Google Shape;132;ga3bc2e4154_0_2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a:t>Os anos 90</a:t>
            </a:r>
            <a:endParaRPr/>
          </a:p>
        </p:txBody>
      </p:sp>
      <p:pic>
        <p:nvPicPr>
          <p:cNvPr id="133" name="Google Shape;133;ga3bc2e4154_0_29"/>
          <p:cNvPicPr preferRelativeResize="0"/>
          <p:nvPr/>
        </p:nvPicPr>
        <p:blipFill>
          <a:blip r:embed="rId3">
            <a:clrChange>
              <a:clrFrom>
                <a:srgbClr val="FFFFFF"/>
              </a:clrFrom>
              <a:clrTo>
                <a:srgbClr val="FFFFFF">
                  <a:alpha val="0"/>
                </a:srgbClr>
              </a:clrTo>
            </a:clrChange>
            <a:alphaModFix/>
          </a:blip>
          <a:stretch>
            <a:fillRect/>
          </a:stretch>
        </p:blipFill>
        <p:spPr>
          <a:xfrm>
            <a:off x="2364446" y="1376501"/>
            <a:ext cx="6829918" cy="4603036"/>
          </a:xfrm>
          <a:prstGeom prst="rect">
            <a:avLst/>
          </a:prstGeom>
          <a:noFill/>
          <a:ln>
            <a:noFill/>
          </a:ln>
        </p:spPr>
      </p:pic>
    </p:spTree>
    <p:extLst>
      <p:ext uri="{BB962C8B-B14F-4D97-AF65-F5344CB8AC3E}">
        <p14:creationId xmlns:p14="http://schemas.microsoft.com/office/powerpoint/2010/main" val="280637973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692337" y="258101"/>
            <a:ext cx="11083961" cy="1118400"/>
          </a:xfrm>
        </p:spPr>
        <p:txBody>
          <a:bodyPr/>
          <a:lstStyle/>
          <a:p>
            <a:r>
              <a:rPr lang="pt-BR"/>
              <a:t>ROTA 2030</a:t>
            </a:r>
            <a:endParaRPr lang="pt-BR" dirty="0"/>
          </a:p>
        </p:txBody>
      </p:sp>
      <p:sp>
        <p:nvSpPr>
          <p:cNvPr id="19" name="Subtítulo 6"/>
          <p:cNvSpPr txBox="1">
            <a:spLocks/>
          </p:cNvSpPr>
          <p:nvPr/>
        </p:nvSpPr>
        <p:spPr>
          <a:xfrm>
            <a:off x="718840" y="2766055"/>
            <a:ext cx="2069962" cy="1440184"/>
          </a:xfrm>
          <a:prstGeom prst="rect">
            <a:avLst/>
          </a:prstGeom>
        </p:spPr>
        <p:txBody>
          <a:bodyPr/>
          <a:lstStyle>
            <a:defPPr marR="0" lvl="0" algn="l" rtl="0">
              <a:lnSpc>
                <a:spcPct val="100000"/>
              </a:lnSpc>
              <a:spcBef>
                <a:spcPts val="0"/>
              </a:spcBef>
              <a:spcAft>
                <a:spcPts val="0"/>
              </a:spcAft>
              <a:defRPr/>
            </a:defPPr>
          </a:lstStyle>
          <a:p>
            <a:pPr algn="ctr"/>
            <a:endParaRPr lang="pt-BR" sz="1800" dirty="0"/>
          </a:p>
        </p:txBody>
      </p:sp>
      <p:sp>
        <p:nvSpPr>
          <p:cNvPr id="20" name="Título 8"/>
          <p:cNvSpPr txBox="1">
            <a:spLocks/>
          </p:cNvSpPr>
          <p:nvPr/>
        </p:nvSpPr>
        <p:spPr>
          <a:xfrm>
            <a:off x="4078206" y="2338555"/>
            <a:ext cx="2873028" cy="427500"/>
          </a:xfrm>
          <a:prstGeom prst="rect">
            <a:avLst/>
          </a:prstGeom>
        </p:spPr>
        <p:txBody>
          <a:bodyPr/>
          <a:lstStyle>
            <a:defPPr marR="0" lvl="0" algn="l" rtl="0">
              <a:lnSpc>
                <a:spcPct val="100000"/>
              </a:lnSpc>
              <a:spcBef>
                <a:spcPts val="0"/>
              </a:spcBef>
              <a:spcAft>
                <a:spcPts val="0"/>
              </a:spcAft>
              <a:defRPr/>
            </a:defPPr>
            <a:lvl1pPr>
              <a:defRPr sz="2000">
                <a:effectLst>
                  <a:outerShdw blurRad="38100" dist="38100" dir="2700000" algn="tl">
                    <a:srgbClr val="000000">
                      <a:alpha val="43137"/>
                    </a:srgbClr>
                  </a:outerShdw>
                </a:effectLst>
              </a:defRPr>
            </a:lvl1pPr>
          </a:lstStyle>
          <a:p>
            <a:endParaRPr lang="pt-BR" dirty="0">
              <a:effectLst/>
            </a:endParaRPr>
          </a:p>
        </p:txBody>
      </p:sp>
      <p:sp>
        <p:nvSpPr>
          <p:cNvPr id="21" name="Subtítulo 9"/>
          <p:cNvSpPr txBox="1">
            <a:spLocks/>
          </p:cNvSpPr>
          <p:nvPr/>
        </p:nvSpPr>
        <p:spPr>
          <a:xfrm>
            <a:off x="4281064" y="2763720"/>
            <a:ext cx="2467311" cy="20052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pt-BR" sz="1800" dirty="0"/>
          </a:p>
        </p:txBody>
      </p:sp>
      <p:sp>
        <p:nvSpPr>
          <p:cNvPr id="23" name="Subtítulo 11"/>
          <p:cNvSpPr txBox="1">
            <a:spLocks/>
          </p:cNvSpPr>
          <p:nvPr/>
        </p:nvSpPr>
        <p:spPr>
          <a:xfrm>
            <a:off x="8675437" y="2764887"/>
            <a:ext cx="2467310" cy="14425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pt-BR" sz="1800" dirty="0"/>
          </a:p>
        </p:txBody>
      </p:sp>
      <p:sp>
        <p:nvSpPr>
          <p:cNvPr id="4" name="Espaço Reservado para Texto 3">
            <a:extLst>
              <a:ext uri="{FF2B5EF4-FFF2-40B4-BE49-F238E27FC236}">
                <a16:creationId xmlns:a16="http://schemas.microsoft.com/office/drawing/2014/main" id="{4CF04C0E-CAF7-4519-B72A-1A45E8D6DD6D}"/>
              </a:ext>
            </a:extLst>
          </p:cNvPr>
          <p:cNvSpPr>
            <a:spLocks noGrp="1"/>
          </p:cNvSpPr>
          <p:nvPr>
            <p:ph type="body" idx="13"/>
          </p:nvPr>
        </p:nvSpPr>
        <p:spPr/>
        <p:txBody>
          <a:bodyPr/>
          <a:lstStyle/>
          <a:p>
            <a:r>
              <a:rPr lang="pt-BR" b="1" dirty="0"/>
              <a:t>Segurança: </a:t>
            </a:r>
            <a:r>
              <a:rPr lang="pt-BR" dirty="0"/>
              <a:t>Preservar a integridade física dos passageiros</a:t>
            </a:r>
          </a:p>
          <a:p>
            <a:r>
              <a:rPr lang="pt-BR" b="1" dirty="0"/>
              <a:t>Propulsões alternativas: </a:t>
            </a:r>
            <a:r>
              <a:rPr lang="pt-BR" dirty="0"/>
              <a:t>Estimula o uso de biocombustíveis e formas de propulsão mais eficientes, como a elétrica</a:t>
            </a:r>
          </a:p>
          <a:p>
            <a:r>
              <a:rPr lang="pt-BR" b="1" dirty="0"/>
              <a:t>Dispêndios em P&amp;D: </a:t>
            </a:r>
            <a:r>
              <a:rPr lang="pt-BR" dirty="0"/>
              <a:t>Até 45% do investimento em P&amp;D pode ser deduzido de impostos</a:t>
            </a:r>
          </a:p>
          <a:p>
            <a:endParaRPr lang="pt-BR" dirty="0"/>
          </a:p>
          <a:p>
            <a:endParaRPr lang="pt-BR" dirty="0"/>
          </a:p>
          <a:p>
            <a:r>
              <a:rPr lang="pt-BR" b="1" dirty="0"/>
              <a:t>Híbridos e Elétricos</a:t>
            </a:r>
          </a:p>
          <a:p>
            <a:pPr marL="869950" lvl="1" indent="-285750">
              <a:buFont typeface="Courier New" panose="02070309020205020404" pitchFamily="49" charset="0"/>
              <a:buChar char="o"/>
            </a:pPr>
            <a:r>
              <a:rPr lang="pt-BR" sz="1800" dirty="0">
                <a:latin typeface="Abadi Extra Light" panose="020B0204020104020204" pitchFamily="34" charset="0"/>
              </a:rPr>
              <a:t>A nova legislação prevê a redução das alíquotas do IPI aplicadas sobre os veículos híbridos </a:t>
            </a:r>
            <a:r>
              <a:rPr lang="pt-BR" sz="1800" dirty="0" err="1">
                <a:latin typeface="Abadi Extra Light" panose="020B0204020104020204" pitchFamily="34" charset="0"/>
              </a:rPr>
              <a:t>flex</a:t>
            </a:r>
            <a:r>
              <a:rPr lang="pt-BR" sz="1800" dirty="0">
                <a:latin typeface="Abadi Extra Light" panose="020B0204020104020204" pitchFamily="34" charset="0"/>
              </a:rPr>
              <a:t> em, no mínimo, três pontos percentuais em relação aos veículos híbridos convencionais, de classe e categoria similares.</a:t>
            </a:r>
          </a:p>
          <a:p>
            <a:pPr marL="869950" lvl="1" indent="-285750">
              <a:buFont typeface="Courier New" panose="02070309020205020404" pitchFamily="49" charset="0"/>
              <a:buChar char="o"/>
            </a:pPr>
            <a:r>
              <a:rPr lang="pt-BR" sz="1800" dirty="0">
                <a:latin typeface="Abadi Extra Light" panose="020B0204020104020204" pitchFamily="34" charset="0"/>
              </a:rPr>
              <a:t>A medida visa estimular a comercialização no Brasil de veículos híbridos e elétricos, que são menos poluentes.</a:t>
            </a:r>
          </a:p>
          <a:p>
            <a:endParaRPr lang="pt-BR" dirty="0"/>
          </a:p>
        </p:txBody>
      </p:sp>
    </p:spTree>
    <p:extLst>
      <p:ext uri="{BB962C8B-B14F-4D97-AF65-F5344CB8AC3E}">
        <p14:creationId xmlns:p14="http://schemas.microsoft.com/office/powerpoint/2010/main" val="2902187553"/>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7" name="Subtítulo 6"/>
          <p:cNvSpPr>
            <a:spLocks noGrp="1"/>
          </p:cNvSpPr>
          <p:nvPr>
            <p:ph type="body" idx="13"/>
          </p:nvPr>
        </p:nvSpPr>
        <p:spPr/>
        <p:txBody>
          <a:bodyPr/>
          <a:lstStyle/>
          <a:p>
            <a:pPr marL="342900" indent="-342900"/>
            <a:r>
              <a:rPr lang="pt-BR" sz="2400" dirty="0"/>
              <a:t>Decreto no 9.442/2018 </a:t>
            </a:r>
          </a:p>
          <a:p>
            <a:pPr marL="457200" lvl="1" indent="0">
              <a:buNone/>
            </a:pPr>
            <a:r>
              <a:rPr lang="pt-BR" sz="2400" dirty="0">
                <a:latin typeface="Abadi Extra Light" panose="020B0204020104020204" pitchFamily="34" charset="0"/>
              </a:rPr>
              <a:t>O decreto altera as alíquotas do IPI incidente sobre veículos equipados com motores híbridos e elétricos de acordo com as alíquotas estabelecidas na Nota Complementar nº 87-4, conforme critérios de eficiência energética e massa em ordem de marcha especificados na Nota Complementar nº 87- 6</a:t>
            </a:r>
          </a:p>
        </p:txBody>
      </p:sp>
      <p:sp>
        <p:nvSpPr>
          <p:cNvPr id="6" name="Título 2"/>
          <p:cNvSpPr>
            <a:spLocks noGrp="1"/>
          </p:cNvSpPr>
          <p:nvPr>
            <p:ph type="title"/>
          </p:nvPr>
        </p:nvSpPr>
        <p:spPr>
          <a:xfrm>
            <a:off x="692337" y="258101"/>
            <a:ext cx="11083961" cy="1118400"/>
          </a:xfrm>
        </p:spPr>
        <p:txBody>
          <a:bodyPr/>
          <a:lstStyle/>
          <a:p>
            <a:r>
              <a:rPr lang="pt-BR" dirty="0"/>
              <a:t>Iniciativas Federais</a:t>
            </a:r>
          </a:p>
        </p:txBody>
      </p:sp>
    </p:spTree>
    <p:extLst>
      <p:ext uri="{BB962C8B-B14F-4D97-AF65-F5344CB8AC3E}">
        <p14:creationId xmlns:p14="http://schemas.microsoft.com/office/powerpoint/2010/main" val="4146692531"/>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6" name="Título 2"/>
          <p:cNvSpPr>
            <a:spLocks noGrp="1"/>
          </p:cNvSpPr>
          <p:nvPr>
            <p:ph type="title"/>
          </p:nvPr>
        </p:nvSpPr>
        <p:spPr>
          <a:xfrm>
            <a:off x="692337" y="258101"/>
            <a:ext cx="11083961" cy="1118400"/>
          </a:xfrm>
        </p:spPr>
        <p:txBody>
          <a:bodyPr/>
          <a:lstStyle/>
          <a:p>
            <a:r>
              <a:rPr lang="pt-BR" dirty="0"/>
              <a:t>Iniciativas Federais</a:t>
            </a:r>
          </a:p>
        </p:txBody>
      </p:sp>
      <p:sp>
        <p:nvSpPr>
          <p:cNvPr id="3" name="Espaço Reservado para Texto 2">
            <a:extLst>
              <a:ext uri="{FF2B5EF4-FFF2-40B4-BE49-F238E27FC236}">
                <a16:creationId xmlns:a16="http://schemas.microsoft.com/office/drawing/2014/main" id="{6887884D-3834-4F4C-A9B8-BA1BC3E18D6C}"/>
              </a:ext>
            </a:extLst>
          </p:cNvPr>
          <p:cNvSpPr>
            <a:spLocks noGrp="1"/>
          </p:cNvSpPr>
          <p:nvPr>
            <p:ph type="body" idx="13"/>
          </p:nvPr>
        </p:nvSpPr>
        <p:spPr/>
        <p:txBody>
          <a:bodyPr/>
          <a:lstStyle/>
          <a:p>
            <a:r>
              <a:rPr lang="pt-BR" dirty="0"/>
              <a:t>Camex n° 97/2015: Imposto de Importação (II)</a:t>
            </a:r>
          </a:p>
          <a:p>
            <a:pPr marL="869950" lvl="1" indent="-285750">
              <a:buFont typeface="Courier New" panose="02070309020205020404" pitchFamily="49" charset="0"/>
              <a:buChar char="o"/>
            </a:pPr>
            <a:r>
              <a:rPr lang="pt-BR" sz="1800" dirty="0">
                <a:latin typeface="Abadi Extra Light" panose="020B0204020104020204" pitchFamily="34" charset="0"/>
              </a:rPr>
              <a:t>Reduz de 35% para zero a alíquota do Imposto de Importação para carros elétricos e movidos a células de combustível. A alteração foi feita por meio da inclusão do código 8703.90.00 da Nomenclatura Comum do Mercosul (NCM), na Lista de Exceções à Tarifa Externa Comum (</a:t>
            </a:r>
            <a:r>
              <a:rPr lang="pt-BR" sz="1800" dirty="0" err="1">
                <a:latin typeface="Abadi Extra Light" panose="020B0204020104020204" pitchFamily="34" charset="0"/>
              </a:rPr>
              <a:t>Letec</a:t>
            </a:r>
            <a:r>
              <a:rPr lang="pt-BR" sz="1800" dirty="0">
                <a:latin typeface="Abadi Extra Light" panose="020B0204020104020204" pitchFamily="34" charset="0"/>
              </a:rPr>
              <a:t>).</a:t>
            </a:r>
          </a:p>
          <a:p>
            <a:pPr marL="869950" lvl="1" indent="-285750">
              <a:buFont typeface="Courier New" panose="02070309020205020404" pitchFamily="49" charset="0"/>
              <a:buChar char="o"/>
            </a:pPr>
            <a:r>
              <a:rPr lang="pt-BR" sz="1800" dirty="0">
                <a:latin typeface="Abadi Extra Light" panose="020B0204020104020204" pitchFamily="34" charset="0"/>
              </a:rPr>
              <a:t>A medida exige autonomia de pelo menos 80 quilômetros com uma carga. Serão beneficiadas unidades importadas, desmontadas ou semidesmontadas.</a:t>
            </a:r>
          </a:p>
          <a:p>
            <a:pPr marL="869950" lvl="1" indent="-285750">
              <a:buFont typeface="Courier New" panose="02070309020205020404" pitchFamily="49" charset="0"/>
              <a:buChar char="o"/>
            </a:pPr>
            <a:r>
              <a:rPr lang="pt-BR" sz="1800" dirty="0">
                <a:latin typeface="Abadi Extra Light" panose="020B0204020104020204" pitchFamily="34" charset="0"/>
              </a:rPr>
              <a:t>Além disso, os modelos híbridos, que trabalham com propulsor elétrico aliado a outro tradicional a combustão, continuarão com alíquota entre zero e 7%, dependendo da cilindrada e da eficiência energética.</a:t>
            </a:r>
          </a:p>
          <a:p>
            <a:pPr marL="869950" lvl="1" indent="-285750">
              <a:buFont typeface="Courier New" panose="02070309020205020404" pitchFamily="49" charset="0"/>
              <a:buChar char="o"/>
            </a:pPr>
            <a:r>
              <a:rPr lang="pt-BR" sz="1800" dirty="0">
                <a:latin typeface="Abadi Extra Light" panose="020B0204020104020204" pitchFamily="34" charset="0"/>
              </a:rPr>
              <a:t>Os modelos híbridos com incentivo fiscal podem levar até 6 pessoas e não podem ultrapassar 3.0 litros do motor a combustão.</a:t>
            </a:r>
          </a:p>
          <a:p>
            <a:endParaRPr lang="pt-BR" dirty="0"/>
          </a:p>
        </p:txBody>
      </p:sp>
    </p:spTree>
    <p:extLst>
      <p:ext uri="{BB962C8B-B14F-4D97-AF65-F5344CB8AC3E}">
        <p14:creationId xmlns:p14="http://schemas.microsoft.com/office/powerpoint/2010/main" val="251991459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2" name="Título 2"/>
          <p:cNvSpPr>
            <a:spLocks noGrp="1"/>
          </p:cNvSpPr>
          <p:nvPr>
            <p:ph type="title"/>
          </p:nvPr>
        </p:nvSpPr>
        <p:spPr>
          <a:xfrm>
            <a:off x="692337" y="258101"/>
            <a:ext cx="11083961" cy="1118400"/>
          </a:xfrm>
        </p:spPr>
        <p:txBody>
          <a:bodyPr/>
          <a:lstStyle/>
          <a:p>
            <a:r>
              <a:rPr lang="pt-BR" dirty="0"/>
              <a:t>Iniciativas Estaduais</a:t>
            </a:r>
          </a:p>
        </p:txBody>
      </p:sp>
      <p:sp>
        <p:nvSpPr>
          <p:cNvPr id="8" name="Título 7"/>
          <p:cNvSpPr>
            <a:spLocks noGrp="1"/>
          </p:cNvSpPr>
          <p:nvPr>
            <p:ph type="ctrTitle"/>
          </p:nvPr>
        </p:nvSpPr>
        <p:spPr>
          <a:xfrm>
            <a:off x="692337" y="1376501"/>
            <a:ext cx="3565525" cy="569913"/>
          </a:xfrm>
          <a:prstGeom prst="rect">
            <a:avLst/>
          </a:prstGeom>
        </p:spPr>
        <p:txBody>
          <a:bodyPr/>
          <a:lstStyle/>
          <a:p>
            <a:r>
              <a:rPr lang="pt-BR" sz="2400" dirty="0"/>
              <a:t>IPVA</a:t>
            </a:r>
          </a:p>
        </p:txBody>
      </p:sp>
      <p:pic>
        <p:nvPicPr>
          <p:cNvPr id="29" name="Imagem 11">
            <a:extLst>
              <a:ext uri="{FF2B5EF4-FFF2-40B4-BE49-F238E27FC236}">
                <a16:creationId xmlns:a16="http://schemas.microsoft.com/office/drawing/2014/main" id="{B7C5DDD8-8062-4978-AA04-61EFED56E845}"/>
              </a:ext>
            </a:extLst>
          </p:cNvPr>
          <p:cNvPicPr/>
          <p:nvPr/>
        </p:nvPicPr>
        <p:blipFill>
          <a:blip r:embed="rId3"/>
          <a:srcRect/>
          <a:stretch/>
        </p:blipFill>
        <p:spPr bwMode="auto">
          <a:xfrm>
            <a:off x="1718411" y="2027730"/>
            <a:ext cx="5612929" cy="3939940"/>
          </a:xfrm>
          <a:prstGeom prst="rect">
            <a:avLst/>
          </a:prstGeom>
          <a:noFill/>
          <a:ln>
            <a:noFill/>
          </a:ln>
        </p:spPr>
      </p:pic>
      <p:sp>
        <p:nvSpPr>
          <p:cNvPr id="3" name="Retângulo 2"/>
          <p:cNvSpPr/>
          <p:nvPr/>
        </p:nvSpPr>
        <p:spPr>
          <a:xfrm>
            <a:off x="7785673" y="2027730"/>
            <a:ext cx="3841094" cy="3693319"/>
          </a:xfrm>
          <a:prstGeom prst="rect">
            <a:avLst/>
          </a:prstGeom>
        </p:spPr>
        <p:txBody>
          <a:bodyPr wrap="square">
            <a:spAutoFit/>
          </a:bodyPr>
          <a:lstStyle/>
          <a:p>
            <a:r>
              <a:rPr lang="pt-BR" sz="1800" dirty="0">
                <a:latin typeface="Abadi Extra Light" panose="020B0204020104020204" pitchFamily="34" charset="0"/>
                <a:ea typeface="Roboto" panose="02000000000000000000" pitchFamily="2" charset="0"/>
                <a:cs typeface="Roboto" panose="02000000000000000000" pitchFamily="2" charset="0"/>
              </a:rPr>
              <a:t>Sete estados dão isenção de IPVA a </a:t>
            </a:r>
            <a:r>
              <a:rPr lang="pt-BR" sz="1800" dirty="0" err="1">
                <a:latin typeface="Abadi Extra Light" panose="020B0204020104020204" pitchFamily="34" charset="0"/>
                <a:ea typeface="Roboto" panose="02000000000000000000" pitchFamily="2" charset="0"/>
                <a:cs typeface="Roboto" panose="02000000000000000000" pitchFamily="2" charset="0"/>
              </a:rPr>
              <a:t>VEs</a:t>
            </a:r>
            <a:r>
              <a:rPr lang="pt-BR" sz="1800" dirty="0">
                <a:latin typeface="Abadi Extra Light" panose="020B0204020104020204" pitchFamily="34" charset="0"/>
                <a:ea typeface="Roboto" panose="02000000000000000000" pitchFamily="2" charset="0"/>
                <a:cs typeface="Roboto" panose="02000000000000000000" pitchFamily="2" charset="0"/>
              </a:rPr>
              <a:t> – Maranhão, Piauí, Ceará, Rio Grande do Norte, Pernambuco, Sergipe e Rio Grande do Sul – e três disponibilizam tarifas diferenciadas de IPVA – São Paulo, Rio de Janeiro e Mato Grosso do Sul. A depender do estado, os critérios para isenção ou desconto variam, mas geralmente estão</a:t>
            </a:r>
          </a:p>
          <a:p>
            <a:pPr algn="just"/>
            <a:r>
              <a:rPr lang="pt-BR" sz="1800" dirty="0">
                <a:latin typeface="Abadi Extra Light" panose="020B0204020104020204" pitchFamily="34" charset="0"/>
                <a:ea typeface="Roboto" panose="02000000000000000000" pitchFamily="2" charset="0"/>
                <a:cs typeface="Roboto" panose="02000000000000000000" pitchFamily="2" charset="0"/>
              </a:rPr>
              <a:t>relacionados ao valor de compra do veículo, têm um limite de desconto e restringem-se aos primeiros anos de tributação</a:t>
            </a:r>
          </a:p>
        </p:txBody>
      </p:sp>
    </p:spTree>
    <p:extLst>
      <p:ext uri="{BB962C8B-B14F-4D97-AF65-F5344CB8AC3E}">
        <p14:creationId xmlns:p14="http://schemas.microsoft.com/office/powerpoint/2010/main" val="354582605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BR" dirty="0"/>
              <a:t>Lei nº 9.690/1997 e Decreto nº 41.858/1997 – São Paulo</a:t>
            </a:r>
          </a:p>
          <a:p>
            <a:pPr lvl="1"/>
            <a:r>
              <a:rPr lang="pt-BR" b="1" dirty="0"/>
              <a:t>Objetivo: </a:t>
            </a:r>
            <a:r>
              <a:rPr lang="pt-BR" dirty="0"/>
              <a:t>Conservar o ambiente ecologicamente equilibrado e a saúde dos cidadãos por meio do Programa de Restrição à Circulação de Veículos (Rodízio), excetuando, entre alguns tipos de veículos, os elétricos.</a:t>
            </a:r>
          </a:p>
          <a:p>
            <a:pPr lvl="1"/>
            <a:r>
              <a:rPr lang="pt-BR" b="1" dirty="0"/>
              <a:t>Resultado e estado atual: </a:t>
            </a:r>
            <a:r>
              <a:rPr lang="pt-BR" dirty="0" err="1"/>
              <a:t>VEs</a:t>
            </a:r>
            <a:r>
              <a:rPr lang="pt-BR" dirty="0"/>
              <a:t> não estão submetidos ao rodízio de veículos em São Paulo. Tanto a lei como o decreto estão vigentes.</a:t>
            </a:r>
          </a:p>
          <a:p>
            <a:endParaRPr lang="pt-BR" dirty="0"/>
          </a:p>
        </p:txBody>
      </p:sp>
      <p:sp>
        <p:nvSpPr>
          <p:cNvPr id="3" name="Título 2"/>
          <p:cNvSpPr>
            <a:spLocks noGrp="1"/>
          </p:cNvSpPr>
          <p:nvPr>
            <p:ph type="title"/>
          </p:nvPr>
        </p:nvSpPr>
        <p:spPr>
          <a:xfrm>
            <a:off x="692337" y="258101"/>
            <a:ext cx="11083961" cy="1118400"/>
          </a:xfrm>
        </p:spPr>
        <p:txBody>
          <a:bodyPr/>
          <a:lstStyle/>
          <a:p>
            <a:r>
              <a:rPr lang="pt-BR" dirty="0"/>
              <a:t>Iniciativas Estaduais</a:t>
            </a:r>
          </a:p>
        </p:txBody>
      </p:sp>
    </p:spTree>
    <p:extLst>
      <p:ext uri="{BB962C8B-B14F-4D97-AF65-F5344CB8AC3E}">
        <p14:creationId xmlns:p14="http://schemas.microsoft.com/office/powerpoint/2010/main" val="1715530162"/>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3"/>
          </p:nvPr>
        </p:nvSpPr>
        <p:spPr/>
        <p:txBody>
          <a:bodyPr/>
          <a:lstStyle/>
          <a:p>
            <a:r>
              <a:rPr lang="pt-BR" dirty="0"/>
              <a:t>Lei Municipal nº 14.826/2016, de Curitiba</a:t>
            </a:r>
          </a:p>
          <a:p>
            <a:pPr lvl="1"/>
            <a:r>
              <a:rPr lang="pt-BR" b="1" dirty="0"/>
              <a:t>Objetivo: </a:t>
            </a:r>
            <a:r>
              <a:rPr lang="pt-BR" dirty="0"/>
              <a:t>Estabelecer a política municipal de incentivo ao uso de carros elétricos ou movidos a Hidrogênio </a:t>
            </a:r>
          </a:p>
          <a:p>
            <a:pPr lvl="1"/>
            <a:r>
              <a:rPr lang="pt-BR" b="1" dirty="0"/>
              <a:t>Resultado e estado atual: </a:t>
            </a:r>
            <a:r>
              <a:rPr lang="pt-BR" dirty="0"/>
              <a:t>A lei estabelece que o município de Curitiba incentivará o uso de veículos movidos a eletricidade (puros ou híbridos) ou a hidrogênio através de desoneração tributária, vagas preferenciais de estacionamento e instalação de estações de recarga de </a:t>
            </a:r>
            <a:r>
              <a:rPr lang="pt-BR" dirty="0" err="1"/>
              <a:t>VEs</a:t>
            </a:r>
            <a:r>
              <a:rPr lang="pt-BR" dirty="0"/>
              <a:t> em locais públicos, entre outros meios. Esses benefícios ficam restritos a veículos leves e pesados com valores de nota fiscal inferiores a, respectivamente, R$ 150.000.00 e R$ 500.000,00.</a:t>
            </a:r>
          </a:p>
        </p:txBody>
      </p:sp>
      <p:sp>
        <p:nvSpPr>
          <p:cNvPr id="3" name="Título 2"/>
          <p:cNvSpPr>
            <a:spLocks noGrp="1"/>
          </p:cNvSpPr>
          <p:nvPr>
            <p:ph type="title"/>
          </p:nvPr>
        </p:nvSpPr>
        <p:spPr>
          <a:xfrm>
            <a:off x="692337" y="258101"/>
            <a:ext cx="11083961" cy="1118400"/>
          </a:xfrm>
        </p:spPr>
        <p:txBody>
          <a:bodyPr/>
          <a:lstStyle/>
          <a:p>
            <a:r>
              <a:rPr lang="pt-BR" dirty="0"/>
              <a:t>Iniciativas Municipais</a:t>
            </a:r>
          </a:p>
        </p:txBody>
      </p:sp>
    </p:spTree>
    <p:extLst>
      <p:ext uri="{BB962C8B-B14F-4D97-AF65-F5344CB8AC3E}">
        <p14:creationId xmlns:p14="http://schemas.microsoft.com/office/powerpoint/2010/main" val="308864341"/>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A9E87B7-A87A-4C39-92B2-35C6370FAB03}"/>
              </a:ext>
            </a:extLst>
          </p:cNvPr>
          <p:cNvSpPr>
            <a:spLocks noGrp="1"/>
          </p:cNvSpPr>
          <p:nvPr>
            <p:ph type="title"/>
          </p:nvPr>
        </p:nvSpPr>
        <p:spPr>
          <a:xfrm>
            <a:off x="692337" y="258101"/>
            <a:ext cx="11083961" cy="1118400"/>
          </a:xfrm>
        </p:spPr>
        <p:txBody>
          <a:bodyPr/>
          <a:lstStyle/>
          <a:p>
            <a:r>
              <a:rPr lang="pt-BR" dirty="0"/>
              <a:t>Ações e Recomendações Nacionais</a:t>
            </a:r>
            <a:endParaRPr lang="en-US" dirty="0"/>
          </a:p>
        </p:txBody>
      </p:sp>
      <p:grpSp>
        <p:nvGrpSpPr>
          <p:cNvPr id="4" name="Grupo 6">
            <a:extLst>
              <a:ext uri="{FF2B5EF4-FFF2-40B4-BE49-F238E27FC236}">
                <a16:creationId xmlns:a16="http://schemas.microsoft.com/office/drawing/2014/main" id="{BB58E53D-C30F-4C60-8C85-9E6D8A12BBD4}"/>
              </a:ext>
            </a:extLst>
          </p:cNvPr>
          <p:cNvGrpSpPr/>
          <p:nvPr/>
        </p:nvGrpSpPr>
        <p:grpSpPr>
          <a:xfrm>
            <a:off x="2191894" y="1605101"/>
            <a:ext cx="7808212" cy="4750453"/>
            <a:chOff x="1538987" y="1103352"/>
            <a:chExt cx="9281413" cy="5768982"/>
          </a:xfrm>
        </p:grpSpPr>
        <p:pic>
          <p:nvPicPr>
            <p:cNvPr id="5" name="Imagem 4">
              <a:extLst>
                <a:ext uri="{FF2B5EF4-FFF2-40B4-BE49-F238E27FC236}">
                  <a16:creationId xmlns:a16="http://schemas.microsoft.com/office/drawing/2014/main" id="{BC3852B7-B34E-4B91-8F50-62F8869B400A}"/>
                </a:ext>
              </a:extLst>
            </p:cNvPr>
            <p:cNvPicPr>
              <a:picLocks noChangeAspect="1"/>
            </p:cNvPicPr>
            <p:nvPr/>
          </p:nvPicPr>
          <p:blipFill>
            <a:blip r:embed="rId3"/>
            <a:stretch>
              <a:fillRect/>
            </a:stretch>
          </p:blipFill>
          <p:spPr>
            <a:xfrm>
              <a:off x="1538987" y="1103352"/>
              <a:ext cx="9023505" cy="5754647"/>
            </a:xfrm>
            <a:prstGeom prst="rect">
              <a:avLst/>
            </a:prstGeom>
          </p:spPr>
        </p:pic>
        <p:sp>
          <p:nvSpPr>
            <p:cNvPr id="6" name="CaixaDeTexto 5">
              <a:extLst>
                <a:ext uri="{FF2B5EF4-FFF2-40B4-BE49-F238E27FC236}">
                  <a16:creationId xmlns:a16="http://schemas.microsoft.com/office/drawing/2014/main" id="{5989D94D-B1C9-461C-A8BF-7C9C694E95C2}"/>
                </a:ext>
              </a:extLst>
            </p:cNvPr>
            <p:cNvSpPr txBox="1"/>
            <p:nvPr/>
          </p:nvSpPr>
          <p:spPr>
            <a:xfrm>
              <a:off x="8604739" y="6274457"/>
              <a:ext cx="2215661" cy="597877"/>
            </a:xfrm>
            <a:prstGeom prst="rect">
              <a:avLst/>
            </a:prstGeom>
            <a:solidFill>
              <a:schemeClr val="bg1"/>
            </a:solidFill>
          </p:spPr>
          <p:txBody>
            <a:bodyPr wrap="square" rtlCol="0">
              <a:spAutoFit/>
            </a:bodyPr>
            <a:lstStyle/>
            <a:p>
              <a:endParaRPr lang="pt-BR" dirty="0"/>
            </a:p>
          </p:txBody>
        </p:sp>
      </p:grpSp>
    </p:spTree>
    <p:extLst>
      <p:ext uri="{BB962C8B-B14F-4D97-AF65-F5344CB8AC3E}">
        <p14:creationId xmlns:p14="http://schemas.microsoft.com/office/powerpoint/2010/main" val="276198084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Europa</a:t>
            </a:r>
          </a:p>
        </p:txBody>
      </p:sp>
      <p:sp>
        <p:nvSpPr>
          <p:cNvPr id="7" name="Espaço Reservado para Texto 5">
            <a:extLst>
              <a:ext uri="{FF2B5EF4-FFF2-40B4-BE49-F238E27FC236}">
                <a16:creationId xmlns:a16="http://schemas.microsoft.com/office/drawing/2014/main" id="{338AE0ED-B586-4F37-A686-D3F082F95D62}"/>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dirty="0"/>
              <a:t>Noruega</a:t>
            </a:r>
          </a:p>
          <a:p>
            <a:pPr marL="76200" indent="0">
              <a:buFont typeface="Roboto"/>
              <a:buNone/>
            </a:pPr>
            <a:endParaRPr lang="pt-BR" dirty="0"/>
          </a:p>
        </p:txBody>
      </p:sp>
      <p:graphicFrame>
        <p:nvGraphicFramePr>
          <p:cNvPr id="8" name="Tabela 7">
            <a:extLst>
              <a:ext uri="{FF2B5EF4-FFF2-40B4-BE49-F238E27FC236}">
                <a16:creationId xmlns:a16="http://schemas.microsoft.com/office/drawing/2014/main" id="{65166CA7-8038-4B06-9DB1-082E03B369EE}"/>
              </a:ext>
            </a:extLst>
          </p:cNvPr>
          <p:cNvGraphicFramePr>
            <a:graphicFrameLocks noGrp="1"/>
          </p:cNvGraphicFramePr>
          <p:nvPr>
            <p:extLst>
              <p:ext uri="{D42A27DB-BD31-4B8C-83A1-F6EECF244321}">
                <p14:modId xmlns:p14="http://schemas.microsoft.com/office/powerpoint/2010/main" val="2769734219"/>
              </p:ext>
            </p:extLst>
          </p:nvPr>
        </p:nvGraphicFramePr>
        <p:xfrm>
          <a:off x="2240382" y="1376501"/>
          <a:ext cx="9559915" cy="4693920"/>
        </p:xfrm>
        <a:graphic>
          <a:graphicData uri="http://schemas.openxmlformats.org/drawingml/2006/table">
            <a:tbl>
              <a:tblPr firstCol="1">
                <a:tableStyleId>{5C22544A-7EE6-4342-B048-85BDC9FD1C3A}</a:tableStyleId>
              </a:tblPr>
              <a:tblGrid>
                <a:gridCol w="2501863">
                  <a:extLst>
                    <a:ext uri="{9D8B030D-6E8A-4147-A177-3AD203B41FA5}">
                      <a16:colId xmlns:a16="http://schemas.microsoft.com/office/drawing/2014/main" val="20000"/>
                    </a:ext>
                  </a:extLst>
                </a:gridCol>
                <a:gridCol w="7058052">
                  <a:extLst>
                    <a:ext uri="{9D8B030D-6E8A-4147-A177-3AD203B41FA5}">
                      <a16:colId xmlns:a16="http://schemas.microsoft.com/office/drawing/2014/main" val="20001"/>
                    </a:ext>
                  </a:extLst>
                </a:gridCol>
              </a:tblGrid>
              <a:tr h="2266891">
                <a:tc>
                  <a:txBody>
                    <a:bodyPr/>
                    <a:lstStyle/>
                    <a:p>
                      <a:pPr marL="0" marR="0" indent="0" algn="ctr" rtl="0">
                        <a:lnSpc>
                          <a:spcPct val="100000"/>
                        </a:lnSpc>
                        <a:spcBef>
                          <a:spcPts val="0"/>
                        </a:spcBef>
                        <a:spcAft>
                          <a:spcPts val="0"/>
                        </a:spcAft>
                        <a:buClr>
                          <a:srgbClr val="000000"/>
                        </a:buClr>
                        <a:buFont typeface="Arial"/>
                      </a:pPr>
                      <a:r>
                        <a:rPr lang="pt-BR" sz="16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diretos ao consumidor</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Benefícios fiscais: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IVA (Imposto</a:t>
                      </a:r>
                      <a:r>
                        <a:rPr lang="pt-BR" sz="16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sobre valor agregado)</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os </a:t>
                      </a:r>
                      <a:r>
                        <a:rPr lang="pt-BR" sz="16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estão isentos de 25% de IVA na compra.</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 de registro: os </a:t>
                      </a:r>
                      <a:r>
                        <a:rPr lang="pt-BR" sz="16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BEVs</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são isentos; </a:t>
                      </a:r>
                      <a:r>
                        <a:rPr lang="pt-BR" sz="16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PHEVs</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são elegíveis para uma redução de até EUR 10.000.</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 de trânsito: reduzida para </a:t>
                      </a:r>
                      <a:r>
                        <a:rPr lang="pt-BR" sz="16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para EUR 45 anualmente (a taxa normal é de pelo menos EUR 280 para carros a gasolina ou diesel).</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Imposto sobre veículos da empresa: a base para o imposto sobre veículos da empresa é o preço total de compra do veículo, que é reduzido para 60% para </a:t>
                      </a:r>
                      <a:r>
                        <a:rPr lang="pt-BR" sz="16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p>
                  </a:txBody>
                  <a:tcPr marL="38100" marR="38100" marT="38100" marB="38100" anchor="ctr"/>
                </a:tc>
                <a:extLst>
                  <a:ext uri="{0D108BD9-81ED-4DB2-BD59-A6C34878D82A}">
                    <a16:rowId xmlns:a16="http://schemas.microsoft.com/office/drawing/2014/main" val="10000"/>
                  </a:ext>
                </a:extLst>
              </a:tr>
              <a:tr h="728153">
                <a:tc>
                  <a:txBody>
                    <a:bodyPr/>
                    <a:lstStyle/>
                    <a:p>
                      <a:pPr marL="0" marR="0" indent="0" algn="ctr" rtl="0">
                        <a:lnSpc>
                          <a:spcPct val="100000"/>
                        </a:lnSpc>
                        <a:spcBef>
                          <a:spcPts val="0"/>
                        </a:spcBef>
                        <a:spcAft>
                          <a:spcPts val="0"/>
                        </a:spcAft>
                        <a:buClr>
                          <a:srgbClr val="000000"/>
                        </a:buClr>
                        <a:buFont typeface="Arial"/>
                      </a:pPr>
                      <a:r>
                        <a:rPr lang="pt-BR" sz="16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locais</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buNone/>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Algumas cidades fornecem financiamento para estações de carregamento normais em prédios de apartamentos compartilhados, garagens de estacionamento, shoppings, entre</a:t>
                      </a:r>
                      <a:r>
                        <a:rPr lang="pt-BR" sz="16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outros.</a:t>
                      </a:r>
                      <a:endPar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endParaRPr>
                    </a:p>
                  </a:txBody>
                  <a:tcPr marL="38100" marR="38100" marT="38100" marB="38100" anchor="ctr"/>
                </a:tc>
                <a:extLst>
                  <a:ext uri="{0D108BD9-81ED-4DB2-BD59-A6C34878D82A}">
                    <a16:rowId xmlns:a16="http://schemas.microsoft.com/office/drawing/2014/main" val="10001"/>
                  </a:ext>
                </a:extLst>
              </a:tr>
              <a:tr h="728153">
                <a:tc>
                  <a:txBody>
                    <a:bodyPr/>
                    <a:lstStyle/>
                    <a:p>
                      <a:pPr marL="0" marR="0" indent="0" algn="ctr" rtl="0">
                        <a:lnSpc>
                          <a:spcPct val="100000"/>
                        </a:lnSpc>
                        <a:spcBef>
                          <a:spcPts val="0"/>
                        </a:spcBef>
                        <a:spcAft>
                          <a:spcPts val="0"/>
                        </a:spcAft>
                        <a:buClr>
                          <a:srgbClr val="000000"/>
                        </a:buClr>
                        <a:buFont typeface="Arial"/>
                      </a:pPr>
                      <a:r>
                        <a:rPr lang="pt-BR" sz="16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de cobrança de infraestrutura (públicos e privados)</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buNone/>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Programa governamental para financiar a implantação de pelo menos duas estações de carregamento rápido a cada 50 km em todas as estradas principais da Noruega.</a:t>
                      </a:r>
                    </a:p>
                  </a:txBody>
                  <a:tcPr marL="38100" marR="38100" marT="38100" marB="38100" anchor="ctr"/>
                </a:tc>
                <a:extLst>
                  <a:ext uri="{0D108BD9-81ED-4DB2-BD59-A6C34878D82A}">
                    <a16:rowId xmlns:a16="http://schemas.microsoft.com/office/drawing/2014/main" val="10002"/>
                  </a:ext>
                </a:extLst>
              </a:tr>
              <a:tr h="728153">
                <a:tc>
                  <a:txBody>
                    <a:bodyPr/>
                    <a:lstStyle/>
                    <a:p>
                      <a:pPr marL="0" marR="0" indent="0" algn="ctr" rtl="0">
                        <a:lnSpc>
                          <a:spcPct val="100000"/>
                        </a:lnSpc>
                        <a:spcBef>
                          <a:spcPts val="0"/>
                        </a:spcBef>
                        <a:spcAft>
                          <a:spcPts val="0"/>
                        </a:spcAft>
                        <a:buClr>
                          <a:srgbClr val="000000"/>
                        </a:buClr>
                        <a:buFont typeface="Arial"/>
                      </a:pPr>
                      <a:r>
                        <a:rPr lang="pt-BR" sz="16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Políticas Complementares</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Sem taxas em estradas com pedágio ou balsas.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Estacionamento municipal gratuito.</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6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Acesso às faixas de ônibus.</a:t>
                      </a:r>
                    </a:p>
                  </a:txBody>
                  <a:tcPr marL="38100" marR="38100" marT="38100" marB="38100" anchor="ctr"/>
                </a:tc>
                <a:extLst>
                  <a:ext uri="{0D108BD9-81ED-4DB2-BD59-A6C34878D82A}">
                    <a16:rowId xmlns:a16="http://schemas.microsoft.com/office/drawing/2014/main" val="10003"/>
                  </a:ext>
                </a:extLst>
              </a:tr>
            </a:tbl>
          </a:graphicData>
        </a:graphic>
      </p:graphicFrame>
      <p:pic>
        <p:nvPicPr>
          <p:cNvPr id="9" name="Picture 6" descr="Significado da bandeira da Noruega - Estudo Prático">
            <a:extLst>
              <a:ext uri="{FF2B5EF4-FFF2-40B4-BE49-F238E27FC236}">
                <a16:creationId xmlns:a16="http://schemas.microsoft.com/office/drawing/2014/main" id="{011C8288-AE17-48DA-9E9B-84500506E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01" y="1771237"/>
            <a:ext cx="1311113" cy="737501"/>
          </a:xfrm>
          <a:prstGeom prst="rect">
            <a:avLst/>
          </a:prstGeom>
          <a:noFill/>
          <a:extLst>
            <a:ext uri="{909E8E84-426E-40DD-AFC4-6F175D3DCCD1}">
              <a14:hiddenFill xmlns:a14="http://schemas.microsoft.com/office/drawing/2010/main">
                <a:solidFill>
                  <a:srgbClr val="FFFFFF"/>
                </a:solidFill>
              </a14:hiddenFill>
            </a:ext>
          </a:extLst>
        </p:spPr>
      </p:pic>
      <p:pic>
        <p:nvPicPr>
          <p:cNvPr id="6" name="Gráfico 5">
            <a:extLst>
              <a:ext uri="{FF2B5EF4-FFF2-40B4-BE49-F238E27FC236}">
                <a16:creationId xmlns:a16="http://schemas.microsoft.com/office/drawing/2014/main" id="{D1BF04F3-602D-4770-A218-FF75BD83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104758592"/>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Europa</a:t>
            </a:r>
          </a:p>
        </p:txBody>
      </p:sp>
      <p:sp>
        <p:nvSpPr>
          <p:cNvPr id="7" name="Espaço Reservado para Texto 5">
            <a:extLst>
              <a:ext uri="{FF2B5EF4-FFF2-40B4-BE49-F238E27FC236}">
                <a16:creationId xmlns:a16="http://schemas.microsoft.com/office/drawing/2014/main" id="{0132639E-1D9A-43B7-8FDD-B068BE91D76A}"/>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a:t>Alemanha</a:t>
            </a:r>
          </a:p>
          <a:p>
            <a:pPr marL="76200" indent="0">
              <a:buFont typeface="Roboto"/>
              <a:buNone/>
            </a:pPr>
            <a:endParaRPr lang="pt-BR" dirty="0"/>
          </a:p>
        </p:txBody>
      </p:sp>
      <p:graphicFrame>
        <p:nvGraphicFramePr>
          <p:cNvPr id="8" name="Tabela 7">
            <a:extLst>
              <a:ext uri="{FF2B5EF4-FFF2-40B4-BE49-F238E27FC236}">
                <a16:creationId xmlns:a16="http://schemas.microsoft.com/office/drawing/2014/main" id="{318F0802-C026-4550-BBF1-64AC520F1996}"/>
              </a:ext>
            </a:extLst>
          </p:cNvPr>
          <p:cNvGraphicFramePr>
            <a:graphicFrameLocks noGrp="1"/>
          </p:cNvGraphicFramePr>
          <p:nvPr>
            <p:extLst>
              <p:ext uri="{D42A27DB-BD31-4B8C-83A1-F6EECF244321}">
                <p14:modId xmlns:p14="http://schemas.microsoft.com/office/powerpoint/2010/main" val="1217585346"/>
              </p:ext>
            </p:extLst>
          </p:nvPr>
        </p:nvGraphicFramePr>
        <p:xfrm>
          <a:off x="2382150" y="1236915"/>
          <a:ext cx="9560890" cy="4880876"/>
        </p:xfrm>
        <a:graphic>
          <a:graphicData uri="http://schemas.openxmlformats.org/drawingml/2006/table">
            <a:tbl>
              <a:tblPr firstCol="1">
                <a:tableStyleId>{5C22544A-7EE6-4342-B048-85BDC9FD1C3A}</a:tableStyleId>
              </a:tblPr>
              <a:tblGrid>
                <a:gridCol w="2054383">
                  <a:extLst>
                    <a:ext uri="{9D8B030D-6E8A-4147-A177-3AD203B41FA5}">
                      <a16:colId xmlns:a16="http://schemas.microsoft.com/office/drawing/2014/main" val="20000"/>
                    </a:ext>
                  </a:extLst>
                </a:gridCol>
                <a:gridCol w="7506507">
                  <a:extLst>
                    <a:ext uri="{9D8B030D-6E8A-4147-A177-3AD203B41FA5}">
                      <a16:colId xmlns:a16="http://schemas.microsoft.com/office/drawing/2014/main" val="20001"/>
                    </a:ext>
                  </a:extLst>
                </a:gridCol>
              </a:tblGrid>
              <a:tr h="1257300">
                <a:tc rowSpan="2">
                  <a:txBody>
                    <a:bodyPr/>
                    <a:lstStyle/>
                    <a:p>
                      <a:pPr marL="0" marR="0" indent="0" algn="ctr" rtl="0">
                        <a:lnSpc>
                          <a:spcPct val="100000"/>
                        </a:lnSpc>
                        <a:spcBef>
                          <a:spcPts val="0"/>
                        </a:spcBef>
                        <a:spcAft>
                          <a:spcPts val="0"/>
                        </a:spcAft>
                        <a:buClr>
                          <a:srgbClr val="000000"/>
                        </a:buClr>
                        <a:buFont typeface="Arial"/>
                      </a:pPr>
                      <a:r>
                        <a:rPr lang="pt-BR"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diretos ao consumidor</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Pagamentos de bônus e prêmios: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BEVs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recebem 4.000 euros e os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PHEVs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6.000 euros, uma vez que 50% da subvenção é paga pelas montadoras.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Empréstimos a juros baixos para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de empresas.</a:t>
                      </a:r>
                    </a:p>
                  </a:txBody>
                  <a:tcPr marL="38100" marR="38100" marT="38100" marB="38100" anchor="ctr"/>
                </a:tc>
                <a:extLst>
                  <a:ext uri="{0D108BD9-81ED-4DB2-BD59-A6C34878D82A}">
                    <a16:rowId xmlns:a16="http://schemas.microsoft.com/office/drawing/2014/main" val="10000"/>
                  </a:ext>
                </a:extLst>
              </a:tr>
              <a:tr h="1257300">
                <a:tc vMerge="1">
                  <a:txBody>
                    <a:bodyPr/>
                    <a:lstStyle/>
                    <a:p>
                      <a:endParaRPr lang="pt-BR"/>
                    </a:p>
                  </a:txBody>
                  <a:tcPr/>
                </a:tc>
                <a:tc>
                  <a:txBody>
                    <a:bodyPr/>
                    <a:lstStyle/>
                    <a:p>
                      <a:pPr marL="0" marR="0" indent="0" algn="just" rtl="0">
                        <a:lnSpc>
                          <a:spcPct val="100000"/>
                        </a:lnSpc>
                        <a:spcBef>
                          <a:spcPts val="0"/>
                        </a:spcBef>
                        <a:spcAft>
                          <a:spcPts val="0"/>
                        </a:spcAft>
                        <a:buClr>
                          <a:srgbClr val="000000"/>
                        </a:buClr>
                        <a:buFont typeface="Arial"/>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Benefícios fiscais: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 de trânsito: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registrados até dezembro de 2015 são isentos durante os primeiros 10 anos, se registrados posteriormente eles são isentos por 5 anos.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Imposto sobre a empresa: deduções fiscais sobre os veículos da empresa com base na capacidade de armazenamento de energia elétrica incluída no veículo.</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As empresas de transporte pagam um imposto de eletricidade reduzido para a operação de seus ônibus elétricos ou híbridos (11,42 EUR /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MWh</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em vez de 20,5 EUR /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MWh</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p>
                  </a:txBody>
                  <a:tcPr marL="38100" marR="38100" marT="38100" marB="38100" anchor="ctr"/>
                </a:tc>
                <a:extLst>
                  <a:ext uri="{0D108BD9-81ED-4DB2-BD59-A6C34878D82A}">
                    <a16:rowId xmlns:a16="http://schemas.microsoft.com/office/drawing/2014/main" val="10001"/>
                  </a:ext>
                </a:extLst>
              </a:tr>
              <a:tr h="621296">
                <a:tc>
                  <a:txBody>
                    <a:bodyPr/>
                    <a:lstStyle/>
                    <a:p>
                      <a:pPr marL="0" marR="0" indent="0" algn="ctr" rtl="0">
                        <a:lnSpc>
                          <a:spcPct val="100000"/>
                        </a:lnSpc>
                        <a:spcBef>
                          <a:spcPts val="0"/>
                        </a:spcBef>
                        <a:spcAft>
                          <a:spcPts val="0"/>
                        </a:spcAft>
                        <a:buClr>
                          <a:srgbClr val="000000"/>
                        </a:buClr>
                        <a:buFont typeface="Arial"/>
                      </a:pPr>
                      <a:r>
                        <a:rPr lang="pt-BR"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locais</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buNone/>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Estacionamento gratuito, vagas exclusivas e uso de faixa de ônibus em algumas cidades.</a:t>
                      </a:r>
                    </a:p>
                  </a:txBody>
                  <a:tcPr marL="38100" marR="38100" marT="38100" marB="38100" anchor="ctr"/>
                </a:tc>
                <a:extLst>
                  <a:ext uri="{0D108BD9-81ED-4DB2-BD59-A6C34878D82A}">
                    <a16:rowId xmlns:a16="http://schemas.microsoft.com/office/drawing/2014/main" val="10002"/>
                  </a:ext>
                </a:extLst>
              </a:tr>
              <a:tr h="355898">
                <a:tc>
                  <a:txBody>
                    <a:bodyPr/>
                    <a:lstStyle/>
                    <a:p>
                      <a:pPr marL="0" marR="0" indent="0" algn="ctr" rtl="0">
                        <a:lnSpc>
                          <a:spcPct val="100000"/>
                        </a:lnSpc>
                        <a:spcBef>
                          <a:spcPts val="0"/>
                        </a:spcBef>
                        <a:spcAft>
                          <a:spcPts val="0"/>
                        </a:spcAft>
                        <a:buClr>
                          <a:srgbClr val="000000"/>
                        </a:buClr>
                        <a:buFont typeface="Arial"/>
                      </a:pPr>
                      <a:r>
                        <a:rPr lang="pt-BR"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de cobrança de infraestrutura (públicos e privados)</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buNone/>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Uma concessão máxima de 40% é concedida para carregadores rápidos (até EUR 30.000) e carregadores normais (até EUR 2.500).</a:t>
                      </a:r>
                    </a:p>
                  </a:txBody>
                  <a:tcPr marL="38100" marR="38100" marT="38100" marB="38100" anchor="ctr"/>
                </a:tc>
                <a:extLst>
                  <a:ext uri="{0D108BD9-81ED-4DB2-BD59-A6C34878D82A}">
                    <a16:rowId xmlns:a16="http://schemas.microsoft.com/office/drawing/2014/main" val="10003"/>
                  </a:ext>
                </a:extLst>
              </a:tr>
              <a:tr h="660445">
                <a:tc>
                  <a:txBody>
                    <a:bodyPr/>
                    <a:lstStyle/>
                    <a:p>
                      <a:pPr marL="0" marR="0" indent="0" algn="ctr" rtl="0">
                        <a:lnSpc>
                          <a:spcPct val="100000"/>
                        </a:lnSpc>
                        <a:spcBef>
                          <a:spcPts val="0"/>
                        </a:spcBef>
                        <a:spcAft>
                          <a:spcPts val="0"/>
                        </a:spcAft>
                        <a:buClr>
                          <a:srgbClr val="000000"/>
                        </a:buClr>
                        <a:buFont typeface="Arial"/>
                      </a:pPr>
                      <a:r>
                        <a:rPr lang="pt-BR"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Políticas Complementares</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Conscientização do consumidor e programas de pesquisa e desenvolvimento sobre mobilidade sustentável.</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Aumento dos gastos permitidos para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governamentais.</a:t>
                      </a:r>
                    </a:p>
                  </a:txBody>
                  <a:tcPr marL="38100" marR="38100" marT="38100" marB="38100" anchor="ctr"/>
                </a:tc>
                <a:extLst>
                  <a:ext uri="{0D108BD9-81ED-4DB2-BD59-A6C34878D82A}">
                    <a16:rowId xmlns:a16="http://schemas.microsoft.com/office/drawing/2014/main" val="10004"/>
                  </a:ext>
                </a:extLst>
              </a:tr>
            </a:tbl>
          </a:graphicData>
        </a:graphic>
      </p:graphicFrame>
      <p:pic>
        <p:nvPicPr>
          <p:cNvPr id="9" name="Picture 4" descr="História da Alemanha - Bandeira da Alemanha • Bandeiras do Mundo">
            <a:extLst>
              <a:ext uri="{FF2B5EF4-FFF2-40B4-BE49-F238E27FC236}">
                <a16:creationId xmlns:a16="http://schemas.microsoft.com/office/drawing/2014/main" id="{317B2D35-C484-4F25-8E76-BE0AF027D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14" y="1765476"/>
            <a:ext cx="1345060" cy="807036"/>
          </a:xfrm>
          <a:prstGeom prst="rect">
            <a:avLst/>
          </a:prstGeom>
          <a:noFill/>
          <a:extLst>
            <a:ext uri="{909E8E84-426E-40DD-AFC4-6F175D3DCCD1}">
              <a14:hiddenFill xmlns:a14="http://schemas.microsoft.com/office/drawing/2010/main">
                <a:solidFill>
                  <a:srgbClr val="FFFFFF"/>
                </a:solidFill>
              </a14:hiddenFill>
            </a:ext>
          </a:extLst>
        </p:spPr>
      </p:pic>
      <p:pic>
        <p:nvPicPr>
          <p:cNvPr id="6" name="Gráfico 5">
            <a:extLst>
              <a:ext uri="{FF2B5EF4-FFF2-40B4-BE49-F238E27FC236}">
                <a16:creationId xmlns:a16="http://schemas.microsoft.com/office/drawing/2014/main" id="{54A0B79D-8A69-45BD-BA32-E25E8128FF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1650752934"/>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Europa</a:t>
            </a:r>
          </a:p>
        </p:txBody>
      </p:sp>
      <p:sp>
        <p:nvSpPr>
          <p:cNvPr id="4" name="Espaço Reservado para Texto 3">
            <a:extLst>
              <a:ext uri="{FF2B5EF4-FFF2-40B4-BE49-F238E27FC236}">
                <a16:creationId xmlns:a16="http://schemas.microsoft.com/office/drawing/2014/main" id="{645DFDFE-BEED-421C-AD35-0326F898FC8A}"/>
              </a:ext>
            </a:extLst>
          </p:cNvPr>
          <p:cNvSpPr>
            <a:spLocks noGrp="1"/>
          </p:cNvSpPr>
          <p:nvPr>
            <p:ph type="body" idx="13"/>
          </p:nvPr>
        </p:nvSpPr>
        <p:spPr/>
        <p:txBody>
          <a:bodyPr/>
          <a:lstStyle/>
          <a:p>
            <a:endParaRPr lang="en-US"/>
          </a:p>
        </p:txBody>
      </p:sp>
      <p:sp>
        <p:nvSpPr>
          <p:cNvPr id="7" name="Espaço Reservado para Texto 5">
            <a:extLst>
              <a:ext uri="{FF2B5EF4-FFF2-40B4-BE49-F238E27FC236}">
                <a16:creationId xmlns:a16="http://schemas.microsoft.com/office/drawing/2014/main" id="{41FFCAF4-0EF8-4393-B5EC-B629EB5CA54A}"/>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a:t>Holanda</a:t>
            </a:r>
          </a:p>
          <a:p>
            <a:pPr marL="76200" indent="0">
              <a:buFont typeface="Roboto"/>
              <a:buNone/>
            </a:pPr>
            <a:endParaRPr lang="pt-BR" dirty="0"/>
          </a:p>
        </p:txBody>
      </p:sp>
      <p:pic>
        <p:nvPicPr>
          <p:cNvPr id="8" name="Picture 4" descr="Netherlands Binary Options Brokers">
            <a:extLst>
              <a:ext uri="{FF2B5EF4-FFF2-40B4-BE49-F238E27FC236}">
                <a16:creationId xmlns:a16="http://schemas.microsoft.com/office/drawing/2014/main" id="{95600DF5-899B-4A6A-8DB4-7DCECE0CB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93" y="1719072"/>
            <a:ext cx="1267067"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a 8">
            <a:extLst>
              <a:ext uri="{FF2B5EF4-FFF2-40B4-BE49-F238E27FC236}">
                <a16:creationId xmlns:a16="http://schemas.microsoft.com/office/drawing/2014/main" id="{5707F1FA-FF3E-4051-8937-18ED0AAE0690}"/>
              </a:ext>
            </a:extLst>
          </p:cNvPr>
          <p:cNvGraphicFramePr>
            <a:graphicFrameLocks noGrp="1"/>
          </p:cNvGraphicFramePr>
          <p:nvPr>
            <p:extLst>
              <p:ext uri="{D42A27DB-BD31-4B8C-83A1-F6EECF244321}">
                <p14:modId xmlns:p14="http://schemas.microsoft.com/office/powerpoint/2010/main" val="1203889851"/>
              </p:ext>
            </p:extLst>
          </p:nvPr>
        </p:nvGraphicFramePr>
        <p:xfrm>
          <a:off x="2368163" y="1169735"/>
          <a:ext cx="9573190" cy="4964696"/>
        </p:xfrm>
        <a:graphic>
          <a:graphicData uri="http://schemas.openxmlformats.org/drawingml/2006/table">
            <a:tbl>
              <a:tblPr firstCol="1">
                <a:tableStyleId>{5C22544A-7EE6-4342-B048-85BDC9FD1C3A}</a:tableStyleId>
              </a:tblPr>
              <a:tblGrid>
                <a:gridCol w="2505338">
                  <a:extLst>
                    <a:ext uri="{9D8B030D-6E8A-4147-A177-3AD203B41FA5}">
                      <a16:colId xmlns:a16="http://schemas.microsoft.com/office/drawing/2014/main" val="20000"/>
                    </a:ext>
                  </a:extLst>
                </a:gridCol>
                <a:gridCol w="7067852">
                  <a:extLst>
                    <a:ext uri="{9D8B030D-6E8A-4147-A177-3AD203B41FA5}">
                      <a16:colId xmlns:a16="http://schemas.microsoft.com/office/drawing/2014/main" val="20001"/>
                    </a:ext>
                  </a:extLst>
                </a:gridCol>
              </a:tblGrid>
              <a:tr h="451456">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diretos ao consumidor</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Benefícios fiscais: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 de registro: os veículos com emissão zero estão isentos. Para os outros, o sistema é progressivo, com cinco níveis de emissões de CO</a:t>
                      </a:r>
                      <a:r>
                        <a:rPr lang="pt-BR" sz="15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5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endPar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endParaRP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 de trânsito: os veículos com emissão zero estão isentos. Os </a:t>
                      </a:r>
                      <a:r>
                        <a:rPr lang="pt-BR" sz="15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PHEVs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(&lt;51g CO</a:t>
                      </a:r>
                      <a:r>
                        <a:rPr lang="pt-BR" sz="15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 km) pagam metade do imposto rodoviário.</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Imposto sobre veículos da empresa: O imposto de renda deve ser pago sobre o uso privado de um veículo da empresa. Isso é feito impondo uma sobretaxa de 4 a 25% do valor de catálogo sobre o lucro tributável. Essa porcentagem é de 4% para veículos com emissão zero, enquanto a taxa padrão é de 22%.</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Investimentos fiscais dedutíveis: Sistema que facilita os investimentos em tecnologia limpa, tornando-os parcialmente dedutíveis. Veículos de emissão zero e </a:t>
                      </a:r>
                      <a:r>
                        <a:rPr lang="pt-BR" sz="15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PHEVs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estão na lista, assim como os pontos de recarga que os acompanham.</a:t>
                      </a:r>
                    </a:p>
                  </a:txBody>
                  <a:tcPr marL="38100" marR="38100" marT="38100" marB="38100" anchor="ctr"/>
                </a:tc>
                <a:extLst>
                  <a:ext uri="{0D108BD9-81ED-4DB2-BD59-A6C34878D82A}">
                    <a16:rowId xmlns:a16="http://schemas.microsoft.com/office/drawing/2014/main" val="10000"/>
                  </a:ext>
                </a:extLst>
              </a:tr>
              <a:tr h="621296">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locais</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Vários subsídios estão disponíveis para a compra de carros elétricos, táxis e caminhões.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municípios oferecem subsídios para a instalação de estações de recarga.</a:t>
                      </a:r>
                    </a:p>
                  </a:txBody>
                  <a:tcPr marL="38100" marR="38100" marT="38100" marB="38100" anchor="ctr"/>
                </a:tc>
                <a:extLst>
                  <a:ext uri="{0D108BD9-81ED-4DB2-BD59-A6C34878D82A}">
                    <a16:rowId xmlns:a16="http://schemas.microsoft.com/office/drawing/2014/main" val="10001"/>
                  </a:ext>
                </a:extLst>
              </a:tr>
              <a:tr h="355898">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de cobrança de infraestrutura (públicos e privados)</a:t>
                      </a:r>
                    </a:p>
                  </a:txBody>
                  <a:tcPr marL="38100" marR="38100" marT="38100" marB="38100" anchor="ctr">
                    <a:solidFill>
                      <a:srgbClr val="4FBA7A"/>
                    </a:solidFill>
                  </a:tcPr>
                </a:tc>
                <a:tc>
                  <a:txBody>
                    <a:bodyPr/>
                    <a:lstStyle/>
                    <a:p>
                      <a:pPr marL="0" marR="0" indent="0" algn="just" rtl="0">
                        <a:lnSpc>
                          <a:spcPct val="100000"/>
                        </a:lnSpc>
                        <a:spcBef>
                          <a:spcPts val="0"/>
                        </a:spcBef>
                        <a:spcAft>
                          <a:spcPts val="0"/>
                        </a:spcAft>
                        <a:buClr>
                          <a:srgbClr val="000000"/>
                        </a:buClr>
                        <a:buFont typeface="Arial"/>
                        <a:buNone/>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Acordo Verde: 5,7 milhões de euros para a implantação de pontos de recarga acessíveis ao público.</a:t>
                      </a:r>
                    </a:p>
                  </a:txBody>
                  <a:tcPr marL="38100" marR="38100" marT="38100" marB="38100" anchor="ctr"/>
                </a:tc>
                <a:extLst>
                  <a:ext uri="{0D108BD9-81ED-4DB2-BD59-A6C34878D82A}">
                    <a16:rowId xmlns:a16="http://schemas.microsoft.com/office/drawing/2014/main" val="10002"/>
                  </a:ext>
                </a:extLst>
              </a:tr>
              <a:tr h="660445">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Políticas Complementares</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Subsídio de 3.000 euros / 5.000 euros para vans e táxis</a:t>
                      </a:r>
                      <a:r>
                        <a:rPr lang="pt-BR" sz="15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elétricos. </a:t>
                      </a:r>
                      <a:endPar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endParaRP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Taxas de depreciação de ativos favoráveis.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Incentivos à inovação para pequenas e médias empresas.</a:t>
                      </a:r>
                    </a:p>
                  </a:txBody>
                  <a:tcPr marL="38100" marR="38100" marT="38100" marB="38100" anchor="ctr"/>
                </a:tc>
                <a:extLst>
                  <a:ext uri="{0D108BD9-81ED-4DB2-BD59-A6C34878D82A}">
                    <a16:rowId xmlns:a16="http://schemas.microsoft.com/office/drawing/2014/main" val="10003"/>
                  </a:ext>
                </a:extLst>
              </a:tr>
            </a:tbl>
          </a:graphicData>
        </a:graphic>
      </p:graphicFrame>
      <p:pic>
        <p:nvPicPr>
          <p:cNvPr id="10" name="Gráfico 9">
            <a:extLst>
              <a:ext uri="{FF2B5EF4-FFF2-40B4-BE49-F238E27FC236}">
                <a16:creationId xmlns:a16="http://schemas.microsoft.com/office/drawing/2014/main" id="{C704B5F2-616A-4199-9230-9E58EFDB88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1121402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9c371d059c_0_821"/>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Reforma do Setor Elétrico</a:t>
            </a:r>
            <a:endParaRPr dirty="0"/>
          </a:p>
        </p:txBody>
      </p:sp>
      <p:pic>
        <p:nvPicPr>
          <p:cNvPr id="139" name="Google Shape;139;g9c371d059c_0_8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2337" y="1315735"/>
            <a:ext cx="10222574" cy="4357200"/>
          </a:xfrm>
          <a:prstGeom prst="rect">
            <a:avLst/>
          </a:prstGeom>
          <a:noFill/>
          <a:ln>
            <a:noFill/>
          </a:ln>
        </p:spPr>
      </p:pic>
    </p:spTree>
    <p:extLst>
      <p:ext uri="{BB962C8B-B14F-4D97-AF65-F5344CB8AC3E}">
        <p14:creationId xmlns:p14="http://schemas.microsoft.com/office/powerpoint/2010/main" val="138140205"/>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Europa</a:t>
            </a:r>
          </a:p>
        </p:txBody>
      </p:sp>
      <p:sp>
        <p:nvSpPr>
          <p:cNvPr id="4" name="Espaço Reservado para Texto 5">
            <a:extLst>
              <a:ext uri="{FF2B5EF4-FFF2-40B4-BE49-F238E27FC236}">
                <a16:creationId xmlns:a16="http://schemas.microsoft.com/office/drawing/2014/main" id="{4E37B6DB-8DA6-4C6C-9CF9-4A2EF3921C43}"/>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a:t>França</a:t>
            </a:r>
          </a:p>
          <a:p>
            <a:pPr marL="76200" indent="0">
              <a:buFont typeface="Roboto"/>
              <a:buNone/>
            </a:pPr>
            <a:endParaRPr lang="pt-BR" dirty="0"/>
          </a:p>
        </p:txBody>
      </p:sp>
      <p:graphicFrame>
        <p:nvGraphicFramePr>
          <p:cNvPr id="5" name="Tabela 4">
            <a:extLst>
              <a:ext uri="{FF2B5EF4-FFF2-40B4-BE49-F238E27FC236}">
                <a16:creationId xmlns:a16="http://schemas.microsoft.com/office/drawing/2014/main" id="{4A6FD264-9E6A-4A23-8110-047768A1B63E}"/>
              </a:ext>
            </a:extLst>
          </p:cNvPr>
          <p:cNvGraphicFramePr>
            <a:graphicFrameLocks noGrp="1"/>
          </p:cNvGraphicFramePr>
          <p:nvPr>
            <p:extLst>
              <p:ext uri="{D42A27DB-BD31-4B8C-83A1-F6EECF244321}">
                <p14:modId xmlns:p14="http://schemas.microsoft.com/office/powerpoint/2010/main" val="2961487499"/>
              </p:ext>
            </p:extLst>
          </p:nvPr>
        </p:nvGraphicFramePr>
        <p:xfrm>
          <a:off x="2358560" y="1236915"/>
          <a:ext cx="9573190" cy="4876800"/>
        </p:xfrm>
        <a:graphic>
          <a:graphicData uri="http://schemas.openxmlformats.org/drawingml/2006/table">
            <a:tbl>
              <a:tblPr firstCol="1">
                <a:tableStyleId>{5C22544A-7EE6-4342-B048-85BDC9FD1C3A}</a:tableStyleId>
              </a:tblPr>
              <a:tblGrid>
                <a:gridCol w="2505338">
                  <a:extLst>
                    <a:ext uri="{9D8B030D-6E8A-4147-A177-3AD203B41FA5}">
                      <a16:colId xmlns:a16="http://schemas.microsoft.com/office/drawing/2014/main" val="20000"/>
                    </a:ext>
                  </a:extLst>
                </a:gridCol>
                <a:gridCol w="7067852">
                  <a:extLst>
                    <a:ext uri="{9D8B030D-6E8A-4147-A177-3AD203B41FA5}">
                      <a16:colId xmlns:a16="http://schemas.microsoft.com/office/drawing/2014/main" val="20001"/>
                    </a:ext>
                  </a:extLst>
                </a:gridCol>
              </a:tblGrid>
              <a:tr h="451456">
                <a:tc rowSpan="2">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diretos ao consumidor.</a:t>
                      </a:r>
                    </a:p>
                  </a:txBody>
                  <a:tcPr marL="38100" marR="38100" marT="38100" marB="38100" anchor="ctr">
                    <a:solidFill>
                      <a:srgbClr val="4FBA7A"/>
                    </a:solidFill>
                  </a:tcPr>
                </a:tc>
                <a:tc>
                  <a:txBody>
                    <a:bodyPr/>
                    <a:lstStyle/>
                    <a:p>
                      <a:pPr marR="0" algn="just" rtl="0">
                        <a:lnSpc>
                          <a:spcPct val="100000"/>
                        </a:lnSpc>
                        <a:spcBef>
                          <a:spcPts val="0"/>
                        </a:spcBef>
                        <a:spcAft>
                          <a:spcPts val="0"/>
                        </a:spcAft>
                        <a:buClr>
                          <a:srgbClr val="000000"/>
                        </a:buClr>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Pagamentos de bônus e prêmios: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 </a:t>
                      </a:r>
                      <a:r>
                        <a:rPr lang="pt-BR" sz="15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PHEVs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que emitem 20g CO</a:t>
                      </a:r>
                      <a:r>
                        <a:rPr lang="pt-BR" sz="15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/km ou menos recebem EUR 6.000, veículos que emitem entre 21 e 60g  CO</a:t>
                      </a:r>
                      <a:r>
                        <a:rPr lang="pt-BR" sz="15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km recebem um prêmio de EUR 1.000.</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veículos da categoria "L" (quadrículos, motos, </a:t>
                      </a:r>
                      <a:r>
                        <a:rPr lang="pt-BR" sz="1500" b="0" i="1"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scooters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recebem um prêmio de 250 euros / kWh, com um limite de 1.000 euros ou 27% do preço de compra.</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Esquema de eliminação</a:t>
                      </a:r>
                      <a:r>
                        <a:rPr lang="pt-BR" sz="15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de diesel: Recebe até EUR 4.000 se um veículo antigo a diesel for substituído por um veículo de baixas emissões.</a:t>
                      </a:r>
                    </a:p>
                  </a:txBody>
                  <a:tcPr marL="38100" marR="38100" marT="38100" marB="38100" anchor="ctr"/>
                </a:tc>
                <a:extLst>
                  <a:ext uri="{0D108BD9-81ED-4DB2-BD59-A6C34878D82A}">
                    <a16:rowId xmlns:a16="http://schemas.microsoft.com/office/drawing/2014/main" val="10000"/>
                  </a:ext>
                </a:extLst>
              </a:tr>
              <a:tr h="621296">
                <a:tc vMerge="1">
                  <a:txBody>
                    <a:bodyPr/>
                    <a:lstStyle/>
                    <a:p>
                      <a:endParaRPr lang="pt-BR"/>
                    </a:p>
                  </a:txBody>
                  <a:tcPr/>
                </a:tc>
                <a:tc>
                  <a:txBody>
                    <a:bodyPr/>
                    <a:lstStyle/>
                    <a:p>
                      <a:pPr marR="0" algn="just" rtl="0">
                        <a:lnSpc>
                          <a:spcPct val="100000"/>
                        </a:lnSpc>
                        <a:spcBef>
                          <a:spcPts val="0"/>
                        </a:spcBef>
                        <a:spcAft>
                          <a:spcPts val="0"/>
                        </a:spcAft>
                        <a:buClr>
                          <a:srgbClr val="000000"/>
                        </a:buClr>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Benefícios fiscais: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Imposto de registro: as regiões têm a opção de fornecer uma isenção (total ou 50%) para veículos com combustível alternativo.</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Imposto sobre veículos da empresa: os </a:t>
                      </a:r>
                      <a:r>
                        <a:rPr lang="pt-BR" sz="15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BEVs</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estão isentos e os veículos híbridos que emitem menos de 110g CO</a:t>
                      </a:r>
                      <a:r>
                        <a:rPr lang="pt-BR" sz="15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 km estão isentos durante os primeiros dois anos após o registro.</a:t>
                      </a:r>
                    </a:p>
                  </a:txBody>
                  <a:tcPr marL="38100" marR="38100" marT="38100" marB="38100" anchor="ctr"/>
                </a:tc>
                <a:extLst>
                  <a:ext uri="{0D108BD9-81ED-4DB2-BD59-A6C34878D82A}">
                    <a16:rowId xmlns:a16="http://schemas.microsoft.com/office/drawing/2014/main" val="10001"/>
                  </a:ext>
                </a:extLst>
              </a:tr>
              <a:tr h="355898">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Incentivos de cobrança de infraestrutura (pública e privada).</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Financiamento de 50 milhões de euros disponível para infraestruturas de recarga que cobrem até 30% do custo do equipamento.</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Parcerias público-privadas para acelerar a construção de pontos de recarga.</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Incentivos fiscais para equipamentos de recarga doméstico.</a:t>
                      </a:r>
                    </a:p>
                  </a:txBody>
                  <a:tcPr marL="38100" marR="38100" marT="38100" marB="38100" anchor="ctr"/>
                </a:tc>
                <a:extLst>
                  <a:ext uri="{0D108BD9-81ED-4DB2-BD59-A6C34878D82A}">
                    <a16:rowId xmlns:a16="http://schemas.microsoft.com/office/drawing/2014/main" val="10002"/>
                  </a:ext>
                </a:extLst>
              </a:tr>
              <a:tr h="0">
                <a:tc>
                  <a:txBody>
                    <a:bodyPr/>
                    <a:lstStyle/>
                    <a:p>
                      <a:pPr marL="0" marR="0" indent="0" algn="ctr" rtl="0">
                        <a:lnSpc>
                          <a:spcPct val="100000"/>
                        </a:lnSpc>
                        <a:spcBef>
                          <a:spcPts val="0"/>
                        </a:spcBef>
                        <a:spcAft>
                          <a:spcPts val="0"/>
                        </a:spcAft>
                        <a:buClr>
                          <a:srgbClr val="000000"/>
                        </a:buClr>
                        <a:buFont typeface="Arial"/>
                      </a:pPr>
                      <a:r>
                        <a:rPr lang="pt-BR" sz="15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Políticas complementares.</a:t>
                      </a:r>
                    </a:p>
                  </a:txBody>
                  <a:tcPr marL="38100" marR="38100" marT="38100" marB="38100" anchor="ctr">
                    <a:solidFill>
                      <a:srgbClr val="4FBA7A"/>
                    </a:solidFill>
                  </a:tcPr>
                </a:tc>
                <a:tc>
                  <a:txBody>
                    <a:bodyPr/>
                    <a:lstStyle/>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Metas VE</a:t>
                      </a:r>
                      <a:r>
                        <a:rPr lang="pt-BR" sz="15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t>
                      </a: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para frotas governamentais e empresariais.</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Subsídio para locadoras de veículos e empresas de táxi.</a:t>
                      </a:r>
                    </a:p>
                    <a:p>
                      <a:pPr marL="285750" marR="0" indent="-285750" algn="just" rtl="0">
                        <a:lnSpc>
                          <a:spcPct val="100000"/>
                        </a:lnSpc>
                        <a:spcBef>
                          <a:spcPts val="0"/>
                        </a:spcBef>
                        <a:spcAft>
                          <a:spcPts val="0"/>
                        </a:spcAft>
                        <a:buClr>
                          <a:srgbClr val="000000"/>
                        </a:buClr>
                        <a:buFont typeface="Courier New" panose="02070309020205020404" pitchFamily="49" charset="0"/>
                        <a:buChar char="o"/>
                      </a:pPr>
                      <a:r>
                        <a:rPr lang="pt-BR" sz="15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Financiamento de pesquisa e desenvolvimento.</a:t>
                      </a:r>
                    </a:p>
                  </a:txBody>
                  <a:tcPr marL="38100" marR="38100" marT="38100" marB="38100" anchor="ctr"/>
                </a:tc>
                <a:extLst>
                  <a:ext uri="{0D108BD9-81ED-4DB2-BD59-A6C34878D82A}">
                    <a16:rowId xmlns:a16="http://schemas.microsoft.com/office/drawing/2014/main" val="10003"/>
                  </a:ext>
                </a:extLst>
              </a:tr>
            </a:tbl>
          </a:graphicData>
        </a:graphic>
      </p:graphicFrame>
      <p:pic>
        <p:nvPicPr>
          <p:cNvPr id="7" name="Picture 4" descr="Bandeira da França: origem, significado das cores e história - Toda Matéria">
            <a:extLst>
              <a:ext uri="{FF2B5EF4-FFF2-40B4-BE49-F238E27FC236}">
                <a16:creationId xmlns:a16="http://schemas.microsoft.com/office/drawing/2014/main" id="{AAA044B9-82A6-45ED-8C85-D2DB12B5A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790" y="1847974"/>
            <a:ext cx="1040927" cy="695934"/>
          </a:xfrm>
          <a:prstGeom prst="rect">
            <a:avLst/>
          </a:prstGeom>
          <a:noFill/>
          <a:extLst>
            <a:ext uri="{909E8E84-426E-40DD-AFC4-6F175D3DCCD1}">
              <a14:hiddenFill xmlns:a14="http://schemas.microsoft.com/office/drawing/2010/main">
                <a:solidFill>
                  <a:srgbClr val="FFFFFF"/>
                </a:solidFill>
              </a14:hiddenFill>
            </a:ext>
          </a:extLst>
        </p:spPr>
      </p:pic>
      <p:pic>
        <p:nvPicPr>
          <p:cNvPr id="6" name="Gráfico 5">
            <a:extLst>
              <a:ext uri="{FF2B5EF4-FFF2-40B4-BE49-F238E27FC236}">
                <a16:creationId xmlns:a16="http://schemas.microsoft.com/office/drawing/2014/main" id="{35804C8B-BA57-4C7A-84A8-3C7468C06A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16947939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9D35643-9466-4D62-B153-4BCD28343196}"/>
              </a:ext>
            </a:extLst>
          </p:cNvPr>
          <p:cNvSpPr>
            <a:spLocks noGrp="1"/>
          </p:cNvSpPr>
          <p:nvPr>
            <p:ph type="title"/>
          </p:nvPr>
        </p:nvSpPr>
        <p:spPr>
          <a:xfrm>
            <a:off x="692337" y="258101"/>
            <a:ext cx="11083961" cy="1118400"/>
          </a:xfrm>
        </p:spPr>
        <p:txBody>
          <a:bodyPr/>
          <a:lstStyle/>
          <a:p>
            <a:r>
              <a:rPr lang="pt-BR" dirty="0"/>
              <a:t>Incentivos Governamentais - Europa</a:t>
            </a:r>
            <a:endParaRPr lang="en-US" dirty="0"/>
          </a:p>
        </p:txBody>
      </p:sp>
      <p:sp>
        <p:nvSpPr>
          <p:cNvPr id="4" name="Espaço Reservado para Texto 5">
            <a:extLst>
              <a:ext uri="{FF2B5EF4-FFF2-40B4-BE49-F238E27FC236}">
                <a16:creationId xmlns:a16="http://schemas.microsoft.com/office/drawing/2014/main" id="{F81B4CA0-73BD-4509-9D06-0F0A85434FCF}"/>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a:t>Outros</a:t>
            </a:r>
          </a:p>
          <a:p>
            <a:pPr marL="76200" indent="0">
              <a:buFont typeface="Roboto"/>
              <a:buNone/>
            </a:pPr>
            <a:r>
              <a:rPr lang="pt-BR" b="1"/>
              <a:t>Países</a:t>
            </a:r>
          </a:p>
          <a:p>
            <a:pPr marL="76200" indent="0">
              <a:buFont typeface="Roboto"/>
              <a:buNone/>
            </a:pPr>
            <a:endParaRPr lang="pt-BR" dirty="0"/>
          </a:p>
        </p:txBody>
      </p:sp>
      <p:graphicFrame>
        <p:nvGraphicFramePr>
          <p:cNvPr id="5" name="Tabela 4">
            <a:extLst>
              <a:ext uri="{FF2B5EF4-FFF2-40B4-BE49-F238E27FC236}">
                <a16:creationId xmlns:a16="http://schemas.microsoft.com/office/drawing/2014/main" id="{5C378868-73CB-4CBF-B63A-C14233197B3F}"/>
              </a:ext>
            </a:extLst>
          </p:cNvPr>
          <p:cNvGraphicFramePr>
            <a:graphicFrameLocks noGrp="1"/>
          </p:cNvGraphicFramePr>
          <p:nvPr>
            <p:extLst>
              <p:ext uri="{D42A27DB-BD31-4B8C-83A1-F6EECF244321}">
                <p14:modId xmlns:p14="http://schemas.microsoft.com/office/powerpoint/2010/main" val="3058967443"/>
              </p:ext>
            </p:extLst>
          </p:nvPr>
        </p:nvGraphicFramePr>
        <p:xfrm>
          <a:off x="2774743" y="1236915"/>
          <a:ext cx="8502857" cy="4904306"/>
        </p:xfrm>
        <a:graphic>
          <a:graphicData uri="http://schemas.openxmlformats.org/drawingml/2006/table">
            <a:tbl>
              <a:tblPr firstRow="1">
                <a:tableStyleId>{5C22544A-7EE6-4342-B048-85BDC9FD1C3A}</a:tableStyleId>
              </a:tblPr>
              <a:tblGrid>
                <a:gridCol w="1853147">
                  <a:extLst>
                    <a:ext uri="{9D8B030D-6E8A-4147-A177-3AD203B41FA5}">
                      <a16:colId xmlns:a16="http://schemas.microsoft.com/office/drawing/2014/main" val="20000"/>
                    </a:ext>
                  </a:extLst>
                </a:gridCol>
                <a:gridCol w="6649710">
                  <a:extLst>
                    <a:ext uri="{9D8B030D-6E8A-4147-A177-3AD203B41FA5}">
                      <a16:colId xmlns:a16="http://schemas.microsoft.com/office/drawing/2014/main" val="20001"/>
                    </a:ext>
                  </a:extLst>
                </a:gridCol>
              </a:tblGrid>
              <a:tr h="355270">
                <a:tc>
                  <a:txBody>
                    <a:bodyPr/>
                    <a:lstStyle/>
                    <a:p>
                      <a:pPr marL="0" marR="0" indent="0" algn="ctr" rtl="0">
                        <a:lnSpc>
                          <a:spcPct val="100000"/>
                        </a:lnSpc>
                        <a:spcBef>
                          <a:spcPts val="800"/>
                        </a:spcBef>
                        <a:spcAft>
                          <a:spcPts val="800"/>
                        </a:spcAft>
                        <a:buClr>
                          <a:srgbClr val="000000"/>
                        </a:buClr>
                        <a:buFont typeface="Arial"/>
                      </a:pPr>
                      <a:r>
                        <a:rPr lang="pt-PT" sz="1200" b="1" i="0" u="none" strike="noStrike" cap="none" dirty="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rPr>
                        <a:t>País</a:t>
                      </a:r>
                      <a:endParaRPr lang="pt-BR" sz="1200" b="1" i="0" u="none" strike="noStrike" cap="none" dirty="0">
                        <a:solidFill>
                          <a:schemeClr val="bg1"/>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solidFill>
                      <a:srgbClr val="4FBA7A"/>
                    </a:solidFill>
                  </a:tcPr>
                </a:tc>
                <a:tc>
                  <a:txBody>
                    <a:bodyPr/>
                    <a:lstStyle/>
                    <a:p>
                      <a:pPr marL="0" marR="209550" indent="0" algn="ctr">
                        <a:lnSpc>
                          <a:spcPct val="100000"/>
                        </a:lnSpc>
                        <a:spcBef>
                          <a:spcPts val="800"/>
                        </a:spcBef>
                        <a:spcAft>
                          <a:spcPts val="800"/>
                        </a:spcAft>
                      </a:pPr>
                      <a:r>
                        <a:rPr lang="pt-PT" sz="1200" dirty="0">
                          <a:effectLst/>
                          <a:latin typeface="Roboto" panose="02000000000000000000" pitchFamily="2" charset="0"/>
                          <a:ea typeface="Roboto" panose="02000000000000000000" pitchFamily="2" charset="0"/>
                          <a:cs typeface="Roboto" panose="02000000000000000000" pitchFamily="2" charset="0"/>
                        </a:rPr>
                        <a:t>Incentivo</a:t>
                      </a:r>
                      <a:endParaRPr lang="pt-BR"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extLst>
                  <a:ext uri="{0D108BD9-81ED-4DB2-BD59-A6C34878D82A}">
                    <a16:rowId xmlns:a16="http://schemas.microsoft.com/office/drawing/2014/main" val="10000"/>
                  </a:ext>
                </a:extLst>
              </a:tr>
              <a:tr h="415415">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Áustria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estão isentos do imposto sobre o consumo de energia e do imposto mensal sobre o veículo. </a:t>
                      </a:r>
                    </a:p>
                  </a:txBody>
                  <a:tcPr marL="0" marR="0" marT="0" marB="0" anchor="ctr"/>
                </a:tc>
                <a:extLst>
                  <a:ext uri="{0D108BD9-81ED-4DB2-BD59-A6C34878D82A}">
                    <a16:rowId xmlns:a16="http://schemas.microsoft.com/office/drawing/2014/main" val="10001"/>
                  </a:ext>
                </a:extLst>
              </a:tr>
              <a:tr h="1246245">
                <a:tc>
                  <a:txBody>
                    <a:bodyPr/>
                    <a:lstStyle/>
                    <a:p>
                      <a:pPr marL="0" indent="0" algn="ctr">
                        <a:lnSpc>
                          <a:spcPct val="100000"/>
                        </a:lnSpc>
                        <a:spcBef>
                          <a:spcPts val="800"/>
                        </a:spcBef>
                        <a:spcAft>
                          <a:spcPts val="800"/>
                        </a:spcAft>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Bélgica</a:t>
                      </a:r>
                    </a:p>
                  </a:txBody>
                  <a:tcPr marL="0" marR="0" marT="0" marB="0" anchor="ctr"/>
                </a:tc>
                <a:tc>
                  <a:txBody>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VEs</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pagam imposto mais baixo nas três regiões. Na Região Flamenga, VE e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 </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(que emitem não mais de 50g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 km) estão isentos de imposto de registo. </a:t>
                      </a:r>
                    </a:p>
                    <a:p>
                      <a:pPr marL="285750" marR="0" lvl="0" indent="-285750" algn="just"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Empresas ganham bônus no imposto de renda devido as despesas relacionadas com a utilização de veículos: 120% para VE com emissão zero; 100% de bônus para veículos que emitem entre 1 e 60 g de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km,</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acima de 60g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 km</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 taxa de dedutibilidade diminui progressivamente de 90% para 50% nos modelos híbridos e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a:t>
                      </a:r>
                      <a:endPar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endParaRPr>
                    </a:p>
                  </a:txBody>
                  <a:tcPr marL="0" marR="0" marT="0" marB="0" anchor="ctr"/>
                </a:tc>
                <a:extLst>
                  <a:ext uri="{0D108BD9-81ED-4DB2-BD59-A6C34878D82A}">
                    <a16:rowId xmlns:a16="http://schemas.microsoft.com/office/drawing/2014/main" val="10002"/>
                  </a:ext>
                </a:extLst>
              </a:tr>
              <a:tr h="419864">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Bulgária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veículos elétricos são isentos do imposto anual de circulação.</a:t>
                      </a:r>
                    </a:p>
                  </a:txBody>
                  <a:tcPr marL="0" marR="0" marT="0" marB="0" anchor="ctr"/>
                </a:tc>
                <a:extLst>
                  <a:ext uri="{0D108BD9-81ED-4DB2-BD59-A6C34878D82A}">
                    <a16:rowId xmlns:a16="http://schemas.microsoft.com/office/drawing/2014/main" val="10003"/>
                  </a:ext>
                </a:extLst>
              </a:tr>
              <a:tr h="516755">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República Checa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Veículos elétricos, híbridos e outras alternativas de combustível são isentos do impostos de registro e de pedágios (veículos usados para fins comerciais).</a:t>
                      </a:r>
                    </a:p>
                  </a:txBody>
                  <a:tcPr marL="0" marR="0" marT="0" marB="0" anchor="ctr"/>
                </a:tc>
                <a:extLst>
                  <a:ext uri="{0D108BD9-81ED-4DB2-BD59-A6C34878D82A}">
                    <a16:rowId xmlns:a16="http://schemas.microsoft.com/office/drawing/2014/main" val="10004"/>
                  </a:ext>
                </a:extLst>
              </a:tr>
              <a:tr h="355270">
                <a:tc>
                  <a:txBody>
                    <a:bodyPr/>
                    <a:lstStyle/>
                    <a:p>
                      <a:pPr algn="ctr">
                        <a:spcBef>
                          <a:spcPts val="800"/>
                        </a:spcBef>
                        <a:spcAft>
                          <a:spcPts val="800"/>
                        </a:spcAft>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Dinamarca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Veículos elétricos e movidos à hidrogênio são isentos do imposto de registro.</a:t>
                      </a:r>
                    </a:p>
                  </a:txBody>
                  <a:tcPr marL="0" marR="0" marT="0" marB="0" anchor="ctr"/>
                </a:tc>
                <a:extLst>
                  <a:ext uri="{0D108BD9-81ED-4DB2-BD59-A6C34878D82A}">
                    <a16:rowId xmlns:a16="http://schemas.microsoft.com/office/drawing/2014/main" val="10005"/>
                  </a:ext>
                </a:extLst>
              </a:tr>
              <a:tr h="290675">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Finlândia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pagam menos imposto para registro (baseado na emissão de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p>
                  </a:txBody>
                  <a:tcPr marL="0" marR="0" marT="0" marB="0" anchor="ctr"/>
                </a:tc>
                <a:extLst>
                  <a:ext uri="{0D108BD9-81ED-4DB2-BD59-A6C34878D82A}">
                    <a16:rowId xmlns:a16="http://schemas.microsoft.com/office/drawing/2014/main" val="10006"/>
                  </a:ext>
                </a:extLst>
              </a:tr>
              <a:tr h="484458">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Irlanda</a:t>
                      </a:r>
                    </a:p>
                  </a:txBody>
                  <a:tcPr marL="0" marR="0" marT="0" marB="0" anchor="ctr"/>
                </a:tc>
                <a:tc>
                  <a:txBody>
                    <a:bodyPr/>
                    <a:lstStyle/>
                    <a:p>
                      <a:pPr>
                        <a:spcBef>
                          <a:spcPts val="800"/>
                        </a:spcBef>
                        <a:spcAft>
                          <a:spcPts val="800"/>
                        </a:spcAft>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recebe bônus de €5,000 na compra e tem isenção da taxa de registro até o máximo de €5,000,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 </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até €2,500 e híbridos e </a:t>
                      </a:r>
                      <a:r>
                        <a:rPr lang="pt-BR" sz="1400" b="0" i="0" u="none" strike="noStrike" cap="none" dirty="0" err="1">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flex</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em até €1,500.</a:t>
                      </a:r>
                    </a:p>
                  </a:txBody>
                  <a:tcPr marL="0" marR="0" marT="0" marB="0" anchor="ctr"/>
                </a:tc>
                <a:extLst>
                  <a:ext uri="{0D108BD9-81ED-4DB2-BD59-A6C34878D82A}">
                    <a16:rowId xmlns:a16="http://schemas.microsoft.com/office/drawing/2014/main" val="10007"/>
                  </a:ext>
                </a:extLst>
              </a:tr>
              <a:tr h="355270">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Grécia</a:t>
                      </a:r>
                    </a:p>
                  </a:txBody>
                  <a:tcPr marL="0" marR="0" marT="0" marB="0" anchor="ctr"/>
                </a:tc>
                <a:tc>
                  <a:txBody>
                    <a:bodyPr/>
                    <a:lstStyle/>
                    <a:p>
                      <a:pPr>
                        <a:spcBef>
                          <a:spcPts val="800"/>
                        </a:spcBef>
                        <a:spcAft>
                          <a:spcPts val="800"/>
                        </a:spcAft>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e híbridos são isentos das taxas de registro.</a:t>
                      </a:r>
                    </a:p>
                  </a:txBody>
                  <a:tcPr marL="0" marR="0" marT="0" marB="0" anchor="ctr"/>
                </a:tc>
                <a:extLst>
                  <a:ext uri="{0D108BD9-81ED-4DB2-BD59-A6C34878D82A}">
                    <a16:rowId xmlns:a16="http://schemas.microsoft.com/office/drawing/2014/main" val="10008"/>
                  </a:ext>
                </a:extLst>
              </a:tr>
              <a:tr h="419864">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Hungria</a:t>
                      </a:r>
                    </a:p>
                  </a:txBody>
                  <a:tcPr marL="0" marR="0" marT="0" marB="0" anchor="ctr"/>
                </a:tc>
                <a:tc>
                  <a:txBody>
                    <a:bodyPr/>
                    <a:lstStyle/>
                    <a:p>
                      <a:pPr marL="0" marR="0" lvl="0" indent="0" algn="l"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são isentos de taxas de registro, propriedade e de circulação anual.</a:t>
                      </a:r>
                    </a:p>
                  </a:txBody>
                  <a:tcPr marL="0" marR="0" marT="0" marB="0" anchor="ctr"/>
                </a:tc>
                <a:extLst>
                  <a:ext uri="{0D108BD9-81ED-4DB2-BD59-A6C34878D82A}">
                    <a16:rowId xmlns:a16="http://schemas.microsoft.com/office/drawing/2014/main" val="10009"/>
                  </a:ext>
                </a:extLst>
              </a:tr>
            </a:tbl>
          </a:graphicData>
        </a:graphic>
      </p:graphicFrame>
      <p:pic>
        <p:nvPicPr>
          <p:cNvPr id="6" name="Gráfico 5">
            <a:extLst>
              <a:ext uri="{FF2B5EF4-FFF2-40B4-BE49-F238E27FC236}">
                <a16:creationId xmlns:a16="http://schemas.microsoft.com/office/drawing/2014/main" id="{8680ABF1-0974-494B-996C-31D16AFFF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560210734"/>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B19BD65-57EB-4125-9401-C670E421552B}"/>
              </a:ext>
            </a:extLst>
          </p:cNvPr>
          <p:cNvSpPr>
            <a:spLocks noGrp="1"/>
          </p:cNvSpPr>
          <p:nvPr>
            <p:ph type="title"/>
          </p:nvPr>
        </p:nvSpPr>
        <p:spPr>
          <a:xfrm>
            <a:off x="692337" y="258101"/>
            <a:ext cx="11083961" cy="1118400"/>
          </a:xfrm>
        </p:spPr>
        <p:txBody>
          <a:bodyPr/>
          <a:lstStyle/>
          <a:p>
            <a:r>
              <a:rPr lang="pt-BR" dirty="0"/>
              <a:t>Incentivos Governamentais - Europa</a:t>
            </a:r>
            <a:endParaRPr lang="en-US" dirty="0"/>
          </a:p>
        </p:txBody>
      </p:sp>
      <p:sp>
        <p:nvSpPr>
          <p:cNvPr id="4" name="Espaço Reservado para Texto 5">
            <a:extLst>
              <a:ext uri="{FF2B5EF4-FFF2-40B4-BE49-F238E27FC236}">
                <a16:creationId xmlns:a16="http://schemas.microsoft.com/office/drawing/2014/main" id="{7EC9C491-AB2A-450D-9DBE-1292C2FCDED0}"/>
              </a:ext>
            </a:extLst>
          </p:cNvPr>
          <p:cNvSpPr txBox="1">
            <a:spLocks/>
          </p:cNvSpPr>
          <p:nvPr/>
        </p:nvSpPr>
        <p:spPr>
          <a:xfrm>
            <a:off x="668338" y="1169735"/>
            <a:ext cx="11523662" cy="44513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210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2100"/>
              </a:spcBef>
              <a:spcAft>
                <a:spcPts val="210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pPr marL="76200" indent="0">
              <a:buFont typeface="Roboto"/>
              <a:buNone/>
            </a:pPr>
            <a:r>
              <a:rPr lang="pt-BR" b="1"/>
              <a:t>Outros</a:t>
            </a:r>
          </a:p>
          <a:p>
            <a:pPr marL="76200" indent="0">
              <a:buFont typeface="Roboto"/>
              <a:buNone/>
            </a:pPr>
            <a:r>
              <a:rPr lang="pt-BR" b="1"/>
              <a:t>Países</a:t>
            </a:r>
          </a:p>
          <a:p>
            <a:pPr marL="76200" indent="0">
              <a:buFont typeface="Roboto"/>
              <a:buNone/>
            </a:pPr>
            <a:endParaRPr lang="pt-BR" dirty="0"/>
          </a:p>
        </p:txBody>
      </p:sp>
      <p:graphicFrame>
        <p:nvGraphicFramePr>
          <p:cNvPr id="5" name="Tabela 4">
            <a:extLst>
              <a:ext uri="{FF2B5EF4-FFF2-40B4-BE49-F238E27FC236}">
                <a16:creationId xmlns:a16="http://schemas.microsoft.com/office/drawing/2014/main" id="{446C3DBC-3560-4E21-99D8-7B1E5B6E68E5}"/>
              </a:ext>
            </a:extLst>
          </p:cNvPr>
          <p:cNvGraphicFramePr>
            <a:graphicFrameLocks noGrp="1"/>
          </p:cNvGraphicFramePr>
          <p:nvPr>
            <p:extLst>
              <p:ext uri="{D42A27DB-BD31-4B8C-83A1-F6EECF244321}">
                <p14:modId xmlns:p14="http://schemas.microsoft.com/office/powerpoint/2010/main" val="673766440"/>
              </p:ext>
            </p:extLst>
          </p:nvPr>
        </p:nvGraphicFramePr>
        <p:xfrm>
          <a:off x="2444015" y="1364469"/>
          <a:ext cx="8782785" cy="4614960"/>
        </p:xfrm>
        <a:graphic>
          <a:graphicData uri="http://schemas.openxmlformats.org/drawingml/2006/table">
            <a:tbl>
              <a:tblPr firstRow="1">
                <a:tableStyleId>{5C22544A-7EE6-4342-B048-85BDC9FD1C3A}</a:tableStyleId>
              </a:tblPr>
              <a:tblGrid>
                <a:gridCol w="1914156">
                  <a:extLst>
                    <a:ext uri="{9D8B030D-6E8A-4147-A177-3AD203B41FA5}">
                      <a16:colId xmlns:a16="http://schemas.microsoft.com/office/drawing/2014/main" val="20000"/>
                    </a:ext>
                  </a:extLst>
                </a:gridCol>
                <a:gridCol w="6868629">
                  <a:extLst>
                    <a:ext uri="{9D8B030D-6E8A-4147-A177-3AD203B41FA5}">
                      <a16:colId xmlns:a16="http://schemas.microsoft.com/office/drawing/2014/main" val="20001"/>
                    </a:ext>
                  </a:extLst>
                </a:gridCol>
              </a:tblGrid>
              <a:tr h="396000">
                <a:tc>
                  <a:txBody>
                    <a:bodyPr/>
                    <a:lstStyle/>
                    <a:p>
                      <a:pPr marL="0" marR="0" indent="0" algn="ctr" rtl="0">
                        <a:lnSpc>
                          <a:spcPct val="100000"/>
                        </a:lnSpc>
                        <a:spcBef>
                          <a:spcPts val="800"/>
                        </a:spcBef>
                        <a:spcAft>
                          <a:spcPts val="800"/>
                        </a:spcAft>
                        <a:buClr>
                          <a:srgbClr val="000000"/>
                        </a:buClr>
                        <a:buFont typeface="Arial"/>
                      </a:pPr>
                      <a:r>
                        <a:rPr lang="pt-PT"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rPr>
                        <a:t>País</a:t>
                      </a:r>
                      <a:endParaRPr lang="pt-BR" sz="1400" b="1" i="0" u="none" strike="noStrike" cap="none" dirty="0">
                        <a:solidFill>
                          <a:schemeClr val="bg1"/>
                        </a:solidFill>
                        <a:effectLst/>
                        <a:latin typeface="Abadi Extra Light" panose="020B0204020104020204" pitchFamily="34" charset="0"/>
                        <a:ea typeface="Roboto" panose="02000000000000000000" pitchFamily="2" charset="0"/>
                        <a:cs typeface="Roboto" panose="02000000000000000000" pitchFamily="2" charset="0"/>
                        <a:sym typeface="Arial"/>
                      </a:endParaRPr>
                    </a:p>
                  </a:txBody>
                  <a:tcPr marL="0" marR="0" marT="0" marB="0" anchor="ctr">
                    <a:solidFill>
                      <a:srgbClr val="4FBA7A"/>
                    </a:solidFill>
                  </a:tcPr>
                </a:tc>
                <a:tc>
                  <a:txBody>
                    <a:bodyPr/>
                    <a:lstStyle/>
                    <a:p>
                      <a:pPr marL="0" marR="209550" indent="0" algn="ctr">
                        <a:lnSpc>
                          <a:spcPct val="100000"/>
                        </a:lnSpc>
                        <a:spcBef>
                          <a:spcPts val="800"/>
                        </a:spcBef>
                        <a:spcAft>
                          <a:spcPts val="800"/>
                        </a:spcAft>
                      </a:pPr>
                      <a:r>
                        <a:rPr lang="pt-PT" sz="1400" dirty="0">
                          <a:effectLst/>
                          <a:latin typeface="Abadi Extra Light" panose="020B0204020104020204" pitchFamily="34" charset="0"/>
                          <a:ea typeface="Roboto" panose="02000000000000000000" pitchFamily="2" charset="0"/>
                          <a:cs typeface="Roboto" panose="02000000000000000000" pitchFamily="2" charset="0"/>
                        </a:rPr>
                        <a:t>Incentivo</a:t>
                      </a:r>
                      <a:endParaRPr lang="pt-BR" sz="1400" dirty="0">
                        <a:effectLst/>
                        <a:latin typeface="Abadi Extra Light" panose="020B0204020104020204" pitchFamily="34" charset="0"/>
                        <a:ea typeface="Roboto" panose="02000000000000000000" pitchFamily="2" charset="0"/>
                        <a:cs typeface="Roboto" panose="02000000000000000000" pitchFamily="2" charset="0"/>
                      </a:endParaRPr>
                    </a:p>
                  </a:txBody>
                  <a:tcPr marL="0" marR="0" marT="0" marB="0" anchor="ctr">
                    <a:solidFill>
                      <a:srgbClr val="4FBA7A"/>
                    </a:solidFill>
                  </a:tcPr>
                </a:tc>
                <a:extLst>
                  <a:ext uri="{0D108BD9-81ED-4DB2-BD59-A6C34878D82A}">
                    <a16:rowId xmlns:a16="http://schemas.microsoft.com/office/drawing/2014/main" val="10000"/>
                  </a:ext>
                </a:extLst>
              </a:tr>
              <a:tr h="540000">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Itália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Em muitas regiões, VE são isentos do imposto anual de circulação por um período de 5 anos a partir da data de</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aquisição</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Após esse período, se beneficiam com a redução de 75% do imposto.</a:t>
                      </a:r>
                    </a:p>
                  </a:txBody>
                  <a:tcPr marL="0" marR="0" marT="0" marB="0" anchor="ctr"/>
                </a:tc>
                <a:extLst>
                  <a:ext uri="{0D108BD9-81ED-4DB2-BD59-A6C34878D82A}">
                    <a16:rowId xmlns:a16="http://schemas.microsoft.com/office/drawing/2014/main" val="10001"/>
                  </a:ext>
                </a:extLst>
              </a:tr>
              <a:tr h="864000">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Portugal</a:t>
                      </a:r>
                    </a:p>
                  </a:txBody>
                  <a:tcPr marL="0" marR="0" marT="0" marB="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são isentos do imposto de registro e também do imposto de circulação anual. Veículos híbridos pagam somente 25% da taxa de registro.</a:t>
                      </a:r>
                    </a:p>
                  </a:txBody>
                  <a:tcPr marL="0" marR="0" marT="0" marB="0" anchor="ctr"/>
                </a:tc>
                <a:extLst>
                  <a:ext uri="{0D108BD9-81ED-4DB2-BD59-A6C34878D82A}">
                    <a16:rowId xmlns:a16="http://schemas.microsoft.com/office/drawing/2014/main" val="10002"/>
                  </a:ext>
                </a:extLst>
              </a:tr>
              <a:tr h="468000">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Espanha</a:t>
                      </a:r>
                    </a:p>
                  </a:txBody>
                  <a:tcPr marL="0" marR="0" marT="0" marB="0" anchor="ctr"/>
                </a:tc>
                <a:tc>
                  <a:txBody>
                    <a:bodyPr/>
                    <a:lstStyle/>
                    <a:p>
                      <a:pPr marL="0" marR="0" lvl="0" indent="0" algn="just"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principais conselhos municipais reduzem até 75% do imposto anual de circulação para VE e veículos de</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combustíveis eficientes.</a:t>
                      </a:r>
                    </a:p>
                  </a:txBody>
                  <a:tcPr marL="0" marR="0" marT="0" marB="0" anchor="ctr"/>
                </a:tc>
                <a:extLst>
                  <a:ext uri="{0D108BD9-81ED-4DB2-BD59-A6C34878D82A}">
                    <a16:rowId xmlns:a16="http://schemas.microsoft.com/office/drawing/2014/main" val="10003"/>
                  </a:ext>
                </a:extLst>
              </a:tr>
              <a:tr h="1332000">
                <a:tc>
                  <a:txBody>
                    <a:bodyPr/>
                    <a:lstStyle/>
                    <a:p>
                      <a:pPr marL="0" marR="0" indent="0" algn="ctr" rtl="0">
                        <a:lnSpc>
                          <a:spcPct val="100000"/>
                        </a:lnSpc>
                        <a:spcBef>
                          <a:spcPts val="800"/>
                        </a:spcBef>
                        <a:spcAft>
                          <a:spcPts val="800"/>
                        </a:spcAft>
                        <a:buClr>
                          <a:srgbClr val="000000"/>
                        </a:buClr>
                        <a:buFont typeface="Arial"/>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Suécia</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Redução da tributação dos veículos da empresa para veículos eléctricos e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p>
                    <a:p>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É concedido um prêmio para a aquisição de um novo veículo eléctrico ou híbrido,</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sendo: </a:t>
                      </a:r>
                    </a:p>
                    <a:p>
                      <a:pPr marL="171450" lvl="1" indent="-171450">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SEK20.000 para automóveis com emissões de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entre 1 e 50g / km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a:t>
                      </a:r>
                    </a:p>
                    <a:p>
                      <a:pPr marL="171450" lvl="1" indent="-171450">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SEK40.000 para automóveis com zero emissões de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(veículos elétricos)</a:t>
                      </a:r>
                    </a:p>
                    <a:p>
                      <a:pPr marL="171450" lvl="1" indent="-171450">
                        <a:buFont typeface="Courier New" panose="02070309020205020404" pitchFamily="49" charset="0"/>
                        <a:buChar char="o"/>
                      </a:pP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Isenção de cinco anos do imposto de circulação anual aplicada em carros verdes (carros elétricos e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com consumo de energia eléctrica por 100 km que não exceda 37kWh). </a:t>
                      </a:r>
                    </a:p>
                  </a:txBody>
                  <a:tcPr marL="0" marR="0" marT="0" marB="0" anchor="ctr"/>
                </a:tc>
                <a:extLst>
                  <a:ext uri="{0D108BD9-81ED-4DB2-BD59-A6C34878D82A}">
                    <a16:rowId xmlns:a16="http://schemas.microsoft.com/office/drawing/2014/main" val="10004"/>
                  </a:ext>
                </a:extLst>
              </a:tr>
              <a:tr h="756000">
                <a:tc>
                  <a:txBody>
                    <a:bodyPr/>
                    <a:lstStyle/>
                    <a:p>
                      <a:pPr marL="0" marR="0" lvl="0" indent="0" algn="ctr" defTabSz="914400" rtl="0" eaLnBrk="1" fontAlgn="auto" latinLnBrk="0" hangingPunct="1">
                        <a:lnSpc>
                          <a:spcPct val="100000"/>
                        </a:lnSpc>
                        <a:spcBef>
                          <a:spcPts val="800"/>
                        </a:spcBef>
                        <a:spcAft>
                          <a:spcPts val="800"/>
                        </a:spcAft>
                        <a:buClr>
                          <a:srgbClr val="000000"/>
                        </a:buClr>
                        <a:buSzTx/>
                        <a:buFont typeface="Arial"/>
                        <a:buNone/>
                        <a:tabLst/>
                        <a:defRPr/>
                      </a:pPr>
                      <a:r>
                        <a:rPr lang="pt-BR" sz="1400" b="1"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Reino Unido</a:t>
                      </a:r>
                    </a:p>
                  </a:txBody>
                  <a:tcPr marL="0" marR="0" marT="0" marB="0" anchor="ctr"/>
                </a:tc>
                <a:tc>
                  <a:txBody>
                    <a:bodyPr/>
                    <a:lstStyle/>
                    <a:p>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VE recebe um bônus de €4,500 e híbridos </a:t>
                      </a:r>
                      <a:r>
                        <a:rPr lang="pt-BR" sz="1400" b="0" i="1"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plug-in</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de €2,500</a:t>
                      </a:r>
                      <a:r>
                        <a:rPr lang="pt-BR" sz="1400" b="0" i="0" u="none" strike="noStrike" cap="none" baseline="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no momento da compra.</a:t>
                      </a:r>
                      <a:endPar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endParaRPr>
                    </a:p>
                    <a:p>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Os veículos elétricos (com emissões de CO</a:t>
                      </a:r>
                      <a:r>
                        <a:rPr lang="pt-BR" sz="1400" b="0" i="0" u="none" strike="noStrike" cap="none" baseline="-25000"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2</a:t>
                      </a:r>
                      <a:r>
                        <a:rPr lang="pt-BR" sz="1400" b="0" i="0" u="none" strike="noStrike" cap="none" dirty="0">
                          <a:solidFill>
                            <a:srgbClr val="000000"/>
                          </a:solidFill>
                          <a:effectLst/>
                          <a:latin typeface="Abadi Extra Light" panose="020B0204020104020204" pitchFamily="34" charset="0"/>
                          <a:ea typeface="Roboto" panose="02000000000000000000" pitchFamily="2" charset="0"/>
                          <a:cs typeface="Roboto" panose="02000000000000000000" pitchFamily="2" charset="0"/>
                          <a:sym typeface="Arial"/>
                        </a:rPr>
                        <a:t> inferiores a 100 g / km) estão isentos do imposto de circulação anual, enquanto outros veículos com combustível alternativo recebem descontos nas taxas.</a:t>
                      </a:r>
                    </a:p>
                  </a:txBody>
                  <a:tcPr marL="0" marR="0" marT="0" marB="0" anchor="ctr"/>
                </a:tc>
                <a:extLst>
                  <a:ext uri="{0D108BD9-81ED-4DB2-BD59-A6C34878D82A}">
                    <a16:rowId xmlns:a16="http://schemas.microsoft.com/office/drawing/2014/main" val="10005"/>
                  </a:ext>
                </a:extLst>
              </a:tr>
            </a:tbl>
          </a:graphicData>
        </a:graphic>
      </p:graphicFrame>
      <p:pic>
        <p:nvPicPr>
          <p:cNvPr id="6" name="Gráfico 5">
            <a:extLst>
              <a:ext uri="{FF2B5EF4-FFF2-40B4-BE49-F238E27FC236}">
                <a16:creationId xmlns:a16="http://schemas.microsoft.com/office/drawing/2014/main" id="{6C5EBAC2-04BC-4AAC-A802-698CE51ABA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412208857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EUA</a:t>
            </a:r>
          </a:p>
        </p:txBody>
      </p:sp>
      <p:sp>
        <p:nvSpPr>
          <p:cNvPr id="7" name="Espaço Reservado para Texto 5">
            <a:extLst>
              <a:ext uri="{FF2B5EF4-FFF2-40B4-BE49-F238E27FC236}">
                <a16:creationId xmlns:a16="http://schemas.microsoft.com/office/drawing/2014/main" id="{C328E4F1-D9D7-4479-9366-E98FF6D4C9BD}"/>
              </a:ext>
            </a:extLst>
          </p:cNvPr>
          <p:cNvSpPr txBox="1">
            <a:spLocks/>
          </p:cNvSpPr>
          <p:nvPr/>
        </p:nvSpPr>
        <p:spPr>
          <a:xfrm>
            <a:off x="2798967" y="1712375"/>
            <a:ext cx="8766500" cy="4452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gn="just"/>
            <a:r>
              <a:rPr lang="pt-BR" sz="2400" b="1" dirty="0">
                <a:latin typeface="Abadi Extra Light" panose="020B0204020104020204" pitchFamily="34" charset="0"/>
              </a:rPr>
              <a:t>Políticas Federais</a:t>
            </a:r>
          </a:p>
          <a:p>
            <a:pPr marL="76200" algn="just"/>
            <a:r>
              <a:rPr lang="pt-BR" sz="2400" dirty="0">
                <a:latin typeface="Abadi Extra Light" panose="020B0204020104020204" pitchFamily="34" charset="0"/>
              </a:rPr>
              <a:t>VE e híbridos </a:t>
            </a:r>
            <a:r>
              <a:rPr lang="pt-BR" sz="2400" i="1" dirty="0">
                <a:latin typeface="Abadi Extra Light" panose="020B0204020104020204" pitchFamily="34" charset="0"/>
              </a:rPr>
              <a:t>plug-in</a:t>
            </a:r>
            <a:r>
              <a:rPr lang="pt-BR" sz="2400" dirty="0">
                <a:latin typeface="Abadi Extra Light" panose="020B0204020104020204" pitchFamily="34" charset="0"/>
              </a:rPr>
              <a:t> comprados desde 2010 são elegíveis a um crédito de imposto de renda federal de até U$ 7.500. O crédito varia com base na bateria usada para alimentar o veículo (kWh). Quando um fabricando atinge um montante de 200.000 </a:t>
            </a:r>
            <a:r>
              <a:rPr lang="pt-BR" sz="2400" dirty="0" err="1">
                <a:latin typeface="Abadi Extra Light" panose="020B0204020104020204" pitchFamily="34" charset="0"/>
              </a:rPr>
              <a:t>PHEVs</a:t>
            </a:r>
            <a:r>
              <a:rPr lang="pt-BR" sz="2400" dirty="0">
                <a:latin typeface="Abadi Extra Light" panose="020B0204020104020204" pitchFamily="34" charset="0"/>
              </a:rPr>
              <a:t> e </a:t>
            </a:r>
            <a:r>
              <a:rPr lang="pt-BR" sz="2400" dirty="0" err="1">
                <a:latin typeface="Abadi Extra Light" panose="020B0204020104020204" pitchFamily="34" charset="0"/>
              </a:rPr>
              <a:t>BEVs</a:t>
            </a:r>
            <a:r>
              <a:rPr lang="pt-BR" sz="2400" dirty="0">
                <a:latin typeface="Abadi Extra Light" panose="020B0204020104020204" pitchFamily="34" charset="0"/>
              </a:rPr>
              <a:t> vendidos, o crédito é reduzido a 50%.</a:t>
            </a:r>
          </a:p>
        </p:txBody>
      </p:sp>
      <p:pic>
        <p:nvPicPr>
          <p:cNvPr id="8" name="Picture 4" descr="Bandeira dos Estados Unidos • Bandeiras do Mundo">
            <a:extLst>
              <a:ext uri="{FF2B5EF4-FFF2-40B4-BE49-F238E27FC236}">
                <a16:creationId xmlns:a16="http://schemas.microsoft.com/office/drawing/2014/main" id="{2BF61CEE-0455-425C-98CD-73B7880D7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76" y="1712375"/>
            <a:ext cx="1668424" cy="87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6688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337" y="258101"/>
            <a:ext cx="11083961" cy="1118400"/>
          </a:xfrm>
        </p:spPr>
        <p:txBody>
          <a:bodyPr/>
          <a:lstStyle/>
          <a:p>
            <a:r>
              <a:rPr lang="pt-BR" dirty="0"/>
              <a:t>Incentivos Governamentais - EUA</a:t>
            </a:r>
          </a:p>
        </p:txBody>
      </p:sp>
      <p:sp>
        <p:nvSpPr>
          <p:cNvPr id="4" name="Espaço Reservado para Texto 5">
            <a:extLst>
              <a:ext uri="{FF2B5EF4-FFF2-40B4-BE49-F238E27FC236}">
                <a16:creationId xmlns:a16="http://schemas.microsoft.com/office/drawing/2014/main" id="{2291D930-8B0E-4E80-B356-CA79A34577A2}"/>
              </a:ext>
            </a:extLst>
          </p:cNvPr>
          <p:cNvSpPr>
            <a:spLocks noGrp="1"/>
          </p:cNvSpPr>
          <p:nvPr>
            <p:ph type="body" idx="13"/>
          </p:nvPr>
        </p:nvSpPr>
        <p:spPr>
          <a:xfrm>
            <a:off x="415925" y="1376501"/>
            <a:ext cx="11360150" cy="4451350"/>
          </a:xfrm>
        </p:spPr>
        <p:txBody>
          <a:bodyPr/>
          <a:lstStyle/>
          <a:p>
            <a:pPr marL="76200" indent="0" algn="just">
              <a:buNone/>
            </a:pPr>
            <a:r>
              <a:rPr lang="pt-BR" sz="1800" b="1" dirty="0"/>
              <a:t>Incentivos Estaduais</a:t>
            </a:r>
          </a:p>
          <a:p>
            <a:pPr marL="76200" indent="0" algn="just">
              <a:buNone/>
            </a:pPr>
            <a:endParaRPr lang="pt-BR" sz="1800" b="1" dirty="0"/>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Washington</a:t>
            </a:r>
            <a:r>
              <a:rPr lang="pt-BR" sz="1800" dirty="0">
                <a:latin typeface="Abadi Extra Light" panose="020B0204020104020204" pitchFamily="34" charset="0"/>
              </a:rPr>
              <a:t>: </a:t>
            </a:r>
            <a:r>
              <a:rPr lang="pt-BR" sz="1800" dirty="0" err="1">
                <a:latin typeface="Abadi Extra Light" panose="020B0204020104020204" pitchFamily="34" charset="0"/>
              </a:rPr>
              <a:t>VEs</a:t>
            </a:r>
            <a:r>
              <a:rPr lang="pt-BR" sz="1800" dirty="0">
                <a:latin typeface="Abadi Extra Light" panose="020B0204020104020204" pitchFamily="34" charset="0"/>
              </a:rPr>
              <a:t> e híbridos </a:t>
            </a:r>
            <a:r>
              <a:rPr lang="pt-BR" sz="1800" i="1" dirty="0">
                <a:latin typeface="Abadi Extra Light" panose="020B0204020104020204" pitchFamily="34" charset="0"/>
              </a:rPr>
              <a:t>plug-in  </a:t>
            </a:r>
            <a:r>
              <a:rPr lang="pt-BR" sz="1800" dirty="0">
                <a:latin typeface="Abadi Extra Light" panose="020B0204020104020204" pitchFamily="34" charset="0"/>
              </a:rPr>
              <a:t>são elegíveis para isenção de imposto sobre compra ou locação do veículo. As empresas são elegíveis para  receber créditos fiscais de até 50% do custo incremental do </a:t>
            </a:r>
            <a:r>
              <a:rPr lang="pt-BR" sz="1800" i="1" dirty="0">
                <a:latin typeface="Abadi Extra Light" panose="020B0204020104020204" pitchFamily="34" charset="0"/>
              </a:rPr>
              <a:t>plug-in </a:t>
            </a:r>
            <a:r>
              <a:rPr lang="pt-BR" sz="1800" dirty="0">
                <a:latin typeface="Abadi Extra Light" panose="020B0204020104020204" pitchFamily="34" charset="0"/>
              </a:rPr>
              <a:t>e estão isentas de testes de emissões. Alguns edifícios comerciais e públicos oferecem estacionamento apenas para clientes </a:t>
            </a:r>
            <a:r>
              <a:rPr lang="pt-BR" sz="1800" i="1" dirty="0">
                <a:latin typeface="Abadi Extra Light" panose="020B0204020104020204" pitchFamily="34" charset="0"/>
              </a:rPr>
              <a:t>plug-in</a:t>
            </a:r>
            <a:r>
              <a:rPr lang="pt-BR" sz="1800" dirty="0">
                <a:latin typeface="Abadi Extra Light" panose="020B0204020104020204" pitchFamily="34" charset="0"/>
              </a:rPr>
              <a:t>. A concessionária de energia oferece desconto de US$ 500 para compra e instalação de carregadores (nível 2).</a:t>
            </a:r>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Oregon</a:t>
            </a:r>
            <a:r>
              <a:rPr lang="pt-BR" sz="1800" dirty="0">
                <a:latin typeface="Abadi Extra Light" panose="020B0204020104020204" pitchFamily="34" charset="0"/>
              </a:rPr>
              <a:t>: A Portland General Electric (PGE) recomenda que os clientes VE mudem para o plano relativo a “tempo de uso” para aproveitar as tarifas noturnas mais atrativas. Os </a:t>
            </a:r>
            <a:r>
              <a:rPr lang="pt-BR" sz="1800" dirty="0" err="1">
                <a:latin typeface="Abadi Extra Light" panose="020B0204020104020204" pitchFamily="34" charset="0"/>
              </a:rPr>
              <a:t>VEs</a:t>
            </a:r>
            <a:r>
              <a:rPr lang="pt-BR" sz="1800" dirty="0">
                <a:latin typeface="Abadi Extra Light" panose="020B0204020104020204" pitchFamily="34" charset="0"/>
              </a:rPr>
              <a:t> estão isentos de testes de emissões. O Programa Estadual de Fomento aos veículos limpos oferece crédito de até U$ 750 no imposto territorial dos edifícios que instalarem carregadores. Alguns edifícios comerciais e públicos oferecem estacionamento somente para clientes com VE.</a:t>
            </a:r>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Virginia</a:t>
            </a:r>
            <a:r>
              <a:rPr lang="pt-BR" sz="1800" dirty="0">
                <a:latin typeface="Abadi Extra Light" panose="020B0204020104020204" pitchFamily="34" charset="0"/>
              </a:rPr>
              <a:t>: A concessionária oferecem planos com tarifas reduzidas noturnas. Oferecem também um plano residencial com tarifas reduzidas nos períodos de pico. Os </a:t>
            </a:r>
            <a:r>
              <a:rPr lang="pt-BR" sz="1800" dirty="0" err="1">
                <a:latin typeface="Abadi Extra Light" panose="020B0204020104020204" pitchFamily="34" charset="0"/>
              </a:rPr>
              <a:t>VEs</a:t>
            </a:r>
            <a:r>
              <a:rPr lang="pt-BR" sz="1800" dirty="0">
                <a:latin typeface="Abadi Extra Light" panose="020B0204020104020204" pitchFamily="34" charset="0"/>
              </a:rPr>
              <a:t> estão isentos de testes de emissões.</a:t>
            </a:r>
          </a:p>
          <a:p>
            <a:pPr marL="914400" lvl="2" indent="-381000" algn="just">
              <a:spcBef>
                <a:spcPts val="0"/>
              </a:spcBef>
              <a:buSzPts val="2400"/>
              <a:buFont typeface="Courier New" panose="02070309020205020404" pitchFamily="49" charset="0"/>
              <a:buChar char="o"/>
            </a:pPr>
            <a:endParaRPr lang="pt-BR" sz="1400" dirty="0"/>
          </a:p>
        </p:txBody>
      </p:sp>
    </p:spTree>
    <p:extLst>
      <p:ext uri="{BB962C8B-B14F-4D97-AF65-F5344CB8AC3E}">
        <p14:creationId xmlns:p14="http://schemas.microsoft.com/office/powerpoint/2010/main" val="370278859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3"/>
          </p:nvPr>
        </p:nvSpPr>
        <p:spPr/>
        <p:txBody>
          <a:bodyPr/>
          <a:lstStyle/>
          <a:p>
            <a:pPr marL="76200" indent="0" algn="just">
              <a:buNone/>
            </a:pPr>
            <a:r>
              <a:rPr lang="pt-BR" sz="1800" b="1" dirty="0"/>
              <a:t>Incentivos Estaduais</a:t>
            </a:r>
          </a:p>
          <a:p>
            <a:pPr marL="76200" indent="0" algn="just">
              <a:buNone/>
            </a:pPr>
            <a:endParaRPr lang="pt-BR" sz="1800" b="1" dirty="0"/>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Nova York: </a:t>
            </a:r>
            <a:r>
              <a:rPr lang="pt-BR" sz="1800" dirty="0">
                <a:latin typeface="Abadi Extra Light" panose="020B0204020104020204" pitchFamily="34" charset="0"/>
              </a:rPr>
              <a:t>O Programa de Reembolso aos Consumidores de VE oferece até US $ 2.000 para VE ou híbridos </a:t>
            </a:r>
            <a:r>
              <a:rPr lang="pt-BR" sz="1800" i="1" dirty="0">
                <a:latin typeface="Abadi Extra Light" panose="020B0204020104020204" pitchFamily="34" charset="0"/>
              </a:rPr>
              <a:t>plug-in</a:t>
            </a:r>
            <a:r>
              <a:rPr lang="pt-BR" sz="1800" dirty="0">
                <a:latin typeface="Abadi Extra Light" panose="020B0204020104020204" pitchFamily="34" charset="0"/>
              </a:rPr>
              <a:t>. Taxas reduzidas para recargas em residências e instalação gratuita de medidores. Os </a:t>
            </a:r>
            <a:r>
              <a:rPr lang="pt-BR" sz="1800" dirty="0" err="1">
                <a:latin typeface="Abadi Extra Light" panose="020B0204020104020204" pitchFamily="34" charset="0"/>
              </a:rPr>
              <a:t>VEs</a:t>
            </a:r>
            <a:r>
              <a:rPr lang="pt-BR" sz="1800" dirty="0">
                <a:latin typeface="Abadi Extra Light" panose="020B0204020104020204" pitchFamily="34" charset="0"/>
              </a:rPr>
              <a:t> estão isentos de testes de emissões. O programa Green </a:t>
            </a:r>
            <a:r>
              <a:rPr lang="pt-BR" sz="1800" dirty="0" err="1">
                <a:latin typeface="Abadi Extra Light" panose="020B0204020104020204" pitchFamily="34" charset="0"/>
              </a:rPr>
              <a:t>Pass</a:t>
            </a:r>
            <a:r>
              <a:rPr lang="pt-BR" sz="1800" dirty="0">
                <a:latin typeface="Abadi Extra Light" panose="020B0204020104020204" pitchFamily="34" charset="0"/>
              </a:rPr>
              <a:t> oferece 10% de desconto em pedágios rodoviários e VE tem acesso a faixas exclusivas de circulação.</a:t>
            </a:r>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Texas</a:t>
            </a:r>
            <a:r>
              <a:rPr lang="pt-BR" sz="1800" dirty="0">
                <a:latin typeface="Abadi Extra Light" panose="020B0204020104020204" pitchFamily="34" charset="0"/>
              </a:rPr>
              <a:t>: A Austin Energy oferece um Programa Piloto EV360 para cobrança de VE com taxas reduzidas nos horários fora do pico. VE estão isentos de testes de emissões. Alguns edifícios comerciais e públicos oferecem estacionamento exclusivo e companhias de seguros podem oferecer descontos.</a:t>
            </a:r>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Novo México: </a:t>
            </a:r>
            <a:r>
              <a:rPr lang="pt-BR" sz="1800" dirty="0">
                <a:latin typeface="Abadi Extra Light" panose="020B0204020104020204" pitchFamily="34" charset="0"/>
              </a:rPr>
              <a:t>O PNM isenta impostos e recargas em 5 locais em Albuquerque e um em Santa Fé. VE também estão isentos de testes de emissões. As companhias de seguros podem oferecer descontos.</a:t>
            </a:r>
          </a:p>
          <a:p>
            <a:endParaRPr lang="pt-BR" sz="1600" dirty="0"/>
          </a:p>
        </p:txBody>
      </p:sp>
      <p:sp>
        <p:nvSpPr>
          <p:cNvPr id="2" name="Título 1"/>
          <p:cNvSpPr>
            <a:spLocks noGrp="1"/>
          </p:cNvSpPr>
          <p:nvPr>
            <p:ph type="title"/>
          </p:nvPr>
        </p:nvSpPr>
        <p:spPr>
          <a:xfrm>
            <a:off x="692337" y="258101"/>
            <a:ext cx="11083961" cy="1118400"/>
          </a:xfrm>
        </p:spPr>
        <p:txBody>
          <a:bodyPr/>
          <a:lstStyle/>
          <a:p>
            <a:r>
              <a:rPr lang="pt-BR" dirty="0"/>
              <a:t>Incentivos Governamentais - EUA</a:t>
            </a:r>
          </a:p>
        </p:txBody>
      </p:sp>
    </p:spTree>
    <p:extLst>
      <p:ext uri="{BB962C8B-B14F-4D97-AF65-F5344CB8AC3E}">
        <p14:creationId xmlns:p14="http://schemas.microsoft.com/office/powerpoint/2010/main" val="1782414375"/>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C386890-91B6-49F5-A6AD-7D9A6DD8EA81}"/>
              </a:ext>
            </a:extLst>
          </p:cNvPr>
          <p:cNvSpPr>
            <a:spLocks noGrp="1"/>
          </p:cNvSpPr>
          <p:nvPr>
            <p:ph type="body" idx="13"/>
          </p:nvPr>
        </p:nvSpPr>
        <p:spPr/>
        <p:txBody>
          <a:bodyPr/>
          <a:lstStyle/>
          <a:p>
            <a:pPr marL="76200" indent="0" algn="just">
              <a:buNone/>
            </a:pPr>
            <a:r>
              <a:rPr lang="pt-BR" sz="1800" b="1" dirty="0"/>
              <a:t>Incentivos Estaduais</a:t>
            </a:r>
          </a:p>
          <a:p>
            <a:pPr algn="just"/>
            <a:endParaRPr lang="pt-BR" sz="1800" b="1" dirty="0"/>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Massachusetts</a:t>
            </a:r>
            <a:r>
              <a:rPr lang="pt-BR" sz="1800" dirty="0">
                <a:latin typeface="Abadi Extra Light" panose="020B0204020104020204" pitchFamily="34" charset="0"/>
              </a:rPr>
              <a:t>: Oferece descontos para VE de até US $ 2.500 na compra ou locação. VE estão isentos de testes de emissões. Alguns edifícios comerciais e públicos oferecem estacionamento exclusivos. O Massachusetts EV Incentive </a:t>
            </a:r>
            <a:r>
              <a:rPr lang="pt-BR" sz="1800" dirty="0" err="1">
                <a:latin typeface="Abadi Extra Light" panose="020B0204020104020204" pitchFamily="34" charset="0"/>
              </a:rPr>
              <a:t>Program</a:t>
            </a:r>
            <a:r>
              <a:rPr lang="pt-BR" sz="1800" dirty="0">
                <a:latin typeface="Abadi Extra Light" panose="020B0204020104020204" pitchFamily="34" charset="0"/>
              </a:rPr>
              <a:t> (</a:t>
            </a:r>
            <a:r>
              <a:rPr lang="pt-BR" sz="1800" dirty="0" err="1">
                <a:latin typeface="Abadi Extra Light" panose="020B0204020104020204" pitchFamily="34" charset="0"/>
              </a:rPr>
              <a:t>MassEVIP</a:t>
            </a:r>
            <a:r>
              <a:rPr lang="pt-BR" sz="1800" dirty="0">
                <a:latin typeface="Abadi Extra Light" panose="020B0204020104020204" pitchFamily="34" charset="0"/>
              </a:rPr>
              <a:t>) fornece subsídios para empresas com 15 ou mais funcionários, para a instalação de estações de recarga de Nível 1 ou Nível 2 . O programa fornecerá 50% do financiamento (até US $ 25.000) para os custos dos carregadores. As companhias de seguros podem oferecer descontos.</a:t>
            </a:r>
          </a:p>
          <a:p>
            <a:pPr marL="914400" lvl="2" indent="-381000" algn="just">
              <a:spcBef>
                <a:spcPts val="0"/>
              </a:spcBef>
              <a:buSzPts val="2400"/>
              <a:buFont typeface="Courier New" panose="02070309020205020404" pitchFamily="49" charset="0"/>
              <a:buChar char="o"/>
            </a:pPr>
            <a:r>
              <a:rPr lang="pt-BR" sz="1800" b="1" dirty="0">
                <a:latin typeface="Abadi Extra Light" panose="020B0204020104020204" pitchFamily="34" charset="0"/>
              </a:rPr>
              <a:t>Flórida: </a:t>
            </a:r>
            <a:r>
              <a:rPr lang="pt-BR" sz="1800" dirty="0">
                <a:latin typeface="Abadi Extra Light" panose="020B0204020104020204" pitchFamily="34" charset="0"/>
              </a:rPr>
              <a:t>Jacksonville Electric </a:t>
            </a:r>
            <a:r>
              <a:rPr lang="pt-BR" sz="1800" dirty="0" err="1">
                <a:latin typeface="Abadi Extra Light" panose="020B0204020104020204" pitchFamily="34" charset="0"/>
              </a:rPr>
              <a:t>Authority</a:t>
            </a:r>
            <a:r>
              <a:rPr lang="pt-BR" sz="1800" dirty="0">
                <a:latin typeface="Abadi Extra Light" panose="020B0204020104020204" pitchFamily="34" charset="0"/>
              </a:rPr>
              <a:t> (JEA) oferece um desconto de até US $ 1.000 para a compra ou locação VE qualificado. Alguns edifícios comerciais e públicos oferecem estacionamento exclusivos. Os governos locais também podem oferecer financiamento preferencial para proprietários dentro de sua jurisdição. A Orlando </a:t>
            </a:r>
            <a:r>
              <a:rPr lang="pt-BR" sz="1800" dirty="0" err="1">
                <a:latin typeface="Abadi Extra Light" panose="020B0204020104020204" pitchFamily="34" charset="0"/>
              </a:rPr>
              <a:t>Utilities</a:t>
            </a:r>
            <a:r>
              <a:rPr lang="pt-BR" sz="1800" dirty="0">
                <a:latin typeface="Abadi Extra Light" panose="020B0204020104020204" pitchFamily="34" charset="0"/>
              </a:rPr>
              <a:t> </a:t>
            </a:r>
            <a:r>
              <a:rPr lang="pt-BR" sz="1800" dirty="0" err="1">
                <a:latin typeface="Abadi Extra Light" panose="020B0204020104020204" pitchFamily="34" charset="0"/>
              </a:rPr>
              <a:t>Commission</a:t>
            </a:r>
            <a:r>
              <a:rPr lang="pt-BR" sz="1800" dirty="0">
                <a:latin typeface="Abadi Extra Light" panose="020B0204020104020204" pitchFamily="34" charset="0"/>
              </a:rPr>
              <a:t> (OUC) oferece desconto de US$ 500 por estação para empresas instalarem carregadores no local de trabalho. A FPL oferece energia gratuita. Nenhum teste de emissões exigido para o registro. As companhias de seguros podem oferecer descontos.</a:t>
            </a:r>
          </a:p>
          <a:p>
            <a:endParaRPr lang="en-US" dirty="0"/>
          </a:p>
        </p:txBody>
      </p:sp>
      <p:sp>
        <p:nvSpPr>
          <p:cNvPr id="3" name="Título 2">
            <a:extLst>
              <a:ext uri="{FF2B5EF4-FFF2-40B4-BE49-F238E27FC236}">
                <a16:creationId xmlns:a16="http://schemas.microsoft.com/office/drawing/2014/main" id="{97FB26A2-6BBC-476D-AC75-708B6C2597A3}"/>
              </a:ext>
            </a:extLst>
          </p:cNvPr>
          <p:cNvSpPr>
            <a:spLocks noGrp="1"/>
          </p:cNvSpPr>
          <p:nvPr>
            <p:ph type="title"/>
          </p:nvPr>
        </p:nvSpPr>
        <p:spPr>
          <a:xfrm>
            <a:off x="692337" y="258101"/>
            <a:ext cx="11083961" cy="1118400"/>
          </a:xfrm>
        </p:spPr>
        <p:txBody>
          <a:bodyPr/>
          <a:lstStyle/>
          <a:p>
            <a:r>
              <a:rPr lang="pt-BR" dirty="0"/>
              <a:t>Incentivos Governamentais - EUA</a:t>
            </a:r>
            <a:endParaRPr lang="en-US" dirty="0"/>
          </a:p>
        </p:txBody>
      </p:sp>
    </p:spTree>
    <p:extLst>
      <p:ext uri="{BB962C8B-B14F-4D97-AF65-F5344CB8AC3E}">
        <p14:creationId xmlns:p14="http://schemas.microsoft.com/office/powerpoint/2010/main" val="63210896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3"/>
          </p:nvPr>
        </p:nvSpPr>
        <p:spPr/>
        <p:txBody>
          <a:bodyPr/>
          <a:lstStyle/>
          <a:p>
            <a:pPr marL="76200" indent="0" algn="just">
              <a:buNone/>
            </a:pPr>
            <a:r>
              <a:rPr lang="pt-BR" sz="1800" b="1" dirty="0"/>
              <a:t>Incentivos Estaduais</a:t>
            </a:r>
          </a:p>
          <a:p>
            <a:pPr marL="76200" indent="0" algn="just">
              <a:buNone/>
            </a:pPr>
            <a:endParaRPr lang="pt-BR" sz="1800" b="1" dirty="0"/>
          </a:p>
          <a:p>
            <a:pPr marL="76200" indent="0" algn="just">
              <a:buNone/>
            </a:pPr>
            <a:r>
              <a:rPr lang="pt-BR" sz="1800" b="1" dirty="0"/>
              <a:t>Califórnia</a:t>
            </a:r>
            <a:endParaRPr lang="pt-BR" sz="1800" dirty="0"/>
          </a:p>
          <a:p>
            <a:pPr marL="76200" indent="0" algn="just">
              <a:buNone/>
            </a:pPr>
            <a:r>
              <a:rPr lang="pt-BR" sz="1800" dirty="0"/>
              <a:t>Projeto de Crédito de Veículos Limpos (CVRP) oferece até US$ 2.500 para a compra ou locação de </a:t>
            </a:r>
            <a:r>
              <a:rPr lang="pt-BR" sz="1800" dirty="0" err="1"/>
              <a:t>Ves</a:t>
            </a:r>
            <a:r>
              <a:rPr lang="pt-BR" sz="1800" dirty="0"/>
              <a:t>. Famílias de baixa renda qualificadas também podem receber US$ 1.500 adicionais. O Programa de Financiamento de Estação de Recarga oferece empréstimos até US$ 500.000 por projeto, incluindo desenvolvimento, compra e instalação de estações.  As companhias de seguros podem oferecer descontos. Veículos não passam testes de emissões. Concessionárias de energia oferecem tarifas com desconto para o carregamento de veículos residenciais fora dos períodos de pico. A cidade de Sacramento oferece cobrança gratuita em garagens de estacionamento público. Programa Emergente de Desenvolvimento de Pequenas Empresas da Cidade obriga hotéis e edifícios comerciais oferecem estacionamento reduzido ou gratuito para motoristas de VE.  A cidade de San Jose também oferece estacionamento gratuito.  A NRG </a:t>
            </a:r>
            <a:r>
              <a:rPr lang="pt-BR" sz="1800" dirty="0" err="1"/>
              <a:t>EVgo</a:t>
            </a:r>
            <a:r>
              <a:rPr lang="pt-BR" sz="1800" dirty="0"/>
              <a:t> também gerenciará as estações de cobrança e cobrirá os custos de eletricidade com uma taxa de utilização fixa.</a:t>
            </a:r>
          </a:p>
          <a:p>
            <a:endParaRPr lang="pt-BR" dirty="0"/>
          </a:p>
        </p:txBody>
      </p:sp>
      <p:sp>
        <p:nvSpPr>
          <p:cNvPr id="2" name="Título 1"/>
          <p:cNvSpPr>
            <a:spLocks noGrp="1"/>
          </p:cNvSpPr>
          <p:nvPr>
            <p:ph type="title"/>
          </p:nvPr>
        </p:nvSpPr>
        <p:spPr>
          <a:xfrm>
            <a:off x="692337" y="258101"/>
            <a:ext cx="11083961" cy="1118400"/>
          </a:xfrm>
        </p:spPr>
        <p:txBody>
          <a:bodyPr/>
          <a:lstStyle/>
          <a:p>
            <a:r>
              <a:rPr lang="pt-BR" dirty="0"/>
              <a:t>Incentivos Governamentais - EUA</a:t>
            </a:r>
          </a:p>
        </p:txBody>
      </p:sp>
    </p:spTree>
    <p:extLst>
      <p:ext uri="{BB962C8B-B14F-4D97-AF65-F5344CB8AC3E}">
        <p14:creationId xmlns:p14="http://schemas.microsoft.com/office/powerpoint/2010/main" val="1443809519"/>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C20D788C-EBF2-4E5A-93D6-6CA1760FAA43}"/>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Incentivos Governamentais – América Latina</a:t>
            </a:r>
          </a:p>
        </p:txBody>
      </p:sp>
      <p:graphicFrame>
        <p:nvGraphicFramePr>
          <p:cNvPr id="3" name="Tabela 2"/>
          <p:cNvGraphicFramePr>
            <a:graphicFrameLocks noGrp="1"/>
          </p:cNvGraphicFramePr>
          <p:nvPr>
            <p:extLst>
              <p:ext uri="{D42A27DB-BD31-4B8C-83A1-F6EECF244321}">
                <p14:modId xmlns:p14="http://schemas.microsoft.com/office/powerpoint/2010/main" val="1212159912"/>
              </p:ext>
            </p:extLst>
          </p:nvPr>
        </p:nvGraphicFramePr>
        <p:xfrm>
          <a:off x="578275" y="1509912"/>
          <a:ext cx="11360150" cy="4422206"/>
        </p:xfrm>
        <a:graphic>
          <a:graphicData uri="http://schemas.openxmlformats.org/drawingml/2006/table">
            <a:tbl>
              <a:tblPr firstRow="1">
                <a:tableStyleId>{5C22544A-7EE6-4342-B048-85BDC9FD1C3A}</a:tableStyleId>
              </a:tblPr>
              <a:tblGrid>
                <a:gridCol w="1677459">
                  <a:extLst>
                    <a:ext uri="{9D8B030D-6E8A-4147-A177-3AD203B41FA5}">
                      <a16:colId xmlns:a16="http://schemas.microsoft.com/office/drawing/2014/main" val="20000"/>
                    </a:ext>
                  </a:extLst>
                </a:gridCol>
                <a:gridCol w="1677459">
                  <a:extLst>
                    <a:ext uri="{9D8B030D-6E8A-4147-A177-3AD203B41FA5}">
                      <a16:colId xmlns:a16="http://schemas.microsoft.com/office/drawing/2014/main" val="20001"/>
                    </a:ext>
                  </a:extLst>
                </a:gridCol>
                <a:gridCol w="1965802">
                  <a:extLst>
                    <a:ext uri="{9D8B030D-6E8A-4147-A177-3AD203B41FA5}">
                      <a16:colId xmlns:a16="http://schemas.microsoft.com/office/drawing/2014/main" val="20002"/>
                    </a:ext>
                  </a:extLst>
                </a:gridCol>
                <a:gridCol w="6039430">
                  <a:extLst>
                    <a:ext uri="{9D8B030D-6E8A-4147-A177-3AD203B41FA5}">
                      <a16:colId xmlns:a16="http://schemas.microsoft.com/office/drawing/2014/main" val="20003"/>
                    </a:ext>
                  </a:extLst>
                </a:gridCol>
              </a:tblGrid>
              <a:tr h="267591">
                <a:tc>
                  <a:txBody>
                    <a:bodyPr/>
                    <a:lstStyle/>
                    <a:p>
                      <a:pPr marL="0" marR="649605" indent="0" algn="ctr">
                        <a:lnSpc>
                          <a:spcPct val="100000"/>
                        </a:lnSpc>
                        <a:spcBef>
                          <a:spcPts val="0"/>
                        </a:spcBef>
                        <a:spcAft>
                          <a:spcPts val="0"/>
                        </a:spcAft>
                      </a:pPr>
                      <a:r>
                        <a:rPr lang="pt-PT" sz="1200" dirty="0">
                          <a:effectLst/>
                          <a:latin typeface="Roboto" panose="02000000000000000000" pitchFamily="2" charset="0"/>
                          <a:ea typeface="Roboto" panose="02000000000000000000" pitchFamily="2" charset="0"/>
                          <a:cs typeface="Roboto" panose="02000000000000000000" pitchFamily="2" charset="0"/>
                        </a:rPr>
                        <a:t>País</a:t>
                      </a:r>
                      <a:endParaRPr lang="pt-BR"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209550" indent="0" algn="ctr">
                        <a:lnSpc>
                          <a:spcPct val="100000"/>
                        </a:lnSpc>
                        <a:spcBef>
                          <a:spcPts val="0"/>
                        </a:spcBef>
                        <a:spcAft>
                          <a:spcPts val="0"/>
                        </a:spcAft>
                      </a:pPr>
                      <a:r>
                        <a:rPr lang="pt-PT" sz="1200" dirty="0">
                          <a:effectLst/>
                          <a:latin typeface="Roboto" panose="02000000000000000000" pitchFamily="2" charset="0"/>
                          <a:ea typeface="Roboto" panose="02000000000000000000" pitchFamily="2" charset="0"/>
                          <a:cs typeface="Roboto" panose="02000000000000000000" pitchFamily="2" charset="0"/>
                        </a:rPr>
                        <a:t>Tipo de veículo</a:t>
                      </a:r>
                      <a:endParaRPr lang="pt-BR"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96520" marR="85090" indent="0" algn="ctr">
                        <a:lnSpc>
                          <a:spcPct val="100000"/>
                        </a:lnSpc>
                        <a:spcBef>
                          <a:spcPts val="670"/>
                        </a:spcBef>
                        <a:spcAft>
                          <a:spcPts val="0"/>
                        </a:spcAft>
                      </a:pPr>
                      <a:r>
                        <a:rPr lang="pt-PT" sz="1200" dirty="0">
                          <a:effectLst/>
                          <a:latin typeface="Roboto" panose="02000000000000000000" pitchFamily="2" charset="0"/>
                          <a:ea typeface="Roboto" panose="02000000000000000000" pitchFamily="2" charset="0"/>
                          <a:cs typeface="Roboto" panose="02000000000000000000" pitchFamily="2" charset="0"/>
                        </a:rPr>
                        <a:t>Tipo de incentivo</a:t>
                      </a:r>
                      <a:endParaRPr lang="pt-BR" sz="1200" dirty="0">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85090" indent="0" algn="ctr" rtl="0">
                        <a:lnSpc>
                          <a:spcPct val="100000"/>
                        </a:lnSpc>
                        <a:spcBef>
                          <a:spcPts val="0"/>
                        </a:spcBef>
                        <a:spcAft>
                          <a:spcPts val="0"/>
                        </a:spcAft>
                        <a:buClr>
                          <a:srgbClr val="000000"/>
                        </a:buClr>
                        <a:buFont typeface="Arial"/>
                      </a:pPr>
                      <a:r>
                        <a:rPr lang="pt-PT" sz="1200" b="1" i="0" u="none" strike="noStrike" cap="none" dirty="0">
                          <a:solidFill>
                            <a:schemeClr val="lt1"/>
                          </a:solidFill>
                          <a:effectLst/>
                          <a:latin typeface="Roboto" panose="02000000000000000000" pitchFamily="2" charset="0"/>
                          <a:ea typeface="Roboto" panose="02000000000000000000" pitchFamily="2" charset="0"/>
                          <a:cs typeface="Roboto" panose="02000000000000000000" pitchFamily="2" charset="0"/>
                          <a:sym typeface="Arial"/>
                        </a:rPr>
                        <a:t>Observações</a:t>
                      </a:r>
                      <a:endParaRPr lang="pt-BR" sz="1200" b="1" i="0" u="none" strike="noStrike" cap="none" dirty="0">
                        <a:solidFill>
                          <a:schemeClr val="lt1"/>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solidFill>
                      <a:srgbClr val="4FBA7A"/>
                    </a:solidFill>
                  </a:tcPr>
                </a:tc>
                <a:extLst>
                  <a:ext uri="{0D108BD9-81ED-4DB2-BD59-A6C34878D82A}">
                    <a16:rowId xmlns:a16="http://schemas.microsoft.com/office/drawing/2014/main" val="10000"/>
                  </a:ext>
                </a:extLst>
              </a:tr>
              <a:tr h="281778">
                <a:tc rowSpan="4">
                  <a:txBody>
                    <a:bodyPr/>
                    <a:lstStyle/>
                    <a:p>
                      <a:pPr marL="0" marR="648970" indent="0" algn="ctr">
                        <a:lnSpc>
                          <a:spcPct val="100000"/>
                        </a:lnSpc>
                        <a:spcBef>
                          <a:spcPts val="0"/>
                        </a:spcBef>
                        <a:spcAft>
                          <a:spcPts val="0"/>
                        </a:spcAft>
                      </a:pPr>
                      <a:r>
                        <a:rPr lang="pt-PT"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rPr>
                        <a:t>Colômbia</a:t>
                      </a:r>
                      <a:endParaRPr lang="pt-BR"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tc>
                <a:tc>
                  <a:txBody>
                    <a:bodyPr/>
                    <a:lstStyle/>
                    <a:p>
                      <a:pPr marL="0" marR="21018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Ônibus elétricos</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15"/>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 e do VAT</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0% de imposto de importação;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5% IVA por processo UPME e ANLA reduzir a 0%</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280310">
                <a:tc vMerge="1">
                  <a:txBody>
                    <a:bodyPr/>
                    <a:lstStyle/>
                    <a:p>
                      <a:endParaRPr lang="pt-BR"/>
                    </a:p>
                  </a:txBody>
                  <a:tcPr/>
                </a:tc>
                <a:tc>
                  <a:txBody>
                    <a:bodyPr/>
                    <a:lstStyle/>
                    <a:p>
                      <a:pPr marL="0" marR="21018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Carros/Caminhões elétricos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 e do VAT</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0% imposto de importação; 5% VAT</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2"/>
                  </a:ext>
                </a:extLst>
              </a:tr>
              <a:tr h="279821">
                <a:tc vMerge="1">
                  <a:txBody>
                    <a:bodyPr/>
                    <a:lstStyle/>
                    <a:p>
                      <a:endParaRPr lang="pt-BR"/>
                    </a:p>
                  </a:txBody>
                  <a:tcPr/>
                </a:tc>
                <a:tc>
                  <a:txBody>
                    <a:bodyPr/>
                    <a:lstStyle/>
                    <a:p>
                      <a:pPr marL="0" marR="21018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Híbridos e Plug-In</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5"/>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 e do VAT</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5% imposto de importação; 5% VAT</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3"/>
                  </a:ext>
                </a:extLst>
              </a:tr>
              <a:tr h="465716">
                <a:tc vMerge="1">
                  <a:txBody>
                    <a:bodyPr/>
                    <a:lstStyle/>
                    <a:p>
                      <a:endParaRPr lang="pt-BR"/>
                    </a:p>
                  </a:txBody>
                  <a:tcPr/>
                </a:tc>
                <a:tc>
                  <a:txBody>
                    <a:bodyPr/>
                    <a:lstStyle/>
                    <a:p>
                      <a:pPr marL="0" marR="21018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 e Plug-in</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indent="0" algn="ctr">
                        <a:lnSpc>
                          <a:spcPct val="100000"/>
                        </a:lnSpc>
                        <a:spcBef>
                          <a:spcPts val="3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Imposto de Renda</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Dedução</a:t>
                      </a:r>
                      <a:r>
                        <a:rPr lang="pt-PT" sz="1200" spc="-3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de</a:t>
                      </a:r>
                      <a:r>
                        <a:rPr lang="pt-PT" sz="1200" spc="-2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a:t>
                      </a:r>
                      <a:r>
                        <a:rPr lang="pt-PT" sz="1200" spc="-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de</a:t>
                      </a:r>
                      <a:r>
                        <a:rPr lang="pt-PT" sz="1200" spc="-2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renda</a:t>
                      </a:r>
                      <a:r>
                        <a:rPr lang="pt-PT" sz="1200" spc="-4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até</a:t>
                      </a:r>
                      <a:r>
                        <a:rPr lang="pt-PT" sz="1200" spc="-2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115%</a:t>
                      </a:r>
                      <a:r>
                        <a:rPr lang="pt-PT" sz="1200" spc="-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do</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investimento</a:t>
                      </a:r>
                      <a:r>
                        <a:rPr lang="pt-PT" sz="1200" spc="-3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para</a:t>
                      </a:r>
                      <a:r>
                        <a:rPr lang="pt-PT" sz="1200" spc="-3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1º</a:t>
                      </a:r>
                      <a:r>
                        <a:rPr lang="pt-PT" sz="1200" spc="-1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ano,</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aplicando</a:t>
                      </a:r>
                      <a:r>
                        <a:rPr lang="pt-PT" sz="1200" spc="-3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um processo de ANLA e UPME (Minas Minas e Meio</a:t>
                      </a:r>
                      <a:r>
                        <a:rPr lang="pt-PT" sz="1200" spc="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Ambiente).</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4"/>
                  </a:ext>
                </a:extLst>
              </a:tr>
              <a:tr h="576275">
                <a:tc>
                  <a:txBody>
                    <a:bodyPr/>
                    <a:lstStyle/>
                    <a:p>
                      <a:pPr marL="0" indent="0" algn="ctr">
                        <a:lnSpc>
                          <a:spcPct val="100000"/>
                        </a:lnSpc>
                        <a:spcBef>
                          <a:spcPts val="0"/>
                        </a:spcBef>
                        <a:spcAft>
                          <a:spcPts val="0"/>
                        </a:spcAft>
                      </a:pPr>
                      <a:r>
                        <a:rPr lang="pt-PT"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rPr>
                        <a:t>Chile</a:t>
                      </a:r>
                      <a:endParaRPr lang="pt-BR"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Veículos de energia limpa (táxis regulares, táxis coletivos).</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indent="0" algn="ctr">
                        <a:lnSpc>
                          <a:spcPct val="100000"/>
                        </a:lnSpc>
                        <a:spcBef>
                          <a:spcPts val="35"/>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Subsídio do Ministério dos Transportes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Bônus de US $ 8.000 (aprox.) para trocar seu táxi antigo por um táxi elétrico ou</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híbrido.</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Santiago criou a Zona Verde e impôs um mínimo de 15 ônibus elétricos para cada</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novo operador na nova concessão de ônibus do Transantiago (90 total) em 2017.</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5"/>
                  </a:ext>
                </a:extLst>
              </a:tr>
              <a:tr h="564045">
                <a:tc>
                  <a:txBody>
                    <a:bodyPr/>
                    <a:lstStyle/>
                    <a:p>
                      <a:pPr marL="0" indent="0" algn="ctr">
                        <a:lnSpc>
                          <a:spcPct val="100000"/>
                        </a:lnSpc>
                        <a:spcBef>
                          <a:spcPts val="0"/>
                        </a:spcBef>
                        <a:spcAft>
                          <a:spcPts val="0"/>
                        </a:spcAft>
                      </a:pPr>
                      <a:r>
                        <a:rPr lang="pt-PT"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rPr>
                        <a:t> </a:t>
                      </a:r>
                      <a:endParaRPr lang="pt-BR"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endParaRPr>
                    </a:p>
                    <a:p>
                      <a:pPr marL="0" marR="650240" indent="0" algn="ctr">
                        <a:lnSpc>
                          <a:spcPct val="100000"/>
                        </a:lnSpc>
                        <a:spcBef>
                          <a:spcPts val="0"/>
                        </a:spcBef>
                        <a:spcAft>
                          <a:spcPts val="0"/>
                        </a:spcAft>
                      </a:pPr>
                      <a:r>
                        <a:rPr lang="pt-PT"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rPr>
                        <a:t>Costa Rica</a:t>
                      </a:r>
                      <a:endParaRPr lang="pt-BR"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tc>
                <a:tc>
                  <a:txBody>
                    <a:bodyPr/>
                    <a:lstStyle/>
                    <a:p>
                      <a:pPr marL="0" marR="21018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 Elétricos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96520" marR="87630" indent="0" algn="ctr">
                        <a:lnSpc>
                          <a:spcPct val="100000"/>
                        </a:lnSpc>
                        <a:spcBef>
                          <a:spcPts val="5"/>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 gasolina pagam imposto de 54% e VE pagam 15%; No 3 trimestre de 2017,</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 pagará 0%.</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Além disso, VE têm pedágios e não tem rodízio (pico y placa)</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6"/>
                  </a:ext>
                </a:extLst>
              </a:tr>
              <a:tr h="704445">
                <a:tc rowSpan="2">
                  <a:txBody>
                    <a:bodyPr/>
                    <a:lstStyle/>
                    <a:p>
                      <a:pPr marL="0" marR="650240" indent="0" algn="ctr">
                        <a:lnSpc>
                          <a:spcPct val="100000"/>
                        </a:lnSpc>
                        <a:spcBef>
                          <a:spcPts val="0"/>
                        </a:spcBef>
                        <a:spcAft>
                          <a:spcPts val="0"/>
                        </a:spcAft>
                      </a:pPr>
                      <a:r>
                        <a:rPr lang="pt-PT"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rPr>
                        <a:t>México</a:t>
                      </a:r>
                      <a:endParaRPr lang="pt-BR" sz="1200" b="0" i="0" u="none" strike="noStrike" cap="none" dirty="0">
                        <a:solidFill>
                          <a:srgbClr val="000000"/>
                        </a:solidFill>
                        <a:effectLst/>
                        <a:latin typeface="Roboto" panose="02000000000000000000" pitchFamily="2" charset="0"/>
                        <a:ea typeface="Roboto" panose="02000000000000000000" pitchFamily="2" charset="0"/>
                        <a:cs typeface="Roboto" panose="02000000000000000000" pitchFamily="2" charset="0"/>
                        <a:sym typeface="Arial"/>
                      </a:endParaRPr>
                    </a:p>
                  </a:txBody>
                  <a:tcPr marL="0" marR="0" marT="0" marB="0" anchor="ctr"/>
                </a:tc>
                <a:tc rowSpan="2">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 Elétricos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indent="0" algn="ctr">
                        <a:lnSpc>
                          <a:spcPct val="100000"/>
                        </a:lnSpc>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Imposto federal</a:t>
                      </a:r>
                    </a:p>
                    <a:p>
                      <a:pPr indent="0" algn="ctr">
                        <a:lnSpc>
                          <a:spcPct val="100000"/>
                        </a:lnSpc>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 novos)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108585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EVs não pagam imposto federal ISAN (para veículos novos) </a:t>
                      </a:r>
                    </a:p>
                    <a:p>
                      <a:pPr marL="0" marR="108585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Isenção de imposto de propriedade Isenção de verificação ambiental </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Placa especial para EV</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As cidades oferecem estação de carregamento gratuita para VE</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7"/>
                  </a:ext>
                </a:extLst>
              </a:tr>
              <a:tr h="564534">
                <a:tc vMerge="1">
                  <a:txBody>
                    <a:bodyPr/>
                    <a:lstStyle/>
                    <a:p>
                      <a:endParaRPr lang="pt-BR"/>
                    </a:p>
                  </a:txBody>
                  <a:tcPr/>
                </a:tc>
                <a:tc vMerge="1">
                  <a:txBody>
                    <a:bodyPr/>
                    <a:lstStyle/>
                    <a:p>
                      <a:endParaRPr lang="pt-BR"/>
                    </a:p>
                  </a:txBody>
                  <a:tcPr/>
                </a:tc>
                <a:tc>
                  <a:txBody>
                    <a:bodyPr/>
                    <a:lstStyle/>
                    <a:p>
                      <a:pPr marL="0" marR="20955" indent="0" algn="ctr">
                        <a:lnSpc>
                          <a:spcPct val="100000"/>
                        </a:lnSpc>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CFE (Comissão Federal de Eletricidade)</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Facilita</a:t>
                      </a:r>
                      <a:r>
                        <a:rPr lang="pt-PT" sz="1200" spc="-3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a</a:t>
                      </a:r>
                      <a:r>
                        <a:rPr lang="pt-PT" sz="1200" spc="-2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instalação</a:t>
                      </a:r>
                      <a:r>
                        <a:rPr lang="pt-PT" sz="1200" spc="-2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de</a:t>
                      </a:r>
                      <a:r>
                        <a:rPr lang="pt-PT" sz="1200" spc="-2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um</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a:t>
                      </a:r>
                      <a:r>
                        <a:rPr lang="pt-PT" sz="1200" spc="-50"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em</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casa.</a:t>
                      </a:r>
                      <a:r>
                        <a:rPr lang="pt-PT" sz="1200" spc="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O</a:t>
                      </a:r>
                      <a:r>
                        <a:rPr lang="pt-PT" sz="1200" spc="-2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custo</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de</a:t>
                      </a: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eletricidade</a:t>
                      </a:r>
                      <a:r>
                        <a:rPr lang="pt-PT" sz="1200" spc="-3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(carregador) é mais barato do que eletricidade</a:t>
                      </a:r>
                      <a:r>
                        <a:rPr lang="pt-PT" sz="1200" spc="-65" dirty="0">
                          <a:solidFill>
                            <a:srgbClr val="000000"/>
                          </a:solidFill>
                          <a:effectLst/>
                          <a:latin typeface="Roboto" panose="02000000000000000000" pitchFamily="2" charset="0"/>
                          <a:ea typeface="Roboto" panose="02000000000000000000" pitchFamily="2" charset="0"/>
                          <a:cs typeface="Roboto" panose="02000000000000000000" pitchFamily="2" charset="0"/>
                        </a:rPr>
                        <a:t> </a:t>
                      </a: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residencial.</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8"/>
                  </a:ext>
                </a:extLst>
              </a:tr>
            </a:tbl>
          </a:graphicData>
        </a:graphic>
      </p:graphicFrame>
      <p:pic>
        <p:nvPicPr>
          <p:cNvPr id="6" name="Gráfico 5">
            <a:extLst>
              <a:ext uri="{FF2B5EF4-FFF2-40B4-BE49-F238E27FC236}">
                <a16:creationId xmlns:a16="http://schemas.microsoft.com/office/drawing/2014/main" id="{429DC99B-5974-4FDD-8620-C741A929C9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505248494"/>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0FE27CDC-9761-4D47-A258-512FCCE8259E}"/>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Incentivos Governamentais – América Latina</a:t>
            </a:r>
          </a:p>
        </p:txBody>
      </p:sp>
      <p:graphicFrame>
        <p:nvGraphicFramePr>
          <p:cNvPr id="4" name="Tabela 3"/>
          <p:cNvGraphicFramePr>
            <a:graphicFrameLocks noGrp="1"/>
          </p:cNvGraphicFramePr>
          <p:nvPr>
            <p:extLst>
              <p:ext uri="{D42A27DB-BD31-4B8C-83A1-F6EECF244321}">
                <p14:modId xmlns:p14="http://schemas.microsoft.com/office/powerpoint/2010/main" val="707934472"/>
              </p:ext>
            </p:extLst>
          </p:nvPr>
        </p:nvGraphicFramePr>
        <p:xfrm>
          <a:off x="415925" y="1258186"/>
          <a:ext cx="11360150" cy="4556962"/>
        </p:xfrm>
        <a:graphic>
          <a:graphicData uri="http://schemas.openxmlformats.org/drawingml/2006/table">
            <a:tbl>
              <a:tblPr firstRow="1">
                <a:tableStyleId>{5C22544A-7EE6-4342-B048-85BDC9FD1C3A}</a:tableStyleId>
              </a:tblPr>
              <a:tblGrid>
                <a:gridCol w="1637360">
                  <a:extLst>
                    <a:ext uri="{9D8B030D-6E8A-4147-A177-3AD203B41FA5}">
                      <a16:colId xmlns:a16="http://schemas.microsoft.com/office/drawing/2014/main" val="20000"/>
                    </a:ext>
                  </a:extLst>
                </a:gridCol>
                <a:gridCol w="1637360">
                  <a:extLst>
                    <a:ext uri="{9D8B030D-6E8A-4147-A177-3AD203B41FA5}">
                      <a16:colId xmlns:a16="http://schemas.microsoft.com/office/drawing/2014/main" val="20001"/>
                    </a:ext>
                  </a:extLst>
                </a:gridCol>
                <a:gridCol w="4042715">
                  <a:extLst>
                    <a:ext uri="{9D8B030D-6E8A-4147-A177-3AD203B41FA5}">
                      <a16:colId xmlns:a16="http://schemas.microsoft.com/office/drawing/2014/main" val="20002"/>
                    </a:ext>
                  </a:extLst>
                </a:gridCol>
                <a:gridCol w="4042715">
                  <a:extLst>
                    <a:ext uri="{9D8B030D-6E8A-4147-A177-3AD203B41FA5}">
                      <a16:colId xmlns:a16="http://schemas.microsoft.com/office/drawing/2014/main" val="20003"/>
                    </a:ext>
                  </a:extLst>
                </a:gridCol>
              </a:tblGrid>
              <a:tr h="408612">
                <a:tc>
                  <a:txBody>
                    <a:bodyPr/>
                    <a:lstStyle/>
                    <a:p>
                      <a:pPr marL="0" marR="436245" indent="0" algn="ctr">
                        <a:lnSpc>
                          <a:spcPct val="100000"/>
                        </a:lnSpc>
                        <a:spcBef>
                          <a:spcPts val="0"/>
                        </a:spcBef>
                        <a:spcAft>
                          <a:spcPts val="0"/>
                        </a:spcAft>
                      </a:pPr>
                      <a:r>
                        <a:rPr lang="pt-PT" sz="1200" dirty="0">
                          <a:solidFill>
                            <a:schemeClr val="bg1"/>
                          </a:solidFill>
                          <a:effectLst/>
                          <a:latin typeface="Roboto" panose="02000000000000000000" pitchFamily="2" charset="0"/>
                          <a:ea typeface="Roboto" panose="02000000000000000000" pitchFamily="2" charset="0"/>
                          <a:cs typeface="Roboto" panose="02000000000000000000" pitchFamily="2" charset="0"/>
                        </a:rPr>
                        <a:t>País</a:t>
                      </a:r>
                      <a:endParaRPr lang="pt-BR" sz="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67310" indent="0" algn="ctr">
                        <a:lnSpc>
                          <a:spcPct val="100000"/>
                        </a:lnSpc>
                        <a:spcBef>
                          <a:spcPts val="0"/>
                        </a:spcBef>
                        <a:spcAft>
                          <a:spcPts val="0"/>
                        </a:spcAft>
                      </a:pPr>
                      <a:r>
                        <a:rPr lang="pt-PT" sz="1200" dirty="0">
                          <a:solidFill>
                            <a:schemeClr val="bg1"/>
                          </a:solidFill>
                          <a:effectLst/>
                          <a:latin typeface="Roboto" panose="02000000000000000000" pitchFamily="2" charset="0"/>
                          <a:ea typeface="Roboto" panose="02000000000000000000" pitchFamily="2" charset="0"/>
                          <a:cs typeface="Roboto" panose="02000000000000000000" pitchFamily="2" charset="0"/>
                        </a:rPr>
                        <a:t>Tipo de veículo</a:t>
                      </a:r>
                      <a:endParaRPr lang="pt-BR" sz="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93345" indent="0" algn="ctr">
                        <a:lnSpc>
                          <a:spcPct val="100000"/>
                        </a:lnSpc>
                        <a:spcBef>
                          <a:spcPts val="0"/>
                        </a:spcBef>
                        <a:spcAft>
                          <a:spcPts val="0"/>
                        </a:spcAft>
                      </a:pPr>
                      <a:r>
                        <a:rPr lang="pt-PT" sz="1200" dirty="0">
                          <a:solidFill>
                            <a:schemeClr val="bg1"/>
                          </a:solidFill>
                          <a:effectLst/>
                          <a:latin typeface="Roboto" panose="02000000000000000000" pitchFamily="2" charset="0"/>
                          <a:ea typeface="Roboto" panose="02000000000000000000" pitchFamily="2" charset="0"/>
                          <a:cs typeface="Roboto" panose="02000000000000000000" pitchFamily="2" charset="0"/>
                        </a:rPr>
                        <a:t>Tipo de incentivo</a:t>
                      </a:r>
                      <a:endParaRPr lang="pt-BR" sz="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2371090" indent="0" algn="ctr">
                        <a:lnSpc>
                          <a:spcPct val="100000"/>
                        </a:lnSpc>
                        <a:spcBef>
                          <a:spcPts val="0"/>
                        </a:spcBef>
                        <a:spcAft>
                          <a:spcPts val="0"/>
                        </a:spcAft>
                      </a:pPr>
                      <a:r>
                        <a:rPr lang="pt-PT" sz="1200" dirty="0">
                          <a:solidFill>
                            <a:schemeClr val="bg1"/>
                          </a:solidFill>
                          <a:effectLst/>
                          <a:latin typeface="Roboto" panose="02000000000000000000" pitchFamily="2" charset="0"/>
                          <a:ea typeface="Roboto" panose="02000000000000000000" pitchFamily="2" charset="0"/>
                          <a:cs typeface="Roboto" panose="02000000000000000000" pitchFamily="2" charset="0"/>
                        </a:rPr>
                        <a:t>Observações</a:t>
                      </a:r>
                      <a:endParaRPr lang="pt-BR" sz="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extLst>
                  <a:ext uri="{0D108BD9-81ED-4DB2-BD59-A6C34878D82A}">
                    <a16:rowId xmlns:a16="http://schemas.microsoft.com/office/drawing/2014/main" val="10000"/>
                  </a:ext>
                </a:extLst>
              </a:tr>
              <a:tr h="358771">
                <a:tc rowSpan="4">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 Equador</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rowSpan="4">
                  <a:txBody>
                    <a:bodyPr/>
                    <a:lstStyle/>
                    <a:p>
                      <a:pPr marL="0" indent="0" algn="ctr">
                        <a:lnSpc>
                          <a:spcPct val="100000"/>
                        </a:lnSpc>
                        <a:spcBef>
                          <a:spcPts val="0"/>
                        </a:spcBef>
                        <a:spcAft>
                          <a:spcPts val="0"/>
                        </a:spcAft>
                      </a:pPr>
                      <a:r>
                        <a:rPr lang="pt-PT" sz="1200" spc="-15"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Elétricos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Isenção no imposto de importação (40%) para EV preço de venda inferior a</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40.000 USD.</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239181">
                <a:tc vMerge="1">
                  <a:txBody>
                    <a:bodyPr/>
                    <a:lstStyle/>
                    <a:p>
                      <a:endParaRPr lang="pt-BR"/>
                    </a:p>
                  </a:txBody>
                  <a:tcPr/>
                </a:tc>
                <a:tc vMerge="1">
                  <a:txBody>
                    <a:bodyPr/>
                    <a:lstStyle/>
                    <a:p>
                      <a:endParaRPr lang="pt-BR"/>
                    </a:p>
                  </a:txBody>
                  <a:tcP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VAT</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Isenção no IVA (12%) para EV preço de venda inferior a 35.000 USD.</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2"/>
                  </a:ext>
                </a:extLst>
              </a:tr>
              <a:tr h="156962">
                <a:tc vMerge="1">
                  <a:txBody>
                    <a:bodyPr/>
                    <a:lstStyle/>
                    <a:p>
                      <a:endParaRPr lang="pt-BR"/>
                    </a:p>
                  </a:txBody>
                  <a:tcPr/>
                </a:tc>
                <a:tc vMerge="1">
                  <a:txBody>
                    <a:bodyPr/>
                    <a:lstStyle/>
                    <a:p>
                      <a:endParaRPr lang="pt-BR"/>
                    </a:p>
                  </a:txBody>
                  <a:tcPr/>
                </a:tc>
                <a:tc>
                  <a:txBody>
                    <a:bodyPr/>
                    <a:lstStyle/>
                    <a:p>
                      <a:pPr marL="0" marR="9334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ICE imposto especial</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0% para o preço de venda EV abaixo de 35.000 USD (gasolina paga 15%)</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3"/>
                  </a:ext>
                </a:extLst>
              </a:tr>
              <a:tr h="576463">
                <a:tc vMerge="1">
                  <a:txBody>
                    <a:bodyPr/>
                    <a:lstStyle/>
                    <a:p>
                      <a:endParaRPr lang="pt-BR"/>
                    </a:p>
                  </a:txBody>
                  <a:tcPr/>
                </a:tc>
                <a:tc vMerge="1">
                  <a:txBody>
                    <a:bodyPr/>
                    <a:lstStyle/>
                    <a:p>
                      <a:endParaRPr lang="pt-BR"/>
                    </a:p>
                  </a:txBody>
                  <a:tcPr/>
                </a:tc>
                <a:tc>
                  <a:txBody>
                    <a:bodyPr/>
                    <a:lstStyle/>
                    <a:p>
                      <a:pPr marL="0" marR="9334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ISD</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9334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(taxa de imposto para saída de divisas estrangeiras)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Atualmente paga-se 5% de imposto nas transferências de moedas que sejam efetuadas no estrangeiro, incluindo as compensações internacionais. Para compra de VE, o ISD é isento.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4"/>
                  </a:ext>
                </a:extLst>
              </a:tr>
              <a:tr h="358771">
                <a:tc rowSpan="4">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Uruguai</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6921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Taxi elétrico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Redução do imposto de importação de 23% para 0%</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Redução do IVA de 22% para 0%</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5"/>
                  </a:ext>
                </a:extLst>
              </a:tr>
              <a:tr h="247589">
                <a:tc vMerge="1">
                  <a:txBody>
                    <a:bodyPr/>
                    <a:lstStyle/>
                    <a:p>
                      <a:endParaRPr lang="pt-BR"/>
                    </a:p>
                  </a:txBody>
                  <a:tcPr/>
                </a:tc>
                <a:tc>
                  <a:txBody>
                    <a:bodyPr/>
                    <a:lstStyle/>
                    <a:p>
                      <a:pPr marL="0" marR="6985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Taxi elétrico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Taxi</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Redução do medalhão do táxi elétrico de 60.000 para 30.000 USD</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6"/>
                  </a:ext>
                </a:extLst>
              </a:tr>
              <a:tr h="358771">
                <a:tc vMerge="1">
                  <a:txBody>
                    <a:bodyPr/>
                    <a:lstStyle/>
                    <a:p>
                      <a:endParaRPr lang="pt-BR"/>
                    </a:p>
                  </a:txBody>
                  <a:tcPr/>
                </a:tc>
                <a:tc>
                  <a:txBody>
                    <a:bodyPr/>
                    <a:lstStyle/>
                    <a:p>
                      <a:pPr marL="0" marR="2794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VE</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Instalação do carregador</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Empresa de serviços públicos fornece subsídio de US$ 10.000,00 para instalação do carregador</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7"/>
                  </a:ext>
                </a:extLst>
              </a:tr>
              <a:tr h="336815">
                <a:tc vMerge="1">
                  <a:txBody>
                    <a:bodyPr/>
                    <a:lstStyle/>
                    <a:p>
                      <a:endParaRPr lang="pt-BR"/>
                    </a:p>
                  </a:txBody>
                  <a:tcPr/>
                </a:tc>
                <a:tc>
                  <a:txBody>
                    <a:bodyPr/>
                    <a:lstStyle/>
                    <a:p>
                      <a:pPr marL="0" marR="6985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Taxi elétrico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Redução do imposto de importação de 35% para 0%</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8"/>
                  </a:ext>
                </a:extLst>
              </a:tr>
              <a:tr h="336815">
                <a:tc>
                  <a:txBody>
                    <a:bodyPr/>
                    <a:lstStyle/>
                    <a:p>
                      <a:pPr marL="0" marR="43815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Paraguai</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Veículos Elétricos</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0% de imposto de importação para veículos elétricos e energia subsidiada para ônibus elétricos.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9"/>
                  </a:ext>
                </a:extLst>
              </a:tr>
              <a:tr h="336815">
                <a:tc>
                  <a:txBody>
                    <a:bodyPr/>
                    <a:lstStyle/>
                    <a:p>
                      <a:pPr marL="0" marR="438785"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Honduras</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Veículos Elétricos</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93345" indent="0" algn="ctr">
                        <a:lnSpc>
                          <a:spcPct val="100000"/>
                        </a:lnSpc>
                        <a:spcBef>
                          <a:spcPts val="0"/>
                        </a:spcBef>
                        <a:spcAft>
                          <a:spcPts val="0"/>
                        </a:spcAft>
                      </a:pPr>
                      <a:r>
                        <a:rPr lang="pt-PT" sz="1200">
                          <a:solidFill>
                            <a:srgbClr val="000000"/>
                          </a:solidFill>
                          <a:effectLst/>
                          <a:latin typeface="Roboto" panose="02000000000000000000" pitchFamily="2" charset="0"/>
                          <a:ea typeface="Roboto" panose="02000000000000000000" pitchFamily="2" charset="0"/>
                          <a:cs typeface="Roboto" panose="02000000000000000000" pitchFamily="2" charset="0"/>
                        </a:rPr>
                        <a:t>Imposto de Importação</a:t>
                      </a:r>
                      <a:endParaRPr lang="pt-BR" sz="120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a:lnSpc>
                          <a:spcPct val="100000"/>
                        </a:lnSpc>
                        <a:spcBef>
                          <a:spcPts val="0"/>
                        </a:spcBef>
                        <a:spcAft>
                          <a:spcPts val="0"/>
                        </a:spcAft>
                      </a:pPr>
                      <a:r>
                        <a:rPr lang="pt-PT" sz="1200" dirty="0">
                          <a:solidFill>
                            <a:srgbClr val="000000"/>
                          </a:solidFill>
                          <a:effectLst/>
                          <a:latin typeface="Roboto" panose="02000000000000000000" pitchFamily="2" charset="0"/>
                          <a:ea typeface="Roboto" panose="02000000000000000000" pitchFamily="2" charset="0"/>
                          <a:cs typeface="Roboto" panose="02000000000000000000" pitchFamily="2" charset="0"/>
                        </a:rPr>
                        <a:t>Redução do imposto de importação para 5% + 10%</a:t>
                      </a:r>
                      <a:endParaRPr lang="pt-BR" sz="12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10"/>
                  </a:ext>
                </a:extLst>
              </a:tr>
            </a:tbl>
          </a:graphicData>
        </a:graphic>
      </p:graphicFrame>
      <p:pic>
        <p:nvPicPr>
          <p:cNvPr id="6" name="Gráfico 5">
            <a:extLst>
              <a:ext uri="{FF2B5EF4-FFF2-40B4-BE49-F238E27FC236}">
                <a16:creationId xmlns:a16="http://schemas.microsoft.com/office/drawing/2014/main" id="{AA75C3DF-9C93-47C5-9CAF-8BBE99444F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2666404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5206C87-0E7E-489C-9C76-E3905DB196F5}"/>
              </a:ext>
            </a:extLst>
          </p:cNvPr>
          <p:cNvSpPr>
            <a:spLocks noGrp="1"/>
          </p:cNvSpPr>
          <p:nvPr>
            <p:ph type="body" idx="13"/>
          </p:nvPr>
        </p:nvSpPr>
        <p:spPr/>
        <p:txBody>
          <a:bodyPr/>
          <a:lstStyle/>
          <a:p>
            <a:endParaRPr lang="en-US"/>
          </a:p>
        </p:txBody>
      </p:sp>
      <p:sp>
        <p:nvSpPr>
          <p:cNvPr id="144" name="Google Shape;144;ga3bc2e4154_0_34"/>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A reforma de 2004</a:t>
            </a:r>
            <a:endParaRPr dirty="0"/>
          </a:p>
        </p:txBody>
      </p:sp>
      <p:pic>
        <p:nvPicPr>
          <p:cNvPr id="145" name="Google Shape;145;ga3bc2e4154_0_34"/>
          <p:cNvPicPr preferRelativeResize="0"/>
          <p:nvPr/>
        </p:nvPicPr>
        <p:blipFill>
          <a:blip r:embed="rId3">
            <a:alphaModFix/>
          </a:blip>
          <a:stretch>
            <a:fillRect/>
          </a:stretch>
        </p:blipFill>
        <p:spPr>
          <a:xfrm>
            <a:off x="1966808" y="1254232"/>
            <a:ext cx="7323947" cy="4814358"/>
          </a:xfrm>
          <a:prstGeom prst="rect">
            <a:avLst/>
          </a:prstGeom>
          <a:noFill/>
          <a:ln>
            <a:noFill/>
          </a:ln>
        </p:spPr>
      </p:pic>
    </p:spTree>
    <p:extLst>
      <p:ext uri="{BB962C8B-B14F-4D97-AF65-F5344CB8AC3E}">
        <p14:creationId xmlns:p14="http://schemas.microsoft.com/office/powerpoint/2010/main" val="2963590846"/>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1B047800-6D59-4D43-B59E-A74456A85E87}"/>
              </a:ext>
            </a:extLst>
          </p:cNvPr>
          <p:cNvSpPr>
            <a:spLocks noGrp="1"/>
          </p:cNvSpPr>
          <p:nvPr>
            <p:ph type="body" idx="13"/>
          </p:nvPr>
        </p:nvSpPr>
        <p:spPr/>
        <p:txBody>
          <a:bodyPr/>
          <a:lstStyle/>
          <a:p>
            <a:endParaRPr lang="en-US"/>
          </a:p>
        </p:txBody>
      </p:sp>
      <p:sp>
        <p:nvSpPr>
          <p:cNvPr id="2" name="Título 1"/>
          <p:cNvSpPr>
            <a:spLocks noGrp="1"/>
          </p:cNvSpPr>
          <p:nvPr>
            <p:ph type="title"/>
          </p:nvPr>
        </p:nvSpPr>
        <p:spPr>
          <a:xfrm>
            <a:off x="692337" y="258101"/>
            <a:ext cx="11083961" cy="1118400"/>
          </a:xfrm>
        </p:spPr>
        <p:txBody>
          <a:bodyPr/>
          <a:lstStyle/>
          <a:p>
            <a:r>
              <a:rPr lang="pt-BR" dirty="0"/>
              <a:t>Incentivos Governamentais – Ásia</a:t>
            </a:r>
          </a:p>
        </p:txBody>
      </p:sp>
      <p:graphicFrame>
        <p:nvGraphicFramePr>
          <p:cNvPr id="3" name="Tabela 2"/>
          <p:cNvGraphicFramePr>
            <a:graphicFrameLocks noGrp="1"/>
          </p:cNvGraphicFramePr>
          <p:nvPr>
            <p:extLst>
              <p:ext uri="{D42A27DB-BD31-4B8C-83A1-F6EECF244321}">
                <p14:modId xmlns:p14="http://schemas.microsoft.com/office/powerpoint/2010/main" val="710552851"/>
              </p:ext>
            </p:extLst>
          </p:nvPr>
        </p:nvGraphicFramePr>
        <p:xfrm>
          <a:off x="1191694" y="1376501"/>
          <a:ext cx="10085246" cy="4868179"/>
        </p:xfrm>
        <a:graphic>
          <a:graphicData uri="http://schemas.openxmlformats.org/drawingml/2006/table">
            <a:tbl>
              <a:tblPr firstRow="1">
                <a:tableStyleId>{5C22544A-7EE6-4342-B048-85BDC9FD1C3A}</a:tableStyleId>
              </a:tblPr>
              <a:tblGrid>
                <a:gridCol w="1222633">
                  <a:extLst>
                    <a:ext uri="{9D8B030D-6E8A-4147-A177-3AD203B41FA5}">
                      <a16:colId xmlns:a16="http://schemas.microsoft.com/office/drawing/2014/main" val="20000"/>
                    </a:ext>
                  </a:extLst>
                </a:gridCol>
                <a:gridCol w="3449192">
                  <a:extLst>
                    <a:ext uri="{9D8B030D-6E8A-4147-A177-3AD203B41FA5}">
                      <a16:colId xmlns:a16="http://schemas.microsoft.com/office/drawing/2014/main" val="20001"/>
                    </a:ext>
                  </a:extLst>
                </a:gridCol>
                <a:gridCol w="5413421">
                  <a:extLst>
                    <a:ext uri="{9D8B030D-6E8A-4147-A177-3AD203B41FA5}">
                      <a16:colId xmlns:a16="http://schemas.microsoft.com/office/drawing/2014/main" val="20002"/>
                    </a:ext>
                  </a:extLst>
                </a:gridCol>
              </a:tblGrid>
              <a:tr h="523450">
                <a:tc>
                  <a:txBody>
                    <a:bodyPr/>
                    <a:lstStyle/>
                    <a:p>
                      <a:pPr marL="0" marR="289560" indent="0" algn="ctr" defTabSz="0">
                        <a:lnSpc>
                          <a:spcPct val="100000"/>
                        </a:lnSpc>
                        <a:spcBef>
                          <a:spcPts val="0"/>
                        </a:spcBef>
                        <a:spcAft>
                          <a:spcPts val="0"/>
                        </a:spcAft>
                      </a:pPr>
                      <a:r>
                        <a:rPr lang="pt-PT"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rPr>
                        <a:t>País</a:t>
                      </a:r>
                      <a:endParaRPr lang="pt-BR"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50800" indent="0" algn="ctr" defTabSz="0">
                        <a:lnSpc>
                          <a:spcPct val="100000"/>
                        </a:lnSpc>
                        <a:spcBef>
                          <a:spcPts val="0"/>
                        </a:spcBef>
                        <a:spcAft>
                          <a:spcPts val="0"/>
                        </a:spcAft>
                      </a:pPr>
                      <a:r>
                        <a:rPr lang="pt-PT"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rPr>
                        <a:t>Subdídios para veículos de passageiros</a:t>
                      </a:r>
                      <a:endParaRPr lang="pt-BR"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tc>
                  <a:txBody>
                    <a:bodyPr/>
                    <a:lstStyle/>
                    <a:p>
                      <a:pPr marL="0" marR="108585" indent="0" algn="ctr" defTabSz="0">
                        <a:lnSpc>
                          <a:spcPct val="100000"/>
                        </a:lnSpc>
                        <a:spcBef>
                          <a:spcPts val="0"/>
                        </a:spcBef>
                        <a:spcAft>
                          <a:spcPts val="0"/>
                        </a:spcAft>
                      </a:pPr>
                      <a:r>
                        <a:rPr lang="pt-PT"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rPr>
                        <a:t>Incentivo para ônibus</a:t>
                      </a:r>
                      <a:endParaRPr lang="pt-BR" sz="1200" baseline="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rgbClr val="4FBA7A"/>
                    </a:solidFill>
                  </a:tcPr>
                </a:tc>
                <a:extLst>
                  <a:ext uri="{0D108BD9-81ED-4DB2-BD59-A6C34878D82A}">
                    <a16:rowId xmlns:a16="http://schemas.microsoft.com/office/drawing/2014/main" val="10000"/>
                  </a:ext>
                </a:extLst>
              </a:tr>
              <a:tr h="720375">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Singapura</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5080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Veículos particulares: Redução de SGD 30.000 ($ 20.868).</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5080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Táxis: redução de SGD 45.000 ($ 31.302)</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85153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Redução de impostos proporcionais aos veículos pesados mais limpos.</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412653">
                <a:tc>
                  <a:txBody>
                    <a:bodyPr/>
                    <a:lstStyle/>
                    <a:p>
                      <a:pPr marL="0" marR="289560" indent="0" algn="ctr" defTabSz="0">
                        <a:lnSpc>
                          <a:spcPct val="100000"/>
                        </a:lnSpc>
                        <a:spcBef>
                          <a:spcPts val="0"/>
                        </a:spcBef>
                        <a:spcAft>
                          <a:spcPts val="0"/>
                        </a:spcAft>
                      </a:pPr>
                      <a:r>
                        <a:rPr lang="pt-PT" sz="1200" baseline="0">
                          <a:solidFill>
                            <a:srgbClr val="000000"/>
                          </a:solidFill>
                          <a:effectLst/>
                          <a:latin typeface="Roboto" panose="02000000000000000000" pitchFamily="2" charset="0"/>
                          <a:ea typeface="Roboto" panose="02000000000000000000" pitchFamily="2" charset="0"/>
                          <a:cs typeface="Roboto" panose="02000000000000000000" pitchFamily="2" charset="0"/>
                        </a:rPr>
                        <a:t>Índia</a:t>
                      </a:r>
                      <a:endParaRPr lang="pt-BR" sz="1200" baseline="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US$ 2700 a 3000</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111125" indent="0" algn="ctr" defTabSz="0">
                        <a:lnSpc>
                          <a:spcPct val="100000"/>
                        </a:lnSpc>
                        <a:spcBef>
                          <a:spcPts val="0"/>
                        </a:spcBef>
                        <a:spcAft>
                          <a:spcPts val="0"/>
                        </a:spcAft>
                      </a:pPr>
                      <a:r>
                        <a:rPr lang="pt-PT" sz="1200" baseline="0">
                          <a:solidFill>
                            <a:srgbClr val="000000"/>
                          </a:solidFill>
                          <a:effectLst/>
                          <a:latin typeface="Roboto" panose="02000000000000000000" pitchFamily="2" charset="0"/>
                          <a:ea typeface="Roboto" panose="02000000000000000000" pitchFamily="2" charset="0"/>
                          <a:cs typeface="Roboto" panose="02000000000000000000" pitchFamily="2" charset="0"/>
                        </a:rPr>
                        <a:t>Bonus de US$ 54,800 a 106,400</a:t>
                      </a:r>
                      <a:endParaRPr lang="pt-BR" sz="1200" baseline="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2"/>
                  </a:ext>
                </a:extLst>
              </a:tr>
              <a:tr h="765767">
                <a:tc>
                  <a:txBody>
                    <a:bodyPr/>
                    <a:lstStyle/>
                    <a:p>
                      <a:pPr marL="0" marR="28956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Taiwan</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Depende dos modelos e aplicações</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10731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Entreixos &gt;4m: US$ 150,636 - 200,330 (1,000,000 ~ 1,330,000 RMB)</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10858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Entreixos &lt;4m: US$ 106,470 -121,680 (700,000 ~ 800,000 RMB)</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3"/>
                  </a:ext>
                </a:extLst>
              </a:tr>
              <a:tr h="765767">
                <a:tc>
                  <a:txBody>
                    <a:bodyPr/>
                    <a:lstStyle/>
                    <a:p>
                      <a:pPr marL="0" marR="28956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Coréia</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50800" indent="0" algn="ctr" defTabSz="0">
                        <a:lnSpc>
                          <a:spcPct val="100000"/>
                        </a:lnSpc>
                        <a:spcBef>
                          <a:spcPts val="0"/>
                        </a:spcBef>
                        <a:spcAft>
                          <a:spcPts val="0"/>
                        </a:spcAft>
                      </a:pPr>
                      <a:r>
                        <a:rPr lang="en-US"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VE: 12.000.000 ~ 19.000.000 KWR (US$ 9.900 - $ 15.695).</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50800" indent="0" algn="ctr" defTabSz="0">
                        <a:lnSpc>
                          <a:spcPct val="100000"/>
                        </a:lnSpc>
                        <a:spcBef>
                          <a:spcPts val="0"/>
                        </a:spcBef>
                        <a:spcAft>
                          <a:spcPts val="0"/>
                        </a:spcAft>
                      </a:pPr>
                      <a:r>
                        <a:rPr lang="en-US"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VE </a:t>
                      </a:r>
                      <a:r>
                        <a:rPr lang="en-US" sz="1200" baseline="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Táxis</a:t>
                      </a:r>
                      <a:r>
                        <a:rPr lang="en-US"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30.000.000 KWR (US$ 24.785)</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5080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PHEV: 5.000.000 (US$ 4.129)</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109855" indent="0" algn="ctr" defTabSz="0">
                        <a:lnSpc>
                          <a:spcPct val="100000"/>
                        </a:lnSpc>
                        <a:spcBef>
                          <a:spcPts val="0"/>
                        </a:spcBef>
                        <a:spcAft>
                          <a:spcPts val="0"/>
                        </a:spcAft>
                      </a:pPr>
                      <a:r>
                        <a:rPr lang="pt-PT" sz="1200" baseline="0">
                          <a:solidFill>
                            <a:srgbClr val="000000"/>
                          </a:solidFill>
                          <a:effectLst/>
                          <a:latin typeface="Roboto" panose="02000000000000000000" pitchFamily="2" charset="0"/>
                          <a:ea typeface="Roboto" panose="02000000000000000000" pitchFamily="2" charset="0"/>
                          <a:cs typeface="Roboto" panose="02000000000000000000" pitchFamily="2" charset="0"/>
                        </a:rPr>
                        <a:t>Para </a:t>
                      </a: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ônibus elétrico, subsídio de 100.000.000 (US$ 82.623)</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11239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Para alguns projetos de finalidade especial, o subsídio é até KRW 350.000.000 ($ 289.000)</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4"/>
                  </a:ext>
                </a:extLst>
              </a:tr>
              <a:tr h="765767">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Hong Kong</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50800" indent="0" algn="ctr" defTabSz="0">
                        <a:lnSpc>
                          <a:spcPct val="100000"/>
                        </a:lnSpc>
                        <a:spcBef>
                          <a:spcPts val="0"/>
                        </a:spcBef>
                        <a:spcAft>
                          <a:spcPts val="0"/>
                        </a:spcAft>
                      </a:pPr>
                      <a:r>
                        <a:rPr lang="pt-PT" sz="1200" baseline="0">
                          <a:solidFill>
                            <a:srgbClr val="000000"/>
                          </a:solidFill>
                          <a:effectLst/>
                          <a:latin typeface="Roboto" panose="02000000000000000000" pitchFamily="2" charset="0"/>
                          <a:ea typeface="Roboto" panose="02000000000000000000" pitchFamily="2" charset="0"/>
                          <a:cs typeface="Roboto" panose="02000000000000000000" pitchFamily="2" charset="0"/>
                        </a:rPr>
                        <a:t>Fundo Verde subsidia a diferença de preço entre o carro elétrico e o carro a gasolina.</a:t>
                      </a:r>
                      <a:endParaRPr lang="pt-BR" sz="1200" baseline="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marR="50800" indent="0" algn="ctr" defTabSz="0">
                        <a:lnSpc>
                          <a:spcPct val="100000"/>
                        </a:lnSpc>
                        <a:spcBef>
                          <a:spcPts val="0"/>
                        </a:spcBef>
                        <a:spcAft>
                          <a:spcPts val="0"/>
                        </a:spcAft>
                      </a:pPr>
                      <a:r>
                        <a:rPr lang="pt-PT" sz="1200" baseline="0">
                          <a:solidFill>
                            <a:srgbClr val="000000"/>
                          </a:solidFill>
                          <a:effectLst/>
                          <a:latin typeface="Roboto" panose="02000000000000000000" pitchFamily="2" charset="0"/>
                          <a:ea typeface="Roboto" panose="02000000000000000000" pitchFamily="2" charset="0"/>
                          <a:cs typeface="Roboto" panose="02000000000000000000" pitchFamily="2" charset="0"/>
                        </a:rPr>
                        <a:t>Teve carregamento gratuito até o final de 2015 e subsidio nas taxas de manutenção por 2 anos após a compra.</a:t>
                      </a:r>
                      <a:endParaRPr lang="pt-BR" sz="1200" baseline="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21399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Subsidia a diferença de preço entre o ônibus elétrico e o ônibus diesel Subsidia taxas de manutenção por 2 anos.</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5"/>
                  </a:ext>
                </a:extLst>
              </a:tr>
              <a:tr h="765767">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Japão</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 Depende dos modelos e aplicações</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111125" indent="0" algn="ctr" defTabSz="0">
                        <a:lnSpc>
                          <a:spcPct val="100000"/>
                        </a:lnSpc>
                        <a:spcBef>
                          <a:spcPts val="0"/>
                        </a:spcBef>
                        <a:spcAft>
                          <a:spcPts val="0"/>
                        </a:spcAft>
                      </a:pPr>
                      <a:r>
                        <a:rPr lang="pt-PT"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rPr>
                        <a:t>Depende dos modelos e aplicações</a:t>
                      </a:r>
                      <a:endParaRPr lang="pt-BR" sz="1200" baseline="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6"/>
                  </a:ext>
                </a:extLst>
              </a:tr>
            </a:tbl>
          </a:graphicData>
        </a:graphic>
      </p:graphicFrame>
      <p:pic>
        <p:nvPicPr>
          <p:cNvPr id="6" name="Gráfico 5">
            <a:extLst>
              <a:ext uri="{FF2B5EF4-FFF2-40B4-BE49-F238E27FC236}">
                <a16:creationId xmlns:a16="http://schemas.microsoft.com/office/drawing/2014/main" id="{501A0FD6-3C8B-438D-BB56-37D6A79CC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1950" y="5727700"/>
            <a:ext cx="1670049" cy="1130300"/>
          </a:xfrm>
          <a:prstGeom prst="rect">
            <a:avLst/>
          </a:prstGeom>
        </p:spPr>
      </p:pic>
    </p:spTree>
    <p:extLst>
      <p:ext uri="{BB962C8B-B14F-4D97-AF65-F5344CB8AC3E}">
        <p14:creationId xmlns:p14="http://schemas.microsoft.com/office/powerpoint/2010/main" val="74099077"/>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57A99B8-EE9A-4AA4-BE07-CF5FF706F0ED}"/>
              </a:ext>
            </a:extLst>
          </p:cNvPr>
          <p:cNvSpPr>
            <a:spLocks noGrp="1"/>
          </p:cNvSpPr>
          <p:nvPr>
            <p:ph type="title"/>
          </p:nvPr>
        </p:nvSpPr>
        <p:spPr>
          <a:xfrm>
            <a:off x="692337" y="258101"/>
            <a:ext cx="11083961" cy="1118400"/>
          </a:xfrm>
        </p:spPr>
        <p:txBody>
          <a:bodyPr/>
          <a:lstStyle/>
          <a:p>
            <a:r>
              <a:rPr lang="pt-BR" dirty="0"/>
              <a:t>Incentivos Governamentais - Mundo</a:t>
            </a:r>
            <a:endParaRPr lang="en-US" dirty="0"/>
          </a:p>
        </p:txBody>
      </p:sp>
      <p:grpSp>
        <p:nvGrpSpPr>
          <p:cNvPr id="5" name="Grupo 6">
            <a:extLst>
              <a:ext uri="{FF2B5EF4-FFF2-40B4-BE49-F238E27FC236}">
                <a16:creationId xmlns:a16="http://schemas.microsoft.com/office/drawing/2014/main" id="{4DACD8B1-1F0A-4FE3-9F86-2404489ECA91}"/>
              </a:ext>
            </a:extLst>
          </p:cNvPr>
          <p:cNvGrpSpPr/>
          <p:nvPr/>
        </p:nvGrpSpPr>
        <p:grpSpPr>
          <a:xfrm>
            <a:off x="1792108" y="1535724"/>
            <a:ext cx="8607783" cy="4712676"/>
            <a:chOff x="1086550" y="1408724"/>
            <a:chExt cx="9582150" cy="5461000"/>
          </a:xfrm>
        </p:grpSpPr>
        <p:grpSp>
          <p:nvGrpSpPr>
            <p:cNvPr id="6" name="Grupo 4">
              <a:extLst>
                <a:ext uri="{FF2B5EF4-FFF2-40B4-BE49-F238E27FC236}">
                  <a16:creationId xmlns:a16="http://schemas.microsoft.com/office/drawing/2014/main" id="{33FF98D9-23E8-4B65-BD81-1C32D96C3EF4}"/>
                </a:ext>
              </a:extLst>
            </p:cNvPr>
            <p:cNvGrpSpPr/>
            <p:nvPr/>
          </p:nvGrpSpPr>
          <p:grpSpPr>
            <a:xfrm>
              <a:off x="1086550" y="1408724"/>
              <a:ext cx="9582150" cy="5461000"/>
              <a:chOff x="912202" y="1432170"/>
              <a:chExt cx="9582150" cy="5461000"/>
            </a:xfrm>
          </p:grpSpPr>
          <p:pic>
            <p:nvPicPr>
              <p:cNvPr id="8" name="Imagem 7">
                <a:extLst>
                  <a:ext uri="{FF2B5EF4-FFF2-40B4-BE49-F238E27FC236}">
                    <a16:creationId xmlns:a16="http://schemas.microsoft.com/office/drawing/2014/main" id="{D6ACBE88-2554-4D70-A8E8-99615395F0D0}"/>
                  </a:ext>
                </a:extLst>
              </p:cNvPr>
              <p:cNvPicPr>
                <a:picLocks noChangeAspect="1"/>
              </p:cNvPicPr>
              <p:nvPr/>
            </p:nvPicPr>
            <p:blipFill rotWithShape="1">
              <a:blip r:embed="rId3">
                <a:clrChange>
                  <a:clrFrom>
                    <a:srgbClr val="FFFFFF"/>
                  </a:clrFrom>
                  <a:clrTo>
                    <a:srgbClr val="FFFFFF">
                      <a:alpha val="0"/>
                    </a:srgbClr>
                  </a:clrTo>
                </a:clrChange>
              </a:blip>
              <a:srcRect t="10136"/>
              <a:stretch/>
            </p:blipFill>
            <p:spPr>
              <a:xfrm>
                <a:off x="912202" y="1432170"/>
                <a:ext cx="9582150" cy="5461000"/>
              </a:xfrm>
              <a:prstGeom prst="rect">
                <a:avLst/>
              </a:prstGeom>
            </p:spPr>
          </p:pic>
          <p:sp>
            <p:nvSpPr>
              <p:cNvPr id="9" name="CaixaDeTexto 8">
                <a:extLst>
                  <a:ext uri="{FF2B5EF4-FFF2-40B4-BE49-F238E27FC236}">
                    <a16:creationId xmlns:a16="http://schemas.microsoft.com/office/drawing/2014/main" id="{FA437075-8302-4C8F-B2D8-C41519B1B9D1}"/>
                  </a:ext>
                </a:extLst>
              </p:cNvPr>
              <p:cNvSpPr txBox="1"/>
              <p:nvPr/>
            </p:nvSpPr>
            <p:spPr>
              <a:xfrm>
                <a:off x="8184906" y="6275753"/>
                <a:ext cx="2309446" cy="504093"/>
              </a:xfrm>
              <a:prstGeom prst="rect">
                <a:avLst/>
              </a:prstGeom>
              <a:solidFill>
                <a:schemeClr val="bg1"/>
              </a:solidFill>
            </p:spPr>
            <p:txBody>
              <a:bodyPr wrap="square" rtlCol="0">
                <a:spAutoFit/>
              </a:bodyPr>
              <a:lstStyle/>
              <a:p>
                <a:endParaRPr lang="pt-BR" dirty="0"/>
              </a:p>
            </p:txBody>
          </p:sp>
        </p:grpSp>
        <p:sp>
          <p:nvSpPr>
            <p:cNvPr id="7" name="CaixaDeTexto 6">
              <a:extLst>
                <a:ext uri="{FF2B5EF4-FFF2-40B4-BE49-F238E27FC236}">
                  <a16:creationId xmlns:a16="http://schemas.microsoft.com/office/drawing/2014/main" id="{3B260837-7DC6-4A66-92FD-296963AFD795}"/>
                </a:ext>
              </a:extLst>
            </p:cNvPr>
            <p:cNvSpPr txBox="1"/>
            <p:nvPr/>
          </p:nvSpPr>
          <p:spPr>
            <a:xfrm>
              <a:off x="1348854" y="6353907"/>
              <a:ext cx="2994546" cy="504093"/>
            </a:xfrm>
            <a:prstGeom prst="rect">
              <a:avLst/>
            </a:prstGeom>
            <a:solidFill>
              <a:schemeClr val="bg1"/>
            </a:solidFill>
          </p:spPr>
          <p:txBody>
            <a:bodyPr wrap="square" rtlCol="0">
              <a:spAutoFit/>
            </a:bodyPr>
            <a:lstStyle/>
            <a:p>
              <a:endParaRPr lang="pt-BR" dirty="0"/>
            </a:p>
          </p:txBody>
        </p:sp>
      </p:grpSp>
    </p:spTree>
    <p:extLst>
      <p:ext uri="{BB962C8B-B14F-4D97-AF65-F5344CB8AC3E}">
        <p14:creationId xmlns:p14="http://schemas.microsoft.com/office/powerpoint/2010/main" val="1396961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53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F849401-0B35-4367-8F83-DD37192E5D58}"/>
              </a:ext>
            </a:extLst>
          </p:cNvPr>
          <p:cNvSpPr>
            <a:spLocks noGrp="1"/>
          </p:cNvSpPr>
          <p:nvPr>
            <p:ph type="title"/>
          </p:nvPr>
        </p:nvSpPr>
        <p:spPr/>
        <p:txBody>
          <a:bodyPr/>
          <a:lstStyle/>
          <a:p>
            <a:r>
              <a:rPr lang="pt-BR" dirty="0"/>
              <a:t>1.2 Conceitos e Definições Tecnológicas</a:t>
            </a:r>
          </a:p>
        </p:txBody>
      </p:sp>
    </p:spTree>
    <p:extLst>
      <p:ext uri="{BB962C8B-B14F-4D97-AF65-F5344CB8AC3E}">
        <p14:creationId xmlns:p14="http://schemas.microsoft.com/office/powerpoint/2010/main" val="2469619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9c371d059c_0_67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Consumo de energia no mundo por região</a:t>
            </a:r>
            <a:endParaRPr dirty="0"/>
          </a:p>
          <a:p>
            <a:pPr marL="0" lvl="0" indent="0" algn="l" rtl="0">
              <a:spcBef>
                <a:spcPts val="0"/>
              </a:spcBef>
              <a:spcAft>
                <a:spcPts val="0"/>
              </a:spcAft>
              <a:buNone/>
            </a:pPr>
            <a:endParaRPr dirty="0"/>
          </a:p>
        </p:txBody>
      </p:sp>
      <p:pic>
        <p:nvPicPr>
          <p:cNvPr id="158" name="Google Shape;158;g9c371d059c_0_677"/>
          <p:cNvPicPr preferRelativeResize="0"/>
          <p:nvPr/>
        </p:nvPicPr>
        <p:blipFill rotWithShape="1">
          <a:blip r:embed="rId3" cstate="screen">
            <a:alphaModFix/>
            <a:extLst>
              <a:ext uri="{28A0092B-C50C-407E-A947-70E740481C1C}">
                <a14:useLocalDpi xmlns:a14="http://schemas.microsoft.com/office/drawing/2010/main"/>
              </a:ext>
            </a:extLst>
          </a:blip>
          <a:srcRect t="6954" b="14916"/>
          <a:stretch/>
        </p:blipFill>
        <p:spPr>
          <a:xfrm>
            <a:off x="1465943" y="1376501"/>
            <a:ext cx="8917252" cy="4400184"/>
          </a:xfrm>
          <a:prstGeom prst="rect">
            <a:avLst/>
          </a:prstGeom>
          <a:noFill/>
          <a:ln>
            <a:noFill/>
          </a:ln>
        </p:spPr>
      </p:pic>
    </p:spTree>
    <p:extLst>
      <p:ext uri="{BB962C8B-B14F-4D97-AF65-F5344CB8AC3E}">
        <p14:creationId xmlns:p14="http://schemas.microsoft.com/office/powerpoint/2010/main" val="2299196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9c371d059c_0_66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pt-BR" dirty="0"/>
              <a:t>Consumo de energia no mundo por tipo</a:t>
            </a:r>
            <a:endParaRPr dirty="0"/>
          </a:p>
        </p:txBody>
      </p:sp>
      <p:pic>
        <p:nvPicPr>
          <p:cNvPr id="164" name="Google Shape;164;g9c371d059c_0_662"/>
          <p:cNvPicPr preferRelativeResize="0"/>
          <p:nvPr/>
        </p:nvPicPr>
        <p:blipFill rotWithShape="1">
          <a:blip r:embed="rId3" cstate="screen">
            <a:alphaModFix/>
            <a:extLst>
              <a:ext uri="{28A0092B-C50C-407E-A947-70E740481C1C}">
                <a14:useLocalDpi xmlns:a14="http://schemas.microsoft.com/office/drawing/2010/main"/>
              </a:ext>
            </a:extLst>
          </a:blip>
          <a:srcRect t="19788" b="11995"/>
          <a:stretch/>
        </p:blipFill>
        <p:spPr>
          <a:xfrm>
            <a:off x="1779580" y="1376501"/>
            <a:ext cx="8909474" cy="4548340"/>
          </a:xfrm>
          <a:prstGeom prst="rect">
            <a:avLst/>
          </a:prstGeom>
          <a:noFill/>
          <a:ln>
            <a:noFill/>
          </a:ln>
        </p:spPr>
      </p:pic>
    </p:spTree>
    <p:extLst>
      <p:ext uri="{BB962C8B-B14F-4D97-AF65-F5344CB8AC3E}">
        <p14:creationId xmlns:p14="http://schemas.microsoft.com/office/powerpoint/2010/main" val="2204749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2B11F87-6A1C-47F3-85FD-6BAE32EC0074}"/>
              </a:ext>
            </a:extLst>
          </p:cNvPr>
          <p:cNvSpPr>
            <a:spLocks noGrp="1"/>
          </p:cNvSpPr>
          <p:nvPr>
            <p:ph type="body" idx="13"/>
          </p:nvPr>
        </p:nvSpPr>
        <p:spPr/>
        <p:txBody>
          <a:bodyPr/>
          <a:lstStyle/>
          <a:p>
            <a:endParaRPr lang="en-US"/>
          </a:p>
        </p:txBody>
      </p:sp>
      <p:sp>
        <p:nvSpPr>
          <p:cNvPr id="169" name="Google Shape;169;g9c371d059c_0_66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Evolução da Oferta de Energia no Brasil (%)</a:t>
            </a:r>
            <a:endParaRPr dirty="0"/>
          </a:p>
        </p:txBody>
      </p:sp>
      <p:pic>
        <p:nvPicPr>
          <p:cNvPr id="170" name="Google Shape;170;g9c371d059c_0_667"/>
          <p:cNvPicPr preferRelativeResize="0"/>
          <p:nvPr/>
        </p:nvPicPr>
        <p:blipFill>
          <a:blip r:embed="rId3">
            <a:alphaModFix/>
          </a:blip>
          <a:stretch>
            <a:fillRect/>
          </a:stretch>
        </p:blipFill>
        <p:spPr>
          <a:xfrm>
            <a:off x="983106" y="1473200"/>
            <a:ext cx="9592597" cy="4351867"/>
          </a:xfrm>
          <a:prstGeom prst="rect">
            <a:avLst/>
          </a:prstGeom>
          <a:noFill/>
          <a:ln>
            <a:noFill/>
          </a:ln>
        </p:spPr>
      </p:pic>
    </p:spTree>
    <p:extLst>
      <p:ext uri="{BB962C8B-B14F-4D97-AF65-F5344CB8AC3E}">
        <p14:creationId xmlns:p14="http://schemas.microsoft.com/office/powerpoint/2010/main" val="1584884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9c371d059c_0_646"/>
          <p:cNvPicPr preferRelativeResize="0"/>
          <p:nvPr/>
        </p:nvPicPr>
        <p:blipFill>
          <a:blip r:embed="rId3">
            <a:alphaModFix/>
          </a:blip>
          <a:stretch>
            <a:fillRect/>
          </a:stretch>
        </p:blipFill>
        <p:spPr>
          <a:xfrm>
            <a:off x="262325" y="1376501"/>
            <a:ext cx="9933235" cy="4538878"/>
          </a:xfrm>
          <a:prstGeom prst="rect">
            <a:avLst/>
          </a:prstGeom>
          <a:noFill/>
          <a:ln>
            <a:noFill/>
          </a:ln>
        </p:spPr>
      </p:pic>
      <p:sp>
        <p:nvSpPr>
          <p:cNvPr id="176" name="Google Shape;176;g9c371d059c_0_646"/>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Setor Elétrico Tradicional</a:t>
            </a:r>
            <a:endParaRPr dirty="0"/>
          </a:p>
        </p:txBody>
      </p:sp>
      <p:sp>
        <p:nvSpPr>
          <p:cNvPr id="177" name="Google Shape;177;g9c371d059c_0_646"/>
          <p:cNvSpPr/>
          <p:nvPr/>
        </p:nvSpPr>
        <p:spPr>
          <a:xfrm>
            <a:off x="7860150" y="1635500"/>
            <a:ext cx="3086700" cy="1785600"/>
          </a:xfrm>
          <a:prstGeom prst="rect">
            <a:avLst/>
          </a:prstGeom>
          <a:solidFill>
            <a:srgbClr val="F9B734">
              <a:alpha val="76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9c371d059c_0_646"/>
          <p:cNvSpPr txBox="1"/>
          <p:nvPr/>
        </p:nvSpPr>
        <p:spPr>
          <a:xfrm>
            <a:off x="8158250" y="1486825"/>
            <a:ext cx="3222000" cy="1613100"/>
          </a:xfrm>
          <a:prstGeom prst="rect">
            <a:avLst/>
          </a:prstGeom>
          <a:solidFill>
            <a:srgbClr val="F9B734"/>
          </a:solidFill>
          <a:ln>
            <a:noFill/>
          </a:ln>
        </p:spPr>
        <p:txBody>
          <a:bodyPr spcFirstLastPara="1" wrap="square" lIns="18000" tIns="18000" rIns="36000" bIns="36000" anchor="t" anchorCtr="0">
            <a:noAutofit/>
          </a:bodyPr>
          <a:lstStyle/>
          <a:p>
            <a:pPr marL="457200" marR="190500" lvl="0" indent="0" algn="l" rtl="0">
              <a:lnSpc>
                <a:spcPct val="115000"/>
              </a:lnSpc>
              <a:spcBef>
                <a:spcPts val="900"/>
              </a:spcBef>
              <a:spcAft>
                <a:spcPts val="0"/>
              </a:spcAft>
              <a:buNone/>
            </a:pPr>
            <a:endParaRPr sz="1000" b="1" dirty="0">
              <a:solidFill>
                <a:srgbClr val="FFFFFF"/>
              </a:solidFill>
              <a:latin typeface="Roboto"/>
              <a:ea typeface="Roboto"/>
              <a:cs typeface="Roboto"/>
              <a:sym typeface="Roboto"/>
            </a:endParaRPr>
          </a:p>
          <a:p>
            <a:pPr marL="457200" marR="571500" lvl="0" indent="-330200" algn="l" rtl="0">
              <a:lnSpc>
                <a:spcPct val="115000"/>
              </a:lnSpc>
              <a:spcBef>
                <a:spcPts val="0"/>
              </a:spcBef>
              <a:spcAft>
                <a:spcPts val="0"/>
              </a:spcAft>
              <a:buClr>
                <a:srgbClr val="FFFFFF"/>
              </a:buClr>
              <a:buSzPts val="1600"/>
              <a:buFont typeface="Roboto"/>
              <a:buChar char="●"/>
            </a:pPr>
            <a:r>
              <a:rPr lang="pt-BR" sz="1600" b="1" dirty="0">
                <a:solidFill>
                  <a:srgbClr val="FFFFFF"/>
                </a:solidFill>
                <a:latin typeface="Roboto"/>
                <a:ea typeface="Roboto"/>
                <a:cs typeface="Roboto"/>
                <a:sym typeface="Roboto"/>
              </a:rPr>
              <a:t>Sistema baseado na geração centralizada</a:t>
            </a:r>
            <a:endParaRPr sz="1600" b="1" dirty="0">
              <a:solidFill>
                <a:srgbClr val="FFFFFF"/>
              </a:solidFill>
              <a:latin typeface="Roboto"/>
              <a:ea typeface="Roboto"/>
              <a:cs typeface="Roboto"/>
              <a:sym typeface="Roboto"/>
            </a:endParaRPr>
          </a:p>
          <a:p>
            <a:pPr marL="457200" marR="571500" lvl="0" indent="-330200" algn="l" rtl="0">
              <a:lnSpc>
                <a:spcPct val="115000"/>
              </a:lnSpc>
              <a:spcBef>
                <a:spcPts val="0"/>
              </a:spcBef>
              <a:spcAft>
                <a:spcPts val="0"/>
              </a:spcAft>
              <a:buClr>
                <a:srgbClr val="FFFFFF"/>
              </a:buClr>
              <a:buSzPts val="1600"/>
              <a:buFont typeface="Roboto"/>
              <a:buChar char="●"/>
            </a:pPr>
            <a:r>
              <a:rPr lang="pt-BR" sz="1600" b="1" dirty="0">
                <a:solidFill>
                  <a:srgbClr val="FFFFFF"/>
                </a:solidFill>
                <a:latin typeface="Roboto"/>
                <a:ea typeface="Roboto"/>
                <a:cs typeface="Roboto"/>
                <a:sym typeface="Roboto"/>
              </a:rPr>
              <a:t>O fluxo energético é unidirecional</a:t>
            </a:r>
            <a:endParaRPr sz="16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84782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202501-9B4A-4634-B327-9A635A5BC3CD}"/>
              </a:ext>
            </a:extLst>
          </p:cNvPr>
          <p:cNvSpPr>
            <a:spLocks noGrp="1"/>
          </p:cNvSpPr>
          <p:nvPr>
            <p:ph type="body" idx="13"/>
          </p:nvPr>
        </p:nvSpPr>
        <p:spPr/>
        <p:txBody>
          <a:bodyPr/>
          <a:lstStyle/>
          <a:p>
            <a:endParaRPr lang="en-US"/>
          </a:p>
        </p:txBody>
      </p:sp>
      <p:sp>
        <p:nvSpPr>
          <p:cNvPr id="183" name="Google Shape;183;g9c371d059c_0_715"/>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a:t>Mudança de Paradigma</a:t>
            </a:r>
            <a:endParaRPr/>
          </a:p>
        </p:txBody>
      </p:sp>
      <p:pic>
        <p:nvPicPr>
          <p:cNvPr id="184" name="Google Shape;184;g9c371d059c_0_7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33250" y="1204250"/>
            <a:ext cx="5603017" cy="5395649"/>
          </a:xfrm>
          <a:prstGeom prst="rect">
            <a:avLst/>
          </a:prstGeom>
          <a:noFill/>
          <a:ln>
            <a:noFill/>
          </a:ln>
        </p:spPr>
      </p:pic>
      <p:sp>
        <p:nvSpPr>
          <p:cNvPr id="185" name="Google Shape;185;g9c371d059c_0_715"/>
          <p:cNvSpPr/>
          <p:nvPr/>
        </p:nvSpPr>
        <p:spPr>
          <a:xfrm>
            <a:off x="7860150" y="1635500"/>
            <a:ext cx="3086700" cy="1785600"/>
          </a:xfrm>
          <a:prstGeom prst="rect">
            <a:avLst/>
          </a:prstGeom>
          <a:solidFill>
            <a:srgbClr val="F9B734">
              <a:alpha val="76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9c371d059c_0_715"/>
          <p:cNvSpPr txBox="1"/>
          <p:nvPr/>
        </p:nvSpPr>
        <p:spPr>
          <a:xfrm>
            <a:off x="8158250" y="1486825"/>
            <a:ext cx="3222000" cy="1613100"/>
          </a:xfrm>
          <a:prstGeom prst="rect">
            <a:avLst/>
          </a:prstGeom>
          <a:solidFill>
            <a:srgbClr val="F9B734"/>
          </a:solidFill>
          <a:ln>
            <a:noFill/>
          </a:ln>
        </p:spPr>
        <p:txBody>
          <a:bodyPr spcFirstLastPara="1" wrap="square" lIns="18000" tIns="18000" rIns="36000" bIns="36000" anchor="t" anchorCtr="0">
            <a:noAutofit/>
          </a:bodyPr>
          <a:lstStyle/>
          <a:p>
            <a:pPr marL="457200" marR="190500" lvl="0" indent="0" algn="l" rtl="0">
              <a:lnSpc>
                <a:spcPct val="115000"/>
              </a:lnSpc>
              <a:spcBef>
                <a:spcPts val="900"/>
              </a:spcBef>
              <a:spcAft>
                <a:spcPts val="0"/>
              </a:spcAft>
              <a:buNone/>
            </a:pPr>
            <a:endParaRPr sz="1000" b="1" dirty="0">
              <a:solidFill>
                <a:srgbClr val="FFFFFF"/>
              </a:solidFill>
              <a:latin typeface="Roboto"/>
              <a:ea typeface="Roboto"/>
              <a:cs typeface="Roboto"/>
              <a:sym typeface="Roboto"/>
            </a:endParaRPr>
          </a:p>
          <a:p>
            <a:pPr marL="457200" marR="571500" lvl="0" indent="-330200" algn="l" rtl="0">
              <a:lnSpc>
                <a:spcPct val="115000"/>
              </a:lnSpc>
              <a:spcBef>
                <a:spcPts val="0"/>
              </a:spcBef>
              <a:spcAft>
                <a:spcPts val="0"/>
              </a:spcAft>
              <a:buClr>
                <a:srgbClr val="FFFFFF"/>
              </a:buClr>
              <a:buSzPts val="1600"/>
              <a:buFont typeface="Roboto"/>
              <a:buChar char="●"/>
            </a:pPr>
            <a:r>
              <a:rPr lang="pt-BR" sz="1600" b="1" dirty="0">
                <a:solidFill>
                  <a:srgbClr val="FFFFFF"/>
                </a:solidFill>
                <a:latin typeface="Roboto"/>
                <a:ea typeface="Roboto"/>
                <a:cs typeface="Roboto"/>
                <a:sym typeface="Roboto"/>
              </a:rPr>
              <a:t>Sistema considera geração distribuída</a:t>
            </a:r>
            <a:endParaRPr sz="1600" b="1" dirty="0">
              <a:solidFill>
                <a:srgbClr val="FFFFFF"/>
              </a:solidFill>
              <a:latin typeface="Roboto"/>
              <a:ea typeface="Roboto"/>
              <a:cs typeface="Roboto"/>
              <a:sym typeface="Roboto"/>
            </a:endParaRPr>
          </a:p>
          <a:p>
            <a:pPr marL="457200" marR="571500" lvl="0" indent="-330200" algn="l" rtl="0">
              <a:lnSpc>
                <a:spcPct val="115000"/>
              </a:lnSpc>
              <a:spcBef>
                <a:spcPts val="0"/>
              </a:spcBef>
              <a:spcAft>
                <a:spcPts val="0"/>
              </a:spcAft>
              <a:buClr>
                <a:srgbClr val="FFFFFF"/>
              </a:buClr>
              <a:buSzPts val="1600"/>
              <a:buFont typeface="Roboto"/>
              <a:buChar char="●"/>
            </a:pPr>
            <a:r>
              <a:rPr lang="pt-BR" sz="1600" b="1" dirty="0">
                <a:solidFill>
                  <a:srgbClr val="FFFFFF"/>
                </a:solidFill>
                <a:latin typeface="Roboto"/>
                <a:ea typeface="Roboto"/>
                <a:cs typeface="Roboto"/>
                <a:sym typeface="Roboto"/>
              </a:rPr>
              <a:t>O fluxo energético é bidirecional</a:t>
            </a:r>
            <a:endParaRPr sz="16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6650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 name="Título 2">
            <a:extLst>
              <a:ext uri="{FF2B5EF4-FFF2-40B4-BE49-F238E27FC236}">
                <a16:creationId xmlns:a16="http://schemas.microsoft.com/office/drawing/2014/main" id="{52BE1F37-2587-420D-ABFE-7EFC8D16BD88}"/>
              </a:ext>
            </a:extLst>
          </p:cNvPr>
          <p:cNvSpPr>
            <a:spLocks noGrp="1"/>
          </p:cNvSpPr>
          <p:nvPr>
            <p:ph type="title"/>
          </p:nvPr>
        </p:nvSpPr>
        <p:spPr/>
        <p:txBody>
          <a:bodyPr/>
          <a:lstStyle/>
          <a:p>
            <a:r>
              <a:rPr lang="pt-BR" dirty="0"/>
              <a:t>0.1 - Histórico da </a:t>
            </a:r>
            <a:r>
              <a:rPr lang="pt-BR" dirty="0" err="1"/>
              <a:t>Eletromobilidade</a:t>
            </a:r>
            <a:endParaRPr lang="pt-BR" dirty="0"/>
          </a:p>
        </p:txBody>
      </p:sp>
    </p:spTree>
    <p:extLst>
      <p:ext uri="{BB962C8B-B14F-4D97-AF65-F5344CB8AC3E}">
        <p14:creationId xmlns:p14="http://schemas.microsoft.com/office/powerpoint/2010/main" val="4115981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E2D7A78-8AB6-4B53-8999-0CC4DFDBC4ED}"/>
              </a:ext>
            </a:extLst>
          </p:cNvPr>
          <p:cNvSpPr>
            <a:spLocks noGrp="1"/>
          </p:cNvSpPr>
          <p:nvPr>
            <p:ph type="body" idx="13"/>
          </p:nvPr>
        </p:nvSpPr>
        <p:spPr/>
        <p:txBody>
          <a:bodyPr/>
          <a:lstStyle/>
          <a:p>
            <a:endParaRPr lang="en-US"/>
          </a:p>
        </p:txBody>
      </p:sp>
      <p:sp>
        <p:nvSpPr>
          <p:cNvPr id="191" name="Google Shape;191;g9c371d059c_0_701"/>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Novo Paradigma</a:t>
            </a:r>
            <a:endParaRPr dirty="0"/>
          </a:p>
        </p:txBody>
      </p:sp>
      <p:pic>
        <p:nvPicPr>
          <p:cNvPr id="192" name="Google Shape;192;g9c371d059c_0_701"/>
          <p:cNvPicPr preferRelativeResize="0"/>
          <p:nvPr/>
        </p:nvPicPr>
        <p:blipFill rotWithShape="1">
          <a:blip r:embed="rId3" cstate="screen">
            <a:alphaModFix/>
            <a:extLst>
              <a:ext uri="{28A0092B-C50C-407E-A947-70E740481C1C}">
                <a14:useLocalDpi xmlns:a14="http://schemas.microsoft.com/office/drawing/2010/main"/>
              </a:ext>
            </a:extLst>
          </a:blip>
          <a:srcRect t="8102"/>
          <a:stretch/>
        </p:blipFill>
        <p:spPr>
          <a:xfrm>
            <a:off x="692337" y="1376501"/>
            <a:ext cx="10820400" cy="4264122"/>
          </a:xfrm>
          <a:prstGeom prst="rect">
            <a:avLst/>
          </a:prstGeom>
          <a:noFill/>
          <a:ln>
            <a:noFill/>
          </a:ln>
        </p:spPr>
      </p:pic>
    </p:spTree>
    <p:extLst>
      <p:ext uri="{BB962C8B-B14F-4D97-AF65-F5344CB8AC3E}">
        <p14:creationId xmlns:p14="http://schemas.microsoft.com/office/powerpoint/2010/main" val="4210137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a3bc2e4154_1_104"/>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Mudanças no setor elétrico</a:t>
            </a:r>
            <a:endParaRPr dirty="0"/>
          </a:p>
        </p:txBody>
      </p:sp>
      <p:graphicFrame>
        <p:nvGraphicFramePr>
          <p:cNvPr id="205" name="Google Shape;205;ga3bc2e4154_1_104"/>
          <p:cNvGraphicFramePr/>
          <p:nvPr>
            <p:extLst>
              <p:ext uri="{D42A27DB-BD31-4B8C-83A1-F6EECF244321}">
                <p14:modId xmlns:p14="http://schemas.microsoft.com/office/powerpoint/2010/main" val="1516810906"/>
              </p:ext>
            </p:extLst>
          </p:nvPr>
        </p:nvGraphicFramePr>
        <p:xfrm>
          <a:off x="619760" y="1288500"/>
          <a:ext cx="10114281" cy="5154934"/>
        </p:xfrm>
        <a:graphic>
          <a:graphicData uri="http://schemas.openxmlformats.org/drawingml/2006/table">
            <a:tbl>
              <a:tblPr>
                <a:noFill/>
              </a:tblPr>
              <a:tblGrid>
                <a:gridCol w="3565710">
                  <a:extLst>
                    <a:ext uri="{9D8B030D-6E8A-4147-A177-3AD203B41FA5}">
                      <a16:colId xmlns:a16="http://schemas.microsoft.com/office/drawing/2014/main" val="20000"/>
                    </a:ext>
                  </a:extLst>
                </a:gridCol>
                <a:gridCol w="2914287">
                  <a:extLst>
                    <a:ext uri="{9D8B030D-6E8A-4147-A177-3AD203B41FA5}">
                      <a16:colId xmlns:a16="http://schemas.microsoft.com/office/drawing/2014/main" val="20001"/>
                    </a:ext>
                  </a:extLst>
                </a:gridCol>
                <a:gridCol w="3634284">
                  <a:extLst>
                    <a:ext uri="{9D8B030D-6E8A-4147-A177-3AD203B41FA5}">
                      <a16:colId xmlns:a16="http://schemas.microsoft.com/office/drawing/2014/main" val="20002"/>
                    </a:ext>
                  </a:extLst>
                </a:gridCol>
              </a:tblGrid>
              <a:tr h="343495">
                <a:tc>
                  <a:txBody>
                    <a:bodyPr/>
                    <a:lstStyle/>
                    <a:p>
                      <a:pPr marL="0" lvl="0" indent="0" algn="ctr" rtl="0">
                        <a:lnSpc>
                          <a:spcPct val="115000"/>
                        </a:lnSpc>
                        <a:spcBef>
                          <a:spcPts val="0"/>
                        </a:spcBef>
                        <a:spcAft>
                          <a:spcPts val="0"/>
                        </a:spcAft>
                        <a:buNone/>
                      </a:pPr>
                      <a:r>
                        <a:rPr lang="pt-BR" sz="1200" b="1" dirty="0">
                          <a:solidFill>
                            <a:srgbClr val="FFFFFF"/>
                          </a:solidFill>
                          <a:latin typeface="Roboto"/>
                          <a:ea typeface="Roboto"/>
                          <a:cs typeface="Roboto"/>
                          <a:sym typeface="Roboto"/>
                        </a:rPr>
                        <a:t>Modelo Antigo (até 1995)</a:t>
                      </a:r>
                      <a:endParaRPr sz="1200" b="1" dirty="0">
                        <a:solidFill>
                          <a:srgbClr val="FFFFFF"/>
                        </a:solidFill>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9B734"/>
                    </a:solidFill>
                  </a:tcPr>
                </a:tc>
                <a:tc>
                  <a:txBody>
                    <a:bodyPr/>
                    <a:lstStyle/>
                    <a:p>
                      <a:pPr marL="0" lvl="0" indent="0" algn="ctr" rtl="0">
                        <a:lnSpc>
                          <a:spcPct val="115000"/>
                        </a:lnSpc>
                        <a:spcBef>
                          <a:spcPts val="0"/>
                        </a:spcBef>
                        <a:spcAft>
                          <a:spcPts val="0"/>
                        </a:spcAft>
                        <a:buNone/>
                      </a:pPr>
                      <a:r>
                        <a:rPr lang="pt-BR" sz="1200" b="1" dirty="0">
                          <a:solidFill>
                            <a:srgbClr val="FFFFFF"/>
                          </a:solidFill>
                          <a:latin typeface="Roboto"/>
                          <a:ea typeface="Roboto"/>
                          <a:cs typeface="Roboto"/>
                          <a:sym typeface="Roboto"/>
                        </a:rPr>
                        <a:t>Modelo de Livre Mercado (1995 a 2003)</a:t>
                      </a:r>
                      <a:endParaRPr sz="1200" b="1" dirty="0">
                        <a:solidFill>
                          <a:srgbClr val="FFFFFF"/>
                        </a:solidFill>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9B734"/>
                    </a:solidFill>
                  </a:tcPr>
                </a:tc>
                <a:tc>
                  <a:txBody>
                    <a:bodyPr/>
                    <a:lstStyle/>
                    <a:p>
                      <a:pPr marL="0" lvl="0" indent="0" algn="ctr" rtl="0">
                        <a:lnSpc>
                          <a:spcPct val="115000"/>
                        </a:lnSpc>
                        <a:spcBef>
                          <a:spcPts val="0"/>
                        </a:spcBef>
                        <a:spcAft>
                          <a:spcPts val="0"/>
                        </a:spcAft>
                        <a:buNone/>
                      </a:pPr>
                      <a:r>
                        <a:rPr lang="pt-BR" sz="1200" b="1" dirty="0">
                          <a:solidFill>
                            <a:srgbClr val="FFFFFF"/>
                          </a:solidFill>
                          <a:latin typeface="Roboto"/>
                          <a:ea typeface="Roboto"/>
                          <a:cs typeface="Roboto"/>
                          <a:sym typeface="Roboto"/>
                        </a:rPr>
                        <a:t>Novo Modelo (2004)</a:t>
                      </a:r>
                      <a:endParaRPr sz="1200" b="1" dirty="0">
                        <a:solidFill>
                          <a:srgbClr val="FFFFFF"/>
                        </a:solidFill>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9B734"/>
                    </a:solidFill>
                  </a:tcPr>
                </a:tc>
                <a:extLst>
                  <a:ext uri="{0D108BD9-81ED-4DB2-BD59-A6C34878D82A}">
                    <a16:rowId xmlns:a16="http://schemas.microsoft.com/office/drawing/2014/main" val="10000"/>
                  </a:ext>
                </a:extLst>
              </a:tr>
              <a:tr h="537859">
                <a:tc>
                  <a:txBody>
                    <a:bodyPr/>
                    <a:lstStyle/>
                    <a:p>
                      <a:pPr marL="0" lvl="0" indent="0" algn="l" rtl="0">
                        <a:lnSpc>
                          <a:spcPct val="115000"/>
                        </a:lnSpc>
                        <a:spcBef>
                          <a:spcPts val="0"/>
                        </a:spcBef>
                        <a:spcAft>
                          <a:spcPts val="0"/>
                        </a:spcAft>
                        <a:buNone/>
                      </a:pPr>
                      <a:r>
                        <a:rPr lang="pt-BR" sz="1200" dirty="0">
                          <a:solidFill>
                            <a:srgbClr val="757575"/>
                          </a:solidFill>
                          <a:highlight>
                            <a:srgbClr val="FFFFFF"/>
                          </a:highlight>
                          <a:latin typeface="Roboto"/>
                          <a:ea typeface="Roboto"/>
                          <a:cs typeface="Roboto"/>
                          <a:sym typeface="Roboto"/>
                        </a:rPr>
                        <a:t>Financiamento através de recursos públicos</a:t>
                      </a:r>
                      <a:endParaRPr sz="1200" dirty="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Financiamento através de recursos públicos e privados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Financiamento através de recursos públicos e privados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732222">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Empresas verticalizadas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Empresas divididas por atividade: geração, transmissão, distribuição e comercialização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Empresas divididas por atividade: geração, transmissão, distribuição, comercialização, importação e exportação.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537859">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Empresas predominantemente Estatais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Abertura e ênfase na privatização das Empresas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Convivência entre Empresas Estatais e Privadas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43495">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Monopólios - Competição inexistente</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dirty="0">
                          <a:solidFill>
                            <a:srgbClr val="757575"/>
                          </a:solidFill>
                          <a:highlight>
                            <a:srgbClr val="FFFFFF"/>
                          </a:highlight>
                          <a:latin typeface="Roboto"/>
                          <a:ea typeface="Roboto"/>
                          <a:cs typeface="Roboto"/>
                          <a:sym typeface="Roboto"/>
                        </a:rPr>
                        <a:t>Competição na geração e comercialização</a:t>
                      </a:r>
                      <a:endParaRPr sz="1200" dirty="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Competição na geração e comercialização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43495">
                <a:tc>
                  <a:txBody>
                    <a:bodyPr/>
                    <a:lstStyle/>
                    <a:p>
                      <a:pPr marL="0" lvl="0" indent="0" algn="l" rtl="0">
                        <a:lnSpc>
                          <a:spcPct val="115000"/>
                        </a:lnSpc>
                        <a:spcBef>
                          <a:spcPts val="0"/>
                        </a:spcBef>
                        <a:spcAft>
                          <a:spcPts val="0"/>
                        </a:spcAft>
                        <a:buNone/>
                      </a:pPr>
                      <a:r>
                        <a:rPr lang="pt-BR" sz="1200" dirty="0">
                          <a:solidFill>
                            <a:srgbClr val="757575"/>
                          </a:solidFill>
                          <a:highlight>
                            <a:srgbClr val="FFFFFF"/>
                          </a:highlight>
                          <a:latin typeface="Roboto"/>
                          <a:ea typeface="Roboto"/>
                          <a:cs typeface="Roboto"/>
                          <a:sym typeface="Roboto"/>
                        </a:rPr>
                        <a:t>Consumidores Cativos</a:t>
                      </a:r>
                      <a:endParaRPr sz="1200" dirty="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Consumidores Livres e Cativos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Consumidores Livres e Cativos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732222">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Tarifas reguladas em todos os segmentos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Preços livremente negociados na geração e comercialização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No ambiente livre: Preços livremente negociados na geração e comercialização. No ambiente regulado: leilão e licitação pela menor tarifa</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43495">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Mercado Regulado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Mercado Livre</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Convivência entre Mercados Livre e Regulado</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537859">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Planejamento Determinativo - Grupo Coordenador do Planejamento dos Sistemas Elétricos (GCPS)</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a:solidFill>
                            <a:srgbClr val="757575"/>
                          </a:solidFill>
                          <a:highlight>
                            <a:srgbClr val="FFFFFF"/>
                          </a:highlight>
                          <a:latin typeface="Roboto"/>
                          <a:ea typeface="Roboto"/>
                          <a:cs typeface="Roboto"/>
                          <a:sym typeface="Roboto"/>
                        </a:rPr>
                        <a:t>Planejamento Indicativo pelo Conselho Nacional de Política Energética (CNPE)</a:t>
                      </a:r>
                      <a:endParaRPr sz="120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pt-BR" sz="1200" dirty="0">
                          <a:solidFill>
                            <a:srgbClr val="757575"/>
                          </a:solidFill>
                          <a:highlight>
                            <a:srgbClr val="FFFFFF"/>
                          </a:highlight>
                          <a:latin typeface="Roboto"/>
                          <a:ea typeface="Roboto"/>
                          <a:cs typeface="Roboto"/>
                          <a:sym typeface="Roboto"/>
                        </a:rPr>
                        <a:t>Planejamento pela Empresa de Pesquisa Energética (EPE)</a:t>
                      </a:r>
                      <a:endParaRPr sz="1200" dirty="0">
                        <a:solidFill>
                          <a:srgbClr val="757575"/>
                        </a:solidFill>
                        <a:highlight>
                          <a:srgbClr val="FFFFFF"/>
                        </a:highlight>
                        <a:latin typeface="Roboto"/>
                        <a:ea typeface="Roboto"/>
                        <a:cs typeface="Roboto"/>
                        <a:sym typeface="Roboto"/>
                      </a:endParaRPr>
                    </a:p>
                  </a:txBody>
                  <a:tcPr marL="28575" marR="28575" marT="95250" marB="952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77210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425541D7-EC81-42D5-8171-A5578F40E185}"/>
              </a:ext>
            </a:extLst>
          </p:cNvPr>
          <p:cNvSpPr>
            <a:spLocks noGrp="1"/>
          </p:cNvSpPr>
          <p:nvPr>
            <p:ph type="body" idx="13"/>
          </p:nvPr>
        </p:nvSpPr>
        <p:spPr/>
        <p:txBody>
          <a:bodyPr/>
          <a:lstStyle/>
          <a:p>
            <a:endParaRPr lang="en-US"/>
          </a:p>
        </p:txBody>
      </p:sp>
      <p:sp>
        <p:nvSpPr>
          <p:cNvPr id="210" name="Google Shape;210;ga3bc2e4154_1_12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Estrutura Organizacional do Setor</a:t>
            </a:r>
            <a:endParaRPr dirty="0"/>
          </a:p>
        </p:txBody>
      </p:sp>
      <p:pic>
        <p:nvPicPr>
          <p:cNvPr id="211" name="Google Shape;211;ga3bc2e4154_1_129"/>
          <p:cNvPicPr preferRelativeResize="0"/>
          <p:nvPr/>
        </p:nvPicPr>
        <p:blipFill>
          <a:blip r:embed="rId3">
            <a:alphaModFix/>
          </a:blip>
          <a:stretch>
            <a:fillRect/>
          </a:stretch>
        </p:blipFill>
        <p:spPr>
          <a:xfrm>
            <a:off x="1522193" y="1467557"/>
            <a:ext cx="8673931" cy="4919050"/>
          </a:xfrm>
          <a:prstGeom prst="rect">
            <a:avLst/>
          </a:prstGeom>
          <a:noFill/>
          <a:ln>
            <a:noFill/>
          </a:ln>
        </p:spPr>
      </p:pic>
    </p:spTree>
    <p:extLst>
      <p:ext uri="{BB962C8B-B14F-4D97-AF65-F5344CB8AC3E}">
        <p14:creationId xmlns:p14="http://schemas.microsoft.com/office/powerpoint/2010/main" val="3738197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229DEB8-9F7B-49D2-87A1-A08D2E117078}"/>
              </a:ext>
            </a:extLst>
          </p:cNvPr>
          <p:cNvSpPr>
            <a:spLocks noGrp="1"/>
          </p:cNvSpPr>
          <p:nvPr>
            <p:ph type="body" idx="13"/>
          </p:nvPr>
        </p:nvSpPr>
        <p:spPr/>
        <p:txBody>
          <a:bodyPr/>
          <a:lstStyle/>
          <a:p>
            <a:endParaRPr lang="en-US"/>
          </a:p>
        </p:txBody>
      </p:sp>
      <p:sp>
        <p:nvSpPr>
          <p:cNvPr id="216" name="Google Shape;216;ga3bc2e4154_1_134"/>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Organização Institucional</a:t>
            </a:r>
            <a:endParaRPr dirty="0"/>
          </a:p>
        </p:txBody>
      </p:sp>
      <p:pic>
        <p:nvPicPr>
          <p:cNvPr id="217" name="Google Shape;217;ga3bc2e4154_1_1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44083" y="1376501"/>
            <a:ext cx="6832183" cy="4452001"/>
          </a:xfrm>
          <a:prstGeom prst="rect">
            <a:avLst/>
          </a:prstGeom>
          <a:noFill/>
          <a:ln>
            <a:noFill/>
          </a:ln>
        </p:spPr>
      </p:pic>
    </p:spTree>
    <p:extLst>
      <p:ext uri="{BB962C8B-B14F-4D97-AF65-F5344CB8AC3E}">
        <p14:creationId xmlns:p14="http://schemas.microsoft.com/office/powerpoint/2010/main" val="1869145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EB1356F-EAD4-4C1B-AB02-002F9A4A7DB1}"/>
              </a:ext>
            </a:extLst>
          </p:cNvPr>
          <p:cNvSpPr>
            <a:spLocks noGrp="1"/>
          </p:cNvSpPr>
          <p:nvPr>
            <p:ph type="body" idx="13"/>
          </p:nvPr>
        </p:nvSpPr>
        <p:spPr/>
        <p:txBody>
          <a:bodyPr/>
          <a:lstStyle/>
          <a:p>
            <a:endParaRPr lang="en-US"/>
          </a:p>
        </p:txBody>
      </p:sp>
      <p:sp>
        <p:nvSpPr>
          <p:cNvPr id="222" name="Google Shape;222;ga3bc2e4154_1_13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Características dos Agentes</a:t>
            </a:r>
            <a:endParaRPr dirty="0"/>
          </a:p>
        </p:txBody>
      </p:sp>
      <p:pic>
        <p:nvPicPr>
          <p:cNvPr id="223" name="Google Shape;223;ga3bc2e4154_1_139"/>
          <p:cNvPicPr preferRelativeResize="0"/>
          <p:nvPr/>
        </p:nvPicPr>
        <p:blipFill>
          <a:blip r:embed="rId3">
            <a:alphaModFix/>
          </a:blip>
          <a:stretch>
            <a:fillRect/>
          </a:stretch>
        </p:blipFill>
        <p:spPr>
          <a:xfrm>
            <a:off x="1715299" y="1474442"/>
            <a:ext cx="8048462" cy="4871525"/>
          </a:xfrm>
          <a:prstGeom prst="rect">
            <a:avLst/>
          </a:prstGeom>
          <a:noFill/>
          <a:ln>
            <a:noFill/>
          </a:ln>
        </p:spPr>
      </p:pic>
    </p:spTree>
    <p:extLst>
      <p:ext uri="{BB962C8B-B14F-4D97-AF65-F5344CB8AC3E}">
        <p14:creationId xmlns:p14="http://schemas.microsoft.com/office/powerpoint/2010/main" val="1405858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488EC93-FCD6-4B15-A80C-9E4307DBFE62}"/>
              </a:ext>
            </a:extLst>
          </p:cNvPr>
          <p:cNvSpPr>
            <a:spLocks noGrp="1"/>
          </p:cNvSpPr>
          <p:nvPr>
            <p:ph type="body" idx="13"/>
          </p:nvPr>
        </p:nvSpPr>
        <p:spPr/>
        <p:txBody>
          <a:bodyPr/>
          <a:lstStyle/>
          <a:p>
            <a:endParaRPr lang="en-US"/>
          </a:p>
        </p:txBody>
      </p:sp>
      <p:sp>
        <p:nvSpPr>
          <p:cNvPr id="228" name="Google Shape;228;g9c371d059c_0_74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Tipos de fontes de geração</a:t>
            </a:r>
            <a:endParaRPr dirty="0"/>
          </a:p>
        </p:txBody>
      </p:sp>
      <p:pic>
        <p:nvPicPr>
          <p:cNvPr id="229" name="Google Shape;229;g9c371d059c_0_7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47333" y="1356725"/>
            <a:ext cx="4533251" cy="4832175"/>
          </a:xfrm>
          <a:prstGeom prst="rect">
            <a:avLst/>
          </a:prstGeom>
          <a:noFill/>
          <a:ln>
            <a:noFill/>
          </a:ln>
        </p:spPr>
      </p:pic>
      <p:pic>
        <p:nvPicPr>
          <p:cNvPr id="230" name="Google Shape;230;g9c371d059c_0_7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67406" y="1376501"/>
            <a:ext cx="2974905" cy="4590878"/>
          </a:xfrm>
          <a:prstGeom prst="rect">
            <a:avLst/>
          </a:prstGeom>
          <a:noFill/>
          <a:ln>
            <a:noFill/>
          </a:ln>
        </p:spPr>
      </p:pic>
    </p:spTree>
    <p:extLst>
      <p:ext uri="{BB962C8B-B14F-4D97-AF65-F5344CB8AC3E}">
        <p14:creationId xmlns:p14="http://schemas.microsoft.com/office/powerpoint/2010/main" val="3035102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FA6ADF6-13E7-452A-ADFE-3AE50EB706AB}"/>
              </a:ext>
            </a:extLst>
          </p:cNvPr>
          <p:cNvSpPr>
            <a:spLocks noGrp="1"/>
          </p:cNvSpPr>
          <p:nvPr>
            <p:ph type="body" idx="13"/>
          </p:nvPr>
        </p:nvSpPr>
        <p:spPr/>
        <p:txBody>
          <a:bodyPr/>
          <a:lstStyle/>
          <a:p>
            <a:endParaRPr lang="en-US"/>
          </a:p>
        </p:txBody>
      </p:sp>
      <p:sp>
        <p:nvSpPr>
          <p:cNvPr id="235" name="Google Shape;235;ga3bc2e4154_1_3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Matriz de Geração Brasileira</a:t>
            </a:r>
            <a:endParaRPr dirty="0"/>
          </a:p>
        </p:txBody>
      </p:sp>
      <p:pic>
        <p:nvPicPr>
          <p:cNvPr id="236" name="Google Shape;236;ga3bc2e4154_1_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21425" y="1463692"/>
            <a:ext cx="7974131" cy="4804550"/>
          </a:xfrm>
          <a:prstGeom prst="rect">
            <a:avLst/>
          </a:prstGeom>
          <a:noFill/>
          <a:ln>
            <a:noFill/>
          </a:ln>
        </p:spPr>
      </p:pic>
    </p:spTree>
    <p:extLst>
      <p:ext uri="{BB962C8B-B14F-4D97-AF65-F5344CB8AC3E}">
        <p14:creationId xmlns:p14="http://schemas.microsoft.com/office/powerpoint/2010/main" val="20430897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6A23153-4C35-4D0E-8062-FFBFCF736C69}"/>
              </a:ext>
            </a:extLst>
          </p:cNvPr>
          <p:cNvSpPr>
            <a:spLocks noGrp="1"/>
          </p:cNvSpPr>
          <p:nvPr>
            <p:ph type="body" idx="13"/>
          </p:nvPr>
        </p:nvSpPr>
        <p:spPr/>
        <p:txBody>
          <a:bodyPr/>
          <a:lstStyle/>
          <a:p>
            <a:endParaRPr lang="en-US"/>
          </a:p>
        </p:txBody>
      </p:sp>
      <p:sp>
        <p:nvSpPr>
          <p:cNvPr id="241" name="Google Shape;241;g9c371d059c_0_78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Sistema Interligado Nacional</a:t>
            </a:r>
            <a:endParaRPr dirty="0"/>
          </a:p>
        </p:txBody>
      </p:sp>
      <p:pic>
        <p:nvPicPr>
          <p:cNvPr id="242" name="Google Shape;242;g9c371d059c_0_787"/>
          <p:cNvPicPr preferRelativeResize="0"/>
          <p:nvPr/>
        </p:nvPicPr>
        <p:blipFill>
          <a:blip r:embed="rId3">
            <a:alphaModFix/>
          </a:blip>
          <a:stretch>
            <a:fillRect/>
          </a:stretch>
        </p:blipFill>
        <p:spPr>
          <a:xfrm>
            <a:off x="508975" y="1259992"/>
            <a:ext cx="10174137" cy="4632808"/>
          </a:xfrm>
          <a:prstGeom prst="rect">
            <a:avLst/>
          </a:prstGeom>
          <a:noFill/>
          <a:ln>
            <a:noFill/>
          </a:ln>
        </p:spPr>
      </p:pic>
    </p:spTree>
    <p:extLst>
      <p:ext uri="{BB962C8B-B14F-4D97-AF65-F5344CB8AC3E}">
        <p14:creationId xmlns:p14="http://schemas.microsoft.com/office/powerpoint/2010/main" val="87035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a3bc2e4154_1_165"/>
          <p:cNvSpPr txBox="1">
            <a:spLocks noGrp="1"/>
          </p:cNvSpPr>
          <p:nvPr>
            <p:ph type="body" idx="1"/>
          </p:nvPr>
        </p:nvSpPr>
        <p:spPr>
          <a:prstGeom prst="rect">
            <a:avLst/>
          </a:prstGeom>
        </p:spPr>
        <p:txBody>
          <a:bodyPr spcFirstLastPara="1" wrap="square" lIns="121900" tIns="121900" rIns="121900" bIns="121900" anchor="ctr" anchorCtr="0">
            <a:noAutofit/>
          </a:bodyPr>
          <a:lstStyle/>
          <a:p>
            <a:pPr marL="457200" lvl="0" indent="-349250" algn="l" rtl="0">
              <a:spcBef>
                <a:spcPts val="1000"/>
              </a:spcBef>
              <a:spcAft>
                <a:spcPts val="0"/>
              </a:spcAft>
              <a:buClr>
                <a:srgbClr val="FFFFFF"/>
              </a:buClr>
              <a:buSzPts val="1900"/>
              <a:buChar char="●"/>
            </a:pPr>
            <a:r>
              <a:rPr lang="pt-BR" dirty="0"/>
              <a:t>Sistema Interligado Nacional é constituído por quatro subsistemas: Sul, Sudeste/Centro-Oeste, Nordeste e a maior parte da região Norte.</a:t>
            </a:r>
            <a:endParaRPr dirty="0"/>
          </a:p>
          <a:p>
            <a:pPr marL="457200" marR="101600" lvl="0" indent="-349250" algn="l" rtl="0">
              <a:spcBef>
                <a:spcPts val="2100"/>
              </a:spcBef>
              <a:spcAft>
                <a:spcPts val="0"/>
              </a:spcAft>
              <a:buClr>
                <a:srgbClr val="FFFFFF"/>
              </a:buClr>
              <a:buSzPts val="1900"/>
              <a:buChar char="●"/>
            </a:pPr>
            <a:r>
              <a:rPr lang="pt-BR" dirty="0"/>
              <a:t>A integração dos recursos de geração e transmissão permite o atendimento ao mercado com segurança e economicidade.</a:t>
            </a:r>
            <a:endParaRPr dirty="0"/>
          </a:p>
        </p:txBody>
      </p:sp>
      <p:sp>
        <p:nvSpPr>
          <p:cNvPr id="248" name="Google Shape;248;ga3bc2e4154_1_165"/>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Subsistemas do SIN</a:t>
            </a:r>
            <a:endParaRPr dirty="0"/>
          </a:p>
        </p:txBody>
      </p:sp>
      <p:pic>
        <p:nvPicPr>
          <p:cNvPr id="249" name="Google Shape;249;ga3bc2e4154_1_165"/>
          <p:cNvPicPr preferRelativeResize="0"/>
          <p:nvPr/>
        </p:nvPicPr>
        <p:blipFill>
          <a:blip r:embed="rId3">
            <a:alphaModFix/>
          </a:blip>
          <a:stretch>
            <a:fillRect/>
          </a:stretch>
        </p:blipFill>
        <p:spPr>
          <a:xfrm>
            <a:off x="6651697" y="549600"/>
            <a:ext cx="5048250" cy="5105400"/>
          </a:xfrm>
          <a:prstGeom prst="rect">
            <a:avLst/>
          </a:prstGeom>
          <a:noFill/>
          <a:ln>
            <a:noFill/>
          </a:ln>
        </p:spPr>
      </p:pic>
    </p:spTree>
    <p:extLst>
      <p:ext uri="{BB962C8B-B14F-4D97-AF65-F5344CB8AC3E}">
        <p14:creationId xmlns:p14="http://schemas.microsoft.com/office/powerpoint/2010/main" val="4253351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9c371d059c_0_747"/>
          <p:cNvPicPr preferRelativeResize="0"/>
          <p:nvPr/>
        </p:nvPicPr>
        <p:blipFill>
          <a:blip r:embed="rId3">
            <a:alphaModFix/>
          </a:blip>
          <a:stretch>
            <a:fillRect/>
          </a:stretch>
        </p:blipFill>
        <p:spPr>
          <a:xfrm>
            <a:off x="6332172" y="105551"/>
            <a:ext cx="5579325" cy="5549449"/>
          </a:xfrm>
          <a:prstGeom prst="rect">
            <a:avLst/>
          </a:prstGeom>
          <a:noFill/>
          <a:ln>
            <a:noFill/>
          </a:ln>
        </p:spPr>
      </p:pic>
      <p:sp>
        <p:nvSpPr>
          <p:cNvPr id="255" name="Google Shape;255;g9c371d059c_0_747"/>
          <p:cNvSpPr txBox="1">
            <a:spLocks noGrp="1"/>
          </p:cNvSpPr>
          <p:nvPr>
            <p:ph type="body" idx="1"/>
          </p:nvPr>
        </p:nvSpPr>
        <p:spPr>
          <a:prstGeom prst="rect">
            <a:avLst/>
          </a:prstGeom>
        </p:spPr>
        <p:txBody>
          <a:bodyPr spcFirstLastPara="1" wrap="square" lIns="121900" tIns="121900" rIns="121900" bIns="121900" anchor="ctr" anchorCtr="0">
            <a:noAutofit/>
          </a:bodyPr>
          <a:lstStyle/>
          <a:p>
            <a:pPr marL="457200" lvl="0" indent="-349250" algn="l" rtl="0">
              <a:spcBef>
                <a:spcPts val="0"/>
              </a:spcBef>
              <a:spcAft>
                <a:spcPts val="0"/>
              </a:spcAft>
              <a:buClr>
                <a:srgbClr val="FFFFFF"/>
              </a:buClr>
              <a:buSzPts val="1900"/>
              <a:buChar char="●"/>
            </a:pPr>
            <a:r>
              <a:rPr lang="pt-BR" dirty="0"/>
              <a:t>Composto pelas instalações da rede básica (RB) e da Rede Básica de Fronteira (RBF)</a:t>
            </a:r>
            <a:endParaRPr dirty="0"/>
          </a:p>
          <a:p>
            <a:pPr marL="914400" lvl="1" indent="-349250" algn="l" rtl="0">
              <a:spcBef>
                <a:spcPts val="0"/>
              </a:spcBef>
              <a:spcAft>
                <a:spcPts val="0"/>
              </a:spcAft>
              <a:buClr>
                <a:srgbClr val="FFFFFF"/>
              </a:buClr>
              <a:buSzPts val="1900"/>
              <a:buChar char="○"/>
            </a:pPr>
            <a:r>
              <a:rPr lang="pt-BR" dirty="0">
                <a:latin typeface="Abadi Extra Light" panose="020B0204020104020204" pitchFamily="34" charset="0"/>
              </a:rPr>
              <a:t>RB: composta por instalações do SIN com nível de tensão igual ou maior que 230 kV</a:t>
            </a:r>
            <a:endParaRPr dirty="0">
              <a:latin typeface="Abadi Extra Light" panose="020B0204020104020204" pitchFamily="34" charset="0"/>
            </a:endParaRPr>
          </a:p>
          <a:p>
            <a:pPr marL="914400" lvl="1" indent="-349250" algn="l" rtl="0">
              <a:spcBef>
                <a:spcPts val="0"/>
              </a:spcBef>
              <a:spcAft>
                <a:spcPts val="0"/>
              </a:spcAft>
              <a:buClr>
                <a:srgbClr val="FFFFFF"/>
              </a:buClr>
              <a:buSzPts val="1900"/>
              <a:buChar char="○"/>
            </a:pPr>
            <a:r>
              <a:rPr lang="pt-BR" dirty="0">
                <a:latin typeface="Abadi Extra Light" panose="020B0204020104020204" pitchFamily="34" charset="0"/>
              </a:rPr>
              <a:t>RBF: composta pelas unidades transformadoras de potência do SIN com tensão superior igual ou maior de que 230 kV e tensão inferior menor de que 230 kV.</a:t>
            </a:r>
            <a:endParaRPr dirty="0">
              <a:latin typeface="Abadi Extra Light" panose="020B0204020104020204" pitchFamily="34" charset="0"/>
            </a:endParaRPr>
          </a:p>
        </p:txBody>
      </p:sp>
      <p:sp>
        <p:nvSpPr>
          <p:cNvPr id="256" name="Google Shape;256;g9c371d059c_0_747"/>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Sistema de Transmissão</a:t>
            </a:r>
            <a:endParaRPr dirty="0"/>
          </a:p>
        </p:txBody>
      </p:sp>
    </p:spTree>
    <p:extLst>
      <p:ext uri="{BB962C8B-B14F-4D97-AF65-F5344CB8AC3E}">
        <p14:creationId xmlns:p14="http://schemas.microsoft.com/office/powerpoint/2010/main" val="392935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6"/>
          <p:cNvSpPr txBox="1">
            <a:spLocks noGrp="1"/>
          </p:cNvSpPr>
          <p:nvPr>
            <p:ph type="body" idx="13"/>
          </p:nvPr>
        </p:nvSpPr>
        <p:spPr>
          <a:xfrm>
            <a:off x="415599" y="1639967"/>
            <a:ext cx="6361229" cy="4452000"/>
          </a:xfrm>
          <a:prstGeom prst="rect">
            <a:avLst/>
          </a:prstGeom>
        </p:spPr>
        <p:txBody>
          <a:bodyPr spcFirstLastPara="1" wrap="square" lIns="121900" tIns="121900" rIns="121900" bIns="121900" anchor="ctr" anchorCtr="0">
            <a:noAutofit/>
          </a:bodyPr>
          <a:lstStyle/>
          <a:p>
            <a:pPr marL="457200" lvl="0" indent="-361950" algn="l" rtl="0">
              <a:spcBef>
                <a:spcPts val="0"/>
              </a:spcBef>
              <a:spcAft>
                <a:spcPts val="0"/>
              </a:spcAft>
              <a:buSzPts val="2100"/>
              <a:buChar char="●"/>
            </a:pPr>
            <a:r>
              <a:rPr lang="pt-BR" sz="2100" dirty="0"/>
              <a:t>A história começa em meados do </a:t>
            </a:r>
            <a:r>
              <a:rPr lang="pt-BR" sz="2100" b="1" dirty="0"/>
              <a:t>século XIX</a:t>
            </a:r>
            <a:endParaRPr sz="2100" b="1" dirty="0"/>
          </a:p>
          <a:p>
            <a:pPr marL="457200" lvl="0" indent="-361950" algn="l" rtl="0">
              <a:spcBef>
                <a:spcPts val="1000"/>
              </a:spcBef>
              <a:spcAft>
                <a:spcPts val="0"/>
              </a:spcAft>
              <a:buSzPts val="2100"/>
              <a:buChar char="●"/>
            </a:pPr>
            <a:r>
              <a:rPr lang="pt-BR" sz="2100" dirty="0"/>
              <a:t>Está relacionada à história das </a:t>
            </a:r>
            <a:r>
              <a:rPr lang="pt-BR" sz="2100" b="1" dirty="0"/>
              <a:t>baterias</a:t>
            </a:r>
          </a:p>
          <a:p>
            <a:pPr lvl="1" indent="-361950">
              <a:spcBef>
                <a:spcPts val="1000"/>
              </a:spcBef>
              <a:buSzPts val="2100"/>
            </a:pPr>
            <a:r>
              <a:rPr lang="pt-BR" sz="2100" dirty="0">
                <a:latin typeface="Abadi Extra Light" panose="020B0204020104020204" pitchFamily="34" charset="0"/>
              </a:rPr>
              <a:t>Em </a:t>
            </a:r>
            <a:r>
              <a:rPr lang="pt-BR" sz="2100" b="1" dirty="0">
                <a:latin typeface="Abadi Extra Light" panose="020B0204020104020204" pitchFamily="34" charset="0"/>
              </a:rPr>
              <a:t>1835</a:t>
            </a:r>
            <a:r>
              <a:rPr lang="pt-BR" sz="2100" dirty="0">
                <a:latin typeface="Abadi Extra Light" panose="020B0204020104020204" pitchFamily="34" charset="0"/>
              </a:rPr>
              <a:t>  foi construído o </a:t>
            </a:r>
            <a:r>
              <a:rPr lang="pt-BR" sz="2100" b="1" dirty="0">
                <a:latin typeface="Abadi Extra Light" panose="020B0204020104020204" pitchFamily="34" charset="0"/>
              </a:rPr>
              <a:t>primeiro VE prático</a:t>
            </a:r>
            <a:r>
              <a:rPr lang="pt-BR" sz="2100" dirty="0">
                <a:latin typeface="Abadi Extra Light" panose="020B0204020104020204" pitchFamily="34" charset="0"/>
              </a:rPr>
              <a:t> - uma pequena locomotiva.</a:t>
            </a:r>
          </a:p>
          <a:p>
            <a:pPr marL="914400" lvl="1" indent="-361950" algn="l" rtl="0">
              <a:spcBef>
                <a:spcPts val="1000"/>
              </a:spcBef>
              <a:spcAft>
                <a:spcPts val="0"/>
              </a:spcAft>
              <a:buSzPts val="2100"/>
              <a:buChar char="○"/>
            </a:pPr>
            <a:r>
              <a:rPr lang="pt-BR" sz="2100" dirty="0">
                <a:latin typeface="Abadi Extra Light" panose="020B0204020104020204" pitchFamily="34" charset="0"/>
              </a:rPr>
              <a:t>Em </a:t>
            </a:r>
            <a:r>
              <a:rPr lang="pt-BR" sz="2100" b="1" dirty="0">
                <a:latin typeface="Abadi Extra Light" panose="020B0204020104020204" pitchFamily="34" charset="0"/>
              </a:rPr>
              <a:t>1859</a:t>
            </a:r>
            <a:r>
              <a:rPr lang="pt-BR" sz="2100" dirty="0">
                <a:latin typeface="Abadi Extra Light" panose="020B0204020104020204" pitchFamily="34" charset="0"/>
              </a:rPr>
              <a:t> foi feita a demonstração da </a:t>
            </a:r>
            <a:r>
              <a:rPr lang="pt-BR" sz="2100" b="1" dirty="0">
                <a:latin typeface="Abadi Extra Light" panose="020B0204020104020204" pitchFamily="34" charset="0"/>
              </a:rPr>
              <a:t>primeira bateria recarregável de chumbo-ácido</a:t>
            </a:r>
            <a:endParaRPr sz="2100" b="1" dirty="0">
              <a:latin typeface="Abadi Extra Light" panose="020B0204020104020204" pitchFamily="34" charset="0"/>
            </a:endParaRPr>
          </a:p>
          <a:p>
            <a:pPr marL="914400" lvl="1" indent="-361950" algn="l" rtl="0">
              <a:spcBef>
                <a:spcPts val="1000"/>
              </a:spcBef>
              <a:spcAft>
                <a:spcPts val="0"/>
              </a:spcAft>
              <a:buSzPts val="2100"/>
              <a:buChar char="○"/>
            </a:pPr>
            <a:r>
              <a:rPr lang="pt-BR" sz="2100" dirty="0">
                <a:latin typeface="Abadi Extra Light" panose="020B0204020104020204" pitchFamily="34" charset="0"/>
              </a:rPr>
              <a:t>Esse equipamento veio a ser utilizado por </a:t>
            </a:r>
            <a:r>
              <a:rPr lang="pt-BR" sz="2100" b="1" dirty="0">
                <a:latin typeface="Abadi Extra Light" panose="020B0204020104020204" pitchFamily="34" charset="0"/>
              </a:rPr>
              <a:t>diversos veículos elétricos </a:t>
            </a:r>
            <a:r>
              <a:rPr lang="pt-BR" sz="2100" dirty="0">
                <a:latin typeface="Abadi Extra Light" panose="020B0204020104020204" pitchFamily="34" charset="0"/>
              </a:rPr>
              <a:t>desenvolvidos a partir do início da década de 1880 </a:t>
            </a:r>
            <a:endParaRPr sz="2100" dirty="0">
              <a:latin typeface="Abadi Extra Light" panose="020B0204020104020204" pitchFamily="34" charset="0"/>
            </a:endParaRPr>
          </a:p>
          <a:p>
            <a:pPr marL="914400" lvl="0" indent="0" algn="l" rtl="0">
              <a:spcBef>
                <a:spcPts val="1000"/>
              </a:spcBef>
              <a:spcAft>
                <a:spcPts val="1000"/>
              </a:spcAft>
              <a:buNone/>
            </a:pPr>
            <a:endParaRPr sz="2100" dirty="0"/>
          </a:p>
        </p:txBody>
      </p:sp>
      <p:pic>
        <p:nvPicPr>
          <p:cNvPr id="115" name="Google Shape;115;p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9760" y="1358415"/>
            <a:ext cx="3695193" cy="2090487"/>
          </a:xfrm>
          <a:prstGeom prst="rect">
            <a:avLst/>
          </a:prstGeom>
          <a:solidFill>
            <a:srgbClr val="ECECEC"/>
          </a:solidFill>
          <a:ln>
            <a:noFill/>
          </a:ln>
          <a:effectLst>
            <a:reflection stA="38000" endPos="28000" dist="5000" dir="5400000" fadeDir="5400012" sy="-100000" algn="bl" rotWithShape="0"/>
          </a:effectLst>
        </p:spPr>
      </p:pic>
      <p:pic>
        <p:nvPicPr>
          <p:cNvPr id="117" name="Google Shape;117;p6"/>
          <p:cNvPicPr preferRelativeResize="0"/>
          <p:nvPr/>
        </p:nvPicPr>
        <p:blipFill>
          <a:blip r:embed="rId4">
            <a:alphaModFix/>
          </a:blip>
          <a:stretch>
            <a:fillRect/>
          </a:stretch>
        </p:blipFill>
        <p:spPr>
          <a:xfrm>
            <a:off x="6969760" y="3448902"/>
            <a:ext cx="3695192" cy="2502289"/>
          </a:xfrm>
          <a:prstGeom prst="rect">
            <a:avLst/>
          </a:prstGeom>
          <a:noFill/>
          <a:ln>
            <a:noFill/>
          </a:ln>
        </p:spPr>
      </p:pic>
      <p:sp>
        <p:nvSpPr>
          <p:cNvPr id="3" name="Título 2">
            <a:extLst>
              <a:ext uri="{FF2B5EF4-FFF2-40B4-BE49-F238E27FC236}">
                <a16:creationId xmlns:a16="http://schemas.microsoft.com/office/drawing/2014/main" id="{D085F0AE-8ABC-481F-ADAE-41E0278E793C}"/>
              </a:ext>
            </a:extLst>
          </p:cNvPr>
          <p:cNvSpPr>
            <a:spLocks noGrp="1"/>
          </p:cNvSpPr>
          <p:nvPr>
            <p:ph type="title"/>
          </p:nvPr>
        </p:nvSpPr>
        <p:spPr/>
        <p:txBody>
          <a:bodyPr/>
          <a:lstStyle/>
          <a:p>
            <a:r>
              <a:rPr lang="pt-BR" dirty="0"/>
              <a:t>História do Veículo Elétrico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53b8f2285d_0_108"/>
          <p:cNvPicPr preferRelativeResize="0"/>
          <p:nvPr/>
        </p:nvPicPr>
        <p:blipFill rotWithShape="1">
          <a:blip r:embed="rId3" cstate="screen">
            <a:alphaModFix/>
            <a:extLst>
              <a:ext uri="{28A0092B-C50C-407E-A947-70E740481C1C}">
                <a14:useLocalDpi xmlns:a14="http://schemas.microsoft.com/office/drawing/2010/main"/>
              </a:ext>
            </a:extLst>
          </a:blip>
          <a:srcRect l="4815" r="2735"/>
          <a:stretch/>
        </p:blipFill>
        <p:spPr>
          <a:xfrm>
            <a:off x="6262745" y="1061156"/>
            <a:ext cx="5793788" cy="4109155"/>
          </a:xfrm>
          <a:prstGeom prst="rect">
            <a:avLst/>
          </a:prstGeom>
          <a:noFill/>
          <a:ln>
            <a:noFill/>
          </a:ln>
        </p:spPr>
      </p:pic>
      <p:sp>
        <p:nvSpPr>
          <p:cNvPr id="262" name="Google Shape;262;g53b8f2285d_0_108"/>
          <p:cNvSpPr txBox="1">
            <a:spLocks noGrp="1"/>
          </p:cNvSpPr>
          <p:nvPr>
            <p:ph type="body" idx="1"/>
          </p:nvPr>
        </p:nvSpPr>
        <p:spPr>
          <a:prstGeom prst="rect">
            <a:avLst/>
          </a:prstGeom>
        </p:spPr>
        <p:txBody>
          <a:bodyPr spcFirstLastPara="1" wrap="square" lIns="121900" tIns="121900" rIns="121900" bIns="121900" anchor="ctr" anchorCtr="0">
            <a:noAutofit/>
          </a:bodyPr>
          <a:lstStyle/>
          <a:p>
            <a:pPr marL="457200" lvl="0" indent="-349250" algn="l" rtl="0">
              <a:lnSpc>
                <a:spcPct val="100000"/>
              </a:lnSpc>
              <a:spcBef>
                <a:spcPts val="0"/>
              </a:spcBef>
              <a:spcAft>
                <a:spcPts val="0"/>
              </a:spcAft>
              <a:buClr>
                <a:srgbClr val="FFFFFF"/>
              </a:buClr>
              <a:buSzPts val="1900"/>
              <a:buChar char="●"/>
            </a:pPr>
            <a:r>
              <a:rPr lang="pt-BR" dirty="0"/>
              <a:t>Supridos com geradores térmicos a combustíveis fósseis, tipicamente óleo diesel</a:t>
            </a:r>
            <a:endParaRPr dirty="0"/>
          </a:p>
          <a:p>
            <a:pPr marL="457200" lvl="0" indent="-349250" algn="l" rtl="0">
              <a:lnSpc>
                <a:spcPct val="100000"/>
              </a:lnSpc>
              <a:spcBef>
                <a:spcPts val="0"/>
              </a:spcBef>
              <a:spcAft>
                <a:spcPts val="0"/>
              </a:spcAft>
              <a:buClr>
                <a:srgbClr val="FFFFFF"/>
              </a:buClr>
              <a:buSzPts val="1900"/>
              <a:buChar char="●"/>
            </a:pPr>
            <a:r>
              <a:rPr lang="pt-BR" dirty="0"/>
              <a:t>Recentemente, tem acontecido a hibridização desses sistemas adicionando-se geração a partir de fontes renováveis</a:t>
            </a:r>
            <a:endParaRPr dirty="0"/>
          </a:p>
          <a:p>
            <a:pPr marL="914400" lvl="1" indent="-349250" algn="l" rtl="0">
              <a:lnSpc>
                <a:spcPct val="100000"/>
              </a:lnSpc>
              <a:spcBef>
                <a:spcPts val="0"/>
              </a:spcBef>
              <a:spcAft>
                <a:spcPts val="0"/>
              </a:spcAft>
              <a:buClr>
                <a:srgbClr val="FFFFFF"/>
              </a:buClr>
              <a:buSzPts val="1900"/>
              <a:buChar char="○"/>
            </a:pPr>
            <a:r>
              <a:rPr lang="pt-BR" dirty="0">
                <a:latin typeface="Abadi Extra Light" panose="020B0204020104020204" pitchFamily="34" charset="0"/>
              </a:rPr>
              <a:t>Fernando de Noronha é um exemplo desta modernização</a:t>
            </a:r>
            <a:endParaRPr dirty="0">
              <a:latin typeface="Abadi Extra Light" panose="020B0204020104020204" pitchFamily="34" charset="0"/>
            </a:endParaRPr>
          </a:p>
        </p:txBody>
      </p:sp>
      <p:sp>
        <p:nvSpPr>
          <p:cNvPr id="263" name="Google Shape;263;g53b8f2285d_0_108"/>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Sistemas Isolados</a:t>
            </a:r>
            <a:endParaRPr dirty="0"/>
          </a:p>
        </p:txBody>
      </p:sp>
    </p:spTree>
    <p:extLst>
      <p:ext uri="{BB962C8B-B14F-4D97-AF65-F5344CB8AC3E}">
        <p14:creationId xmlns:p14="http://schemas.microsoft.com/office/powerpoint/2010/main" val="1117737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9c371d059c_0_6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55006" y="1341561"/>
            <a:ext cx="7248797" cy="4750406"/>
          </a:xfrm>
          <a:prstGeom prst="rect">
            <a:avLst/>
          </a:prstGeom>
          <a:noFill/>
          <a:ln>
            <a:noFill/>
          </a:ln>
        </p:spPr>
      </p:pic>
      <p:sp>
        <p:nvSpPr>
          <p:cNvPr id="3" name="Espaço Reservado para Texto 2">
            <a:extLst>
              <a:ext uri="{FF2B5EF4-FFF2-40B4-BE49-F238E27FC236}">
                <a16:creationId xmlns:a16="http://schemas.microsoft.com/office/drawing/2014/main" id="{6833DA10-5520-4FC1-900B-C0D6DE535DB5}"/>
              </a:ext>
            </a:extLst>
          </p:cNvPr>
          <p:cNvSpPr>
            <a:spLocks noGrp="1"/>
          </p:cNvSpPr>
          <p:nvPr>
            <p:ph type="body" idx="13"/>
          </p:nvPr>
        </p:nvSpPr>
        <p:spPr/>
        <p:txBody>
          <a:bodyPr/>
          <a:lstStyle/>
          <a:p>
            <a:endParaRPr lang="en-US"/>
          </a:p>
        </p:txBody>
      </p:sp>
      <p:sp>
        <p:nvSpPr>
          <p:cNvPr id="276" name="Google Shape;276;g9c371d059c_0_655"/>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Geração Distribuída</a:t>
            </a:r>
            <a:endParaRPr dirty="0"/>
          </a:p>
        </p:txBody>
      </p:sp>
    </p:spTree>
    <p:extLst>
      <p:ext uri="{BB962C8B-B14F-4D97-AF65-F5344CB8AC3E}">
        <p14:creationId xmlns:p14="http://schemas.microsoft.com/office/powerpoint/2010/main" val="3007265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CD1C343-0EFD-4E42-8794-45155518BA7D}"/>
              </a:ext>
            </a:extLst>
          </p:cNvPr>
          <p:cNvSpPr>
            <a:spLocks noGrp="1"/>
          </p:cNvSpPr>
          <p:nvPr>
            <p:ph type="body" idx="13"/>
          </p:nvPr>
        </p:nvSpPr>
        <p:spPr/>
        <p:txBody>
          <a:bodyPr/>
          <a:lstStyle/>
          <a:p>
            <a:endParaRPr lang="en-US"/>
          </a:p>
        </p:txBody>
      </p:sp>
      <p:sp>
        <p:nvSpPr>
          <p:cNvPr id="281" name="Google Shape;281;ga3bc2e4154_1_4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Modelos de Negócios com GD</a:t>
            </a:r>
            <a:endParaRPr dirty="0"/>
          </a:p>
        </p:txBody>
      </p:sp>
      <p:pic>
        <p:nvPicPr>
          <p:cNvPr id="282" name="Google Shape;282;ga3bc2e4154_1_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33350" y="1287442"/>
            <a:ext cx="7518650" cy="4804525"/>
          </a:xfrm>
          <a:prstGeom prst="rect">
            <a:avLst/>
          </a:prstGeom>
          <a:noFill/>
          <a:ln>
            <a:noFill/>
          </a:ln>
        </p:spPr>
      </p:pic>
    </p:spTree>
    <p:extLst>
      <p:ext uri="{BB962C8B-B14F-4D97-AF65-F5344CB8AC3E}">
        <p14:creationId xmlns:p14="http://schemas.microsoft.com/office/powerpoint/2010/main" val="2664363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8F6307F-CA48-489C-A766-8826BC1C90C1}"/>
              </a:ext>
            </a:extLst>
          </p:cNvPr>
          <p:cNvSpPr>
            <a:spLocks noGrp="1"/>
          </p:cNvSpPr>
          <p:nvPr>
            <p:ph type="body" idx="13"/>
          </p:nvPr>
        </p:nvSpPr>
        <p:spPr/>
        <p:txBody>
          <a:bodyPr/>
          <a:lstStyle/>
          <a:p>
            <a:endParaRPr lang="en-US"/>
          </a:p>
        </p:txBody>
      </p:sp>
      <p:sp>
        <p:nvSpPr>
          <p:cNvPr id="287" name="Google Shape;287;g9c371d059c_0_79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Relações comerciais</a:t>
            </a:r>
            <a:endParaRPr dirty="0"/>
          </a:p>
        </p:txBody>
      </p:sp>
      <p:pic>
        <p:nvPicPr>
          <p:cNvPr id="288" name="Google Shape;288;g9c371d059c_0_797"/>
          <p:cNvPicPr preferRelativeResize="0"/>
          <p:nvPr/>
        </p:nvPicPr>
        <p:blipFill>
          <a:blip r:embed="rId3">
            <a:alphaModFix/>
          </a:blip>
          <a:stretch>
            <a:fillRect/>
          </a:stretch>
        </p:blipFill>
        <p:spPr>
          <a:xfrm>
            <a:off x="415600" y="2088642"/>
            <a:ext cx="8489244" cy="4052033"/>
          </a:xfrm>
          <a:prstGeom prst="rect">
            <a:avLst/>
          </a:prstGeom>
          <a:noFill/>
          <a:ln>
            <a:noFill/>
          </a:ln>
        </p:spPr>
      </p:pic>
      <p:sp>
        <p:nvSpPr>
          <p:cNvPr id="289" name="Google Shape;289;g9c371d059c_0_797"/>
          <p:cNvSpPr/>
          <p:nvPr/>
        </p:nvSpPr>
        <p:spPr>
          <a:xfrm>
            <a:off x="8088750" y="1406900"/>
            <a:ext cx="3815400" cy="2184600"/>
          </a:xfrm>
          <a:prstGeom prst="rect">
            <a:avLst/>
          </a:prstGeom>
          <a:solidFill>
            <a:srgbClr val="F9B734">
              <a:alpha val="76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9c371d059c_0_797"/>
          <p:cNvSpPr txBox="1"/>
          <p:nvPr/>
        </p:nvSpPr>
        <p:spPr>
          <a:xfrm>
            <a:off x="8386850" y="1258225"/>
            <a:ext cx="3701400" cy="2103300"/>
          </a:xfrm>
          <a:prstGeom prst="rect">
            <a:avLst/>
          </a:prstGeom>
          <a:solidFill>
            <a:srgbClr val="F9B734"/>
          </a:solidFill>
          <a:ln>
            <a:noFill/>
          </a:ln>
        </p:spPr>
        <p:txBody>
          <a:bodyPr spcFirstLastPara="1" wrap="square" lIns="18000" tIns="18000" rIns="36000" bIns="36000" anchor="t" anchorCtr="0">
            <a:noAutofit/>
          </a:bodyPr>
          <a:lstStyle/>
          <a:p>
            <a:pPr marL="457200" marR="190500" lvl="0" indent="0" algn="l" rtl="0">
              <a:lnSpc>
                <a:spcPct val="115000"/>
              </a:lnSpc>
              <a:spcBef>
                <a:spcPts val="900"/>
              </a:spcBef>
              <a:spcAft>
                <a:spcPts val="0"/>
              </a:spcAft>
              <a:buNone/>
            </a:pPr>
            <a:endParaRPr sz="1000" b="1" dirty="0">
              <a:solidFill>
                <a:srgbClr val="FFFFFF"/>
              </a:solidFill>
              <a:latin typeface="Roboto"/>
              <a:ea typeface="Roboto"/>
              <a:cs typeface="Roboto"/>
              <a:sym typeface="Roboto"/>
            </a:endParaRPr>
          </a:p>
          <a:p>
            <a:pPr marL="457200" marR="571500" lvl="0" indent="-330200" algn="l" rtl="0">
              <a:lnSpc>
                <a:spcPct val="115000"/>
              </a:lnSpc>
              <a:spcBef>
                <a:spcPts val="0"/>
              </a:spcBef>
              <a:spcAft>
                <a:spcPts val="0"/>
              </a:spcAft>
              <a:buClr>
                <a:srgbClr val="FFFFFF"/>
              </a:buClr>
              <a:buSzPts val="1600"/>
              <a:buFont typeface="Roboto"/>
              <a:buChar char="●"/>
            </a:pPr>
            <a:r>
              <a:rPr lang="pt-BR" sz="1600" b="1" dirty="0">
                <a:solidFill>
                  <a:srgbClr val="FFFFFF"/>
                </a:solidFill>
                <a:latin typeface="Roboto"/>
                <a:ea typeface="Roboto"/>
                <a:cs typeface="Roboto"/>
                <a:sym typeface="Roboto"/>
              </a:rPr>
              <a:t>As relações comerciais se estabelecem no Ambiente de Contratação Regulada (Mercado Cativo - ACR) e no Ambiente de Contratação Livre (Mercado Livre - ACL)</a:t>
            </a:r>
            <a:endParaRPr sz="16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594436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F5F4AB2D-C900-4C5B-BF89-9441C52DD9CB}"/>
              </a:ext>
            </a:extLst>
          </p:cNvPr>
          <p:cNvSpPr>
            <a:spLocks noGrp="1"/>
          </p:cNvSpPr>
          <p:nvPr>
            <p:ph type="body" idx="13"/>
          </p:nvPr>
        </p:nvSpPr>
        <p:spPr/>
        <p:txBody>
          <a:bodyPr/>
          <a:lstStyle/>
          <a:p>
            <a:endParaRPr lang="en-US"/>
          </a:p>
        </p:txBody>
      </p:sp>
      <p:sp>
        <p:nvSpPr>
          <p:cNvPr id="305" name="Google Shape;305;g9c371d059c_0_80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Ambiente Livre x Ambiente Regulado</a:t>
            </a:r>
            <a:endParaRPr dirty="0"/>
          </a:p>
        </p:txBody>
      </p:sp>
      <p:pic>
        <p:nvPicPr>
          <p:cNvPr id="306" name="Google Shape;306;g9c371d059c_0_802"/>
          <p:cNvPicPr preferRelativeResize="0"/>
          <p:nvPr/>
        </p:nvPicPr>
        <p:blipFill>
          <a:blip r:embed="rId3">
            <a:alphaModFix/>
          </a:blip>
          <a:stretch>
            <a:fillRect/>
          </a:stretch>
        </p:blipFill>
        <p:spPr>
          <a:xfrm>
            <a:off x="152400" y="1241418"/>
            <a:ext cx="11623899" cy="4452000"/>
          </a:xfrm>
          <a:prstGeom prst="rect">
            <a:avLst/>
          </a:prstGeom>
          <a:noFill/>
          <a:ln>
            <a:noFill/>
          </a:ln>
        </p:spPr>
      </p:pic>
    </p:spTree>
    <p:extLst>
      <p:ext uri="{BB962C8B-B14F-4D97-AF65-F5344CB8AC3E}">
        <p14:creationId xmlns:p14="http://schemas.microsoft.com/office/powerpoint/2010/main" val="2253699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E88FA54-BBD8-4206-A388-31B7C05FA33E}"/>
              </a:ext>
            </a:extLst>
          </p:cNvPr>
          <p:cNvSpPr>
            <a:spLocks noGrp="1"/>
          </p:cNvSpPr>
          <p:nvPr>
            <p:ph type="body" idx="13"/>
          </p:nvPr>
        </p:nvSpPr>
        <p:spPr/>
        <p:txBody>
          <a:bodyPr/>
          <a:lstStyle/>
          <a:p>
            <a:endParaRPr lang="en-US"/>
          </a:p>
        </p:txBody>
      </p:sp>
      <p:sp>
        <p:nvSpPr>
          <p:cNvPr id="311" name="Google Shape;311;g9c371d059c_0_808"/>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Contratação de energia - ACR</a:t>
            </a:r>
            <a:endParaRPr dirty="0"/>
          </a:p>
        </p:txBody>
      </p:sp>
      <p:pic>
        <p:nvPicPr>
          <p:cNvPr id="312" name="Google Shape;312;g9c371d059c_0_808"/>
          <p:cNvPicPr preferRelativeResize="0"/>
          <p:nvPr/>
        </p:nvPicPr>
        <p:blipFill>
          <a:blip r:embed="rId3">
            <a:alphaModFix/>
          </a:blip>
          <a:stretch>
            <a:fillRect/>
          </a:stretch>
        </p:blipFill>
        <p:spPr>
          <a:xfrm>
            <a:off x="2208598" y="1288192"/>
            <a:ext cx="7141614" cy="4803775"/>
          </a:xfrm>
          <a:prstGeom prst="rect">
            <a:avLst/>
          </a:prstGeom>
          <a:noFill/>
          <a:ln>
            <a:noFill/>
          </a:ln>
        </p:spPr>
      </p:pic>
    </p:spTree>
    <p:extLst>
      <p:ext uri="{BB962C8B-B14F-4D97-AF65-F5344CB8AC3E}">
        <p14:creationId xmlns:p14="http://schemas.microsoft.com/office/powerpoint/2010/main" val="23648893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a3bc2e4154_1_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5999" y="1500679"/>
            <a:ext cx="6096001" cy="3139054"/>
          </a:xfrm>
          <a:prstGeom prst="rect">
            <a:avLst/>
          </a:prstGeom>
          <a:noFill/>
          <a:ln>
            <a:noFill/>
          </a:ln>
        </p:spPr>
      </p:pic>
      <p:sp>
        <p:nvSpPr>
          <p:cNvPr id="318" name="Google Shape;318;ga3bc2e4154_1_14"/>
          <p:cNvSpPr txBox="1">
            <a:spLocks noGrp="1"/>
          </p:cNvSpPr>
          <p:nvPr>
            <p:ph type="body" idx="1"/>
          </p:nvPr>
        </p:nvSpPr>
        <p:spPr>
          <a:prstGeom prst="rect">
            <a:avLst/>
          </a:prstGeom>
        </p:spPr>
        <p:txBody>
          <a:bodyPr spcFirstLastPara="1" wrap="square" lIns="121900" tIns="121900" rIns="121900" bIns="121900" anchor="ctr" anchorCtr="0">
            <a:noAutofit/>
          </a:bodyPr>
          <a:lstStyle/>
          <a:p>
            <a:pPr marL="457200" lvl="0" indent="-349250" algn="l" rtl="0">
              <a:lnSpc>
                <a:spcPct val="128571"/>
              </a:lnSpc>
              <a:spcBef>
                <a:spcPts val="0"/>
              </a:spcBef>
              <a:spcAft>
                <a:spcPts val="0"/>
              </a:spcAft>
              <a:buClr>
                <a:srgbClr val="FFFFFF"/>
              </a:buClr>
              <a:buSzPts val="1900"/>
              <a:buChar char="●"/>
            </a:pPr>
            <a:r>
              <a:rPr lang="pt-BR" dirty="0"/>
              <a:t>Requisitos: </a:t>
            </a:r>
            <a:endParaRPr dirty="0"/>
          </a:p>
          <a:p>
            <a:pPr marL="914400" lvl="1" indent="-349250" algn="l" rtl="0">
              <a:lnSpc>
                <a:spcPct val="128571"/>
              </a:lnSpc>
              <a:spcBef>
                <a:spcPts val="0"/>
              </a:spcBef>
              <a:spcAft>
                <a:spcPts val="0"/>
              </a:spcAft>
              <a:buClr>
                <a:srgbClr val="FFFFFF"/>
              </a:buClr>
              <a:buSzPts val="1900"/>
              <a:buChar char="○"/>
            </a:pPr>
            <a:r>
              <a:rPr lang="pt-BR" dirty="0">
                <a:latin typeface="Abadi Extra Light" panose="020B0204020104020204" pitchFamily="34" charset="0"/>
              </a:rPr>
              <a:t>Demanda contratada de no mínimo 500 kW de energia, e tensão de conexão superior à 2,3 kV.</a:t>
            </a:r>
            <a:endParaRPr dirty="0">
              <a:latin typeface="Abadi Extra Light" panose="020B0204020104020204" pitchFamily="34" charset="0"/>
            </a:endParaRPr>
          </a:p>
          <a:p>
            <a:pPr marL="914400" lvl="1" indent="-349250" algn="l" rtl="0">
              <a:lnSpc>
                <a:spcPct val="128571"/>
              </a:lnSpc>
              <a:spcBef>
                <a:spcPts val="0"/>
              </a:spcBef>
              <a:spcAft>
                <a:spcPts val="0"/>
              </a:spcAft>
              <a:buClr>
                <a:srgbClr val="FFFFFF"/>
              </a:buClr>
              <a:buSzPts val="1900"/>
              <a:buChar char="○"/>
            </a:pPr>
            <a:r>
              <a:rPr lang="pt-BR" dirty="0">
                <a:latin typeface="Abadi Extra Light" panose="020B0204020104020204" pitchFamily="34" charset="0"/>
              </a:rPr>
              <a:t>Enviar uma carta de renúncia de contrato para a distribuidora atual Se adequar ao Sistema de Medição para Faturamento (SMF). </a:t>
            </a:r>
            <a:endParaRPr dirty="0">
              <a:latin typeface="Abadi Extra Light" panose="020B0204020104020204" pitchFamily="34" charset="0"/>
            </a:endParaRPr>
          </a:p>
          <a:p>
            <a:pPr marL="914400" lvl="1" indent="-349250" algn="l" rtl="0">
              <a:lnSpc>
                <a:spcPct val="128571"/>
              </a:lnSpc>
              <a:spcBef>
                <a:spcPts val="0"/>
              </a:spcBef>
              <a:spcAft>
                <a:spcPts val="0"/>
              </a:spcAft>
              <a:buClr>
                <a:srgbClr val="FFFFFF"/>
              </a:buClr>
              <a:buSzPts val="1900"/>
              <a:buChar char="○"/>
            </a:pPr>
            <a:r>
              <a:rPr lang="pt-BR" dirty="0">
                <a:latin typeface="Abadi Extra Light" panose="020B0204020104020204" pitchFamily="34" charset="0"/>
              </a:rPr>
              <a:t>Entrar em contato com a CCEE</a:t>
            </a:r>
            <a:endParaRPr dirty="0">
              <a:latin typeface="Abadi Extra Light" panose="020B0204020104020204" pitchFamily="34" charset="0"/>
            </a:endParaRPr>
          </a:p>
          <a:p>
            <a:pPr marL="0" lvl="0" indent="0" algn="l" rtl="0">
              <a:spcBef>
                <a:spcPts val="1300"/>
              </a:spcBef>
              <a:spcAft>
                <a:spcPts val="2100"/>
              </a:spcAft>
              <a:buNone/>
            </a:pPr>
            <a:endParaRPr dirty="0"/>
          </a:p>
        </p:txBody>
      </p:sp>
      <p:sp>
        <p:nvSpPr>
          <p:cNvPr id="319" name="Google Shape;319;ga3bc2e4154_1_14"/>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Como fazer parte do ACL</a:t>
            </a:r>
            <a:endParaRPr dirty="0"/>
          </a:p>
        </p:txBody>
      </p:sp>
    </p:spTree>
    <p:extLst>
      <p:ext uri="{BB962C8B-B14F-4D97-AF65-F5344CB8AC3E}">
        <p14:creationId xmlns:p14="http://schemas.microsoft.com/office/powerpoint/2010/main" val="257930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821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60EDF71-EC67-4479-AA88-E4E1D40CB432}"/>
              </a:ext>
            </a:extLst>
          </p:cNvPr>
          <p:cNvSpPr>
            <a:spLocks noGrp="1"/>
          </p:cNvSpPr>
          <p:nvPr>
            <p:ph type="title"/>
          </p:nvPr>
        </p:nvSpPr>
        <p:spPr>
          <a:xfrm>
            <a:off x="2343729" y="2869800"/>
            <a:ext cx="9284391" cy="1118400"/>
          </a:xfrm>
        </p:spPr>
        <p:txBody>
          <a:bodyPr/>
          <a:lstStyle/>
          <a:p>
            <a:r>
              <a:rPr lang="pt-BR" dirty="0"/>
              <a:t>1.3 O Setor Elétrico Brasileiro</a:t>
            </a:r>
          </a:p>
        </p:txBody>
      </p:sp>
    </p:spTree>
    <p:extLst>
      <p:ext uri="{BB962C8B-B14F-4D97-AF65-F5344CB8AC3E}">
        <p14:creationId xmlns:p14="http://schemas.microsoft.com/office/powerpoint/2010/main" val="3842679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31E1A94F-487C-4853-8180-C64FBCDC1A3D}"/>
              </a:ext>
            </a:extLst>
          </p:cNvPr>
          <p:cNvSpPr>
            <a:spLocks noGrp="1"/>
          </p:cNvSpPr>
          <p:nvPr>
            <p:ph type="body" idx="13"/>
          </p:nvPr>
        </p:nvSpPr>
        <p:spPr/>
        <p:txBody>
          <a:bodyPr/>
          <a:lstStyle/>
          <a:p>
            <a:endParaRPr lang="en-US" dirty="0"/>
          </a:p>
        </p:txBody>
      </p:sp>
      <p:pic>
        <p:nvPicPr>
          <p:cNvPr id="333" name="Google Shape;333;g9c371d059c_0_439"/>
          <p:cNvPicPr preferRelativeResize="0"/>
          <p:nvPr/>
        </p:nvPicPr>
        <p:blipFill>
          <a:blip r:embed="rId3">
            <a:alphaModFix/>
          </a:blip>
          <a:stretch>
            <a:fillRect/>
          </a:stretch>
        </p:blipFill>
        <p:spPr>
          <a:xfrm>
            <a:off x="1285615" y="1639967"/>
            <a:ext cx="9460523" cy="4452001"/>
          </a:xfrm>
          <a:prstGeom prst="rect">
            <a:avLst/>
          </a:prstGeom>
          <a:noFill/>
          <a:ln>
            <a:noFill/>
          </a:ln>
        </p:spPr>
      </p:pic>
      <p:sp>
        <p:nvSpPr>
          <p:cNvPr id="6" name="Google Shape;338;g9de0b65c56_0_580"/>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Visão Geral do Setor Elétrico Brasileiro (SEB)</a:t>
            </a:r>
            <a:endParaRPr dirty="0"/>
          </a:p>
        </p:txBody>
      </p:sp>
    </p:spTree>
    <p:extLst>
      <p:ext uri="{BB962C8B-B14F-4D97-AF65-F5344CB8AC3E}">
        <p14:creationId xmlns:p14="http://schemas.microsoft.com/office/powerpoint/2010/main" val="63567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g9c19a21fbe_0_51"/>
          <p:cNvSpPr txBox="1">
            <a:spLocks noGrp="1"/>
          </p:cNvSpPr>
          <p:nvPr>
            <p:ph type="body" idx="13"/>
          </p:nvPr>
        </p:nvSpPr>
        <p:spPr>
          <a:xfrm>
            <a:off x="415650" y="1442380"/>
            <a:ext cx="11360699" cy="445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sz="2000" b="1" dirty="0">
                <a:solidFill>
                  <a:srgbClr val="FFFFFF"/>
                </a:solidFill>
                <a:highlight>
                  <a:srgbClr val="4EBABB"/>
                </a:highlight>
              </a:rPr>
              <a:t>1832-1839 </a:t>
            </a:r>
            <a:r>
              <a:rPr lang="pt-BR" sz="2000" dirty="0"/>
              <a:t> Robert Anderson inventa o primeiro VE “bruto” alimentado por baterias não recarregáveis. </a:t>
            </a:r>
            <a:endParaRPr sz="2000" dirty="0"/>
          </a:p>
          <a:p>
            <a:pPr marL="0" lvl="0" indent="0" algn="l" rtl="0">
              <a:spcBef>
                <a:spcPts val="2100"/>
              </a:spcBef>
              <a:spcAft>
                <a:spcPts val="0"/>
              </a:spcAft>
              <a:buNone/>
            </a:pPr>
            <a:r>
              <a:rPr lang="pt-BR" sz="2000" b="1" dirty="0">
                <a:solidFill>
                  <a:srgbClr val="FFFFFF"/>
                </a:solidFill>
                <a:highlight>
                  <a:srgbClr val="4EBABB"/>
                </a:highlight>
              </a:rPr>
              <a:t>1835 </a:t>
            </a:r>
            <a:r>
              <a:rPr lang="pt-BR" sz="2000" dirty="0"/>
              <a:t> Thomas Davenport constrói o primeiro VE prático - uma pequena locomotiva. Recebeu a sua primeira patente de uma máquina elétrica em 1837, U. S. Patente No. 132.</a:t>
            </a:r>
            <a:endParaRPr sz="2000" dirty="0"/>
          </a:p>
          <a:p>
            <a:pPr marL="0" lvl="0" indent="0" algn="l" rtl="0">
              <a:spcBef>
                <a:spcPts val="2100"/>
              </a:spcBef>
              <a:spcAft>
                <a:spcPts val="0"/>
              </a:spcAft>
              <a:buNone/>
            </a:pPr>
            <a:r>
              <a:rPr lang="pt-BR" sz="2000" b="1" dirty="0">
                <a:solidFill>
                  <a:srgbClr val="FFFFFF"/>
                </a:solidFill>
                <a:highlight>
                  <a:srgbClr val="4EBABB"/>
                </a:highlight>
              </a:rPr>
              <a:t>1859 </a:t>
            </a:r>
            <a:r>
              <a:rPr lang="pt-BR" sz="2000" dirty="0"/>
              <a:t> Gaston </a:t>
            </a:r>
            <a:r>
              <a:rPr lang="pt-BR" sz="2000" dirty="0" err="1"/>
              <a:t>Planté</a:t>
            </a:r>
            <a:r>
              <a:rPr lang="pt-BR" sz="2000" dirty="0"/>
              <a:t> inventa a bateria recarregável de chumbo-ácido. </a:t>
            </a:r>
            <a:endParaRPr sz="2000" dirty="0"/>
          </a:p>
          <a:p>
            <a:pPr marL="0" lvl="0" indent="0" algn="l" rtl="0">
              <a:spcBef>
                <a:spcPts val="2100"/>
              </a:spcBef>
              <a:spcAft>
                <a:spcPts val="0"/>
              </a:spcAft>
              <a:buNone/>
            </a:pPr>
            <a:r>
              <a:rPr lang="pt-BR" sz="2000" b="1" dirty="0">
                <a:solidFill>
                  <a:srgbClr val="FFFFFF"/>
                </a:solidFill>
                <a:highlight>
                  <a:srgbClr val="4EBABB"/>
                </a:highlight>
              </a:rPr>
              <a:t>1881 </a:t>
            </a:r>
            <a:r>
              <a:rPr lang="pt-BR" sz="2000" dirty="0"/>
              <a:t> Camille </a:t>
            </a:r>
            <a:r>
              <a:rPr lang="pt-BR" sz="2000" dirty="0" err="1"/>
              <a:t>Faure</a:t>
            </a:r>
            <a:r>
              <a:rPr lang="pt-BR" sz="2000" dirty="0"/>
              <a:t> melhora a capacidade de armazenamento e de fornecer corrente da bateria, surgindo a bateria básica de ácido-chumbo usada em automóveis. </a:t>
            </a:r>
            <a:endParaRPr sz="2000" dirty="0"/>
          </a:p>
          <a:p>
            <a:pPr marL="0" lvl="0" indent="0" algn="l" rtl="0">
              <a:spcBef>
                <a:spcPts val="2100"/>
              </a:spcBef>
              <a:spcAft>
                <a:spcPts val="0"/>
              </a:spcAft>
              <a:buNone/>
            </a:pPr>
            <a:r>
              <a:rPr lang="pt-BR" sz="2000" b="1" dirty="0">
                <a:solidFill>
                  <a:srgbClr val="FFFFFF"/>
                </a:solidFill>
                <a:highlight>
                  <a:srgbClr val="4EBABB"/>
                </a:highlight>
              </a:rPr>
              <a:t>1891 </a:t>
            </a:r>
            <a:r>
              <a:rPr lang="pt-BR" sz="2000" dirty="0"/>
              <a:t> William Morrison constrói o primeiro automóvel elétrico de sucesso nos Estados Unidos.</a:t>
            </a:r>
            <a:endParaRPr sz="2000" dirty="0"/>
          </a:p>
          <a:p>
            <a:pPr marL="0" lvl="0" indent="0" algn="l" rtl="0">
              <a:spcBef>
                <a:spcPts val="2100"/>
              </a:spcBef>
              <a:spcAft>
                <a:spcPts val="2100"/>
              </a:spcAft>
              <a:buNone/>
            </a:pPr>
            <a:r>
              <a:rPr lang="pt-BR" sz="2000" b="1" dirty="0">
                <a:solidFill>
                  <a:srgbClr val="FFFFFF"/>
                </a:solidFill>
                <a:highlight>
                  <a:srgbClr val="4EBABB"/>
                </a:highlight>
              </a:rPr>
              <a:t>1897</a:t>
            </a:r>
            <a:r>
              <a:rPr lang="pt-BR" sz="2000" dirty="0"/>
              <a:t>  Os primeiros táxis elétricos atingem as ruas da cidade de Nova York. A Pope Manufacturing </a:t>
            </a:r>
            <a:r>
              <a:rPr lang="pt-BR" sz="2000" dirty="0" err="1"/>
              <a:t>Company</a:t>
            </a:r>
            <a:r>
              <a:rPr lang="pt-BR" sz="2000" dirty="0"/>
              <a:t> de Connecticut se torna a primeira grande fabricante americana de </a:t>
            </a:r>
            <a:r>
              <a:rPr lang="pt-BR" sz="2000" dirty="0" err="1"/>
              <a:t>VEs</a:t>
            </a:r>
            <a:endParaRPr sz="2000" dirty="0"/>
          </a:p>
        </p:txBody>
      </p:sp>
      <p:sp>
        <p:nvSpPr>
          <p:cNvPr id="3" name="Título 2">
            <a:extLst>
              <a:ext uri="{FF2B5EF4-FFF2-40B4-BE49-F238E27FC236}">
                <a16:creationId xmlns:a16="http://schemas.microsoft.com/office/drawing/2014/main" id="{A5CC246A-81DC-451D-84F5-F5627048D6B1}"/>
              </a:ext>
            </a:extLst>
          </p:cNvPr>
          <p:cNvSpPr>
            <a:spLocks noGrp="1"/>
          </p:cNvSpPr>
          <p:nvPr>
            <p:ph type="title"/>
          </p:nvPr>
        </p:nvSpPr>
        <p:spPr/>
        <p:txBody>
          <a:bodyPr/>
          <a:lstStyle/>
          <a:p>
            <a:r>
              <a:rPr lang="pt-BR" dirty="0"/>
              <a:t>Linha do Tempo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5FE8605-3F56-4574-B976-98CC287F9E2C}"/>
              </a:ext>
            </a:extLst>
          </p:cNvPr>
          <p:cNvSpPr>
            <a:spLocks noGrp="1"/>
          </p:cNvSpPr>
          <p:nvPr>
            <p:ph type="body" idx="13"/>
          </p:nvPr>
        </p:nvSpPr>
        <p:spPr/>
        <p:txBody>
          <a:bodyPr/>
          <a:lstStyle/>
          <a:p>
            <a:endParaRPr lang="en-US"/>
          </a:p>
        </p:txBody>
      </p:sp>
      <p:sp>
        <p:nvSpPr>
          <p:cNvPr id="338" name="Google Shape;338;g9de0b65c56_0_580"/>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Participação das Fontes de Geração em 2019</a:t>
            </a:r>
            <a:endParaRPr dirty="0"/>
          </a:p>
        </p:txBody>
      </p:sp>
      <p:grpSp>
        <p:nvGrpSpPr>
          <p:cNvPr id="339" name="Google Shape;339;g9de0b65c56_0_580"/>
          <p:cNvGrpSpPr/>
          <p:nvPr/>
        </p:nvGrpSpPr>
        <p:grpSpPr>
          <a:xfrm>
            <a:off x="2598977" y="1376501"/>
            <a:ext cx="7199778" cy="4452001"/>
            <a:chOff x="578275" y="1268250"/>
            <a:chExt cx="8947580" cy="5468726"/>
          </a:xfrm>
        </p:grpSpPr>
        <p:pic>
          <p:nvPicPr>
            <p:cNvPr id="340" name="Google Shape;340;g9de0b65c56_0_5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8275" y="1268250"/>
              <a:ext cx="7599275" cy="5468726"/>
            </a:xfrm>
            <a:prstGeom prst="rect">
              <a:avLst/>
            </a:prstGeom>
            <a:noFill/>
            <a:ln>
              <a:noFill/>
            </a:ln>
          </p:spPr>
        </p:pic>
        <p:sp>
          <p:nvSpPr>
            <p:cNvPr id="341" name="Google Shape;341;g9de0b65c56_0_580"/>
            <p:cNvSpPr/>
            <p:nvPr/>
          </p:nvSpPr>
          <p:spPr>
            <a:xfrm>
              <a:off x="4609175" y="1268250"/>
              <a:ext cx="3921600" cy="93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g9de0b65c56_0_5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63430" y="2020225"/>
              <a:ext cx="5062424" cy="2620526"/>
            </a:xfrm>
            <a:prstGeom prst="rect">
              <a:avLst/>
            </a:prstGeom>
            <a:noFill/>
            <a:ln>
              <a:noFill/>
            </a:ln>
          </p:spPr>
        </p:pic>
        <p:pic>
          <p:nvPicPr>
            <p:cNvPr id="343" name="Google Shape;343;g9de0b65c56_0_58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20675" y="4640750"/>
              <a:ext cx="4805174" cy="2017290"/>
            </a:xfrm>
            <a:prstGeom prst="rect">
              <a:avLst/>
            </a:prstGeom>
            <a:noFill/>
            <a:ln>
              <a:noFill/>
            </a:ln>
          </p:spPr>
        </p:pic>
      </p:grpSp>
    </p:spTree>
    <p:extLst>
      <p:ext uri="{BB962C8B-B14F-4D97-AF65-F5344CB8AC3E}">
        <p14:creationId xmlns:p14="http://schemas.microsoft.com/office/powerpoint/2010/main" val="1145975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9de0b65c56_0_592"/>
          <p:cNvPicPr preferRelativeResize="0"/>
          <p:nvPr/>
        </p:nvPicPr>
        <p:blipFill>
          <a:blip r:embed="rId3">
            <a:alphaModFix/>
          </a:blip>
          <a:stretch>
            <a:fillRect/>
          </a:stretch>
        </p:blipFill>
        <p:spPr>
          <a:xfrm>
            <a:off x="479778" y="1431473"/>
            <a:ext cx="10617201" cy="4326989"/>
          </a:xfrm>
          <a:prstGeom prst="rect">
            <a:avLst/>
          </a:prstGeom>
          <a:noFill/>
          <a:ln>
            <a:noFill/>
          </a:ln>
        </p:spPr>
      </p:pic>
      <p:sp>
        <p:nvSpPr>
          <p:cNvPr id="349" name="Google Shape;349;g9de0b65c56_0_59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Consumo de Energia em 2019</a:t>
            </a:r>
            <a:endParaRPr dirty="0"/>
          </a:p>
        </p:txBody>
      </p:sp>
    </p:spTree>
    <p:extLst>
      <p:ext uri="{BB962C8B-B14F-4D97-AF65-F5344CB8AC3E}">
        <p14:creationId xmlns:p14="http://schemas.microsoft.com/office/powerpoint/2010/main" val="3443441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g9de0b65c56_0_588"/>
          <p:cNvPicPr preferRelativeResize="0"/>
          <p:nvPr/>
        </p:nvPicPr>
        <p:blipFill rotWithShape="1">
          <a:blip r:embed="rId3" cstate="screen">
            <a:alphaModFix/>
            <a:extLst>
              <a:ext uri="{28A0092B-C50C-407E-A947-70E740481C1C}">
                <a14:useLocalDpi xmlns:a14="http://schemas.microsoft.com/office/drawing/2010/main"/>
              </a:ext>
            </a:extLst>
          </a:blip>
          <a:srcRect t="25311" b="3455"/>
          <a:stretch/>
        </p:blipFill>
        <p:spPr>
          <a:xfrm>
            <a:off x="854048" y="1701868"/>
            <a:ext cx="10383236" cy="3624875"/>
          </a:xfrm>
          <a:prstGeom prst="rect">
            <a:avLst/>
          </a:prstGeom>
          <a:noFill/>
          <a:ln>
            <a:noFill/>
          </a:ln>
        </p:spPr>
      </p:pic>
      <p:sp>
        <p:nvSpPr>
          <p:cNvPr id="355" name="Google Shape;355;g9de0b65c56_0_588"/>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Consumo de Energia em 2019</a:t>
            </a:r>
            <a:endParaRPr dirty="0"/>
          </a:p>
        </p:txBody>
      </p:sp>
    </p:spTree>
    <p:extLst>
      <p:ext uri="{BB962C8B-B14F-4D97-AF65-F5344CB8AC3E}">
        <p14:creationId xmlns:p14="http://schemas.microsoft.com/office/powerpoint/2010/main" val="3063871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9e656ae37b_0_0"/>
          <p:cNvPicPr preferRelativeResize="0"/>
          <p:nvPr/>
        </p:nvPicPr>
        <p:blipFill rotWithShape="1">
          <a:blip r:embed="rId3">
            <a:alphaModFix/>
          </a:blip>
          <a:srcRect l="3352" t="2753"/>
          <a:stretch/>
        </p:blipFill>
        <p:spPr>
          <a:xfrm>
            <a:off x="1307012" y="1306161"/>
            <a:ext cx="9460814" cy="4630182"/>
          </a:xfrm>
          <a:prstGeom prst="rect">
            <a:avLst/>
          </a:prstGeom>
          <a:noFill/>
          <a:ln>
            <a:noFill/>
          </a:ln>
        </p:spPr>
      </p:pic>
      <p:sp>
        <p:nvSpPr>
          <p:cNvPr id="361" name="Google Shape;361;g9e656ae37b_0_0"/>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Mercado Livre</a:t>
            </a:r>
            <a:endParaRPr dirty="0"/>
          </a:p>
        </p:txBody>
      </p:sp>
    </p:spTree>
    <p:extLst>
      <p:ext uri="{BB962C8B-B14F-4D97-AF65-F5344CB8AC3E}">
        <p14:creationId xmlns:p14="http://schemas.microsoft.com/office/powerpoint/2010/main" val="594076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9e656ae37b_0_6"/>
          <p:cNvPicPr preferRelativeResize="0"/>
          <p:nvPr/>
        </p:nvPicPr>
        <p:blipFill rotWithShape="1">
          <a:blip r:embed="rId3">
            <a:alphaModFix/>
          </a:blip>
          <a:srcRect t="1849"/>
          <a:stretch/>
        </p:blipFill>
        <p:spPr>
          <a:xfrm>
            <a:off x="1582615" y="1213338"/>
            <a:ext cx="8739554" cy="4773424"/>
          </a:xfrm>
          <a:prstGeom prst="rect">
            <a:avLst/>
          </a:prstGeom>
          <a:noFill/>
          <a:ln>
            <a:noFill/>
          </a:ln>
        </p:spPr>
      </p:pic>
      <p:sp>
        <p:nvSpPr>
          <p:cNvPr id="367" name="Google Shape;367;g9e656ae37b_0_6"/>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Evolução do Mercado Livre</a:t>
            </a:r>
            <a:endParaRPr dirty="0"/>
          </a:p>
        </p:txBody>
      </p:sp>
    </p:spTree>
    <p:extLst>
      <p:ext uri="{BB962C8B-B14F-4D97-AF65-F5344CB8AC3E}">
        <p14:creationId xmlns:p14="http://schemas.microsoft.com/office/powerpoint/2010/main" val="1169318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C9B4FF37-5E66-47B3-BCE8-D91E6B7A33B2}"/>
              </a:ext>
            </a:extLst>
          </p:cNvPr>
          <p:cNvSpPr>
            <a:spLocks noGrp="1"/>
          </p:cNvSpPr>
          <p:nvPr>
            <p:ph type="body" idx="13"/>
          </p:nvPr>
        </p:nvSpPr>
        <p:spPr/>
        <p:txBody>
          <a:bodyPr/>
          <a:lstStyle/>
          <a:p>
            <a:endParaRPr lang="en-US"/>
          </a:p>
        </p:txBody>
      </p:sp>
      <p:sp>
        <p:nvSpPr>
          <p:cNvPr id="4" name="Título 3">
            <a:extLst>
              <a:ext uri="{FF2B5EF4-FFF2-40B4-BE49-F238E27FC236}">
                <a16:creationId xmlns:a16="http://schemas.microsoft.com/office/drawing/2014/main" id="{7BD779CD-D2F6-4210-8627-5F2B12DDE1C9}"/>
              </a:ext>
            </a:extLst>
          </p:cNvPr>
          <p:cNvSpPr>
            <a:spLocks noGrp="1"/>
          </p:cNvSpPr>
          <p:nvPr>
            <p:ph type="title"/>
          </p:nvPr>
        </p:nvSpPr>
        <p:spPr>
          <a:xfrm>
            <a:off x="692337" y="141989"/>
            <a:ext cx="11083961" cy="1118400"/>
          </a:xfrm>
        </p:spPr>
        <p:txBody>
          <a:bodyPr/>
          <a:lstStyle/>
          <a:p>
            <a:r>
              <a:rPr lang="en-US" dirty="0"/>
              <a:t>O Mercado </a:t>
            </a:r>
            <a:r>
              <a:rPr lang="en-US" dirty="0" err="1"/>
              <a:t>Fotovoltaico</a:t>
            </a:r>
            <a:endParaRPr lang="en-US" dirty="0"/>
          </a:p>
        </p:txBody>
      </p:sp>
      <p:pic>
        <p:nvPicPr>
          <p:cNvPr id="373" name="Google Shape;373;g9c371d059c_0_4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8725" y="1940871"/>
            <a:ext cx="11360699" cy="3421351"/>
          </a:xfrm>
          <a:prstGeom prst="rect">
            <a:avLst/>
          </a:prstGeom>
          <a:noFill/>
          <a:ln>
            <a:noFill/>
          </a:ln>
        </p:spPr>
      </p:pic>
    </p:spTree>
    <p:extLst>
      <p:ext uri="{BB962C8B-B14F-4D97-AF65-F5344CB8AC3E}">
        <p14:creationId xmlns:p14="http://schemas.microsoft.com/office/powerpoint/2010/main" val="17620258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CCA1EEE-3B45-4134-A78C-E6AE68E3195D}"/>
              </a:ext>
            </a:extLst>
          </p:cNvPr>
          <p:cNvSpPr>
            <a:spLocks noGrp="1"/>
          </p:cNvSpPr>
          <p:nvPr>
            <p:ph type="body" idx="13"/>
          </p:nvPr>
        </p:nvSpPr>
        <p:spPr/>
        <p:txBody>
          <a:bodyPr/>
          <a:lstStyle/>
          <a:p>
            <a:endParaRPr lang="en-US"/>
          </a:p>
        </p:txBody>
      </p:sp>
      <p:sp>
        <p:nvSpPr>
          <p:cNvPr id="378" name="Google Shape;378;ga3bc2e4154_1_18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Composição Tarifária</a:t>
            </a:r>
            <a:endParaRPr dirty="0"/>
          </a:p>
        </p:txBody>
      </p:sp>
      <p:pic>
        <p:nvPicPr>
          <p:cNvPr id="379" name="Google Shape;379;ga3bc2e4154_1_189"/>
          <p:cNvPicPr preferRelativeResize="0"/>
          <p:nvPr/>
        </p:nvPicPr>
        <p:blipFill>
          <a:blip r:embed="rId3">
            <a:alphaModFix/>
          </a:blip>
          <a:stretch>
            <a:fillRect/>
          </a:stretch>
        </p:blipFill>
        <p:spPr>
          <a:xfrm>
            <a:off x="152348" y="2664292"/>
            <a:ext cx="11887202" cy="2022986"/>
          </a:xfrm>
          <a:prstGeom prst="rect">
            <a:avLst/>
          </a:prstGeom>
          <a:noFill/>
          <a:ln>
            <a:noFill/>
          </a:ln>
        </p:spPr>
      </p:pic>
    </p:spTree>
    <p:extLst>
      <p:ext uri="{BB962C8B-B14F-4D97-AF65-F5344CB8AC3E}">
        <p14:creationId xmlns:p14="http://schemas.microsoft.com/office/powerpoint/2010/main" val="9959418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547E3F5-DD6C-4793-85B8-3C8BB18D2891}"/>
              </a:ext>
            </a:extLst>
          </p:cNvPr>
          <p:cNvSpPr>
            <a:spLocks noGrp="1"/>
          </p:cNvSpPr>
          <p:nvPr>
            <p:ph type="body" idx="13"/>
          </p:nvPr>
        </p:nvSpPr>
        <p:spPr/>
        <p:txBody>
          <a:bodyPr/>
          <a:lstStyle/>
          <a:p>
            <a:endParaRPr lang="en-US"/>
          </a:p>
        </p:txBody>
      </p:sp>
      <p:sp>
        <p:nvSpPr>
          <p:cNvPr id="386" name="Google Shape;386;g9e656ae37b_0_102"/>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Composição da Tarifa: Parcelas A e B</a:t>
            </a:r>
            <a:endParaRPr dirty="0"/>
          </a:p>
        </p:txBody>
      </p:sp>
      <p:pic>
        <p:nvPicPr>
          <p:cNvPr id="385" name="Google Shape;385;g9e656ae37b_0_102"/>
          <p:cNvPicPr preferRelativeResize="0"/>
          <p:nvPr/>
        </p:nvPicPr>
        <p:blipFill rotWithShape="1">
          <a:blip r:embed="rId3" cstate="screen">
            <a:alphaModFix/>
            <a:extLst>
              <a:ext uri="{28A0092B-C50C-407E-A947-70E740481C1C}">
                <a14:useLocalDpi xmlns:a14="http://schemas.microsoft.com/office/drawing/2010/main"/>
              </a:ext>
            </a:extLst>
          </a:blip>
          <a:srcRect t="13956" r="842" b="8805"/>
          <a:stretch/>
        </p:blipFill>
        <p:spPr>
          <a:xfrm>
            <a:off x="415599" y="1511912"/>
            <a:ext cx="10493911" cy="4340671"/>
          </a:xfrm>
          <a:prstGeom prst="rect">
            <a:avLst/>
          </a:prstGeom>
          <a:noFill/>
          <a:ln>
            <a:noFill/>
          </a:ln>
        </p:spPr>
      </p:pic>
    </p:spTree>
    <p:extLst>
      <p:ext uri="{BB962C8B-B14F-4D97-AF65-F5344CB8AC3E}">
        <p14:creationId xmlns:p14="http://schemas.microsoft.com/office/powerpoint/2010/main" val="20552840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438A031B-F8F4-4D2F-BCCC-64DDB82D8C68}"/>
              </a:ext>
            </a:extLst>
          </p:cNvPr>
          <p:cNvSpPr>
            <a:spLocks noGrp="1"/>
          </p:cNvSpPr>
          <p:nvPr>
            <p:ph type="body" idx="13"/>
          </p:nvPr>
        </p:nvSpPr>
        <p:spPr/>
        <p:txBody>
          <a:bodyPr/>
          <a:lstStyle/>
          <a:p>
            <a:endParaRPr lang="en-US"/>
          </a:p>
        </p:txBody>
      </p:sp>
      <p:sp>
        <p:nvSpPr>
          <p:cNvPr id="391" name="Google Shape;391;ga3bc2e4154_1_200"/>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Composição da Tarifa</a:t>
            </a:r>
            <a:endParaRPr dirty="0"/>
          </a:p>
        </p:txBody>
      </p:sp>
      <p:pic>
        <p:nvPicPr>
          <p:cNvPr id="392" name="Google Shape;392;ga3bc2e4154_1_200"/>
          <p:cNvPicPr preferRelativeResize="0"/>
          <p:nvPr/>
        </p:nvPicPr>
        <p:blipFill rotWithShape="1">
          <a:blip r:embed="rId3" cstate="screen">
            <a:alphaModFix/>
            <a:extLst>
              <a:ext uri="{28A0092B-C50C-407E-A947-70E740481C1C}">
                <a14:useLocalDpi xmlns:a14="http://schemas.microsoft.com/office/drawing/2010/main"/>
              </a:ext>
            </a:extLst>
          </a:blip>
          <a:srcRect r="3344"/>
          <a:stretch/>
        </p:blipFill>
        <p:spPr>
          <a:xfrm>
            <a:off x="1707164" y="1376501"/>
            <a:ext cx="7436836" cy="4619111"/>
          </a:xfrm>
          <a:prstGeom prst="rect">
            <a:avLst/>
          </a:prstGeom>
          <a:noFill/>
          <a:ln>
            <a:noFill/>
          </a:ln>
        </p:spPr>
      </p:pic>
    </p:spTree>
    <p:extLst>
      <p:ext uri="{BB962C8B-B14F-4D97-AF65-F5344CB8AC3E}">
        <p14:creationId xmlns:p14="http://schemas.microsoft.com/office/powerpoint/2010/main" val="6321199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5C77840-D300-46D4-AC29-CA407F24FF7A}"/>
              </a:ext>
            </a:extLst>
          </p:cNvPr>
          <p:cNvSpPr>
            <a:spLocks noGrp="1"/>
          </p:cNvSpPr>
          <p:nvPr>
            <p:ph type="body" idx="13"/>
          </p:nvPr>
        </p:nvSpPr>
        <p:spPr/>
        <p:txBody>
          <a:bodyPr/>
          <a:lstStyle/>
          <a:p>
            <a:endParaRPr lang="en-US"/>
          </a:p>
        </p:txBody>
      </p:sp>
      <p:sp>
        <p:nvSpPr>
          <p:cNvPr id="398" name="Google Shape;398;ga3bc2e4154_1_4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Bandeiras Tarifárias</a:t>
            </a:r>
            <a:endParaRPr dirty="0"/>
          </a:p>
        </p:txBody>
      </p:sp>
      <p:pic>
        <p:nvPicPr>
          <p:cNvPr id="399" name="Google Shape;399;ga3bc2e4154_1_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7061" y="1376501"/>
            <a:ext cx="9465739" cy="4575878"/>
          </a:xfrm>
          <a:prstGeom prst="rect">
            <a:avLst/>
          </a:prstGeom>
          <a:noFill/>
          <a:ln>
            <a:noFill/>
          </a:ln>
        </p:spPr>
      </p:pic>
    </p:spTree>
    <p:extLst>
      <p:ext uri="{BB962C8B-B14F-4D97-AF65-F5344CB8AC3E}">
        <p14:creationId xmlns:p14="http://schemas.microsoft.com/office/powerpoint/2010/main" val="138442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g9c19a21fbe_0_62"/>
          <p:cNvSpPr txBox="1">
            <a:spLocks noGrp="1"/>
          </p:cNvSpPr>
          <p:nvPr>
            <p:ph type="title"/>
          </p:nvPr>
        </p:nvSpPr>
        <p:spPr>
          <a:xfrm>
            <a:off x="578275" y="278717"/>
            <a:ext cx="11360700" cy="810300"/>
          </a:xfrm>
          <a:prstGeom prst="rect">
            <a:avLst/>
          </a:prstGeom>
          <a:noFill/>
          <a:ln>
            <a:noFill/>
          </a:ln>
        </p:spPr>
        <p:txBody>
          <a:bodyPr spcFirstLastPara="1" wrap="square" lIns="121900" tIns="121900" rIns="121900" bIns="121900" anchor="t" anchorCtr="0">
            <a:noAutofit/>
          </a:bodyPr>
          <a:lstStyle/>
          <a:p>
            <a:r>
              <a:rPr lang="pt-BR" dirty="0"/>
              <a:t>Linha do Tempo</a:t>
            </a:r>
            <a:endParaRPr dirty="0"/>
          </a:p>
        </p:txBody>
      </p:sp>
      <p:sp>
        <p:nvSpPr>
          <p:cNvPr id="130" name="Google Shape;130;g9c19a21fbe_0_62"/>
          <p:cNvSpPr txBox="1">
            <a:spLocks noGrp="1"/>
          </p:cNvSpPr>
          <p:nvPr>
            <p:ph type="body" idx="13"/>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sz="2000" b="1" dirty="0">
                <a:solidFill>
                  <a:srgbClr val="FFFFFF"/>
                </a:solidFill>
                <a:highlight>
                  <a:srgbClr val="4EBABB"/>
                </a:highlight>
              </a:rPr>
              <a:t>1899</a:t>
            </a:r>
            <a:r>
              <a:rPr lang="pt-BR" sz="2000" dirty="0"/>
              <a:t> Thomas Edison procura criar uma bateria mais potente e duradoura para </a:t>
            </a:r>
            <a:r>
              <a:rPr lang="pt-BR" sz="2000" dirty="0" err="1"/>
              <a:t>VEs</a:t>
            </a:r>
            <a:r>
              <a:rPr lang="pt-BR" sz="2000" dirty="0"/>
              <a:t>. Embora sua pesquisa produza algumas melhorias, ele finalmente abandona sua busca uma década depois. </a:t>
            </a:r>
            <a:endParaRPr sz="2000" dirty="0"/>
          </a:p>
          <a:p>
            <a:pPr marL="0" lvl="0" indent="0" algn="l" rtl="0">
              <a:spcBef>
                <a:spcPts val="2100"/>
              </a:spcBef>
              <a:spcAft>
                <a:spcPts val="0"/>
              </a:spcAft>
              <a:buNone/>
            </a:pPr>
            <a:r>
              <a:rPr lang="pt-BR" sz="2000" b="1" dirty="0">
                <a:solidFill>
                  <a:srgbClr val="FFFFFF"/>
                </a:solidFill>
                <a:highlight>
                  <a:srgbClr val="4EBABB"/>
                </a:highlight>
              </a:rPr>
              <a:t>1900</a:t>
            </a:r>
            <a:r>
              <a:rPr lang="pt-BR" sz="2000" dirty="0">
                <a:highlight>
                  <a:srgbClr val="4EBABB"/>
                </a:highlight>
              </a:rPr>
              <a:t> </a:t>
            </a:r>
            <a:r>
              <a:rPr lang="pt-BR" sz="2000" dirty="0"/>
              <a:t>O automóvel elétrico está em seu apogeu. Dos 4.192 carros produzidos nos Estados Unidos, </a:t>
            </a:r>
            <a:r>
              <a:rPr lang="pt-BR" sz="2000" b="1" dirty="0"/>
              <a:t>28%</a:t>
            </a:r>
            <a:r>
              <a:rPr lang="pt-BR" sz="2000" dirty="0"/>
              <a:t> são movidos a eletricidade </a:t>
            </a:r>
            <a:endParaRPr sz="2000" dirty="0"/>
          </a:p>
          <a:p>
            <a:pPr marL="0" lvl="0" indent="0" algn="l" rtl="0">
              <a:spcBef>
                <a:spcPts val="2100"/>
              </a:spcBef>
              <a:spcAft>
                <a:spcPts val="0"/>
              </a:spcAft>
              <a:buNone/>
            </a:pPr>
            <a:r>
              <a:rPr lang="pt-BR" sz="2000" b="1" dirty="0">
                <a:solidFill>
                  <a:srgbClr val="FFFFFF"/>
                </a:solidFill>
                <a:highlight>
                  <a:srgbClr val="4EBABB"/>
                </a:highlight>
              </a:rPr>
              <a:t>1901</a:t>
            </a:r>
            <a:r>
              <a:rPr lang="pt-BR" sz="2000" dirty="0"/>
              <a:t> A Porsche apresenta seu carro híbrido</a:t>
            </a:r>
            <a:endParaRPr sz="2000" dirty="0"/>
          </a:p>
          <a:p>
            <a:pPr marL="0" lvl="0" indent="0" algn="l" rtl="0">
              <a:spcBef>
                <a:spcPts val="2100"/>
              </a:spcBef>
              <a:spcAft>
                <a:spcPts val="0"/>
              </a:spcAft>
              <a:buNone/>
            </a:pPr>
            <a:r>
              <a:rPr lang="pt-BR" sz="2000" b="1" dirty="0">
                <a:solidFill>
                  <a:srgbClr val="FFFFFF"/>
                </a:solidFill>
                <a:highlight>
                  <a:srgbClr val="4EBABB"/>
                </a:highlight>
              </a:rPr>
              <a:t>1908</a:t>
            </a:r>
            <a:r>
              <a:rPr lang="pt-BR" sz="2000" dirty="0">
                <a:highlight>
                  <a:srgbClr val="4EBABB"/>
                </a:highlight>
              </a:rPr>
              <a:t> </a:t>
            </a:r>
            <a:r>
              <a:rPr lang="pt-BR" sz="2000" dirty="0"/>
              <a:t>Henry Ford apresenta o Modelo T produzido em massa e movido a gasolina, que terá um efeito profundo no mercado automobilístico dos EUA. </a:t>
            </a:r>
            <a:endParaRPr sz="2000" dirty="0"/>
          </a:p>
          <a:p>
            <a:pPr marL="0" lvl="0" indent="0" algn="l" rtl="0">
              <a:spcBef>
                <a:spcPts val="2100"/>
              </a:spcBef>
              <a:spcAft>
                <a:spcPts val="0"/>
              </a:spcAft>
              <a:buNone/>
            </a:pPr>
            <a:r>
              <a:rPr lang="pt-BR" sz="2000" b="1" dirty="0">
                <a:solidFill>
                  <a:srgbClr val="FFFFFF"/>
                </a:solidFill>
                <a:highlight>
                  <a:srgbClr val="4EBABB"/>
                </a:highlight>
              </a:rPr>
              <a:t>1912</a:t>
            </a:r>
            <a:r>
              <a:rPr lang="pt-BR" sz="2000" dirty="0">
                <a:highlight>
                  <a:srgbClr val="4EBABB"/>
                </a:highlight>
              </a:rPr>
              <a:t> </a:t>
            </a:r>
            <a:r>
              <a:rPr lang="pt-BR" sz="2000" dirty="0"/>
              <a:t>Charles </a:t>
            </a:r>
            <a:r>
              <a:rPr lang="pt-BR" sz="2000" dirty="0" err="1"/>
              <a:t>Kettering</a:t>
            </a:r>
            <a:r>
              <a:rPr lang="pt-BR" sz="2000" dirty="0"/>
              <a:t> inventa o motor de partida elétrico, tornando os automóveis movidos a gasolina mais atraentes para os consumidores, eliminando a pesada manivela de arranque</a:t>
            </a:r>
            <a:endParaRPr sz="2000" dirty="0"/>
          </a:p>
          <a:p>
            <a:pPr marL="0" lvl="0" indent="0" algn="l" rtl="0">
              <a:spcBef>
                <a:spcPts val="2100"/>
              </a:spcBef>
              <a:spcAft>
                <a:spcPts val="2100"/>
              </a:spcAft>
              <a:buNone/>
            </a:pPr>
            <a:endParaRPr sz="2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5787BD1-F183-4150-8C8B-A158A4E94B62}"/>
              </a:ext>
            </a:extLst>
          </p:cNvPr>
          <p:cNvSpPr>
            <a:spLocks noGrp="1"/>
          </p:cNvSpPr>
          <p:nvPr>
            <p:ph type="body" idx="13"/>
          </p:nvPr>
        </p:nvSpPr>
        <p:spPr/>
        <p:txBody>
          <a:bodyPr/>
          <a:lstStyle/>
          <a:p>
            <a:endParaRPr lang="en-US"/>
          </a:p>
        </p:txBody>
      </p:sp>
      <p:sp>
        <p:nvSpPr>
          <p:cNvPr id="404" name="Google Shape;404;ga3bc2e4154_1_55"/>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Medidas de RD - Tarifa Branca</a:t>
            </a:r>
            <a:endParaRPr dirty="0"/>
          </a:p>
        </p:txBody>
      </p:sp>
      <p:pic>
        <p:nvPicPr>
          <p:cNvPr id="405" name="Google Shape;405;ga3bc2e4154_1_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1036" y="1446801"/>
            <a:ext cx="9183142" cy="4335414"/>
          </a:xfrm>
          <a:prstGeom prst="rect">
            <a:avLst/>
          </a:prstGeom>
          <a:noFill/>
          <a:ln>
            <a:noFill/>
          </a:ln>
        </p:spPr>
      </p:pic>
    </p:spTree>
    <p:extLst>
      <p:ext uri="{BB962C8B-B14F-4D97-AF65-F5344CB8AC3E}">
        <p14:creationId xmlns:p14="http://schemas.microsoft.com/office/powerpoint/2010/main" val="568234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DCDE41C-7E7F-4388-9F61-33214FF6DE95}"/>
              </a:ext>
            </a:extLst>
          </p:cNvPr>
          <p:cNvSpPr>
            <a:spLocks noGrp="1"/>
          </p:cNvSpPr>
          <p:nvPr>
            <p:ph type="body" idx="13"/>
          </p:nvPr>
        </p:nvSpPr>
        <p:spPr/>
        <p:txBody>
          <a:bodyPr/>
          <a:lstStyle/>
          <a:p>
            <a:endParaRPr lang="en-US"/>
          </a:p>
        </p:txBody>
      </p:sp>
      <p:sp>
        <p:nvSpPr>
          <p:cNvPr id="412" name="Google Shape;412;g9e656ae37b_0_125"/>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Bandeiras Tarifárias - Nova Regra</a:t>
            </a:r>
            <a:endParaRPr dirty="0"/>
          </a:p>
        </p:txBody>
      </p:sp>
      <p:pic>
        <p:nvPicPr>
          <p:cNvPr id="411" name="Google Shape;411;g9e656ae37b_0_1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26738" y="1478426"/>
            <a:ext cx="8905333" cy="4264449"/>
          </a:xfrm>
          <a:prstGeom prst="rect">
            <a:avLst/>
          </a:prstGeom>
          <a:noFill/>
          <a:ln>
            <a:noFill/>
          </a:ln>
        </p:spPr>
      </p:pic>
      <p:sp>
        <p:nvSpPr>
          <p:cNvPr id="413" name="Google Shape;413;g9e656ae37b_0_125"/>
          <p:cNvSpPr/>
          <p:nvPr/>
        </p:nvSpPr>
        <p:spPr>
          <a:xfrm>
            <a:off x="8150300" y="5002841"/>
            <a:ext cx="1932900" cy="100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474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53b8f2285d_0_50"/>
          <p:cNvPicPr preferRelativeResize="0"/>
          <p:nvPr/>
        </p:nvPicPr>
        <p:blipFill rotWithShape="1">
          <a:blip r:embed="rId3">
            <a:alphaModFix/>
          </a:blip>
          <a:srcRect b="7489"/>
          <a:stretch/>
        </p:blipFill>
        <p:spPr>
          <a:xfrm>
            <a:off x="1400981" y="1376501"/>
            <a:ext cx="9082472" cy="4707777"/>
          </a:xfrm>
          <a:prstGeom prst="rect">
            <a:avLst/>
          </a:prstGeom>
          <a:noFill/>
          <a:ln>
            <a:noFill/>
          </a:ln>
        </p:spPr>
      </p:pic>
      <p:sp>
        <p:nvSpPr>
          <p:cNvPr id="6" name="Google Shape;338;g9de0b65c56_0_580"/>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Leilões de G&amp;T</a:t>
            </a:r>
            <a:endParaRPr dirty="0"/>
          </a:p>
        </p:txBody>
      </p:sp>
    </p:spTree>
    <p:extLst>
      <p:ext uri="{BB962C8B-B14F-4D97-AF65-F5344CB8AC3E}">
        <p14:creationId xmlns:p14="http://schemas.microsoft.com/office/powerpoint/2010/main" val="29616980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53b8f2285d_0_3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Composição da Tarifa no Mercado Cativo</a:t>
            </a:r>
            <a:endParaRPr dirty="0"/>
          </a:p>
        </p:txBody>
      </p:sp>
      <p:pic>
        <p:nvPicPr>
          <p:cNvPr id="431" name="Google Shape;431;g53b8f2285d_0_39"/>
          <p:cNvPicPr preferRelativeResize="0"/>
          <p:nvPr/>
        </p:nvPicPr>
        <p:blipFill rotWithShape="1">
          <a:blip r:embed="rId3">
            <a:alphaModFix/>
          </a:blip>
          <a:srcRect l="4629" t="4243" r="14985" b="3727"/>
          <a:stretch/>
        </p:blipFill>
        <p:spPr>
          <a:xfrm>
            <a:off x="1629508" y="1491756"/>
            <a:ext cx="8932983" cy="4818189"/>
          </a:xfrm>
          <a:prstGeom prst="rect">
            <a:avLst/>
          </a:prstGeom>
          <a:noFill/>
          <a:ln>
            <a:noFill/>
          </a:ln>
        </p:spPr>
      </p:pic>
    </p:spTree>
    <p:extLst>
      <p:ext uri="{BB962C8B-B14F-4D97-AF65-F5344CB8AC3E}">
        <p14:creationId xmlns:p14="http://schemas.microsoft.com/office/powerpoint/2010/main" val="8310422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D46E33E-B80C-4066-A2D4-A1A4048ED763}"/>
              </a:ext>
            </a:extLst>
          </p:cNvPr>
          <p:cNvSpPr>
            <a:spLocks noGrp="1"/>
          </p:cNvSpPr>
          <p:nvPr>
            <p:ph type="body" idx="13"/>
          </p:nvPr>
        </p:nvSpPr>
        <p:spPr/>
        <p:txBody>
          <a:bodyPr/>
          <a:lstStyle/>
          <a:p>
            <a:endParaRPr lang="en-US"/>
          </a:p>
        </p:txBody>
      </p:sp>
      <p:sp>
        <p:nvSpPr>
          <p:cNvPr id="436" name="Google Shape;436;p7"/>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Capacidade Instalada no Brasil</a:t>
            </a:r>
            <a:endParaRPr dirty="0"/>
          </a:p>
        </p:txBody>
      </p:sp>
      <p:grpSp>
        <p:nvGrpSpPr>
          <p:cNvPr id="437" name="Google Shape;437;p7"/>
          <p:cNvGrpSpPr/>
          <p:nvPr/>
        </p:nvGrpSpPr>
        <p:grpSpPr>
          <a:xfrm>
            <a:off x="578274" y="1710113"/>
            <a:ext cx="9909104" cy="4137531"/>
            <a:chOff x="152350" y="1356967"/>
            <a:chExt cx="11887202" cy="4862249"/>
          </a:xfrm>
        </p:grpSpPr>
        <p:pic>
          <p:nvPicPr>
            <p:cNvPr id="438" name="Google Shape;438;p7"/>
            <p:cNvPicPr preferRelativeResize="0"/>
            <p:nvPr/>
          </p:nvPicPr>
          <p:blipFill>
            <a:blip r:embed="rId3">
              <a:alphaModFix/>
            </a:blip>
            <a:stretch>
              <a:fillRect/>
            </a:stretch>
          </p:blipFill>
          <p:spPr>
            <a:xfrm>
              <a:off x="152350" y="1356967"/>
              <a:ext cx="11887202" cy="4862249"/>
            </a:xfrm>
            <a:prstGeom prst="rect">
              <a:avLst/>
            </a:prstGeom>
            <a:noFill/>
            <a:ln>
              <a:noFill/>
            </a:ln>
          </p:spPr>
        </p:pic>
        <p:sp>
          <p:nvSpPr>
            <p:cNvPr id="439" name="Google Shape;439;p7"/>
            <p:cNvSpPr/>
            <p:nvPr/>
          </p:nvSpPr>
          <p:spPr>
            <a:xfrm>
              <a:off x="538975" y="4386150"/>
              <a:ext cx="5984400" cy="183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13262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93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855B2D6-A1CC-46C4-8CCF-C7DA930413E5}"/>
              </a:ext>
            </a:extLst>
          </p:cNvPr>
          <p:cNvSpPr>
            <a:spLocks noGrp="1"/>
          </p:cNvSpPr>
          <p:nvPr>
            <p:ph type="title"/>
          </p:nvPr>
        </p:nvSpPr>
        <p:spPr>
          <a:xfrm>
            <a:off x="2343729" y="2869800"/>
            <a:ext cx="9548551" cy="1118400"/>
          </a:xfrm>
        </p:spPr>
        <p:txBody>
          <a:bodyPr/>
          <a:lstStyle/>
          <a:p>
            <a:r>
              <a:rPr lang="pt-BR" dirty="0"/>
              <a:t>1.4 Perspectiva e Tendências Futuras: O novo cenário da rede elétrica distribuída no Brasil</a:t>
            </a:r>
          </a:p>
        </p:txBody>
      </p:sp>
    </p:spTree>
    <p:extLst>
      <p:ext uri="{BB962C8B-B14F-4D97-AF65-F5344CB8AC3E}">
        <p14:creationId xmlns:p14="http://schemas.microsoft.com/office/powerpoint/2010/main" val="16787586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9e656ae37b_0_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9962" y="1624151"/>
            <a:ext cx="9976836" cy="4452000"/>
          </a:xfrm>
          <a:prstGeom prst="rect">
            <a:avLst/>
          </a:prstGeom>
          <a:noFill/>
          <a:ln>
            <a:noFill/>
          </a:ln>
        </p:spPr>
      </p:pic>
      <p:sp>
        <p:nvSpPr>
          <p:cNvPr id="452" name="Google Shape;452;g9e656ae37b_0_68"/>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Crescimento do Mercado Livre</a:t>
            </a:r>
            <a:endParaRPr dirty="0"/>
          </a:p>
        </p:txBody>
      </p:sp>
    </p:spTree>
    <p:extLst>
      <p:ext uri="{BB962C8B-B14F-4D97-AF65-F5344CB8AC3E}">
        <p14:creationId xmlns:p14="http://schemas.microsoft.com/office/powerpoint/2010/main" val="19875223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53b8f2285d_0_19"/>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Consumo final de energia por fonte até 2029</a:t>
            </a:r>
            <a:endParaRPr dirty="0"/>
          </a:p>
        </p:txBody>
      </p:sp>
      <p:pic>
        <p:nvPicPr>
          <p:cNvPr id="458" name="Google Shape;458;g53b8f2285d_0_19"/>
          <p:cNvPicPr preferRelativeResize="0"/>
          <p:nvPr/>
        </p:nvPicPr>
        <p:blipFill rotWithShape="1">
          <a:blip r:embed="rId3">
            <a:alphaModFix/>
          </a:blip>
          <a:srcRect l="11565" t="3917" r="5859" b="19727"/>
          <a:stretch/>
        </p:blipFill>
        <p:spPr>
          <a:xfrm>
            <a:off x="544340" y="1236003"/>
            <a:ext cx="10697700" cy="4438357"/>
          </a:xfrm>
          <a:prstGeom prst="rect">
            <a:avLst/>
          </a:prstGeom>
          <a:noFill/>
          <a:ln>
            <a:noFill/>
          </a:ln>
        </p:spPr>
      </p:pic>
    </p:spTree>
    <p:extLst>
      <p:ext uri="{BB962C8B-B14F-4D97-AF65-F5344CB8AC3E}">
        <p14:creationId xmlns:p14="http://schemas.microsoft.com/office/powerpoint/2010/main" val="2830844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9e656ae37b_0_18"/>
          <p:cNvPicPr preferRelativeResize="0"/>
          <p:nvPr/>
        </p:nvPicPr>
        <p:blipFill rotWithShape="1">
          <a:blip r:embed="rId3" cstate="screen">
            <a:alphaModFix/>
            <a:extLst>
              <a:ext uri="{28A0092B-C50C-407E-A947-70E740481C1C}">
                <a14:useLocalDpi xmlns:a14="http://schemas.microsoft.com/office/drawing/2010/main"/>
              </a:ext>
            </a:extLst>
          </a:blip>
          <a:srcRect t="1846" b="2679"/>
          <a:stretch/>
        </p:blipFill>
        <p:spPr>
          <a:xfrm>
            <a:off x="332085" y="1309679"/>
            <a:ext cx="10280463" cy="4637437"/>
          </a:xfrm>
          <a:prstGeom prst="rect">
            <a:avLst/>
          </a:prstGeom>
          <a:noFill/>
          <a:ln>
            <a:noFill/>
          </a:ln>
        </p:spPr>
      </p:pic>
      <p:sp>
        <p:nvSpPr>
          <p:cNvPr id="464" name="Google Shape;464;g9e656ae37b_0_18"/>
          <p:cNvSpPr txBox="1">
            <a:spLocks noGrp="1"/>
          </p:cNvSpPr>
          <p:nvPr>
            <p:ph type="title"/>
          </p:nvPr>
        </p:nvSpPr>
        <p:spPr>
          <a:xfrm>
            <a:off x="692337" y="258101"/>
            <a:ext cx="11083961" cy="111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pt-BR" dirty="0"/>
              <a:t>Investimentos esperados até 2029</a:t>
            </a:r>
            <a:endParaRPr dirty="0"/>
          </a:p>
        </p:txBody>
      </p:sp>
    </p:spTree>
    <p:extLst>
      <p:ext uri="{BB962C8B-B14F-4D97-AF65-F5344CB8AC3E}">
        <p14:creationId xmlns:p14="http://schemas.microsoft.com/office/powerpoint/2010/main" val="1744347241"/>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59195BCA259884192EF15449242A76A" ma:contentTypeVersion="12" ma:contentTypeDescription="Ein neues Dokument erstellen." ma:contentTypeScope="" ma:versionID="afc52ab41d29d4f4858c187e5f076f0a">
  <xsd:schema xmlns:xsd="http://www.w3.org/2001/XMLSchema" xmlns:xs="http://www.w3.org/2001/XMLSchema" xmlns:p="http://schemas.microsoft.com/office/2006/metadata/properties" xmlns:ns3="2c403e65-7678-4f43-b15b-f1891368013d" xmlns:ns4="f86f2643-df88-4023-a18d-25c19b57820a" targetNamespace="http://schemas.microsoft.com/office/2006/metadata/properties" ma:root="true" ma:fieldsID="3b765e3fb3eef8004f8f5e5182787e3f" ns3:_="" ns4:_="">
    <xsd:import namespace="2c403e65-7678-4f43-b15b-f1891368013d"/>
    <xsd:import namespace="f86f2643-df88-4023-a18d-25c19b5782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03e65-7678-4f43-b15b-f1891368013d"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6f2643-df88-4023-a18d-25c19b5782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512FDB-B635-4A3A-BC19-9D72694DD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03e65-7678-4f43-b15b-f1891368013d"/>
    <ds:schemaRef ds:uri="f86f2643-df88-4023-a18d-25c19b578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DDAB47-5B98-403E-BBA2-5720FFEF26BB}">
  <ds:schemaRefs>
    <ds:schemaRef ds:uri="http://schemas.microsoft.com/sharepoint/v3/contenttype/forms"/>
  </ds:schemaRefs>
</ds:datastoreItem>
</file>

<file path=customXml/itemProps3.xml><?xml version="1.0" encoding="utf-8"?>
<ds:datastoreItem xmlns:ds="http://schemas.openxmlformats.org/officeDocument/2006/customXml" ds:itemID="{B9798B3C-8BEC-4DC8-B99C-DC4A838CCD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1537</TotalTime>
  <Words>76381</Words>
  <Application>Microsoft Office PowerPoint</Application>
  <PresentationFormat>Widescreen</PresentationFormat>
  <Paragraphs>7000</Paragraphs>
  <Slides>521</Slides>
  <Notes>433</Notes>
  <HiddenSlides>0</HiddenSlides>
  <MMClips>6</MMClips>
  <ScaleCrop>false</ScaleCrop>
  <HeadingPairs>
    <vt:vector size="6" baseType="variant">
      <vt:variant>
        <vt:lpstr>Fontes usadas</vt:lpstr>
      </vt:variant>
      <vt:variant>
        <vt:i4>21</vt:i4>
      </vt:variant>
      <vt:variant>
        <vt:lpstr>Tema</vt:lpstr>
      </vt:variant>
      <vt:variant>
        <vt:i4>1</vt:i4>
      </vt:variant>
      <vt:variant>
        <vt:lpstr>Títulos de slides</vt:lpstr>
      </vt:variant>
      <vt:variant>
        <vt:i4>521</vt:i4>
      </vt:variant>
    </vt:vector>
  </HeadingPairs>
  <TitlesOfParts>
    <vt:vector size="543" baseType="lpstr">
      <vt:lpstr>Abadi</vt:lpstr>
      <vt:lpstr>Open Sans</vt:lpstr>
      <vt:lpstr>Roboto Black</vt:lpstr>
      <vt:lpstr>Times New Roman</vt:lpstr>
      <vt:lpstr>HK Grotesk Light</vt:lpstr>
      <vt:lpstr>Calibri</vt:lpstr>
      <vt:lpstr>Exo 2</vt:lpstr>
      <vt:lpstr>Cambria Math</vt:lpstr>
      <vt:lpstr>Abadi Extra Light</vt:lpstr>
      <vt:lpstr>Cambria</vt:lpstr>
      <vt:lpstr>HK Grotesk</vt:lpstr>
      <vt:lpstr>Arial</vt:lpstr>
      <vt:lpstr>Arial Black</vt:lpstr>
      <vt:lpstr>Roboto</vt:lpstr>
      <vt:lpstr>Symbol</vt:lpstr>
      <vt:lpstr>Helvetica Neue</vt:lpstr>
      <vt:lpstr>Arial Narrow</vt:lpstr>
      <vt:lpstr>Open Sans</vt:lpstr>
      <vt:lpstr>Segoe UI Light</vt:lpstr>
      <vt:lpstr>Courier New</vt:lpstr>
      <vt:lpstr>Wingdings</vt:lpstr>
      <vt:lpstr>Geometric</vt:lpstr>
      <vt:lpstr>Apresentação do PowerPoint</vt:lpstr>
      <vt:lpstr>Ementa</vt:lpstr>
      <vt:lpstr>Ementa</vt:lpstr>
      <vt:lpstr>0 - INTRODUÇÃO</vt:lpstr>
      <vt:lpstr>0 - INTRODUÇÃO</vt:lpstr>
      <vt:lpstr>0.1 - Histórico da Eletromobilidade</vt:lpstr>
      <vt:lpstr>História do Veículo Elétrico</vt:lpstr>
      <vt:lpstr>Linha do Tempo</vt:lpstr>
      <vt:lpstr>Linha do Tempo</vt:lpstr>
      <vt:lpstr>Queda do VE</vt:lpstr>
      <vt:lpstr>Ascenção do VE</vt:lpstr>
      <vt:lpstr>Linha do Tempo</vt:lpstr>
      <vt:lpstr>Apresentação do PowerPoint</vt:lpstr>
      <vt:lpstr>Vídeo: História do Veículos Elétricos</vt:lpstr>
      <vt:lpstr>0 - INTRODUÇÃO</vt:lpstr>
      <vt:lpstr>0.2 – Mercado e Tecnologias</vt:lpstr>
      <vt:lpstr>Mercado global de carros elétricos, 2010-2019 </vt:lpstr>
      <vt:lpstr>Tipos de VEs</vt:lpstr>
      <vt:lpstr>Tipos de VEs</vt:lpstr>
      <vt:lpstr>Vantagens dos Veículos Elétricos</vt:lpstr>
      <vt:lpstr>Apresentação do PowerPoint</vt:lpstr>
      <vt:lpstr>Apresentação do PowerPoint</vt:lpstr>
      <vt:lpstr>Cenário de Veículos Elétricos Esperado em 2050</vt:lpstr>
      <vt:lpstr>Recarga de Veículos Elétricos</vt:lpstr>
      <vt:lpstr>Recarga de Veículos Elétricos</vt:lpstr>
      <vt:lpstr>Recarga de Veículos Elétricos</vt:lpstr>
      <vt:lpstr>Recarga de Veículos Elétricos</vt:lpstr>
      <vt:lpstr>Recarga de Veículos Elétricos</vt:lpstr>
      <vt:lpstr>Carregadores de Veículos Elétricos no Mundo</vt:lpstr>
      <vt:lpstr>Resumo</vt:lpstr>
      <vt:lpstr>Veículos Elétricos no Brasil</vt:lpstr>
      <vt:lpstr>Veículos Elétricos no Brasil</vt:lpstr>
      <vt:lpstr>Infraestrutura de Recarga no Brasil</vt:lpstr>
      <vt:lpstr>Drivers do mercado de VEs</vt:lpstr>
      <vt:lpstr>Drivers do mercado de VEs</vt:lpstr>
      <vt:lpstr>Penetração de veículos no Brasil </vt:lpstr>
      <vt:lpstr>0 - INTRODUÇÃO</vt:lpstr>
      <vt:lpstr>0.3 – Tendências, desafios e oportunidades</vt:lpstr>
      <vt:lpstr>Flexibilidade do Smart Charging</vt:lpstr>
      <vt:lpstr>Contribuição dos VEs para a demanda de pico</vt:lpstr>
      <vt:lpstr> Integração do Veículo Elétrico no Setor Elétrico</vt:lpstr>
      <vt:lpstr>Vídeo: Tendência e o Vehicle-to-Grid V2G</vt:lpstr>
      <vt:lpstr>Ementa</vt:lpstr>
      <vt:lpstr> </vt:lpstr>
      <vt:lpstr> </vt:lpstr>
      <vt:lpstr>1.1 Breve Histórico do Setor Elétrico: Aspectos da Transição Tecnológica</vt:lpstr>
      <vt:lpstr>Linha do tempo do Setor Elétrico</vt:lpstr>
      <vt:lpstr>Anos 70/80</vt:lpstr>
      <vt:lpstr>Panorama nos anos 90</vt:lpstr>
      <vt:lpstr>Os anos 90</vt:lpstr>
      <vt:lpstr>Reforma do Setor Elétrico</vt:lpstr>
      <vt:lpstr>A reforma de 2004</vt:lpstr>
      <vt:lpstr>Apresentação do PowerPoint</vt:lpstr>
      <vt:lpstr>1.2 Conceitos e Definições Tecnológicas</vt:lpstr>
      <vt:lpstr>Consumo de energia no mundo por região </vt:lpstr>
      <vt:lpstr>Consumo de energia no mundo por tipo</vt:lpstr>
      <vt:lpstr>Evolução da Oferta de Energia no Brasil (%)</vt:lpstr>
      <vt:lpstr>Setor Elétrico Tradicional</vt:lpstr>
      <vt:lpstr>Mudança de Paradigma</vt:lpstr>
      <vt:lpstr>Novo Paradigma</vt:lpstr>
      <vt:lpstr>Mudanças no setor elétrico</vt:lpstr>
      <vt:lpstr>Estrutura Organizacional do Setor</vt:lpstr>
      <vt:lpstr>Organização Institucional</vt:lpstr>
      <vt:lpstr>Características dos Agentes</vt:lpstr>
      <vt:lpstr>Tipos de fontes de geração</vt:lpstr>
      <vt:lpstr>Matriz de Geração Brasileira</vt:lpstr>
      <vt:lpstr>Sistema Interligado Nacional</vt:lpstr>
      <vt:lpstr>Subsistemas do SIN</vt:lpstr>
      <vt:lpstr>Sistema de Transmissão</vt:lpstr>
      <vt:lpstr>Sistemas Isolados</vt:lpstr>
      <vt:lpstr>Geração Distribuída</vt:lpstr>
      <vt:lpstr>Modelos de Negócios com GD</vt:lpstr>
      <vt:lpstr>Relações comerciais</vt:lpstr>
      <vt:lpstr>Ambiente Livre x Ambiente Regulado</vt:lpstr>
      <vt:lpstr>Contratação de energia - ACR</vt:lpstr>
      <vt:lpstr>Como fazer parte do ACL</vt:lpstr>
      <vt:lpstr>Apresentação do PowerPoint</vt:lpstr>
      <vt:lpstr>1.3 O Setor Elétrico Brasileiro</vt:lpstr>
      <vt:lpstr>Visão Geral do Setor Elétrico Brasileiro (SEB)</vt:lpstr>
      <vt:lpstr>Participação das Fontes de Geração em 2019</vt:lpstr>
      <vt:lpstr>Consumo de Energia em 2019</vt:lpstr>
      <vt:lpstr>Consumo de Energia em 2019</vt:lpstr>
      <vt:lpstr>Mercado Livre</vt:lpstr>
      <vt:lpstr>Evolução do Mercado Livre</vt:lpstr>
      <vt:lpstr>O Mercado Fotovoltaico</vt:lpstr>
      <vt:lpstr>Composição Tarifária</vt:lpstr>
      <vt:lpstr>Composição da Tarifa: Parcelas A e B</vt:lpstr>
      <vt:lpstr>Composição da Tarifa</vt:lpstr>
      <vt:lpstr>Bandeiras Tarifárias</vt:lpstr>
      <vt:lpstr>Medidas de RD - Tarifa Branca</vt:lpstr>
      <vt:lpstr>Bandeiras Tarifárias - Nova Regra</vt:lpstr>
      <vt:lpstr>Leilões de G&amp;T</vt:lpstr>
      <vt:lpstr>Composição da Tarifa no Mercado Cativo</vt:lpstr>
      <vt:lpstr>Capacidade Instalada no Brasil</vt:lpstr>
      <vt:lpstr>Apresentação do PowerPoint</vt:lpstr>
      <vt:lpstr>1.4 Perspectiva e Tendências Futuras: O novo cenário da rede elétrica distribuída no Brasil</vt:lpstr>
      <vt:lpstr>Crescimento do Mercado Livre</vt:lpstr>
      <vt:lpstr>Consumo final de energia por fonte até 2029</vt:lpstr>
      <vt:lpstr>Investimentos esperados até 2029</vt:lpstr>
      <vt:lpstr>Capacidade Instalada em 2019 e 2029</vt:lpstr>
      <vt:lpstr>Modernização da Regulação do Setor Elétrico</vt:lpstr>
      <vt:lpstr>Ementa</vt:lpstr>
      <vt:lpstr>Apresentação do PowerPoint</vt:lpstr>
      <vt:lpstr>Apresentação do PowerPoint</vt:lpstr>
      <vt:lpstr>2.1 Histórico</vt:lpstr>
      <vt:lpstr>Linha do Tempo: Gênese da indústria automotiva </vt:lpstr>
      <vt:lpstr>Linha do Tempo: Consolidação do MCI</vt:lpstr>
      <vt:lpstr>Linha do Tempo: Questionamento do MCI nos 1970s</vt:lpstr>
      <vt:lpstr>Apresentação do PowerPoint</vt:lpstr>
      <vt:lpstr>2.2 Conceitos e Definições Tecnológicas</vt:lpstr>
      <vt:lpstr>Mobilidade Sustentável: Conceitos </vt:lpstr>
      <vt:lpstr>Mobilidade Sustentável: Conceitos </vt:lpstr>
      <vt:lpstr>Apresentação do PowerPoint</vt:lpstr>
      <vt:lpstr>Mapa geral das categorias de veículos rodoviários</vt:lpstr>
      <vt:lpstr>Levíssimos</vt:lpstr>
      <vt:lpstr>Leves: Carros e Pickups </vt:lpstr>
      <vt:lpstr>Pesados: Ônibus Elétricos</vt:lpstr>
      <vt:lpstr>Pesados: Comerciais Elétricos</vt:lpstr>
      <vt:lpstr>Pesados: Caminhões Elétricos</vt:lpstr>
      <vt:lpstr>Perspectiva Terra, Água e Ar</vt:lpstr>
      <vt:lpstr>Apresentação do PowerPoint</vt:lpstr>
      <vt:lpstr>2.3 Arquitetura, Sistemas de Propulsão e suas Tecnologias Embarcadas </vt:lpstr>
      <vt:lpstr>Opções tecnológicas e suas características</vt:lpstr>
      <vt:lpstr>Veículo Elétrico a Bateria (VEB)</vt:lpstr>
      <vt:lpstr>Veículo Elétrico Híbrido e sua variável plug-in</vt:lpstr>
      <vt:lpstr>Veículo Elétrico a Células a Combustível</vt:lpstr>
      <vt:lpstr>Powertrain elétrico </vt:lpstr>
      <vt:lpstr>Powertrain elétrico – Visão Geral</vt:lpstr>
      <vt:lpstr>Powertrain elétrico – Visão Geral</vt:lpstr>
      <vt:lpstr>Powertrain Elétrico – Vista Explodida</vt:lpstr>
      <vt:lpstr>Powertrain – Eletrônica de Potência</vt:lpstr>
      <vt:lpstr>Powertrain – Motor Elétrico</vt:lpstr>
      <vt:lpstr>Powertrain Elétrico - Transmissão</vt:lpstr>
      <vt:lpstr>Acumuladores de energia</vt:lpstr>
      <vt:lpstr>Acumuladores de energia</vt:lpstr>
      <vt:lpstr>Cadeia de valor da mobilidade elétrica at a glance: car oriented</vt:lpstr>
      <vt:lpstr>Baterias de Li-íon – Princípio de Funcionamento</vt:lpstr>
      <vt:lpstr>Baterias de Li-íon – Tipos de Químicas</vt:lpstr>
      <vt:lpstr>Baterias de Li-íon – Roadmap das Químicas</vt:lpstr>
      <vt:lpstr>Baterias de Li-íon – Tipos de Células</vt:lpstr>
      <vt:lpstr>Baterias de Li-íon - Arquitetura</vt:lpstr>
      <vt:lpstr>Visão de crescimento da cadeia por componentes</vt:lpstr>
      <vt:lpstr>Oferta e demanda por baterias de lítio </vt:lpstr>
      <vt:lpstr>Ecossistema da infraestrutura de recarga</vt:lpstr>
      <vt:lpstr>Cadeia de Valor – Orientada à infraestrutura</vt:lpstr>
      <vt:lpstr>Cadeia de Valor – Orientada à infraestrutura</vt:lpstr>
      <vt:lpstr>Vídeo: How does an ELECTRIC car WORK? </vt:lpstr>
      <vt:lpstr>Apresentação do PowerPoint</vt:lpstr>
      <vt:lpstr>2.4 Panorama da Aplicação destas Tecnologias</vt:lpstr>
      <vt:lpstr>Por que a mobilidade elétrica tem se tornado uma opção promissora ao futuro da mobilidade?</vt:lpstr>
      <vt:lpstr>Drivers para a eletromobilidade no século XXI</vt:lpstr>
      <vt:lpstr>Caminho para a transição: a mobilidade elétrica tem passado por duas abordagens (distintas, porem complementares) </vt:lpstr>
      <vt:lpstr>Metas de emissões (ICCT- 2019)</vt:lpstr>
      <vt:lpstr>Phase-out produtivo: exemplos</vt:lpstr>
      <vt:lpstr>Metas de mercado: exemplos</vt:lpstr>
      <vt:lpstr>Metas de mercado: exemplos</vt:lpstr>
      <vt:lpstr>Mercado Internacional- Passenger Cars</vt:lpstr>
      <vt:lpstr>Em suma: todas as montadoras estão desenvolvendo seus VEs</vt:lpstr>
      <vt:lpstr>Apresentação do PowerPoint</vt:lpstr>
      <vt:lpstr>Resultados do ponto de vista ranking geral do estoque de VE</vt:lpstr>
      <vt:lpstr>Resultados do ponto de vista do share: US cities</vt:lpstr>
      <vt:lpstr>Resultados do ponto de vista do share: European cities</vt:lpstr>
      <vt:lpstr>Quais são os veículos por trás deste movimento?</vt:lpstr>
      <vt:lpstr>Mercado Internacional- Extrato 2020 - Passenger Cars</vt:lpstr>
      <vt:lpstr>Mercado Internacional- Extrato 2020 - Passenger Cars</vt:lpstr>
      <vt:lpstr>Mercado Internacional- Transporte público (ônibus elétrico)</vt:lpstr>
      <vt:lpstr>Mercado Internacional- Extrato de veículos disponíveis e upcoming </vt:lpstr>
      <vt:lpstr>Autonomia e preço dos VEs at a glance</vt:lpstr>
      <vt:lpstr>Em suma: todas as montadoras estão desenvolvendo seus VEs</vt:lpstr>
      <vt:lpstr>Apresentação do PowerPoint</vt:lpstr>
      <vt:lpstr>Drivers da Eletromobilidade no Brasil</vt:lpstr>
      <vt:lpstr>Mercado Nacional</vt:lpstr>
      <vt:lpstr>Mercado por tipos de propulsão e modelos</vt:lpstr>
      <vt:lpstr>Parâmetros territoriais </vt:lpstr>
      <vt:lpstr>Parâmetros territoriais </vt:lpstr>
      <vt:lpstr>Heavy Duty Buses</vt:lpstr>
      <vt:lpstr>Mercado dos levíssimos </vt:lpstr>
      <vt:lpstr>Infraestrutura de recarga</vt:lpstr>
      <vt:lpstr>Apresentação do PowerPoint</vt:lpstr>
      <vt:lpstr>Atores do Ecossistema de inovação no Brasil</vt:lpstr>
      <vt:lpstr>Políticas Públicas e Instrumentos Governamentais</vt:lpstr>
      <vt:lpstr>Apresentação do PowerPoint</vt:lpstr>
      <vt:lpstr>Montante de investimento organizado por instituição pública de fomento</vt:lpstr>
      <vt:lpstr>Chamada nº 22 ANEEL</vt:lpstr>
      <vt:lpstr>Chamada nº 22 ANEEL</vt:lpstr>
      <vt:lpstr>Apresentação do PowerPoint</vt:lpstr>
      <vt:lpstr>Apresentação do PowerPoint</vt:lpstr>
      <vt:lpstr>Apresentação do PowerPoint</vt:lpstr>
      <vt:lpstr>Foco na cadeia de acumuladores</vt:lpstr>
      <vt:lpstr>Exemplo de aplicações em logística</vt:lpstr>
      <vt:lpstr>Vídeo: Veículo Elétrico no Brasil</vt:lpstr>
      <vt:lpstr>Apresentação do PowerPoint</vt:lpstr>
      <vt:lpstr>2.5 Tendências e Perspectivas</vt:lpstr>
      <vt:lpstr>A perspectiva do usuário na apropriação destas tecnologias</vt:lpstr>
      <vt:lpstr>A perspectiva do usuário na apropriação destas tecnologias</vt:lpstr>
      <vt:lpstr>A perspectiva do usuário na apropriação destas tecnologias</vt:lpstr>
      <vt:lpstr>Segurança em Eletrificação Veicular (1/4)</vt:lpstr>
      <vt:lpstr>Segurança em Eletrificação Veicular (2/4)</vt:lpstr>
      <vt:lpstr>Segurança em Eletrificação Veicular (3/4)</vt:lpstr>
      <vt:lpstr>Segurança em Eletrificação Veicular (4/4)</vt:lpstr>
      <vt:lpstr>Smart Grid</vt:lpstr>
      <vt:lpstr>V2X (Grid &amp; Home)</vt:lpstr>
      <vt:lpstr>Exemplos de implementação V2X</vt:lpstr>
      <vt:lpstr>Exemplos de implementação V2X</vt:lpstr>
      <vt:lpstr>V2G</vt:lpstr>
      <vt:lpstr>V2G – Benefícios e desafios </vt:lpstr>
      <vt:lpstr>VIDEO: Implementação V2G services</vt:lpstr>
      <vt:lpstr>Veículos autônomos – Definição e habilitadores </vt:lpstr>
      <vt:lpstr>Veículos autônomos </vt:lpstr>
      <vt:lpstr>Veículos autônomos </vt:lpstr>
      <vt:lpstr>Para além do modal viário: perspectiva água e ar da eletrificação</vt:lpstr>
      <vt:lpstr>Ementa</vt:lpstr>
      <vt:lpstr>Apresentação do PowerPoint</vt:lpstr>
      <vt:lpstr>Apresentação do PowerPoint</vt:lpstr>
      <vt:lpstr>3.1 Tecnologias e Mercado</vt:lpstr>
      <vt:lpstr>Infraestrutura de Recarga de VE: Tipologia</vt:lpstr>
      <vt:lpstr>Carregamento Condutivo: Classificação Geral</vt:lpstr>
      <vt:lpstr>Carregadores de Veículos Elétricos No Mundo</vt:lpstr>
      <vt:lpstr>Carregadores de Veículos Elétricos No Mundo</vt:lpstr>
      <vt:lpstr>Carregadores de Veículos Elétricos No Mundo</vt:lpstr>
      <vt:lpstr>Exemplos de Carregadores e Fabricantes</vt:lpstr>
      <vt:lpstr>Carregamento de Veículos Elétricos no Brasil</vt:lpstr>
      <vt:lpstr>Carregamento de Veículos Elétricos no Brasil</vt:lpstr>
      <vt:lpstr>Apresentação do PowerPoint</vt:lpstr>
      <vt:lpstr>3.2 Padrões, Conectores e Velocidade de Recarga</vt:lpstr>
      <vt:lpstr>Infraestrutura de recarga: caracterização técnica</vt:lpstr>
      <vt:lpstr>Infraestrutura de recarga: caracterização técnica</vt:lpstr>
      <vt:lpstr>Infraestrutura de recarga: caracterização técnica</vt:lpstr>
      <vt:lpstr>Infraestrutura de recarga: caracterização técnica</vt:lpstr>
      <vt:lpstr>Infraestrutura de recarga: caracterização técnica</vt:lpstr>
      <vt:lpstr>Conectores para carregamento em CA</vt:lpstr>
      <vt:lpstr>Conectores para carregamento em CA</vt:lpstr>
      <vt:lpstr>Conectores para carregamento em CA</vt:lpstr>
      <vt:lpstr>Conectores para carregamento em CA</vt:lpstr>
      <vt:lpstr>Conectores para carregamento em CA</vt:lpstr>
      <vt:lpstr>Conectores para carregamento em CC</vt:lpstr>
      <vt:lpstr>Conectores para carregamento em CC</vt:lpstr>
      <vt:lpstr>Conectores para carregamento em CC</vt:lpstr>
      <vt:lpstr>Conectores para carregamento em CC</vt:lpstr>
      <vt:lpstr>Conectores para carregamento em CC</vt:lpstr>
      <vt:lpstr>Conectores para carregamento em VEs</vt:lpstr>
      <vt:lpstr>Conectores para carregamento em VEs</vt:lpstr>
      <vt:lpstr>Modelos de veículos elétricos e características técnicas</vt:lpstr>
      <vt:lpstr>Velocidade de recarga de baterias de VEs</vt:lpstr>
      <vt:lpstr>Velocidade de recarga de baterias de VEs</vt:lpstr>
      <vt:lpstr>Velocidade de recarga de baterias de VEs</vt:lpstr>
      <vt:lpstr>Velocidade de recarga de baterias de VEs</vt:lpstr>
      <vt:lpstr>Velocidade de recarga de baterias de VEs</vt:lpstr>
      <vt:lpstr>Apresentação do PowerPoint</vt:lpstr>
      <vt:lpstr>3.3 Carregadores e Especificações Associadas</vt:lpstr>
      <vt:lpstr>Apresentação do PowerPoint</vt:lpstr>
      <vt:lpstr>Apresentação do PowerPoint</vt:lpstr>
      <vt:lpstr>Especificação: carregadores lentos ou normais</vt:lpstr>
      <vt:lpstr>Especificação: carregadores lentos ou normais</vt:lpstr>
      <vt:lpstr>Especificação: carregadores lentos ou normais</vt:lpstr>
      <vt:lpstr>Especificação: carregadores lentos ou normais</vt:lpstr>
      <vt:lpstr>Vídeo: Modelos de carregadores para uso residencial (Level 2 / Modo 3)</vt:lpstr>
      <vt:lpstr>Especificações técnicas de carregadores de VEs</vt:lpstr>
      <vt:lpstr>Especificação: carregadores semirrápidos</vt:lpstr>
      <vt:lpstr>Especificação: carregadores semirrápidos</vt:lpstr>
      <vt:lpstr>Especificação: carregadores semirrápidos</vt:lpstr>
      <vt:lpstr>Especificação: carregadores semirrápidos</vt:lpstr>
      <vt:lpstr>Especificações técnicas de carregadores de VEs</vt:lpstr>
      <vt:lpstr>Especificação: carregadores rápido e ultrarrápido</vt:lpstr>
      <vt:lpstr>Especificação: carregadores rápido e ultrarrápido</vt:lpstr>
      <vt:lpstr>Especificação: carregadores rápido e ultrarrápido</vt:lpstr>
      <vt:lpstr>Especificação: carregadores rápido e ultrarrápido</vt:lpstr>
      <vt:lpstr>Especificação: carregadores rápido e ultrarrápido</vt:lpstr>
      <vt:lpstr>Especificação: carregadores rápido e ultrarrápido</vt:lpstr>
      <vt:lpstr>Especificação: carregadores rápido e ultrarrápido</vt:lpstr>
      <vt:lpstr>Vídeo: Time-Lapse do uso de um Supercharger Station Tesla, com 20 carregadores</vt:lpstr>
      <vt:lpstr>Estações de Carregamento para Ônibus Elétricos</vt:lpstr>
      <vt:lpstr>Estações de Carregamento para Ônibus Elétricos</vt:lpstr>
      <vt:lpstr>Estações de Carregamento para Ônibus Elétricos</vt:lpstr>
      <vt:lpstr>Vídeo: Métodos de recarga de ônibus elétrico (modelo ABB)</vt:lpstr>
      <vt:lpstr>Carregamento indutivo (wireless)</vt:lpstr>
      <vt:lpstr>Carregamento indutivo (wireless)</vt:lpstr>
      <vt:lpstr>Carregamento indutivo (wireless)</vt:lpstr>
      <vt:lpstr>Vídeo: Modelo BMW de carregamento wireless</vt:lpstr>
      <vt:lpstr>Carregamento indutivo (wireless)</vt:lpstr>
      <vt:lpstr>Carregamento indutivo (wireless)</vt:lpstr>
      <vt:lpstr>Apresentação do PowerPoint</vt:lpstr>
      <vt:lpstr>3.4 Protocolos de Comunicação</vt:lpstr>
      <vt:lpstr>Protocolos de Comunicação</vt:lpstr>
      <vt:lpstr>Protocolos de Comunicação</vt:lpstr>
      <vt:lpstr>OCPP</vt:lpstr>
      <vt:lpstr>OCPP</vt:lpstr>
      <vt:lpstr>OCPP</vt:lpstr>
      <vt:lpstr>Apresentação do PowerPoint</vt:lpstr>
      <vt:lpstr>OCPP</vt:lpstr>
      <vt:lpstr>ARQUITETURA DO OCPP</vt:lpstr>
      <vt:lpstr>Estrutura do OCPP 1.5</vt:lpstr>
      <vt:lpstr>Estrutura do OCPP 1.5</vt:lpstr>
      <vt:lpstr>Estrutura do OCPP 1.5</vt:lpstr>
      <vt:lpstr>Estrutura do OCPP 1.5</vt:lpstr>
      <vt:lpstr>Estrutura do OCPP 1.5</vt:lpstr>
      <vt:lpstr>Estrutura do OCPP 1.5</vt:lpstr>
      <vt:lpstr>Estrutura do OCPP 1.5</vt:lpstr>
      <vt:lpstr>Estrutura do OCPP 1.5</vt:lpstr>
      <vt:lpstr>Estrutura do OCPP 1.5</vt:lpstr>
      <vt:lpstr>Estrutura do OCPP 1.5</vt:lpstr>
      <vt:lpstr>Estrutura OCPP 1.6</vt:lpstr>
      <vt:lpstr>Estrutura OCPP 1.6</vt:lpstr>
      <vt:lpstr>Estrutura do OCPP 1.6</vt:lpstr>
      <vt:lpstr>Outros protocolos</vt:lpstr>
      <vt:lpstr>Apresentação do PowerPoint</vt:lpstr>
      <vt:lpstr>3.5 Interoperabilidade</vt:lpstr>
      <vt:lpstr>Roaming de Redes de Recarga</vt:lpstr>
      <vt:lpstr>OCPI</vt:lpstr>
      <vt:lpstr>OICP</vt:lpstr>
      <vt:lpstr>Apresentação do PowerPoint</vt:lpstr>
      <vt:lpstr>3.6 Noções de Instalação, Operação e Manutenção de Eletropostos</vt:lpstr>
      <vt:lpstr>Instalações Elétricas</vt:lpstr>
      <vt:lpstr>Alimentação</vt:lpstr>
      <vt:lpstr>Alimentação</vt:lpstr>
      <vt:lpstr>Alimentação</vt:lpstr>
      <vt:lpstr>Alimentação</vt:lpstr>
      <vt:lpstr>Alimentação</vt:lpstr>
      <vt:lpstr>Alimentação</vt:lpstr>
      <vt:lpstr>Alimentação</vt:lpstr>
      <vt:lpstr>Proteções</vt:lpstr>
      <vt:lpstr>Proteções</vt:lpstr>
      <vt:lpstr>Proteções</vt:lpstr>
      <vt:lpstr>Proteções</vt:lpstr>
      <vt:lpstr>Proteções</vt:lpstr>
      <vt:lpstr>Proteções</vt:lpstr>
      <vt:lpstr>Proteções</vt:lpstr>
      <vt:lpstr>Proteções</vt:lpstr>
      <vt:lpstr>Aterramento</vt:lpstr>
      <vt:lpstr>Aterramento</vt:lpstr>
      <vt:lpstr>Aterramento</vt:lpstr>
      <vt:lpstr>Aterramento</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Proteção contra Descargas Atmosféricas</vt:lpstr>
      <vt:lpstr>Instalação Civil</vt:lpstr>
      <vt:lpstr>Instalação Civil</vt:lpstr>
      <vt:lpstr>Instalação Civil</vt:lpstr>
      <vt:lpstr>Instalação Civil</vt:lpstr>
      <vt:lpstr>Instalação Civil</vt:lpstr>
      <vt:lpstr>Mecânica</vt:lpstr>
      <vt:lpstr>Mecânica</vt:lpstr>
      <vt:lpstr>Pole</vt:lpstr>
      <vt:lpstr>Pole</vt:lpstr>
      <vt:lpstr>Pole</vt:lpstr>
      <vt:lpstr>Pole</vt:lpstr>
      <vt:lpstr>Rede</vt:lpstr>
      <vt:lpstr>Rede</vt:lpstr>
      <vt:lpstr>Boas Práticas de Instalação</vt:lpstr>
      <vt:lpstr>Boas Práticas de Instalação</vt:lpstr>
      <vt:lpstr>Boas Práticas de Instalação</vt:lpstr>
      <vt:lpstr>Boas Práticas de Instalação</vt:lpstr>
      <vt:lpstr>Boas Práticas de Instalação</vt:lpstr>
      <vt:lpstr>Ementa</vt:lpstr>
      <vt:lpstr>4) INTEGRAÇÃO COM O SISTEMA ELÉTRICO</vt:lpstr>
      <vt:lpstr>4) INTEGRAÇÃO COM O SISTEMA ELÉTRICO</vt:lpstr>
      <vt:lpstr>4.1 Impactos Diretos da Integração</vt:lpstr>
      <vt:lpstr>Introdução</vt:lpstr>
      <vt:lpstr>Classificação dos impactos no sistema elétrico </vt:lpstr>
      <vt:lpstr>Classificação dos impactos no sistema elétrico </vt:lpstr>
      <vt:lpstr>Classificação dos impactos no sistema elétrico </vt:lpstr>
      <vt:lpstr>4.1.1 Qualidade de Energia</vt:lpstr>
      <vt:lpstr>Qualidade de energia | conceito</vt:lpstr>
      <vt:lpstr>Tipos de distúrbio na rede</vt:lpstr>
      <vt:lpstr>Distúrbios na rede – Surtos de tensão</vt:lpstr>
      <vt:lpstr>Distúrbios na rede – Surtos de tensão</vt:lpstr>
      <vt:lpstr>Distúrbios na rede – Surtos de tensão</vt:lpstr>
      <vt:lpstr>Distúrbios na rede – Surtos de tensão</vt:lpstr>
      <vt:lpstr>Distúrbios na rede – Distorção na forma de onda</vt:lpstr>
      <vt:lpstr>Distúrbios na rede – Distorção na forma de onda</vt:lpstr>
      <vt:lpstr>Normas e Regulamentos</vt:lpstr>
      <vt:lpstr>PRODIST – Distorções harmônicas</vt:lpstr>
      <vt:lpstr>PRODIST – Variação de tensão (curta duração)</vt:lpstr>
      <vt:lpstr>PRODIST – Desequilíbrio de tensão</vt:lpstr>
      <vt:lpstr>PRODIST – Variação de frequência</vt:lpstr>
      <vt:lpstr>Influência dos VEs na Qualidade de Energia</vt:lpstr>
      <vt:lpstr>Influência dos VEs na Qualidade de Energia</vt:lpstr>
      <vt:lpstr>Perfil de consumo de energia</vt:lpstr>
      <vt:lpstr>Perfil de consumo de energia</vt:lpstr>
      <vt:lpstr>Perfil de consumo de energia</vt:lpstr>
      <vt:lpstr>Estudo de caso – carga lenta</vt:lpstr>
      <vt:lpstr>Estudo de caso – carga lenta</vt:lpstr>
      <vt:lpstr>Estudo de caso – carga lenta</vt:lpstr>
      <vt:lpstr>Estudo de caso – carga lenta</vt:lpstr>
      <vt:lpstr>Estudo de caso – carga rápida</vt:lpstr>
      <vt:lpstr>Estudo de caso – carga rápida</vt:lpstr>
      <vt:lpstr>Estudo de caso – carga rápida</vt:lpstr>
      <vt:lpstr>Estudo de caso – carga rápida</vt:lpstr>
      <vt:lpstr>Estudo de caso – carga rápida</vt:lpstr>
      <vt:lpstr>Estudo de caso – medição do transformador</vt:lpstr>
      <vt:lpstr>Vídeo: Social Module for Charging Stations</vt:lpstr>
      <vt:lpstr>Bibliografia</vt:lpstr>
      <vt:lpstr>4.1.2 Curva de Carga</vt:lpstr>
      <vt:lpstr>Bateria e Armazenamento de Energia</vt:lpstr>
      <vt:lpstr>Parâmetros da célula eletroquímica</vt:lpstr>
      <vt:lpstr>Capacidade (Ah)</vt:lpstr>
      <vt:lpstr>Corrente de Carga e Descarga</vt:lpstr>
      <vt:lpstr>Tensão</vt:lpstr>
      <vt:lpstr>Processo de Recarga</vt:lpstr>
      <vt:lpstr>Curva de Potência</vt:lpstr>
      <vt:lpstr>Sistema de Proteção</vt:lpstr>
      <vt:lpstr>Vídeo: Processo de Recarga e Smart Charging</vt:lpstr>
      <vt:lpstr>4.1.3 Sobrecarga de Equipamento</vt:lpstr>
      <vt:lpstr>Sobrecarga </vt:lpstr>
      <vt:lpstr>Sobrecarga na instalação de eletropostos</vt:lpstr>
      <vt:lpstr>Influência da Sobrecarga nos Condutores</vt:lpstr>
      <vt:lpstr>Proteção contra sobrecargas </vt:lpstr>
      <vt:lpstr>Inversores</vt:lpstr>
      <vt:lpstr>Inversores bidirecionais</vt:lpstr>
      <vt:lpstr>Topologias dos inversores bidirecionais</vt:lpstr>
      <vt:lpstr>Como mitigar os impactos da integração dos VEs no sistema elétrico?</vt:lpstr>
      <vt:lpstr>Topologias dos inversores bidirecionais</vt:lpstr>
      <vt:lpstr>EV demonstrations: Projects in Denmark</vt:lpstr>
      <vt:lpstr>Topologias dos inversores bidirecionais</vt:lpstr>
      <vt:lpstr>VIDEO: Implementação (TSO services)</vt:lpstr>
      <vt:lpstr>VIDEO: Implementação (TSO services)</vt:lpstr>
      <vt:lpstr>Vídeo: The Benefits of bi-directional Charging</vt:lpstr>
      <vt:lpstr>4) INTEGRAÇÃO COM O SISTEMA ELÉTRICO</vt:lpstr>
      <vt:lpstr>4.2 Recarga Inteligente</vt:lpstr>
      <vt:lpstr>Recarga Inteligente: Visão Geral e Perspectivas</vt:lpstr>
      <vt:lpstr>Recarga Inteligente: Perspectiva ‘Behind-the-Meter’</vt:lpstr>
      <vt:lpstr>Recarga Inteligente: Perspectiva ‘Behind-the-Meter’</vt:lpstr>
      <vt:lpstr>Recarga Inteligente: Perspectiva ‘Behind-the-Meter’</vt:lpstr>
      <vt:lpstr>Recarga Inteligente: Perspectiva ‘Behind-the-Meter’</vt:lpstr>
      <vt:lpstr>Recarga Inteligente: Perspectiva ‘Behind-the-Meter’</vt:lpstr>
      <vt:lpstr>Recarga Inteligente: Perspectiva Sistema Elétrico</vt:lpstr>
      <vt:lpstr>Recarga Inteligente: Perspectiva Sistema Elétrico</vt:lpstr>
      <vt:lpstr>Recarga Inteligente: Perspectiva Sistema Elétrico</vt:lpstr>
      <vt:lpstr>Recarga Inteligente: Perspectiva Sistema Elétrico</vt:lpstr>
      <vt:lpstr>Níveis de Integração do VE com a Rede Elétrica</vt:lpstr>
      <vt:lpstr>Recarga Inteligente: Perspectiva Sistema Elétrico</vt:lpstr>
      <vt:lpstr>Recarga Inteligente: Perspectiva Sistema Elétrico</vt:lpstr>
      <vt:lpstr>Recarga Inteligente: Perspectiva Sistema Elétrico</vt:lpstr>
      <vt:lpstr>Fatores para viabilizar o Smart Charging</vt:lpstr>
      <vt:lpstr>Modelos de negócio genéricos para recarga de VEs</vt:lpstr>
      <vt:lpstr>Modelos de negócio genéricos para recarga de VEs</vt:lpstr>
      <vt:lpstr>4) INTEGRAÇÃO COM O SISTEMA ELÉTRICO</vt:lpstr>
      <vt:lpstr>4.3 Transbordamento e outros impactos</vt:lpstr>
      <vt:lpstr>Transbordamentos da Mobilidade Elétrica</vt:lpstr>
      <vt:lpstr>Transbordamentos da Mobilidade Elétrica</vt:lpstr>
      <vt:lpstr>Redução de Emissões com Veículos Elétricos</vt:lpstr>
      <vt:lpstr>Empregos no mercado de eletromobilidade</vt:lpstr>
      <vt:lpstr>Impacto da eletromobilidade na saúde</vt:lpstr>
      <vt:lpstr>Ementa</vt:lpstr>
      <vt:lpstr>Apresentação do PowerPoint</vt:lpstr>
      <vt:lpstr>Apresentação do PowerPoint</vt:lpstr>
      <vt:lpstr>5.1 Resoluções Normativas</vt:lpstr>
      <vt:lpstr>Normas e Regulamentação </vt:lpstr>
      <vt:lpstr>Normas e Regulamentação </vt:lpstr>
      <vt:lpstr>Padrões e Regulamentação no Brasil</vt:lpstr>
      <vt:lpstr>ANEEL</vt:lpstr>
      <vt:lpstr>Rede de Inovação do Setor Elétrico – Mobilidade Elétrica</vt:lpstr>
      <vt:lpstr>Resolução Normativa Aneel- REN n° 819/2018</vt:lpstr>
      <vt:lpstr>Resolução Normativa Aneel- REN n° 819/2018</vt:lpstr>
      <vt:lpstr>Resolução Normativa Aneel- REN n° 819/2018</vt:lpstr>
      <vt:lpstr>Resolução Normativa Aneel- REN n° 819/2018</vt:lpstr>
      <vt:lpstr>Resolução Normativa Aneel- REN n° 819/2018</vt:lpstr>
      <vt:lpstr>REN n° 819: Recarga Veicular</vt:lpstr>
      <vt:lpstr>Resolução Normativa Aneel- REN n° 819/2018</vt:lpstr>
      <vt:lpstr>Resolução Normativa Aneel- REN n° 819/2018</vt:lpstr>
      <vt:lpstr>Resolução Normativa Aneel- REN n° 819/2018</vt:lpstr>
      <vt:lpstr>Resolução Normativa Aneel- REN n° 819/2018</vt:lpstr>
      <vt:lpstr>Resolução Normativa Aneel- REN n° 414</vt:lpstr>
      <vt:lpstr>Ambiente de Contratação Livre</vt:lpstr>
      <vt:lpstr>Garagem Solar</vt:lpstr>
      <vt:lpstr>Apresentação do PowerPoint</vt:lpstr>
      <vt:lpstr>5.2 Normas Técnicas</vt:lpstr>
      <vt:lpstr>Instalações Elétricas</vt:lpstr>
      <vt:lpstr>Normas Vigentes no Brasil – Instalações Elétricas</vt:lpstr>
      <vt:lpstr>Normas Vigentes no Brasil – Instalações Elétricas</vt:lpstr>
      <vt:lpstr>Normas Vigentes no Brasil – Instalações Elétricas</vt:lpstr>
      <vt:lpstr>Normas Vigentes no Brasil – Mobilidade Elétrica</vt:lpstr>
      <vt:lpstr>IEC 61851</vt:lpstr>
      <vt:lpstr>IEC 61852</vt:lpstr>
      <vt:lpstr>Normas Vigentes no Brasil – Mobilidade Elétrica</vt:lpstr>
      <vt:lpstr>IEC 61851</vt:lpstr>
      <vt:lpstr>IEC 61851</vt:lpstr>
      <vt:lpstr>IEC 61851</vt:lpstr>
      <vt:lpstr>IEC 61851</vt:lpstr>
      <vt:lpstr>IEC 61851</vt:lpstr>
      <vt:lpstr>IEC 61851</vt:lpstr>
      <vt:lpstr>IEC 61851</vt:lpstr>
      <vt:lpstr>IEC 61851</vt:lpstr>
      <vt:lpstr>IEC 62196</vt:lpstr>
      <vt:lpstr>IEC 62196-2</vt:lpstr>
      <vt:lpstr>Comunicação</vt:lpstr>
      <vt:lpstr>Comunicação</vt:lpstr>
      <vt:lpstr>ISO 15118</vt:lpstr>
      <vt:lpstr>Normas técnicas na cadeia de valor</vt:lpstr>
      <vt:lpstr>Normas por Concessionária </vt:lpstr>
      <vt:lpstr>Apresentação do PowerPoint</vt:lpstr>
      <vt:lpstr>5.3 Incentivos Governamentais</vt:lpstr>
      <vt:lpstr>ROTA 2030</vt:lpstr>
      <vt:lpstr>Iniciativas Federais</vt:lpstr>
      <vt:lpstr>Iniciativas Federais</vt:lpstr>
      <vt:lpstr>Iniciativas Estaduais</vt:lpstr>
      <vt:lpstr>Iniciativas Estaduais</vt:lpstr>
      <vt:lpstr>Iniciativas Municipais</vt:lpstr>
      <vt:lpstr>Ações e Recomendações Nacionais</vt:lpstr>
      <vt:lpstr>Incentivos Governamentais - Europa</vt:lpstr>
      <vt:lpstr>Incentivos Governamentais - Europa</vt:lpstr>
      <vt:lpstr>Incentivos Governamentais - Europa</vt:lpstr>
      <vt:lpstr>Incentivos Governamentais - Europa</vt:lpstr>
      <vt:lpstr>Incentivos Governamentais - Europa</vt:lpstr>
      <vt:lpstr>Incentivos Governamentais - Europa</vt:lpstr>
      <vt:lpstr>Incentivos Governamentais - EUA</vt:lpstr>
      <vt:lpstr>Incentivos Governamentais - EUA</vt:lpstr>
      <vt:lpstr>Incentivos Governamentais - EUA</vt:lpstr>
      <vt:lpstr>Incentivos Governamentais - EUA</vt:lpstr>
      <vt:lpstr>Incentivos Governamentais - EUA</vt:lpstr>
      <vt:lpstr>Incentivos Governamentais – América Latina</vt:lpstr>
      <vt:lpstr>Incentivos Governamentais – América Latina</vt:lpstr>
      <vt:lpstr>Incentivos Governamentais – Ásia</vt:lpstr>
      <vt:lpstr>Incentivos Governamentais - Mundo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Panorama da Eletromobilidade: veículos, infraestrutura e integração com a rede elétrica</dc:title>
  <dc:creator>Cesare Quinteiro Pica</dc:creator>
  <cp:lastModifiedBy>João Bosco</cp:lastModifiedBy>
  <cp:revision>345</cp:revision>
  <dcterms:created xsi:type="dcterms:W3CDTF">2020-08-28T18:54:23Z</dcterms:created>
  <dcterms:modified xsi:type="dcterms:W3CDTF">2021-05-17T13:56:19Z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0x010100159195BCA259884192EF15449242A76A</vt:lpwstr>
  </property>
</Properties>
</file>